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0"/>
  </p:notesMasterIdLst>
  <p:handoutMasterIdLst>
    <p:handoutMasterId r:id="rId21"/>
  </p:handoutMasterIdLst>
  <p:sldIdLst>
    <p:sldId id="256" r:id="rId3"/>
    <p:sldId id="257" r:id="rId4"/>
    <p:sldId id="283" r:id="rId5"/>
    <p:sldId id="262" r:id="rId6"/>
    <p:sldId id="265" r:id="rId7"/>
    <p:sldId id="273" r:id="rId8"/>
    <p:sldId id="2385" r:id="rId9"/>
    <p:sldId id="2384" r:id="rId10"/>
    <p:sldId id="2381" r:id="rId11"/>
    <p:sldId id="2373" r:id="rId12"/>
    <p:sldId id="2380" r:id="rId13"/>
    <p:sldId id="2383" r:id="rId14"/>
    <p:sldId id="270" r:id="rId15"/>
    <p:sldId id="278" r:id="rId16"/>
    <p:sldId id="276" r:id="rId17"/>
    <p:sldId id="2371" r:id="rId18"/>
    <p:sldId id="2375"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CFD62F-4C61-47B9-9151-3E72E5E5DFBB}" v="12" dt="2024-01-19T00:57:50.7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5267" autoAdjust="0"/>
  </p:normalViewPr>
  <p:slideViewPr>
    <p:cSldViewPr>
      <p:cViewPr varScale="1">
        <p:scale>
          <a:sx n="70" d="100"/>
          <a:sy n="70" d="100"/>
        </p:scale>
        <p:origin x="88" y="49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i, Emily H" userId="b0d254cd-8291-4c78-a277-dadec609489b" providerId="ADAL" clId="{ECCFD62F-4C61-47B9-9151-3E72E5E5DFBB}"/>
    <pc:docChg chg="custSel modSld modMainMaster">
      <pc:chgData name="Qi, Emily H" userId="b0d254cd-8291-4c78-a277-dadec609489b" providerId="ADAL" clId="{ECCFD62F-4C61-47B9-9151-3E72E5E5DFBB}" dt="2024-01-19T01:02:13.492" v="368" actId="20577"/>
      <pc:docMkLst>
        <pc:docMk/>
      </pc:docMkLst>
      <pc:sldChg chg="modSp mod">
        <pc:chgData name="Qi, Emily H" userId="b0d254cd-8291-4c78-a277-dadec609489b" providerId="ADAL" clId="{ECCFD62F-4C61-47B9-9151-3E72E5E5DFBB}" dt="2024-01-19T01:01:48.102" v="355" actId="20577"/>
        <pc:sldMkLst>
          <pc:docMk/>
          <pc:sldMk cId="0" sldId="256"/>
        </pc:sldMkLst>
        <pc:spChg chg="mod">
          <ac:chgData name="Qi, Emily H" userId="b0d254cd-8291-4c78-a277-dadec609489b" providerId="ADAL" clId="{ECCFD62F-4C61-47B9-9151-3E72E5E5DFBB}" dt="2024-01-19T01:01:48.102" v="355" actId="20577"/>
          <ac:spMkLst>
            <pc:docMk/>
            <pc:sldMk cId="0" sldId="256"/>
            <ac:spMk id="3074" creationId="{00000000-0000-0000-0000-000000000000}"/>
          </ac:spMkLst>
        </pc:spChg>
      </pc:sldChg>
      <pc:sldChg chg="modSp mod">
        <pc:chgData name="Qi, Emily H" userId="b0d254cd-8291-4c78-a277-dadec609489b" providerId="ADAL" clId="{ECCFD62F-4C61-47B9-9151-3E72E5E5DFBB}" dt="2024-01-16T22:13:12.434" v="128" actId="20577"/>
        <pc:sldMkLst>
          <pc:docMk/>
          <pc:sldMk cId="1753890201" sldId="265"/>
        </pc:sldMkLst>
        <pc:spChg chg="mod">
          <ac:chgData name="Qi, Emily H" userId="b0d254cd-8291-4c78-a277-dadec609489b" providerId="ADAL" clId="{ECCFD62F-4C61-47B9-9151-3E72E5E5DFBB}" dt="2024-01-16T22:13:12.434" v="128" actId="20577"/>
          <ac:spMkLst>
            <pc:docMk/>
            <pc:sldMk cId="1753890201" sldId="265"/>
            <ac:spMk id="9218" creationId="{00000000-0000-0000-0000-000000000000}"/>
          </ac:spMkLst>
        </pc:spChg>
      </pc:sldChg>
      <pc:sldChg chg="modSp mod">
        <pc:chgData name="Qi, Emily H" userId="b0d254cd-8291-4c78-a277-dadec609489b" providerId="ADAL" clId="{ECCFD62F-4C61-47B9-9151-3E72E5E5DFBB}" dt="2024-01-19T01:02:13.492" v="368" actId="20577"/>
        <pc:sldMkLst>
          <pc:docMk/>
          <pc:sldMk cId="1968720319" sldId="283"/>
        </pc:sldMkLst>
        <pc:spChg chg="mod">
          <ac:chgData name="Qi, Emily H" userId="b0d254cd-8291-4c78-a277-dadec609489b" providerId="ADAL" clId="{ECCFD62F-4C61-47B9-9151-3E72E5E5DFBB}" dt="2024-01-19T01:02:13.492" v="368" actId="20577"/>
          <ac:spMkLst>
            <pc:docMk/>
            <pc:sldMk cId="1968720319" sldId="283"/>
            <ac:spMk id="2" creationId="{00000000-0000-0000-0000-000000000000}"/>
          </ac:spMkLst>
        </pc:spChg>
        <pc:spChg chg="mod">
          <ac:chgData name="Qi, Emily H" userId="b0d254cd-8291-4c78-a277-dadec609489b" providerId="ADAL" clId="{ECCFD62F-4C61-47B9-9151-3E72E5E5DFBB}" dt="2024-01-19T01:01:36.355" v="351" actId="113"/>
          <ac:spMkLst>
            <pc:docMk/>
            <pc:sldMk cId="1968720319" sldId="283"/>
            <ac:spMk id="3" creationId="{00000000-0000-0000-0000-000000000000}"/>
          </ac:spMkLst>
        </pc:spChg>
      </pc:sldChg>
      <pc:sldChg chg="modSp mod">
        <pc:chgData name="Qi, Emily H" userId="b0d254cd-8291-4c78-a277-dadec609489b" providerId="ADAL" clId="{ECCFD62F-4C61-47B9-9151-3E72E5E5DFBB}" dt="2024-01-19T00:58:16.983" v="185" actId="207"/>
        <pc:sldMkLst>
          <pc:docMk/>
          <pc:sldMk cId="1998207127" sldId="2373"/>
        </pc:sldMkLst>
        <pc:spChg chg="mod">
          <ac:chgData name="Qi, Emily H" userId="b0d254cd-8291-4c78-a277-dadec609489b" providerId="ADAL" clId="{ECCFD62F-4C61-47B9-9151-3E72E5E5DFBB}" dt="2024-01-16T22:15:00.527" v="137" actId="20577"/>
          <ac:spMkLst>
            <pc:docMk/>
            <pc:sldMk cId="1998207127" sldId="2373"/>
            <ac:spMk id="8" creationId="{00000000-0000-0000-0000-000000000000}"/>
          </ac:spMkLst>
        </pc:spChg>
        <pc:graphicFrameChg chg="mod modGraphic">
          <ac:chgData name="Qi, Emily H" userId="b0d254cd-8291-4c78-a277-dadec609489b" providerId="ADAL" clId="{ECCFD62F-4C61-47B9-9151-3E72E5E5DFBB}" dt="2024-01-19T00:58:16.983" v="185" actId="207"/>
          <ac:graphicFrameMkLst>
            <pc:docMk/>
            <pc:sldMk cId="1998207127" sldId="2373"/>
            <ac:graphicFrameMk id="10" creationId="{00000000-0000-0000-0000-000000000000}"/>
          </ac:graphicFrameMkLst>
        </pc:graphicFrameChg>
      </pc:sldChg>
      <pc:sldChg chg="addSp modSp mod">
        <pc:chgData name="Qi, Emily H" userId="b0d254cd-8291-4c78-a277-dadec609489b" providerId="ADAL" clId="{ECCFD62F-4C61-47B9-9151-3E72E5E5DFBB}" dt="2024-01-16T20:22:44.819" v="124" actId="1076"/>
        <pc:sldMkLst>
          <pc:docMk/>
          <pc:sldMk cId="2968706072" sldId="2381"/>
        </pc:sldMkLst>
        <pc:spChg chg="add mod">
          <ac:chgData name="Qi, Emily H" userId="b0d254cd-8291-4c78-a277-dadec609489b" providerId="ADAL" clId="{ECCFD62F-4C61-47B9-9151-3E72E5E5DFBB}" dt="2024-01-16T20:22:44.819" v="124" actId="1076"/>
          <ac:spMkLst>
            <pc:docMk/>
            <pc:sldMk cId="2968706072" sldId="2381"/>
            <ac:spMk id="7" creationId="{25466371-B846-06E2-E8B9-2DCC9A86B122}"/>
          </ac:spMkLst>
        </pc:spChg>
      </pc:sldChg>
      <pc:sldChg chg="addSp delSp modSp mod">
        <pc:chgData name="Qi, Emily H" userId="b0d254cd-8291-4c78-a277-dadec609489b" providerId="ADAL" clId="{ECCFD62F-4C61-47B9-9151-3E72E5E5DFBB}" dt="2024-01-16T20:22:54.587" v="126"/>
        <pc:sldMkLst>
          <pc:docMk/>
          <pc:sldMk cId="2369335801" sldId="2384"/>
        </pc:sldMkLst>
        <pc:spChg chg="mod">
          <ac:chgData name="Qi, Emily H" userId="b0d254cd-8291-4c78-a277-dadec609489b" providerId="ADAL" clId="{ECCFD62F-4C61-47B9-9151-3E72E5E5DFBB}" dt="2024-01-16T20:21:15.740" v="62" actId="6549"/>
          <ac:spMkLst>
            <pc:docMk/>
            <pc:sldMk cId="2369335801" sldId="2384"/>
            <ac:spMk id="2" creationId="{62112B5B-4630-A352-6190-9E294E05D474}"/>
          </ac:spMkLst>
        </pc:spChg>
        <pc:spChg chg="add del mod">
          <ac:chgData name="Qi, Emily H" userId="b0d254cd-8291-4c78-a277-dadec609489b" providerId="ADAL" clId="{ECCFD62F-4C61-47B9-9151-3E72E5E5DFBB}" dt="2024-01-16T20:22:54.127" v="125" actId="478"/>
          <ac:spMkLst>
            <pc:docMk/>
            <pc:sldMk cId="2369335801" sldId="2384"/>
            <ac:spMk id="7" creationId="{DEC54063-54C5-D6A2-AD31-28CE3A4DD5DE}"/>
          </ac:spMkLst>
        </pc:spChg>
        <pc:spChg chg="add mod">
          <ac:chgData name="Qi, Emily H" userId="b0d254cd-8291-4c78-a277-dadec609489b" providerId="ADAL" clId="{ECCFD62F-4C61-47B9-9151-3E72E5E5DFBB}" dt="2024-01-16T20:22:54.587" v="126"/>
          <ac:spMkLst>
            <pc:docMk/>
            <pc:sldMk cId="2369335801" sldId="2384"/>
            <ac:spMk id="8" creationId="{8B786AB3-C9B6-F039-F800-5D6DB0B236D5}"/>
          </ac:spMkLst>
        </pc:spChg>
      </pc:sldChg>
      <pc:sldMasterChg chg="modSp mod">
        <pc:chgData name="Qi, Emily H" userId="b0d254cd-8291-4c78-a277-dadec609489b" providerId="ADAL" clId="{ECCFD62F-4C61-47B9-9151-3E72E5E5DFBB}" dt="2024-01-16T20:17:08.349" v="1" actId="20577"/>
        <pc:sldMasterMkLst>
          <pc:docMk/>
          <pc:sldMasterMk cId="0" sldId="2147483648"/>
        </pc:sldMasterMkLst>
        <pc:spChg chg="mod">
          <ac:chgData name="Qi, Emily H" userId="b0d254cd-8291-4c78-a277-dadec609489b" providerId="ADAL" clId="{ECCFD62F-4C61-47B9-9151-3E72E5E5DFBB}" dt="2024-01-16T20:17:08.349"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90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68489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2683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85526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72067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933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dirty="0"/>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8085D-4B80-4537-B496-F59E6E6248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37DA92-35FD-44F0-AC93-094057B9FA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A004B7-0261-40C9-BC21-A76F6637D32A}"/>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8E3160B1-3363-4115-AD62-4E718295DDBD}"/>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4274D7C9-CAEB-4022-8475-82E104F65161}"/>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542587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37937-2442-4545-9538-0A31CAF214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0E5B31-8D87-462D-A646-65BA90EDB9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BB9E8A-CA88-4234-BB4E-56FAA7706A96}"/>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D1B81F0D-9FD3-47D5-B2AA-8B8D798B2261}"/>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FBEBA934-68A1-4367-87EE-E6830B6A5AD4}"/>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75866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EE629-7D94-417F-941E-ED4FE13130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78DD55-51D2-4231-8846-C23FC90A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DB04C0-CD8C-4F84-BAE8-60A186265DAE}"/>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21A2EC47-BA99-4BB2-B9C0-AB2FB283369C}"/>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BF980ACF-E5F0-4619-B22E-AADA7240E91B}"/>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722930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F6E55-E2CC-4E00-BDCF-7FA0C215BD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A995D9-DA74-449E-BCFE-01906C9E4F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0208F47-9D9C-437A-BEDB-F2D34F9CE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7CD51F-C820-4E3A-A3B6-79007369A580}"/>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54DC7476-CE53-4B15-9126-B8F7D72C5CFF}"/>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BB95E08-DBD4-43F1-888A-36D63D3F9706}"/>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80400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5EE3-7473-4D9A-9D79-F67DFD0DE9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124506-C87D-4B75-BB27-7660BF83D3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C22566-38C2-4F6D-B40E-6A48D373CC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69B279-E3EB-4F54-95F9-C56F7F3B4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4B459-98F2-41B7-96AD-9F507F612C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971F3CE-2282-4BBE-A346-BADDA48ECF84}"/>
              </a:ext>
            </a:extLst>
          </p:cNvPr>
          <p:cNvSpPr>
            <a:spLocks noGrp="1"/>
          </p:cNvSpPr>
          <p:nvPr>
            <p:ph type="dt" sz="half" idx="10"/>
          </p:nvPr>
        </p:nvSpPr>
        <p:spPr/>
        <p:txBody>
          <a:bodyPr/>
          <a:lstStyle/>
          <a:p>
            <a:r>
              <a:rPr lang="en-US"/>
              <a:t>January 2024</a:t>
            </a:r>
          </a:p>
        </p:txBody>
      </p:sp>
      <p:sp>
        <p:nvSpPr>
          <p:cNvPr id="8" name="Footer Placeholder 7">
            <a:extLst>
              <a:ext uri="{FF2B5EF4-FFF2-40B4-BE49-F238E27FC236}">
                <a16:creationId xmlns:a16="http://schemas.microsoft.com/office/drawing/2014/main" id="{170DCD6D-D4FA-47C3-862D-7E32F5761EE0}"/>
              </a:ext>
            </a:extLst>
          </p:cNvPr>
          <p:cNvSpPr>
            <a:spLocks noGrp="1"/>
          </p:cNvSpPr>
          <p:nvPr>
            <p:ph type="ftr" sz="quarter" idx="11"/>
          </p:nvPr>
        </p:nvSpPr>
        <p:spPr/>
        <p:txBody>
          <a:bodyPr/>
          <a:lstStyle/>
          <a:p>
            <a:r>
              <a:rPr lang="en-US"/>
              <a:t>Robert Stacey, Intel</a:t>
            </a:r>
          </a:p>
        </p:txBody>
      </p:sp>
      <p:sp>
        <p:nvSpPr>
          <p:cNvPr id="9" name="Slide Number Placeholder 8">
            <a:extLst>
              <a:ext uri="{FF2B5EF4-FFF2-40B4-BE49-F238E27FC236}">
                <a16:creationId xmlns:a16="http://schemas.microsoft.com/office/drawing/2014/main" id="{78C44F71-92DC-4E03-9A70-C369BA2FBB25}"/>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9576218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53C74-B631-459F-912E-F9CAB8E260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EFBD0D-5560-4970-9756-FED79FD04A18}"/>
              </a:ext>
            </a:extLst>
          </p:cNvPr>
          <p:cNvSpPr>
            <a:spLocks noGrp="1"/>
          </p:cNvSpPr>
          <p:nvPr>
            <p:ph type="dt" sz="half" idx="10"/>
          </p:nvPr>
        </p:nvSpPr>
        <p:spPr/>
        <p:txBody>
          <a:bodyPr/>
          <a:lstStyle/>
          <a:p>
            <a:r>
              <a:rPr lang="en-US"/>
              <a:t>January 2024</a:t>
            </a:r>
          </a:p>
        </p:txBody>
      </p:sp>
      <p:sp>
        <p:nvSpPr>
          <p:cNvPr id="4" name="Footer Placeholder 3">
            <a:extLst>
              <a:ext uri="{FF2B5EF4-FFF2-40B4-BE49-F238E27FC236}">
                <a16:creationId xmlns:a16="http://schemas.microsoft.com/office/drawing/2014/main" id="{D3164DB7-501E-4D93-90F6-4CC9A1A7761F}"/>
              </a:ext>
            </a:extLst>
          </p:cNvPr>
          <p:cNvSpPr>
            <a:spLocks noGrp="1"/>
          </p:cNvSpPr>
          <p:nvPr>
            <p:ph type="ftr" sz="quarter" idx="11"/>
          </p:nvPr>
        </p:nvSpPr>
        <p:spPr/>
        <p:txBody>
          <a:bodyPr/>
          <a:lstStyle/>
          <a:p>
            <a:r>
              <a:rPr lang="en-US"/>
              <a:t>Robert Stacey, Intel</a:t>
            </a:r>
          </a:p>
        </p:txBody>
      </p:sp>
      <p:sp>
        <p:nvSpPr>
          <p:cNvPr id="5" name="Slide Number Placeholder 4">
            <a:extLst>
              <a:ext uri="{FF2B5EF4-FFF2-40B4-BE49-F238E27FC236}">
                <a16:creationId xmlns:a16="http://schemas.microsoft.com/office/drawing/2014/main" id="{BA068654-B452-43FF-8153-1061C547EE8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010912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22745D-B157-4A04-94DC-031DE5A5DCC2}"/>
              </a:ext>
            </a:extLst>
          </p:cNvPr>
          <p:cNvSpPr>
            <a:spLocks noGrp="1"/>
          </p:cNvSpPr>
          <p:nvPr>
            <p:ph type="dt" sz="half" idx="10"/>
          </p:nvPr>
        </p:nvSpPr>
        <p:spPr/>
        <p:txBody>
          <a:bodyPr/>
          <a:lstStyle/>
          <a:p>
            <a:r>
              <a:rPr lang="en-US"/>
              <a:t>January 2024</a:t>
            </a:r>
          </a:p>
        </p:txBody>
      </p:sp>
      <p:sp>
        <p:nvSpPr>
          <p:cNvPr id="3" name="Footer Placeholder 2">
            <a:extLst>
              <a:ext uri="{FF2B5EF4-FFF2-40B4-BE49-F238E27FC236}">
                <a16:creationId xmlns:a16="http://schemas.microsoft.com/office/drawing/2014/main" id="{699ABABC-4FD0-49A2-B9AF-636CF6B3A5C1}"/>
              </a:ext>
            </a:extLst>
          </p:cNvPr>
          <p:cNvSpPr>
            <a:spLocks noGrp="1"/>
          </p:cNvSpPr>
          <p:nvPr>
            <p:ph type="ftr" sz="quarter" idx="11"/>
          </p:nvPr>
        </p:nvSpPr>
        <p:spPr/>
        <p:txBody>
          <a:bodyPr/>
          <a:lstStyle/>
          <a:p>
            <a:r>
              <a:rPr lang="en-US"/>
              <a:t>Robert Stacey, Intel</a:t>
            </a:r>
          </a:p>
        </p:txBody>
      </p:sp>
      <p:sp>
        <p:nvSpPr>
          <p:cNvPr id="4" name="Slide Number Placeholder 3">
            <a:extLst>
              <a:ext uri="{FF2B5EF4-FFF2-40B4-BE49-F238E27FC236}">
                <a16:creationId xmlns:a16="http://schemas.microsoft.com/office/drawing/2014/main" id="{C2864335-5D0A-412C-9A46-0330B09B41F9}"/>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1228647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4E05-DA9E-4626-82A4-F772835FF4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11DAB3-08E0-49A1-862C-679ED6F295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736F3F6-307A-4BD1-9447-D833DC0A2C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B550D-1464-4F9E-9CDB-E3E44444D282}"/>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B3CCCF00-2185-4DDA-ACF6-7327C4D2BAF8}"/>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8547AAE1-FE67-442B-B9BF-75090A1E87C7}"/>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814190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A238D-72FA-416F-977B-F3FD7C7DE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85DE52-2BB4-4AE7-A485-687AFA899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A2D222-19B1-4C33-B545-1FA37A8D1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E38B0B-A801-45FB-9DA6-5BFDFE6C8A33}"/>
              </a:ext>
            </a:extLst>
          </p:cNvPr>
          <p:cNvSpPr>
            <a:spLocks noGrp="1"/>
          </p:cNvSpPr>
          <p:nvPr>
            <p:ph type="dt" sz="half" idx="10"/>
          </p:nvPr>
        </p:nvSpPr>
        <p:spPr/>
        <p:txBody>
          <a:bodyPr/>
          <a:lstStyle/>
          <a:p>
            <a:r>
              <a:rPr lang="en-US"/>
              <a:t>January 2024</a:t>
            </a:r>
          </a:p>
        </p:txBody>
      </p:sp>
      <p:sp>
        <p:nvSpPr>
          <p:cNvPr id="6" name="Footer Placeholder 5">
            <a:extLst>
              <a:ext uri="{FF2B5EF4-FFF2-40B4-BE49-F238E27FC236}">
                <a16:creationId xmlns:a16="http://schemas.microsoft.com/office/drawing/2014/main" id="{A95CA717-57BE-43D2-A6F1-826E0D7C868E}"/>
              </a:ext>
            </a:extLst>
          </p:cNvPr>
          <p:cNvSpPr>
            <a:spLocks noGrp="1"/>
          </p:cNvSpPr>
          <p:nvPr>
            <p:ph type="ftr" sz="quarter" idx="11"/>
          </p:nvPr>
        </p:nvSpPr>
        <p:spPr/>
        <p:txBody>
          <a:bodyPr/>
          <a:lstStyle/>
          <a:p>
            <a:r>
              <a:rPr lang="en-US"/>
              <a:t>Robert Stacey, Intel</a:t>
            </a:r>
          </a:p>
        </p:txBody>
      </p:sp>
      <p:sp>
        <p:nvSpPr>
          <p:cNvPr id="7" name="Slide Number Placeholder 6">
            <a:extLst>
              <a:ext uri="{FF2B5EF4-FFF2-40B4-BE49-F238E27FC236}">
                <a16:creationId xmlns:a16="http://schemas.microsoft.com/office/drawing/2014/main" id="{B970F1D7-B6A9-47C0-8CB9-367C255AB2E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213829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D105-B8DF-4E14-A70D-1826AF6B9FE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10BCCC2-2688-4D51-9EB4-A378B78B95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69002-E37C-4B5D-8BD5-22851F8CB400}"/>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10A98806-B304-4063-8044-11FA1931008B}"/>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9C0176CA-0253-4256-869E-A344A34486DF}"/>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427024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B285FF-E807-4FFF-B633-75ED2A6D1C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4D7B93-C1A5-46FF-80A5-AB63AD5A7F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790DE9-A914-4AD0-B53D-C7F9AB764B2E}"/>
              </a:ext>
            </a:extLst>
          </p:cNvPr>
          <p:cNvSpPr>
            <a:spLocks noGrp="1"/>
          </p:cNvSpPr>
          <p:nvPr>
            <p:ph type="dt" sz="half" idx="10"/>
          </p:nvPr>
        </p:nvSpPr>
        <p:spPr/>
        <p:txBody>
          <a:bodyPr/>
          <a:lstStyle/>
          <a:p>
            <a:r>
              <a:rPr lang="en-US"/>
              <a:t>January 2024</a:t>
            </a:r>
          </a:p>
        </p:txBody>
      </p:sp>
      <p:sp>
        <p:nvSpPr>
          <p:cNvPr id="5" name="Footer Placeholder 4">
            <a:extLst>
              <a:ext uri="{FF2B5EF4-FFF2-40B4-BE49-F238E27FC236}">
                <a16:creationId xmlns:a16="http://schemas.microsoft.com/office/drawing/2014/main" id="{02573440-84FB-4A71-94C1-061AB8EA9D94}"/>
              </a:ext>
            </a:extLst>
          </p:cNvPr>
          <p:cNvSpPr>
            <a:spLocks noGrp="1"/>
          </p:cNvSpPr>
          <p:nvPr>
            <p:ph type="ftr" sz="quarter" idx="11"/>
          </p:nvPr>
        </p:nvSpPr>
        <p:spPr/>
        <p:txBody>
          <a:bodyPr/>
          <a:lstStyle/>
          <a:p>
            <a:r>
              <a:rPr lang="en-US"/>
              <a:t>Robert Stacey, Intel</a:t>
            </a:r>
          </a:p>
        </p:txBody>
      </p:sp>
      <p:sp>
        <p:nvSpPr>
          <p:cNvPr id="6" name="Slide Number Placeholder 5">
            <a:extLst>
              <a:ext uri="{FF2B5EF4-FFF2-40B4-BE49-F238E27FC236}">
                <a16:creationId xmlns:a16="http://schemas.microsoft.com/office/drawing/2014/main" id="{DCA9BB3F-441F-451E-B0E9-FC5C9F6B824A}"/>
              </a:ext>
            </a:extLst>
          </p:cNvPr>
          <p:cNvSpPr>
            <a:spLocks noGrp="1"/>
          </p:cNvSpPr>
          <p:nvPr>
            <p:ph type="sldNum" sz="quarter" idx="12"/>
          </p:nvPr>
        </p:nvSpPr>
        <p:spPr/>
        <p:txBody>
          <a:bodyPr/>
          <a:lstStyle/>
          <a:p>
            <a:fld id="{CA0F4CD3-CBF7-4FC8-B925-E8F96A7C9B0D}" type="slidenum">
              <a:rPr lang="en-US" smtClean="0"/>
              <a:t>‹#›</a:t>
            </a:fld>
            <a:endParaRPr lang="en-US"/>
          </a:p>
        </p:txBody>
      </p:sp>
    </p:spTree>
    <p:extLst>
      <p:ext uri="{BB962C8B-B14F-4D97-AF65-F5344CB8AC3E}">
        <p14:creationId xmlns:p14="http://schemas.microsoft.com/office/powerpoint/2010/main" val="333335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US"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802.11-23/2166r1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E5A64F-FE4A-4FE0-9BCF-B2F3F3D217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E61BEE6-C878-4F63-AC32-07377E4624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14BC5-59D7-4C84-8872-9DC2F16ED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January 2024</a:t>
            </a:r>
          </a:p>
        </p:txBody>
      </p:sp>
      <p:sp>
        <p:nvSpPr>
          <p:cNvPr id="5" name="Footer Placeholder 4">
            <a:extLst>
              <a:ext uri="{FF2B5EF4-FFF2-40B4-BE49-F238E27FC236}">
                <a16:creationId xmlns:a16="http://schemas.microsoft.com/office/drawing/2014/main" id="{8917EBA5-9CE0-43BC-AEBF-643192C4C1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Robert Stacey, Intel</a:t>
            </a:r>
          </a:p>
        </p:txBody>
      </p:sp>
      <p:sp>
        <p:nvSpPr>
          <p:cNvPr id="6" name="Slide Number Placeholder 5">
            <a:extLst>
              <a:ext uri="{FF2B5EF4-FFF2-40B4-BE49-F238E27FC236}">
                <a16:creationId xmlns:a16="http://schemas.microsoft.com/office/drawing/2014/main" id="{7ADFFD25-2035-4CBB-8714-2657D63A3C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0F4CD3-CBF7-4FC8-B925-E8F96A7C9B0D}" type="slidenum">
              <a:rPr lang="en-US" smtClean="0"/>
              <a:t>‹#›</a:t>
            </a:fld>
            <a:endParaRPr lang="en-US"/>
          </a:p>
        </p:txBody>
      </p:sp>
    </p:spTree>
    <p:extLst>
      <p:ext uri="{BB962C8B-B14F-4D97-AF65-F5344CB8AC3E}">
        <p14:creationId xmlns:p14="http://schemas.microsoft.com/office/powerpoint/2010/main" val="24288733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myproject/Public/mytools/draft/styleman.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mailto:po-kai.huang@intel.com" TargetMode="External"/><Relationship Id="rId3" Type="http://schemas.openxmlformats.org/officeDocument/2006/relationships/hyperlink" Target="mailto:robert.stacey@intel.com" TargetMode="External"/><Relationship Id="rId7" Type="http://schemas.openxmlformats.org/officeDocument/2006/relationships/hyperlink" Target="mailto:carol@ansley.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claudiodasilva@meta.com" TargetMode="External"/><Relationship Id="rId5" Type="http://schemas.openxmlformats.org/officeDocument/2006/relationships/hyperlink" Target="mailto:edward.ks.au@gmail.com" TargetMode="External"/><Relationship Id="rId4" Type="http://schemas.openxmlformats.org/officeDocument/2006/relationships/hyperlink" Target="mailto:emily.h.qi@intel.com" TargetMode="External"/><Relationship Id="rId9" Type="http://schemas.openxmlformats.org/officeDocument/2006/relationships/hyperlink" Target="mailto:RoyWant@google.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Reports/802.11_Timelines.ht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09/11-09-1034-21-0000-802-11-editorial-style-guide.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784629"/>
            <a:ext cx="10363200" cy="10255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WG Editor’s Meeting (January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2024-01-18</a:t>
            </a:r>
          </a:p>
        </p:txBody>
      </p:sp>
      <p:sp>
        <p:nvSpPr>
          <p:cNvPr id="6" name="Date Placeholder 3"/>
          <p:cNvSpPr>
            <a:spLocks noGrp="1"/>
          </p:cNvSpPr>
          <p:nvPr>
            <p:ph type="dt" idx="10"/>
          </p:nvPr>
        </p:nvSpPr>
        <p:spPr/>
        <p:txBody>
          <a:bodyPr/>
          <a:lstStyle/>
          <a:p>
            <a:r>
              <a:rPr lang="en-US"/>
              <a:t>January 2024</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069508574"/>
              </p:ext>
            </p:extLst>
          </p:nvPr>
        </p:nvGraphicFramePr>
        <p:xfrm>
          <a:off x="996950" y="2438400"/>
          <a:ext cx="9921875" cy="2409825"/>
        </p:xfrm>
        <a:graphic>
          <a:graphicData uri="http://schemas.openxmlformats.org/presentationml/2006/ole">
            <mc:AlternateContent xmlns:mc="http://schemas.openxmlformats.org/markup-compatibility/2006">
              <mc:Choice xmlns:v="urn:schemas-microsoft-com:vml" Requires="v">
                <p:oleObj name="Document" r:id="rId3" imgW="10459112" imgH="2542938" progId="Word.Document.8">
                  <p:embed/>
                </p:oleObj>
              </mc:Choice>
              <mc:Fallback>
                <p:oleObj name="Document" r:id="rId3" imgW="10459112" imgH="2542938" progId="Word.Document.8">
                  <p:embed/>
                  <p:pic>
                    <p:nvPicPr>
                      <p:cNvPr id="3075" name="Object 3"/>
                      <p:cNvPicPr>
                        <a:picLocks noChangeAspect="1" noChangeArrowheads="1"/>
                      </p:cNvPicPr>
                      <p:nvPr/>
                    </p:nvPicPr>
                    <p:blipFill>
                      <a:blip r:embed="rId4"/>
                      <a:srcRect/>
                      <a:stretch>
                        <a:fillRect/>
                      </a:stretch>
                    </p:blipFill>
                    <p:spPr bwMode="auto">
                      <a:xfrm>
                        <a:off x="996950" y="2438400"/>
                        <a:ext cx="9921875"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753" y="580101"/>
            <a:ext cx="10361084" cy="1065213"/>
          </a:xfrm>
        </p:spPr>
        <p:txBody>
          <a:bodyPr/>
          <a:lstStyle/>
          <a:p>
            <a:r>
              <a:rPr lang="en-US" dirty="0"/>
              <a:t>Draft Development Snapshot</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22712852"/>
              </p:ext>
            </p:extLst>
          </p:nvPr>
        </p:nvGraphicFramePr>
        <p:xfrm>
          <a:off x="737392" y="1521960"/>
          <a:ext cx="9930609" cy="3490046"/>
        </p:xfrm>
        <a:graphic>
          <a:graphicData uri="http://schemas.openxmlformats.org/drawingml/2006/table">
            <a:tbl>
              <a:tblPr firstRow="1">
                <a:tableStyleId>{073A0DAA-6AF3-43AB-8588-CEC1D06C72B9}</a:tableStyleId>
              </a:tblPr>
              <a:tblGrid>
                <a:gridCol w="756842">
                  <a:extLst>
                    <a:ext uri="{9D8B030D-6E8A-4147-A177-3AD203B41FA5}">
                      <a16:colId xmlns:a16="http://schemas.microsoft.com/office/drawing/2014/main" val="4261970102"/>
                    </a:ext>
                  </a:extLst>
                </a:gridCol>
                <a:gridCol w="858822">
                  <a:extLst>
                    <a:ext uri="{9D8B030D-6E8A-4147-A177-3AD203B41FA5}">
                      <a16:colId xmlns:a16="http://schemas.microsoft.com/office/drawing/2014/main" val="78877518"/>
                    </a:ext>
                  </a:extLst>
                </a:gridCol>
                <a:gridCol w="526821">
                  <a:extLst>
                    <a:ext uri="{9D8B030D-6E8A-4147-A177-3AD203B41FA5}">
                      <a16:colId xmlns:a16="http://schemas.microsoft.com/office/drawing/2014/main" val="1625024730"/>
                    </a:ext>
                  </a:extLst>
                </a:gridCol>
                <a:gridCol w="526821">
                  <a:extLst>
                    <a:ext uri="{9D8B030D-6E8A-4147-A177-3AD203B41FA5}">
                      <a16:colId xmlns:a16="http://schemas.microsoft.com/office/drawing/2014/main" val="2198051875"/>
                    </a:ext>
                  </a:extLst>
                </a:gridCol>
                <a:gridCol w="526821">
                  <a:extLst>
                    <a:ext uri="{9D8B030D-6E8A-4147-A177-3AD203B41FA5}">
                      <a16:colId xmlns:a16="http://schemas.microsoft.com/office/drawing/2014/main" val="2849464904"/>
                    </a:ext>
                  </a:extLst>
                </a:gridCol>
                <a:gridCol w="526821">
                  <a:extLst>
                    <a:ext uri="{9D8B030D-6E8A-4147-A177-3AD203B41FA5}">
                      <a16:colId xmlns:a16="http://schemas.microsoft.com/office/drawing/2014/main" val="3784159027"/>
                    </a:ext>
                  </a:extLst>
                </a:gridCol>
                <a:gridCol w="476156">
                  <a:extLst>
                    <a:ext uri="{9D8B030D-6E8A-4147-A177-3AD203B41FA5}">
                      <a16:colId xmlns:a16="http://schemas.microsoft.com/office/drawing/2014/main" val="1499934070"/>
                    </a:ext>
                  </a:extLst>
                </a:gridCol>
                <a:gridCol w="1545975">
                  <a:extLst>
                    <a:ext uri="{9D8B030D-6E8A-4147-A177-3AD203B41FA5}">
                      <a16:colId xmlns:a16="http://schemas.microsoft.com/office/drawing/2014/main" val="309422106"/>
                    </a:ext>
                  </a:extLst>
                </a:gridCol>
                <a:gridCol w="690408">
                  <a:extLst>
                    <a:ext uri="{9D8B030D-6E8A-4147-A177-3AD203B41FA5}">
                      <a16:colId xmlns:a16="http://schemas.microsoft.com/office/drawing/2014/main" val="2746800865"/>
                    </a:ext>
                  </a:extLst>
                </a:gridCol>
                <a:gridCol w="2109510">
                  <a:extLst>
                    <a:ext uri="{9D8B030D-6E8A-4147-A177-3AD203B41FA5}">
                      <a16:colId xmlns:a16="http://schemas.microsoft.com/office/drawing/2014/main" val="664609411"/>
                    </a:ext>
                  </a:extLst>
                </a:gridCol>
                <a:gridCol w="1385612">
                  <a:extLst>
                    <a:ext uri="{9D8B030D-6E8A-4147-A177-3AD203B41FA5}">
                      <a16:colId xmlns:a16="http://schemas.microsoft.com/office/drawing/2014/main" val="1668201667"/>
                    </a:ext>
                  </a:extLst>
                </a:gridCol>
              </a:tblGrid>
              <a:tr h="354270">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effectLst/>
                        </a:rPr>
                        <a:t>TG</a:t>
                      </a:r>
                      <a:endParaRPr kumimoji="0" lang="en-US" sz="11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u="none" strike="noStrike" cap="none" normalizeH="0" baseline="0" dirty="0">
                          <a:ln>
                            <a:noFill/>
                          </a:ln>
                          <a:effectLst/>
                        </a:rPr>
                        <a:t>Published or Draft Baseline Document</a:t>
                      </a: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000" b="1" i="0" u="none" strike="noStrike" cap="none" normalizeH="0" baseline="0" dirty="0">
                        <a:ln>
                          <a:noFill/>
                        </a:ln>
                        <a:solidFill>
                          <a:schemeClr val="tx1"/>
                        </a:solidFill>
                        <a:effectLst/>
                        <a:latin typeface="Times New Roman" pitchFamily="18" charset="0"/>
                      </a:endParaRPr>
                    </a:p>
                  </a:txBody>
                  <a:tcPr marR="0" marB="0" horzOverflow="overflow"/>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cap="none" normalizeH="0" baseline="0" dirty="0">
                        <a:ln>
                          <a:noFill/>
                        </a:ln>
                        <a:solidFill>
                          <a:schemeClr val="tx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u="none" strike="noStrike" cap="none" normalizeH="0" baseline="0" dirty="0">
                          <a:ln>
                            <a:noFill/>
                          </a:ln>
                          <a:solidFill>
                            <a:schemeClr val="bg1"/>
                          </a:solidFill>
                          <a:effectLst/>
                        </a:rPr>
                        <a:t>Source</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a:ln>
                            <a:noFill/>
                          </a:ln>
                          <a:solidFill>
                            <a:schemeClr val="bg1"/>
                          </a:solidFill>
                          <a:effectLst/>
                          <a:latin typeface="Times New Roman" pitchFamily="18" charset="0"/>
                        </a:rPr>
                        <a:t>MDR</a:t>
                      </a: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Editor</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Snapshot</a:t>
                      </a: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u="none" strike="noStrike" cap="none" normalizeH="0" baseline="0" dirty="0">
                          <a:ln>
                            <a:noFill/>
                          </a:ln>
                          <a:solidFill>
                            <a:schemeClr val="bg1"/>
                          </a:solidFill>
                          <a:effectLst/>
                        </a:rPr>
                        <a:t>Date</a:t>
                      </a:r>
                      <a:endParaRPr kumimoji="0" lang="en-US" sz="1200" b="1" i="0" u="none" strike="noStrike" cap="none" normalizeH="0" baseline="0" dirty="0">
                        <a:ln>
                          <a:noFill/>
                        </a:ln>
                        <a:solidFill>
                          <a:schemeClr val="bg1"/>
                        </a:solidFill>
                        <a:effectLst/>
                        <a:latin typeface="Times New Roman" pitchFamily="18" charset="0"/>
                      </a:endParaRPr>
                    </a:p>
                  </a:txBody>
                  <a:tcPr marR="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557412"/>
                  </a:ext>
                </a:extLst>
              </a:tr>
              <a:tr h="455490">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100" u="none" strike="noStrike" cap="none" normalizeH="0" baseline="0" dirty="0">
                          <a:ln>
                            <a:noFill/>
                          </a:ln>
                          <a:solidFill>
                            <a:srgbClr val="002060"/>
                          </a:solidFill>
                          <a:effectLst/>
                        </a:rPr>
                        <a:t>Published</a:t>
                      </a:r>
                      <a:endParaRPr kumimoji="0" lang="en-US" sz="1100" b="1" i="0" u="none" strike="noStrike" cap="none" normalizeH="0" baseline="0" dirty="0">
                        <a:ln>
                          <a:noFill/>
                        </a:ln>
                        <a:solidFill>
                          <a:srgbClr val="002060"/>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me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err="1">
                          <a:ln>
                            <a:noFill/>
                          </a:ln>
                          <a:solidFill>
                            <a:schemeClr val="tx1"/>
                          </a:solidFill>
                          <a:effectLst/>
                          <a:latin typeface="+mn-lt"/>
                          <a:cs typeface="Arial" panose="020B0604020202020204" pitchFamily="34" charset="0"/>
                        </a:rPr>
                        <a:t>bh</a:t>
                      </a:r>
                      <a:endParaRPr kumimoji="0" lang="en-US" sz="1400" b="1"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be</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u="none" strike="noStrike" cap="none" normalizeH="0" baseline="0" dirty="0">
                          <a:ln>
                            <a:noFill/>
                          </a:ln>
                          <a:solidFill>
                            <a:srgbClr val="002060"/>
                          </a:solidFill>
                          <a:effectLst/>
                          <a:latin typeface="+mn-lt"/>
                          <a:cs typeface="Arial" panose="020B0604020202020204" pitchFamily="34" charset="0"/>
                        </a:rPr>
                        <a:t>bf </a:t>
                      </a:r>
                      <a:endParaRPr kumimoji="0" lang="en-US" sz="1400" b="1" i="0" u="none" strike="noStrike" cap="none" normalizeH="0" baseline="0" dirty="0">
                        <a:ln>
                          <a:noFill/>
                        </a:ln>
                        <a:solidFill>
                          <a:srgbClr val="002060"/>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bk</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dirty="0"/>
                    </a:p>
                  </a:txBody>
                  <a:tcPr/>
                </a:tc>
                <a:extLst>
                  <a:ext uri="{0D108BD9-81ED-4DB2-BD59-A6C34878D82A}">
                    <a16:rowId xmlns:a16="http://schemas.microsoft.com/office/drawing/2014/main" val="1841105578"/>
                  </a:ext>
                </a:extLst>
              </a:tr>
              <a:tr h="3048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err="1">
                          <a:ln>
                            <a:noFill/>
                          </a:ln>
                          <a:solidFill>
                            <a:schemeClr val="tx1"/>
                          </a:solidFill>
                          <a:effectLst/>
                          <a:latin typeface="+mn-lt"/>
                          <a:cs typeface="Arial" panose="020B0604020202020204" pitchFamily="34" charset="0"/>
                        </a:rPr>
                        <a:t>bc</a:t>
                      </a:r>
                      <a:endParaRPr kumimoji="0" lang="en-US" sz="1400" b="0" i="0" u="none" strike="noStrike" cap="none" normalizeH="0" baseline="0" dirty="0">
                        <a:ln>
                          <a:noFill/>
                        </a:ln>
                        <a:solidFill>
                          <a:schemeClr val="tx1"/>
                        </a:solidFill>
                        <a:effectLst/>
                        <a:latin typeface="+mn-lt"/>
                        <a:cs typeface="Arial" panose="020B0604020202020204"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kern="1200" dirty="0">
                          <a:solidFill>
                            <a:schemeClr val="tx1"/>
                          </a:solidFill>
                          <a:effectLst/>
                          <a:latin typeface="+mn-lt"/>
                          <a:ea typeface="+mn-ea"/>
                          <a:cs typeface="+mn-cs"/>
                        </a:rPr>
                        <a:t>FrameMaker 2020</a:t>
                      </a:r>
                      <a:endParaRPr lang="en-US" sz="1200" dirty="0">
                        <a:solidFill>
                          <a:schemeClr val="tx1"/>
                        </a:solidFill>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Carol Ansley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14-Mar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5236281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rgbClr val="002060"/>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rgbClr val="FF0000"/>
                          </a:solidFill>
                          <a:effectLst/>
                          <a:latin typeface="+mn-lt"/>
                        </a:rPr>
                        <a:t>4.2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Emily Qi, 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11-Jan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99157"/>
                  </a:ext>
                </a:extLst>
              </a:tr>
              <a:tr h="410503">
                <a:tc>
                  <a:txBody>
                    <a:bodyPr/>
                    <a:lstStyle/>
                    <a:p>
                      <a:pPr algn="ctr"/>
                      <a:r>
                        <a:rPr lang="en-US" sz="1400" b="0" u="none" dirty="0" err="1">
                          <a:solidFill>
                            <a:schemeClr val="tx1"/>
                          </a:solidFill>
                          <a:latin typeface="+mn-lt"/>
                          <a:cs typeface="Arial" panose="020B0604020202020204" pitchFamily="34" charset="0"/>
                        </a:rPr>
                        <a:t>bh</a:t>
                      </a:r>
                      <a:endParaRPr lang="en-US" sz="1400" b="0" u="none"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4.1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2.0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Carol Ansley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3496149"/>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a:t>
                      </a:r>
                    </a:p>
                    <a:p>
                      <a:pPr algn="ctr"/>
                      <a:r>
                        <a:rPr lang="en-US" sz="1200" dirty="0">
                          <a:solidFill>
                            <a:schemeClr val="tx1"/>
                          </a:solidFill>
                        </a:rPr>
                        <a:t>(old)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chemeClr val="tx1"/>
                          </a:solidFill>
                          <a:effectLst/>
                          <a:latin typeface="Times New Roman" pitchFamily="18"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Edward Au</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58542191"/>
                  </a:ext>
                </a:extLst>
              </a:tr>
              <a:tr h="41050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n-lt"/>
                          <a:cs typeface="Arial" panose="020B0604020202020204" pitchFamily="34" charset="0"/>
                        </a:rPr>
                        <a:t>bf</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Times New Roman" pitchFamily="18" charset="0"/>
                        </a:rPr>
                        <a: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cap="none" normalizeH="0" baseline="0" dirty="0">
                          <a:ln>
                            <a:noFill/>
                          </a:ln>
                          <a:solidFill>
                            <a:schemeClr val="tx1"/>
                          </a:solidFill>
                          <a:effectLst/>
                          <a:latin typeface="+mn-lt"/>
                        </a:rPr>
                        <a:t>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cap="none" normalizeH="0" baseline="0" dirty="0">
                          <a:ln>
                            <a:noFill/>
                          </a:ln>
                          <a:solidFill>
                            <a:schemeClr val="tx1"/>
                          </a:solidFill>
                          <a:effectLst/>
                          <a:latin typeface="+mn-lt"/>
                        </a:rPr>
                        <a:t>3.2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a:ln>
                            <a:noFill/>
                          </a:ln>
                          <a:solidFill>
                            <a:srgbClr val="FF0000"/>
                          </a:solidFill>
                          <a:effectLst/>
                          <a:latin typeface="+mn-lt"/>
                        </a:rPr>
                        <a:t>2.1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mn-lt"/>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FrameMaker 2020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Claudio da Silva</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sz="1200" b="0" i="0" u="none" strike="noStrike" cap="none" normalizeH="0" baseline="0" dirty="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11138465"/>
                  </a:ext>
                </a:extLst>
              </a:tr>
              <a:tr h="205252">
                <a:tc>
                  <a:txBody>
                    <a:bodyPr/>
                    <a:lstStyle/>
                    <a:p>
                      <a:pPr algn="ctr"/>
                      <a:r>
                        <a:rPr lang="en-US" sz="1400" b="0" dirty="0">
                          <a:solidFill>
                            <a:schemeClr val="tx1"/>
                          </a:solidFill>
                          <a:latin typeface="+mn-lt"/>
                          <a:cs typeface="Arial" panose="020B0604020202020204" pitchFamily="34" charset="0"/>
                        </a:rPr>
                        <a:t>bk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rPr>
                        <a: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chemeClr val="tx1"/>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solidFill>
                            <a:srgbClr val="FF0000"/>
                          </a:solidFill>
                          <a:latin typeface="+mn-lt"/>
                        </a:rPr>
                        <a:t>1.0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Word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No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Roy Want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cap="none" normalizeH="0" baseline="0" dirty="0">
                          <a:ln>
                            <a:noFill/>
                          </a:ln>
                          <a:solidFill>
                            <a:schemeClr val="tx1"/>
                          </a:solidFill>
                          <a:effectLst/>
                          <a:latin typeface="Times New Roman" pitchFamily="18" charset="0"/>
                        </a:rPr>
                        <a:t>16-Jan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918916"/>
                  </a:ext>
                </a:extLst>
              </a:tr>
              <a:tr h="205252">
                <a:tc>
                  <a:txBody>
                    <a:bodyPr/>
                    <a:lstStyle/>
                    <a:p>
                      <a:pPr algn="ctr"/>
                      <a:endParaRPr lang="en-US" sz="1400" b="0" dirty="0">
                        <a:solidFill>
                          <a:schemeClr val="tx1"/>
                        </a:solidFill>
                        <a:latin typeface="+mn-lt"/>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endParaRPr lang="en-US" sz="16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1030737"/>
                  </a:ext>
                </a:extLst>
              </a:tr>
            </a:tbl>
          </a:graphicData>
        </a:graphic>
      </p:graphicFrame>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
        <p:nvSpPr>
          <p:cNvPr id="8" name="Text Box 231"/>
          <p:cNvSpPr txBox="1">
            <a:spLocks noChangeArrowheads="1"/>
          </p:cNvSpPr>
          <p:nvPr/>
        </p:nvSpPr>
        <p:spPr bwMode="auto">
          <a:xfrm>
            <a:off x="737392" y="943429"/>
            <a:ext cx="1701008" cy="338554"/>
          </a:xfrm>
          <a:prstGeom prst="rect">
            <a:avLst/>
          </a:prstGeom>
          <a:noFill/>
          <a:ln w="9525">
            <a:noFill/>
            <a:miter lim="800000"/>
            <a:headEnd/>
            <a:tailEnd/>
          </a:ln>
        </p:spPr>
        <p:txBody>
          <a:bodyPr wrap="square">
            <a:spAutoFit/>
          </a:bodyPr>
          <a:lstStyle/>
          <a:p>
            <a:pPr eaLnBrk="1" hangingPunct="1">
              <a:spcBef>
                <a:spcPct val="50000"/>
              </a:spcBef>
            </a:pPr>
            <a:r>
              <a:rPr lang="en-US" sz="1600" dirty="0">
                <a:solidFill>
                  <a:srgbClr val="FF0000"/>
                </a:solidFill>
                <a:latin typeface="Arial" charset="0"/>
              </a:rPr>
              <a:t>January 2024</a:t>
            </a:r>
            <a:endParaRPr lang="en-US" sz="1800" dirty="0">
              <a:solidFill>
                <a:srgbClr val="FF0000"/>
              </a:solidFill>
              <a:latin typeface="Arial" charset="0"/>
            </a:endParaRPr>
          </a:p>
        </p:txBody>
      </p:sp>
      <p:sp>
        <p:nvSpPr>
          <p:cNvPr id="9" name="Text Box 116"/>
          <p:cNvSpPr txBox="1">
            <a:spLocks noChangeArrowheads="1"/>
          </p:cNvSpPr>
          <p:nvPr/>
        </p:nvSpPr>
        <p:spPr bwMode="auto">
          <a:xfrm>
            <a:off x="2209800" y="589365"/>
            <a:ext cx="1676400" cy="461665"/>
          </a:xfrm>
          <a:prstGeom prst="rect">
            <a:avLst/>
          </a:prstGeom>
          <a:noFill/>
          <a:ln w="12700">
            <a:noFill/>
            <a:miter lim="800000"/>
            <a:headEnd type="none" w="sm" len="sm"/>
            <a:tailEnd type="none" w="sm" len="sm"/>
          </a:ln>
        </p:spPr>
        <p:txBody>
          <a:bodyPr wrap="square">
            <a:spAutoFit/>
          </a:bodyPr>
          <a:lstStyle/>
          <a:p>
            <a:r>
              <a:rPr lang="en-US" sz="1200" dirty="0">
                <a:solidFill>
                  <a:srgbClr val="FF0000"/>
                </a:solidFill>
              </a:rPr>
              <a:t>Changes from  last report shown in </a:t>
            </a:r>
            <a:r>
              <a:rPr lang="en-US" sz="1200" b="1" dirty="0">
                <a:solidFill>
                  <a:srgbClr val="FF0000"/>
                </a:solidFill>
              </a:rPr>
              <a:t>red.</a:t>
            </a:r>
          </a:p>
        </p:txBody>
      </p:sp>
    </p:spTree>
    <p:extLst>
      <p:ext uri="{BB962C8B-B14F-4D97-AF65-F5344CB8AC3E}">
        <p14:creationId xmlns:p14="http://schemas.microsoft.com/office/powerpoint/2010/main" val="199820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BB302-E13F-FB4D-BBBC-6CD727AB68F5}"/>
              </a:ext>
            </a:extLst>
          </p:cNvPr>
          <p:cNvSpPr>
            <a:spLocks noGrp="1"/>
          </p:cNvSpPr>
          <p:nvPr>
            <p:ph type="title"/>
          </p:nvPr>
        </p:nvSpPr>
        <p:spPr/>
        <p:txBody>
          <a:bodyPr/>
          <a:lstStyle/>
          <a:p>
            <a:r>
              <a:rPr lang="en-US" dirty="0"/>
              <a:t>ANA managed number space</a:t>
            </a:r>
          </a:p>
        </p:txBody>
      </p:sp>
      <p:sp>
        <p:nvSpPr>
          <p:cNvPr id="3" name="Content Placeholder 2">
            <a:extLst>
              <a:ext uri="{FF2B5EF4-FFF2-40B4-BE49-F238E27FC236}">
                <a16:creationId xmlns:a16="http://schemas.microsoft.com/office/drawing/2014/main" id="{2F3715E9-9131-AA1E-58EC-301175C17C35}"/>
              </a:ext>
            </a:extLst>
          </p:cNvPr>
          <p:cNvSpPr>
            <a:spLocks noGrp="1"/>
          </p:cNvSpPr>
          <p:nvPr>
            <p:ph idx="1"/>
          </p:nvPr>
        </p:nvSpPr>
        <p:spPr>
          <a:xfrm>
            <a:off x="304800" y="1524000"/>
            <a:ext cx="11429999" cy="5181600"/>
          </a:xfrm>
        </p:spPr>
        <p:txBody>
          <a:bodyPr numCol="2"/>
          <a:lstStyle/>
          <a:p>
            <a:r>
              <a:rPr lang="en-US" sz="1800" dirty="0"/>
              <a:t>Protocol Version subfield: 9.2.4.1.2</a:t>
            </a:r>
          </a:p>
          <a:p>
            <a:r>
              <a:rPr lang="en-US" sz="1800" dirty="0"/>
              <a:t>Frame types and subtypes: 9.2.4.1.3, Tables 9-1 and 9-2</a:t>
            </a:r>
          </a:p>
          <a:p>
            <a:r>
              <a:rPr lang="en-US" sz="1800" dirty="0"/>
              <a:t>Element ID and Element ID extension: Table 9-128</a:t>
            </a:r>
          </a:p>
          <a:p>
            <a:r>
              <a:rPr lang="en-US" sz="1800" dirty="0"/>
              <a:t>Capability Information field: 9.4.1.4</a:t>
            </a:r>
          </a:p>
          <a:p>
            <a:r>
              <a:rPr lang="en-US" sz="1800" dirty="0"/>
              <a:t>Extended Capabilities: 9.4.2.25, Table 9-190</a:t>
            </a:r>
          </a:p>
          <a:p>
            <a:r>
              <a:rPr lang="en-US" sz="1800" dirty="0"/>
              <a:t>Reason codes: 9.4.1.7, Table 9-77</a:t>
            </a:r>
          </a:p>
          <a:p>
            <a:r>
              <a:rPr lang="en-US" sz="1800" dirty="0"/>
              <a:t>Status codes: 9.4.1.9, Table 9-78</a:t>
            </a:r>
          </a:p>
          <a:p>
            <a:r>
              <a:rPr lang="en-US" sz="1800" dirty="0"/>
              <a:t>Action frame categories: 9.4.1.11, Table 9-79</a:t>
            </a:r>
          </a:p>
          <a:p>
            <a:r>
              <a:rPr lang="en-US" sz="1800" dirty="0"/>
              <a:t>Authentication algorithm: 9.4.1.1</a:t>
            </a:r>
          </a:p>
          <a:p>
            <a:r>
              <a:rPr lang="en-US" sz="1800" dirty="0"/>
              <a:t>RSNE: 9.4.2.23</a:t>
            </a:r>
          </a:p>
          <a:p>
            <a:r>
              <a:rPr lang="en-US" sz="1800" dirty="0"/>
              <a:t>	Cypher suites: Table 9-186</a:t>
            </a:r>
          </a:p>
          <a:p>
            <a:r>
              <a:rPr lang="en-US" sz="1800" dirty="0"/>
              <a:t>	AKM suites: Table 9-188</a:t>
            </a:r>
          </a:p>
          <a:p>
            <a:r>
              <a:rPr lang="en-US" sz="1800" dirty="0"/>
              <a:t>	RSN Capabilities: Figure 9-345</a:t>
            </a:r>
          </a:p>
          <a:p>
            <a:r>
              <a:rPr lang="en-US" sz="1800" dirty="0"/>
              <a:t>RSNXE Capabilities: 9.4.2.240, Table 9-365</a:t>
            </a:r>
          </a:p>
          <a:p>
            <a:r>
              <a:rPr lang="en-US" sz="1800" dirty="0"/>
              <a:t>ANQP-element (Info ID): 9.4.5.1, Table 9-412</a:t>
            </a:r>
          </a:p>
          <a:p>
            <a:r>
              <a:rPr lang="en-US" sz="1800" dirty="0"/>
              <a:t>Neighbor Report </a:t>
            </a:r>
            <a:r>
              <a:rPr lang="en-US" sz="1800" dirty="0" err="1"/>
              <a:t>subelements</a:t>
            </a:r>
            <a:r>
              <a:rPr lang="en-US" sz="1800" dirty="0"/>
              <a:t>: 9.4.2.35, Table 9-210</a:t>
            </a:r>
          </a:p>
          <a:p>
            <a:r>
              <a:rPr lang="en-US" sz="1800" dirty="0"/>
              <a:t>FTE </a:t>
            </a:r>
            <a:r>
              <a:rPr lang="en-US" sz="1800" dirty="0" err="1"/>
              <a:t>subelements</a:t>
            </a:r>
            <a:r>
              <a:rPr lang="en-US" sz="1800" dirty="0"/>
              <a:t>: 9.4.2.46, Table 9-219</a:t>
            </a:r>
          </a:p>
          <a:p>
            <a:r>
              <a:rPr lang="en-US" sz="1800" dirty="0"/>
              <a:t>Public Action frames: 9.6.7.1, Table 9-450</a:t>
            </a:r>
          </a:p>
          <a:p>
            <a:r>
              <a:rPr lang="en-US" sz="1800" dirty="0"/>
              <a:t>WMN-Notification Types: 9.6.13.29, Table 9-516</a:t>
            </a:r>
          </a:p>
          <a:p>
            <a:r>
              <a:rPr lang="en-US" sz="1800" dirty="0"/>
              <a:t>Mesh Configuration Active Path: 9.4.2.96.2, Table 9-277</a:t>
            </a:r>
          </a:p>
          <a:p>
            <a:r>
              <a:rPr lang="en-US" sz="1800" dirty="0"/>
              <a:t>TLV encodings: 9.4.4</a:t>
            </a:r>
          </a:p>
          <a:p>
            <a:r>
              <a:rPr lang="en-US" sz="1800" dirty="0"/>
              <a:t>Operating classes: Annex E</a:t>
            </a:r>
          </a:p>
          <a:p>
            <a:r>
              <a:rPr lang="en-US" sz="1800" dirty="0"/>
              <a:t>	global, USA, Europe, Japan</a:t>
            </a:r>
          </a:p>
          <a:p>
            <a:r>
              <a:rPr lang="en-US" sz="1800" dirty="0"/>
              <a:t>MIB objects: Annex C</a:t>
            </a:r>
          </a:p>
          <a:p>
            <a:r>
              <a:rPr lang="en-US" sz="1800" dirty="0"/>
              <a:t>	ieee802dot11, dot11smt, dot11phy, dot11mac, dot11StationConfigEntry, dot11OperationEntry, dot11Compliances, dot11Groups</a:t>
            </a:r>
          </a:p>
        </p:txBody>
      </p:sp>
      <p:sp>
        <p:nvSpPr>
          <p:cNvPr id="4" name="Slide Number Placeholder 3">
            <a:extLst>
              <a:ext uri="{FF2B5EF4-FFF2-40B4-BE49-F238E27FC236}">
                <a16:creationId xmlns:a16="http://schemas.microsoft.com/office/drawing/2014/main" id="{34C50A79-7BD4-7BBC-FBF2-6518C7CBDF2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F62E68D-4A72-B896-7E1E-F29350C8F1E9}"/>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F08C58A-5822-8AAD-8107-BEEC5F3A3DE9}"/>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63182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3200"/>
            <a:ext cx="10361084" cy="1065213"/>
          </a:xfrm>
        </p:spPr>
        <p:txBody>
          <a:bodyPr/>
          <a:lstStyle/>
          <a:p>
            <a:r>
              <a:rPr lang="en-GB" dirty="0"/>
              <a:t>Backup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002812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802.11 Style Guide</a:t>
            </a:r>
          </a:p>
        </p:txBody>
      </p:sp>
      <p:sp>
        <p:nvSpPr>
          <p:cNvPr id="9218" name="Rectangle 2"/>
          <p:cNvSpPr>
            <a:spLocks noGrp="1" noChangeArrowheads="1"/>
          </p:cNvSpPr>
          <p:nvPr>
            <p:ph idx="1"/>
          </p:nvPr>
        </p:nvSpPr>
        <p:spPr>
          <a:xfrm>
            <a:off x="876796" y="1600200"/>
            <a:ext cx="10361084" cy="4875214"/>
          </a:xfrm>
          <a:ln/>
        </p:spPr>
        <p:txBody>
          <a:bodyPr/>
          <a:lstStyle/>
          <a:p>
            <a:r>
              <a:rPr lang="en-GB" dirty="0"/>
              <a:t>See 11-09-1034</a:t>
            </a:r>
            <a:r>
              <a:rPr lang="en-GB" dirty="0">
                <a:solidFill>
                  <a:schemeClr val="tx1"/>
                </a:solidFill>
              </a:rPr>
              <a:t>-</a:t>
            </a:r>
            <a:r>
              <a:rPr lang="en-GB" dirty="0">
                <a:solidFill>
                  <a:srgbClr val="FF0000"/>
                </a:solidFill>
              </a:rPr>
              <a:t>20</a:t>
            </a:r>
            <a:r>
              <a:rPr lang="en-GB" dirty="0">
                <a:solidFill>
                  <a:schemeClr val="tx1"/>
                </a:solidFill>
              </a:rPr>
              <a:t>-</a:t>
            </a:r>
            <a:r>
              <a:rPr lang="en-GB" dirty="0"/>
              <a:t>0000-802-11-editorial-style-guide.docx   </a:t>
            </a:r>
          </a:p>
          <a:p>
            <a:r>
              <a:rPr lang="en-US" dirty="0"/>
              <a:t>We update 802.11 Style Guide based on IEEE Standards Style Manual and consistency changes in final publication of the 802.11 standard</a:t>
            </a:r>
            <a:endParaRPr lang="en-GB" dirty="0"/>
          </a:p>
          <a:p>
            <a:r>
              <a:rPr lang="en-US" b="0" dirty="0"/>
              <a:t>Editor’s responsibility includes checking the </a:t>
            </a:r>
            <a:r>
              <a:rPr lang="en-US" dirty="0">
                <a:solidFill>
                  <a:srgbClr val="FF0000"/>
                </a:solidFill>
              </a:rPr>
              <a:t>2021</a:t>
            </a:r>
            <a:r>
              <a:rPr lang="en-US" dirty="0"/>
              <a:t> IEEE Standards Style Manual </a:t>
            </a:r>
            <a:r>
              <a:rPr lang="en-US" b="0" dirty="0"/>
              <a:t>when creating or updating drafts. Policy (inclusive terms), key words and pronouns (e.g., he, she) were revised.	</a:t>
            </a:r>
          </a:p>
          <a:p>
            <a:r>
              <a:rPr lang="en-US" b="0" dirty="0"/>
              <a:t> 	</a:t>
            </a:r>
            <a:r>
              <a:rPr lang="en-US" sz="1800" u="sng" dirty="0">
                <a:solidFill>
                  <a:srgbClr val="0000FF"/>
                </a:solidFill>
                <a:effectLst/>
                <a:latin typeface="Arial" panose="020B0604020202020204" pitchFamily="34" charset="0"/>
                <a:ea typeface="Times New Roman" panose="02020603050405020304" pitchFamily="18" charset="0"/>
                <a:hlinkClick r:id="rId3"/>
              </a:rPr>
              <a:t>https://mentor.ieee.org/myproject/Public/mytools/draft/styleman.pdf</a:t>
            </a:r>
            <a:endParaRPr lang="en-US" b="0" dirty="0"/>
          </a:p>
          <a:p>
            <a:r>
              <a:rPr lang="en-US" b="0" dirty="0"/>
              <a:t>Submissions with draft text should conform to both the WG11 Style Guide and IEEE Standards Style Manual</a:t>
            </a:r>
          </a:p>
          <a:p>
            <a:r>
              <a:rPr lang="en-US" b="0" dirty="0"/>
              <a:t>Note that the 802.11 Style Guide evolves with our practice</a:t>
            </a:r>
          </a:p>
          <a:p>
            <a:r>
              <a:rPr lang="en-US" b="0" dirty="0"/>
              <a:t>We may revisit numbering of MAC addresses and their form of expression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291022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MIB Style</a:t>
            </a:r>
            <a:r>
              <a:rPr lang="en-GB" dirty="0"/>
              <a:t>, Visio and Frame Practices</a:t>
            </a:r>
          </a:p>
        </p:txBody>
      </p:sp>
      <p:sp>
        <p:nvSpPr>
          <p:cNvPr id="9218" name="Rectangle 2"/>
          <p:cNvSpPr>
            <a:spLocks noGrp="1" noChangeArrowheads="1"/>
          </p:cNvSpPr>
          <p:nvPr>
            <p:ph idx="1"/>
          </p:nvPr>
        </p:nvSpPr>
        <p:spPr>
          <a:xfrm>
            <a:off x="914401" y="1981201"/>
            <a:ext cx="10361084" cy="4419599"/>
          </a:xfrm>
          <a:ln/>
        </p:spPr>
        <p:txBody>
          <a:bodyPr/>
          <a:lstStyle/>
          <a:p>
            <a:r>
              <a:rPr lang="en-GB" sz="1600" dirty="0"/>
              <a:t>11-15/355r13 MIB </a:t>
            </a:r>
            <a:r>
              <a:rPr lang="en-GB" sz="1600" dirty="0" err="1"/>
              <a:t>TruthValue</a:t>
            </a:r>
            <a:r>
              <a:rPr lang="en-GB" sz="1600" dirty="0"/>
              <a:t> usage patterns</a:t>
            </a:r>
          </a:p>
          <a:p>
            <a:r>
              <a:rPr lang="en-GB" sz="1600" dirty="0"/>
              <a:t>MIB Style: We use a single style with appropriately set tabs,  and use leading</a:t>
            </a:r>
            <a:r>
              <a:rPr lang="en-US" sz="1600" dirty="0"/>
              <a:t> </a:t>
            </a:r>
            <a:r>
              <a:rPr lang="en-GB" sz="1600" dirty="0"/>
              <a:t>Tabs to distinguish the syntax and description parts. (Adrian Stephens Feb 9, 2010)</a:t>
            </a:r>
            <a:endParaRPr lang="en-US" sz="1600" dirty="0"/>
          </a:p>
          <a:p>
            <a:r>
              <a:rPr lang="en-GB" sz="1600" dirty="0">
                <a:solidFill>
                  <a:schemeClr val="tx1"/>
                </a:solidFill>
              </a:rPr>
              <a:t>Two ways to format a figure &amp; its caption in frame:</a:t>
            </a:r>
            <a:endParaRPr lang="en-US" sz="1600" dirty="0">
              <a:solidFill>
                <a:schemeClr val="tx1"/>
              </a:solidFill>
            </a:endParaRPr>
          </a:p>
          <a:p>
            <a:pPr lvl="1"/>
            <a:r>
              <a:rPr lang="en-GB" sz="1100" dirty="0">
                <a:solidFill>
                  <a:schemeClr val="tx1"/>
                </a:solidFill>
              </a:rPr>
              <a:t>Insert a table.  Insert anchored frame inside table cell to hold graphics.  Use table caption as figure caption.</a:t>
            </a:r>
            <a:endParaRPr lang="en-US" sz="1100" dirty="0">
              <a:solidFill>
                <a:schemeClr val="tx1"/>
              </a:solidFill>
            </a:endParaRPr>
          </a:p>
          <a:p>
            <a:pPr lvl="1"/>
            <a:r>
              <a:rPr lang="en-GB" sz="1100" dirty="0">
                <a:solidFill>
                  <a:schemeClr val="tx1"/>
                </a:solidFill>
              </a:rPr>
              <a:t>Insert an anchored frame.  Insert caption inside a text frame inside the anchored frame.  Insert graphics inside the anchored frame.</a:t>
            </a:r>
            <a:endParaRPr lang="en-US" sz="1100" dirty="0">
              <a:solidFill>
                <a:schemeClr val="tx1"/>
              </a:solidFill>
            </a:endParaRPr>
          </a:p>
          <a:p>
            <a:r>
              <a:rPr lang="en-GB" sz="1400" dirty="0">
                <a:solidFill>
                  <a:srgbClr val="FF0000"/>
                </a:solidFill>
              </a:rPr>
              <a:t>Do not reference other clauses in Visio figures</a:t>
            </a:r>
            <a:r>
              <a:rPr lang="en-US" sz="1400" dirty="0"/>
              <a:t>, it is very hard to maintain the references</a:t>
            </a:r>
            <a:r>
              <a:rPr lang="en-GB" sz="1600" dirty="0"/>
              <a:t> in figures</a:t>
            </a:r>
          </a:p>
          <a:p>
            <a:r>
              <a:rPr lang="en-GB" sz="1600" dirty="0">
                <a:solidFill>
                  <a:srgbClr val="FF0000"/>
                </a:solidFill>
              </a:rPr>
              <a:t>	Comment resolvers on Visio figures will be asked to provide the revised figures</a:t>
            </a:r>
          </a:p>
          <a:p>
            <a:r>
              <a:rPr lang="en-GB" sz="1600" dirty="0"/>
              <a:t>Keep embedded figures using Visio as long as possible (not in Word)</a:t>
            </a:r>
            <a:endParaRPr lang="en-US" sz="1600" dirty="0"/>
          </a:p>
          <a:p>
            <a:pPr lvl="1"/>
            <a:r>
              <a:rPr lang="en-GB" sz="1400" dirty="0"/>
              <a:t>Near the end of sponsor ballot, </a:t>
            </a:r>
            <a:r>
              <a:rPr lang="en-GB" sz="1400" dirty="0">
                <a:solidFill>
                  <a:schemeClr val="tx1"/>
                </a:solidFill>
              </a:rPr>
              <a:t>turn these all into .emf </a:t>
            </a:r>
            <a:r>
              <a:rPr lang="en-GB" sz="1400" dirty="0"/>
              <a:t>(windows meta file) format files (you can do this from </a:t>
            </a:r>
            <a:r>
              <a:rPr lang="en-GB" sz="1400" dirty="0" err="1"/>
              <a:t>visio</a:t>
            </a:r>
            <a:r>
              <a:rPr lang="en-GB" sz="1400" dirty="0"/>
              <a:t> using “save as”).  </a:t>
            </a:r>
          </a:p>
          <a:p>
            <a:pPr lvl="1"/>
            <a:r>
              <a:rPr lang="en-GB" sz="1400" dirty="0">
                <a:solidFill>
                  <a:srgbClr val="FF0000"/>
                </a:solidFill>
              </a:rPr>
              <a:t>Keep </a:t>
            </a:r>
            <a:r>
              <a:rPr lang="en-GB" sz="1400" dirty="0"/>
              <a:t>separate files for the .</a:t>
            </a:r>
            <a:r>
              <a:rPr lang="en-GB" sz="1400" dirty="0" err="1"/>
              <a:t>vsd</a:t>
            </a:r>
            <a:r>
              <a:rPr lang="en-GB" sz="1400" dirty="0"/>
              <a:t> source and the .emf file that is linked to from frame. There is high likelihood we should use .emf</a:t>
            </a:r>
          </a:p>
          <a:p>
            <a:pPr lvl="1"/>
            <a:r>
              <a:rPr lang="en-US" sz="1400" dirty="0"/>
              <a:t>Use the figure number or a short version of the figure title (shown in your final draft) for the name of  the Visio and emf file. </a:t>
            </a:r>
          </a:p>
          <a:p>
            <a:pPr lvl="1"/>
            <a:r>
              <a:rPr lang="en-US" sz="1400" dirty="0"/>
              <a:t>One figure, one Visio file. Don’t store multiple figures in one Visio file.</a:t>
            </a:r>
            <a:endParaRPr lang="en-GB" sz="1400" dirty="0"/>
          </a:p>
          <a:p>
            <a:r>
              <a:rPr lang="en-GB" sz="1400" dirty="0"/>
              <a:t>Frame format figures are tables</a:t>
            </a:r>
          </a:p>
          <a:p>
            <a:r>
              <a:rPr lang="en-GB" sz="1400" dirty="0"/>
              <a:t>The MathML editor for equations may be applicable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90359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Publication process</a:t>
            </a:r>
          </a:p>
        </p:txBody>
      </p:sp>
      <p:sp>
        <p:nvSpPr>
          <p:cNvPr id="9218" name="Rectangle 2"/>
          <p:cNvSpPr>
            <a:spLocks noGrp="1" noChangeArrowheads="1"/>
          </p:cNvSpPr>
          <p:nvPr>
            <p:ph idx="1"/>
          </p:nvPr>
        </p:nvSpPr>
        <p:spPr>
          <a:ln/>
        </p:spPr>
        <p:txBody>
          <a:bodyPr/>
          <a:lstStyle/>
          <a:p>
            <a:r>
              <a:rPr lang="en-US" sz="2000" dirty="0"/>
              <a:t>Publication editor creates a marked up PDF with editorial changes highlighted</a:t>
            </a:r>
          </a:p>
          <a:p>
            <a:r>
              <a:rPr lang="en-US" sz="2000" dirty="0"/>
              <a:t>802.11 technical editor forms a review committee, usual the task group editor and one other person associated with 802.11 editing</a:t>
            </a:r>
          </a:p>
          <a:p>
            <a:r>
              <a:rPr lang="en-US" sz="2000" dirty="0"/>
              <a:t>Each member of the committee should review each change proposed by the publication editor</a:t>
            </a:r>
          </a:p>
          <a:p>
            <a:r>
              <a:rPr lang="en-US" sz="2000" dirty="0"/>
              <a:t>Pay particular attention to</a:t>
            </a:r>
          </a:p>
          <a:p>
            <a:pPr lvl="1"/>
            <a:r>
              <a:rPr lang="en-US" sz="1800" dirty="0"/>
              <a:t>Reconstructed sentences</a:t>
            </a:r>
          </a:p>
          <a:p>
            <a:pPr lvl="1"/>
            <a:r>
              <a:rPr lang="en-US" sz="1800" dirty="0"/>
              <a:t>Tables with number changes</a:t>
            </a:r>
          </a:p>
          <a:p>
            <a:pPr lvl="1"/>
            <a:r>
              <a:rPr lang="en-US" sz="1800" dirty="0"/>
              <a:t>ANA assignments</a:t>
            </a:r>
          </a:p>
          <a:p>
            <a:r>
              <a:rPr lang="en-US" sz="2000" dirty="0"/>
              <a:t>The review process is complete when all publication changes have been reviewed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3612633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dirty="0"/>
              <a:t>Clause 6 Re-Write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Changes have been included 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D2.0.</a:t>
            </a:r>
          </a:p>
          <a:p>
            <a:pPr marL="0" marR="0">
              <a:spcBef>
                <a:spcPts val="0"/>
              </a:spcBef>
              <a:spcAft>
                <a:spcPts val="0"/>
              </a:spcAft>
            </a:pPr>
            <a:endPar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Discussion: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11az and 11bd have 802.11-2020 as their baseline and are not affected.</a:t>
            </a:r>
          </a:p>
          <a:p>
            <a:pPr marL="0" marR="0">
              <a:spcBef>
                <a:spcPts val="0"/>
              </a:spcBef>
              <a:spcAft>
                <a:spcPts val="0"/>
              </a:spcAft>
            </a:pP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will need to update these to conform to the new Clause 6 style when these are rolled in</a:t>
            </a:r>
          </a:p>
          <a:p>
            <a:pPr marL="0" marR="0">
              <a:spcBef>
                <a:spcPts val="0"/>
              </a:spcBef>
              <a:spcAft>
                <a:spcPts val="0"/>
              </a:spcAft>
            </a:pPr>
            <a:r>
              <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Emily</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/Edward will setup a tiger team to do this.</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11be has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as baseline and will need to conform when it bumps up to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/D2.0 as baseline.</a:t>
            </a: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Similarly, for 11bf, but should probably wait until 11be has done its update.</a:t>
            </a:r>
          </a:p>
          <a:p>
            <a:pPr marL="0" marR="0">
              <a:spcBef>
                <a:spcPts val="0"/>
              </a:spcBef>
              <a:spcAft>
                <a:spcPts val="0"/>
              </a:spcAft>
            </a:pPr>
            <a:endParaRPr lang="en-US"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11bf/D1.0 will keep </a:t>
            </a:r>
            <a:r>
              <a:rPr lang="en-US" sz="1800"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REVme</a:t>
            </a:r>
            <a:r>
              <a:rPr lang="en-US" sz="18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/D1.3 as baseline and postpone updates until after initial WG ballot.</a:t>
            </a:r>
          </a:p>
          <a:p>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4042388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0574-B2D5-447E-9895-E858A6BF899C}"/>
              </a:ext>
            </a:extLst>
          </p:cNvPr>
          <p:cNvSpPr>
            <a:spLocks noGrp="1"/>
          </p:cNvSpPr>
          <p:nvPr>
            <p:ph type="title"/>
          </p:nvPr>
        </p:nvSpPr>
        <p:spPr>
          <a:xfrm>
            <a:off x="914401" y="685801"/>
            <a:ext cx="10361084" cy="685799"/>
          </a:xfrm>
        </p:spPr>
        <p:txBody>
          <a:bodyPr/>
          <a:lstStyle/>
          <a:p>
            <a:r>
              <a:rPr lang="en-US" dirty="0"/>
              <a:t>Searchable definitions ( to be discussed in Jan 2024)</a:t>
            </a:r>
          </a:p>
        </p:txBody>
      </p:sp>
      <p:sp>
        <p:nvSpPr>
          <p:cNvPr id="3" name="Content Placeholder 2">
            <a:extLst>
              <a:ext uri="{FF2B5EF4-FFF2-40B4-BE49-F238E27FC236}">
                <a16:creationId xmlns:a16="http://schemas.microsoft.com/office/drawing/2014/main" id="{8CACBB3F-CDC2-45D7-9ECD-8E1AFA715091}"/>
              </a:ext>
            </a:extLst>
          </p:cNvPr>
          <p:cNvSpPr>
            <a:spLocks noGrp="1"/>
          </p:cNvSpPr>
          <p:nvPr>
            <p:ph idx="1"/>
          </p:nvPr>
        </p:nvSpPr>
        <p:spPr>
          <a:xfrm>
            <a:off x="898072" y="1295400"/>
            <a:ext cx="10361084" cy="5029200"/>
          </a:xfrm>
        </p:spPr>
        <p:txBody>
          <a:bodyPr/>
          <a:lstStyle/>
          <a:p>
            <a:r>
              <a:rPr lang="en-US" sz="1800" dirty="0"/>
              <a:t>Youhan Kim provided an update:</a:t>
            </a:r>
          </a:p>
          <a:p>
            <a:pPr marL="0" marR="0">
              <a:spcBef>
                <a:spcPts val="0"/>
              </a:spcBef>
              <a:spcAft>
                <a:spcPts val="0"/>
              </a:spcAft>
            </a:pPr>
            <a:r>
              <a:rPr lang="en-US" sz="1400" dirty="0">
                <a:effectLst/>
                <a:latin typeface="Calibri" panose="020F0502020204030204" pitchFamily="34" charset="0"/>
                <a:ea typeface="Calibri" panose="020F0502020204030204" pitchFamily="34" charset="0"/>
              </a:rPr>
              <a:t>After discussion within the </a:t>
            </a:r>
            <a:r>
              <a:rPr lang="en-US" sz="1400" dirty="0" err="1">
                <a:effectLst/>
                <a:latin typeface="Calibri" panose="020F0502020204030204" pitchFamily="34" charset="0"/>
                <a:ea typeface="Calibri" panose="020F0502020204030204" pitchFamily="34" charset="0"/>
              </a:rPr>
              <a:t>TGme</a:t>
            </a:r>
            <a:r>
              <a:rPr lang="en-US" sz="1400" dirty="0">
                <a:effectLst/>
                <a:latin typeface="Calibri" panose="020F0502020204030204" pitchFamily="34" charset="0"/>
                <a:ea typeface="Calibri" panose="020F0502020204030204" pitchFamily="34" charset="0"/>
              </a:rPr>
              <a:t> group, the direction we are going with is</a:t>
            </a:r>
          </a:p>
          <a:p>
            <a:pPr marL="342900" marR="0" lvl="0" indent="-342900">
              <a:spcBef>
                <a:spcPts val="0"/>
              </a:spcBef>
              <a:spcAft>
                <a:spcPts val="0"/>
              </a:spcAft>
              <a:buFont typeface="+mj-lt"/>
              <a:buAutoNum type="arabicPeriod"/>
            </a:pPr>
            <a:r>
              <a:rPr lang="en-US" sz="1400" b="1" dirty="0">
                <a:effectLst/>
                <a:latin typeface="Calibri" panose="020F0502020204030204" pitchFamily="34" charset="0"/>
                <a:ea typeface="Times New Roman" panose="02020603050405020304" pitchFamily="18" charset="0"/>
              </a:rPr>
              <a:t>Add the full acronym AFTER the colon</a:t>
            </a:r>
            <a:endParaRPr lang="en-US" sz="14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mj-lt"/>
              <a:buAutoNum type="arabicPeriod"/>
            </a:pPr>
            <a:r>
              <a:rPr lang="en-US" sz="1400" dirty="0">
                <a:effectLst/>
                <a:latin typeface="Calibri" panose="020F0502020204030204" pitchFamily="34" charset="0"/>
                <a:ea typeface="Times New Roman" panose="02020603050405020304" pitchFamily="18" charset="0"/>
              </a:rPr>
              <a:t>Make incremental changes only.  E.g. do not delete existing ‘partial’ acronyms within the ‘name’ of the term</a:t>
            </a:r>
            <a:r>
              <a:rPr lang="en-US" sz="1800" dirty="0"/>
              <a:t>.</a:t>
            </a: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For example,</a:t>
            </a:r>
          </a:p>
          <a:p>
            <a:pPr marL="0" marR="0" lvl="0" indent="0">
              <a:spcBef>
                <a:spcPts val="0"/>
              </a:spcBef>
              <a:spcAft>
                <a:spcPts val="0"/>
              </a:spcAft>
            </a:pPr>
            <a:r>
              <a:rPr lang="en-US" sz="1400" b="1" i="0" dirty="0">
                <a:solidFill>
                  <a:srgbClr val="000000"/>
                </a:solidFill>
                <a:effectLst/>
                <a:latin typeface="TimesNewRoman"/>
                <a:ea typeface="Calibri" panose="020F0502020204030204" pitchFamily="34" charset="0"/>
                <a:cs typeface="Calibri" panose="020F0502020204030204" pitchFamily="34" charset="0"/>
              </a:rPr>
              <a:t>access point (AP) reachability: </a:t>
            </a:r>
            <a:r>
              <a:rPr lang="en-US" sz="1400" b="0" i="0" u="sng" dirty="0">
                <a:solidFill>
                  <a:srgbClr val="FF0000"/>
                </a:solidFill>
                <a:effectLst/>
                <a:latin typeface="TimesNewRoman"/>
                <a:ea typeface="Calibri" panose="020F0502020204030204" pitchFamily="34" charset="0"/>
                <a:cs typeface="Calibri" panose="020F0502020204030204" pitchFamily="34" charset="0"/>
              </a:rPr>
              <a:t>[AP reachability] </a:t>
            </a:r>
            <a:r>
              <a:rPr lang="en-US" sz="1400" b="0" i="0" dirty="0">
                <a:solidFill>
                  <a:srgbClr val="000000"/>
                </a:solidFill>
                <a:effectLst/>
                <a:latin typeface="TimesNewRoman"/>
                <a:ea typeface="Calibri" panose="020F0502020204030204" pitchFamily="34" charset="0"/>
                <a:cs typeface="Calibri" panose="020F0502020204030204" pitchFamily="34" charset="0"/>
              </a:rPr>
              <a:t>An AP is reachable by a station (STA) if </a:t>
            </a:r>
            <a:r>
              <a:rPr lang="en-US" sz="1400" b="0" i="0" dirty="0" err="1">
                <a:solidFill>
                  <a:srgbClr val="000000"/>
                </a:solidFill>
                <a:effectLst/>
                <a:latin typeface="TimesNewRoman"/>
                <a:ea typeface="Calibri" panose="020F0502020204030204" pitchFamily="34" charset="0"/>
                <a:cs typeface="Calibri" panose="020F0502020204030204" pitchFamily="34" charset="0"/>
              </a:rPr>
              <a:t>preauthentication</a:t>
            </a:r>
            <a:r>
              <a:rPr lang="en-US" sz="1400" b="0" i="0" dirty="0">
                <a:solidFill>
                  <a:srgbClr val="000000"/>
                </a:solidFill>
                <a:effectLst/>
                <a:latin typeface="TimesNewRoman"/>
                <a:ea typeface="Calibri" panose="020F0502020204030204" pitchFamily="34" charset="0"/>
                <a:cs typeface="Calibri" panose="020F0502020204030204" pitchFamily="34" charset="0"/>
              </a:rPr>
              <a:t> messages can be exchanged between the STA and the target AP via the distribution system (DS)</a:t>
            </a:r>
          </a:p>
          <a:p>
            <a:pPr marL="0" marR="0" lvl="0" indent="0">
              <a:spcBef>
                <a:spcPts val="0"/>
              </a:spcBef>
              <a:spcAft>
                <a:spcPts val="0"/>
              </a:spcAft>
            </a:pPr>
            <a:endParaRPr lang="en-US" sz="1400" b="0" i="0" dirty="0">
              <a:solidFill>
                <a:srgbClr val="000000"/>
              </a:solidFill>
              <a:effectLst/>
              <a:latin typeface="TimesNewRoman"/>
              <a:ea typeface="Calibri" panose="020F0502020204030204" pitchFamily="34" charset="0"/>
              <a:cs typeface="Calibri" panose="020F0502020204030204" pitchFamily="34" charset="0"/>
            </a:endParaRPr>
          </a:p>
          <a:p>
            <a:pPr marL="0" indent="0">
              <a:spcBef>
                <a:spcPts val="0"/>
              </a:spcBef>
              <a:spcAft>
                <a:spcPts val="0"/>
              </a:spcAft>
            </a:pPr>
            <a:r>
              <a:rPr lang="en-US" sz="1400" dirty="0">
                <a:effectLst/>
                <a:latin typeface="Calibri" panose="020F0502020204030204" pitchFamily="34" charset="0"/>
                <a:ea typeface="Calibri" panose="020F0502020204030204" pitchFamily="34" charset="0"/>
              </a:rPr>
              <a:t>Note that we are not deleting “(AP)” in the ‘name’ of the term (the point #2.a above) even though it seems it should be removed per some of the feedback from the publication editors.  This is to avoid having too many changes lumped into this particular effort.</a:t>
            </a:r>
          </a:p>
          <a:p>
            <a:pPr marL="0" indent="0">
              <a:spcBef>
                <a:spcPts val="0"/>
              </a:spcBef>
              <a:spcAft>
                <a:spcPts val="0"/>
              </a:spcAft>
            </a:pPr>
            <a:endParaRPr lang="en-US" sz="1400" dirty="0">
              <a:effectLst/>
              <a:latin typeface="Calibri" panose="020F0502020204030204" pitchFamily="34" charset="0"/>
              <a:ea typeface="Calibri" panose="020F0502020204030204" pitchFamily="34" charset="0"/>
            </a:endParaRPr>
          </a:p>
          <a:p>
            <a:pPr marL="0" indent="0">
              <a:spcBef>
                <a:spcPts val="0"/>
              </a:spcBef>
              <a:spcAft>
                <a:spcPts val="0"/>
              </a:spcAft>
            </a:pPr>
            <a:r>
              <a:rPr lang="en-US" sz="1400" dirty="0">
                <a:latin typeface="Calibri" panose="020F0502020204030204" pitchFamily="34" charset="0"/>
                <a:ea typeface="Calibri" panose="020F0502020204030204" pitchFamily="34" charset="0"/>
              </a:rPr>
              <a:t>Already rolled into </a:t>
            </a:r>
            <a:r>
              <a:rPr lang="en-US" sz="1400" dirty="0" err="1">
                <a:latin typeface="Calibri" panose="020F0502020204030204" pitchFamily="34" charset="0"/>
                <a:ea typeface="Calibri" panose="020F0502020204030204" pitchFamily="34" charset="0"/>
              </a:rPr>
              <a:t>REVme</a:t>
            </a:r>
            <a:r>
              <a:rPr lang="en-US" sz="1400" dirty="0">
                <a:latin typeface="Calibri" panose="020F0502020204030204" pitchFamily="34" charset="0"/>
                <a:ea typeface="Calibri" panose="020F0502020204030204" pitchFamily="34" charset="0"/>
              </a:rPr>
              <a:t>.</a:t>
            </a:r>
          </a:p>
          <a:p>
            <a:pPr marL="0" indent="0">
              <a:spcBef>
                <a:spcPts val="0"/>
              </a:spcBef>
              <a:spcAft>
                <a:spcPts val="0"/>
              </a:spcAft>
            </a:pPr>
            <a:endParaRPr lang="en-US" sz="14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indent="0">
              <a:spcBef>
                <a:spcPts val="0"/>
              </a:spcBef>
              <a:spcAft>
                <a:spcPts val="0"/>
              </a:spcAft>
            </a:pPr>
            <a:r>
              <a:rPr lang="en-US" sz="1600" dirty="0">
                <a:latin typeface="Calibri" panose="020F0502020204030204" pitchFamily="34" charset="0"/>
                <a:ea typeface="Calibri" panose="020F0502020204030204" pitchFamily="34" charset="0"/>
              </a:rPr>
              <a:t>A comment (from Robert Stacey) on the changes in D4.0 (#6035): </a:t>
            </a:r>
          </a:p>
          <a:p>
            <a:pPr marL="0" indent="0">
              <a:spcBef>
                <a:spcPts val="0"/>
              </a:spcBef>
              <a:spcAft>
                <a:spcPts val="0"/>
              </a:spcAft>
            </a:pPr>
            <a:r>
              <a:rPr lang="en-US" sz="1200" dirty="0">
                <a:latin typeface="Calibri" panose="020F0502020204030204" pitchFamily="34" charset="0"/>
                <a:ea typeface="Calibri" panose="020F0502020204030204" pitchFamily="34" charset="0"/>
              </a:rPr>
              <a:t>The style used here for providing an acronym for the term being defined (in square brackets after the colon) is inconsistent with the style used in other IEEE SA standards (for example 802.3-2022) and with the style used elsewhere in this standard (e.g. 258.35). It is also inconsistent with the IEEE SA style guide, which states: The abbreviation or acronym should be placed in parentheses when following the full term.</a:t>
            </a:r>
          </a:p>
          <a:p>
            <a:pPr marL="0" indent="0">
              <a:spcBef>
                <a:spcPts val="0"/>
              </a:spcBef>
              <a:spcAft>
                <a:spcPts val="0"/>
              </a:spcAft>
            </a:pPr>
            <a:endParaRPr lang="en-US" sz="1200" dirty="0">
              <a:latin typeface="Calibri" panose="020F0502020204030204" pitchFamily="34" charset="0"/>
              <a:ea typeface="Calibri" panose="020F0502020204030204" pitchFamily="34" charset="0"/>
            </a:endParaRPr>
          </a:p>
          <a:p>
            <a:pPr marL="0" indent="0">
              <a:spcBef>
                <a:spcPts val="0"/>
              </a:spcBef>
              <a:spcAft>
                <a:spcPts val="0"/>
              </a:spcAft>
            </a:pPr>
            <a:r>
              <a:rPr lang="en-US" sz="1600" dirty="0">
                <a:latin typeface="Calibri" panose="020F0502020204030204" pitchFamily="34" charset="0"/>
                <a:ea typeface="Calibri" panose="020F0502020204030204" pitchFamily="34" charset="0"/>
              </a:rPr>
              <a:t>For example,  </a:t>
            </a:r>
            <a:r>
              <a:rPr lang="en-US" sz="1800" b="1" i="0" dirty="0">
                <a:solidFill>
                  <a:srgbClr val="000000"/>
                </a:solidFill>
                <a:effectLst/>
                <a:latin typeface="TimesNewRoman"/>
              </a:rPr>
              <a:t>access point </a:t>
            </a:r>
            <a:r>
              <a:rPr lang="en-US" sz="1800" b="1" i="0" strike="sngStrike" dirty="0">
                <a:solidFill>
                  <a:srgbClr val="000000"/>
                </a:solidFill>
                <a:effectLst/>
                <a:latin typeface="TimesNewRoman"/>
              </a:rPr>
              <a:t>(AP) </a:t>
            </a:r>
            <a:r>
              <a:rPr lang="en-US" sz="1800" b="1" i="0" dirty="0">
                <a:solidFill>
                  <a:srgbClr val="000000"/>
                </a:solidFill>
                <a:effectLst/>
                <a:latin typeface="TimesNewRoman"/>
              </a:rPr>
              <a:t>: </a:t>
            </a:r>
            <a:r>
              <a:rPr lang="en-US" sz="1800" b="0" i="0" dirty="0">
                <a:solidFill>
                  <a:srgbClr val="000000"/>
                </a:solidFill>
                <a:effectLst/>
                <a:latin typeface="TimesNewRoman"/>
              </a:rPr>
              <a:t>[AP]</a:t>
            </a:r>
            <a:r>
              <a:rPr lang="en-US" sz="1800" b="0" dirty="0">
                <a:solidFill>
                  <a:srgbClr val="218A21"/>
                </a:solidFill>
                <a:latin typeface="TimesNewRoman"/>
              </a:rPr>
              <a:t> </a:t>
            </a:r>
            <a:r>
              <a:rPr lang="en-US" sz="1800" b="0" i="0" dirty="0">
                <a:solidFill>
                  <a:srgbClr val="000000"/>
                </a:solidFill>
                <a:effectLst/>
                <a:latin typeface="TimesNewRoman"/>
              </a:rPr>
              <a:t>An entity that contains one station (STA) a</a:t>
            </a:r>
            <a:r>
              <a:rPr lang="en-US" sz="1200" dirty="0"/>
              <a:t> ... </a:t>
            </a:r>
            <a:br>
              <a:rPr lang="en-US" sz="1200" dirty="0"/>
            </a:br>
            <a:endParaRPr lang="en-US" sz="1200" dirty="0"/>
          </a:p>
          <a:p>
            <a:pPr marL="0" indent="0">
              <a:spcBef>
                <a:spcPts val="0"/>
              </a:spcBef>
              <a:spcAft>
                <a:spcPts val="0"/>
              </a:spcAft>
            </a:pPr>
            <a:r>
              <a:rPr lang="en-US" sz="1200" dirty="0">
                <a:latin typeface="Calibri" panose="020F0502020204030204" pitchFamily="34" charset="0"/>
                <a:ea typeface="Calibri" panose="020F0502020204030204" pitchFamily="34" charset="0"/>
              </a:rPr>
              <a:t>“(AP)” shall not be deleted. </a:t>
            </a:r>
            <a:endParaRPr lang="en-US" sz="1600" dirty="0">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4B405436-A468-4048-8901-A23B6575C97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19C77575-62F1-4514-9363-495AF0AB213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5DF4E633-C4FA-4770-9ED2-0DB5E4687F4B}"/>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44682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buFontTx/>
              <a:buNone/>
            </a:pPr>
            <a:r>
              <a:rPr lang="en-US" b="0" dirty="0"/>
              <a:t>This document contains agenda/minutes/actions/status as prepared/recorded at the IEEE 802.11 Editors’ Meeting</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and Report for 2024-01-16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Draft and Amendment alignments</a:t>
            </a:r>
          </a:p>
          <a:p>
            <a:pPr lvl="1">
              <a:buFont typeface="Arial" panose="020B0604020202020204" pitchFamily="34" charset="0"/>
              <a:buChar char="•"/>
            </a:pPr>
            <a:r>
              <a:rPr lang="en-US" sz="1600" dirty="0"/>
              <a:t>	11bc publication and 11be, 11bf, 11bh, 11bk ordering</a:t>
            </a:r>
          </a:p>
          <a:p>
            <a:pPr>
              <a:buFont typeface="Arial" panose="020B0604020202020204" pitchFamily="34" charset="0"/>
              <a:buChar char="•"/>
            </a:pPr>
            <a:r>
              <a:rPr lang="en-US" sz="2000" dirty="0"/>
              <a:t>11bf and 11bh MDR/MEC Planning</a:t>
            </a:r>
          </a:p>
          <a:p>
            <a:pPr lvl="1">
              <a:buFont typeface="Arial" panose="020B0604020202020204" pitchFamily="34" charset="0"/>
              <a:buChar char="•"/>
            </a:pPr>
            <a:r>
              <a:rPr lang="en-US" sz="1600" b="1" dirty="0"/>
              <a:t>11bf and 11bh MDR/MEC starts in January and will complete in the March meeting </a:t>
            </a:r>
          </a:p>
          <a:p>
            <a:pPr>
              <a:buFont typeface="Arial" panose="020B0604020202020204" pitchFamily="34" charset="0"/>
              <a:buChar char="•"/>
            </a:pPr>
            <a:r>
              <a:rPr lang="en-US" sz="2000" dirty="0"/>
              <a:t>Review updated WG Style Guide  (to be covered in the next meeting) </a:t>
            </a:r>
          </a:p>
          <a:p>
            <a:pPr>
              <a:buFont typeface="Arial" panose="020B0604020202020204" pitchFamily="34" charset="0"/>
              <a:buChar char="•"/>
            </a:pPr>
            <a:r>
              <a:rPr lang="en-US" sz="2000" dirty="0"/>
              <a:t>ANA number spaces</a:t>
            </a:r>
          </a:p>
          <a:p>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 Editor Contacts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a:p>
        </p:txBody>
      </p:sp>
      <p:sp>
        <p:nvSpPr>
          <p:cNvPr id="8" name="Rectangle 3"/>
          <p:cNvSpPr>
            <a:spLocks noGrp="1" noChangeArrowheads="1"/>
          </p:cNvSpPr>
          <p:nvPr>
            <p:ph idx="1"/>
          </p:nvPr>
        </p:nvSpPr>
        <p:spPr>
          <a:xfrm>
            <a:off x="907283" y="1524000"/>
            <a:ext cx="10361084" cy="4876800"/>
          </a:xfrm>
          <a:noFill/>
        </p:spPr>
        <p:txBody>
          <a:bodyPr/>
          <a:lstStyle/>
          <a:p>
            <a:pPr marL="342900" lvl="1" indent="-342900">
              <a:buFontTx/>
              <a:buChar char="•"/>
            </a:pPr>
            <a:r>
              <a:rPr lang="en-US" sz="1600" b="1" dirty="0"/>
              <a:t>WG – Robert Stacey </a:t>
            </a:r>
            <a:r>
              <a:rPr lang="en-US" sz="1600" dirty="0"/>
              <a:t>– </a:t>
            </a:r>
            <a:r>
              <a:rPr lang="en-US" sz="1600" dirty="0">
                <a:hlinkClick r:id="rId3"/>
              </a:rPr>
              <a:t>robert.stacey@intel.com</a:t>
            </a:r>
            <a:r>
              <a:rPr lang="en-US" sz="1600" dirty="0"/>
              <a:t>, </a:t>
            </a:r>
            <a:r>
              <a:rPr lang="en-US" sz="1600" b="1" dirty="0"/>
              <a:t>Emily Qi </a:t>
            </a:r>
            <a:r>
              <a:rPr lang="en-US" sz="1600" dirty="0"/>
              <a:t>– </a:t>
            </a:r>
            <a:r>
              <a:rPr lang="en-US" sz="1600" b="0" dirty="0">
                <a:hlinkClick r:id="rId4"/>
              </a:rPr>
              <a:t>emily.h.qi@intel.com</a:t>
            </a:r>
            <a:endParaRPr lang="en-US" sz="1600" b="1" dirty="0"/>
          </a:p>
          <a:p>
            <a:pPr marL="342900" lvl="1" indent="-342900">
              <a:buFontTx/>
              <a:buChar char="•"/>
            </a:pPr>
            <a:r>
              <a:rPr lang="en-US" sz="1600" b="1" dirty="0" err="1"/>
              <a:t>TGbe</a:t>
            </a:r>
            <a:r>
              <a:rPr lang="en-US" sz="1600" b="1" dirty="0"/>
              <a:t> – Edward Au </a:t>
            </a:r>
            <a:r>
              <a:rPr lang="en-US" sz="1600" dirty="0"/>
              <a:t>– </a:t>
            </a:r>
            <a:r>
              <a:rPr lang="en-US" sz="1600" u="sng" dirty="0">
                <a:hlinkClick r:id="rId5"/>
              </a:rPr>
              <a:t>edward.ks.au@gmail.com</a:t>
            </a:r>
            <a:r>
              <a:rPr lang="en-US" sz="1600" u="sng" dirty="0"/>
              <a:t> </a:t>
            </a:r>
            <a:r>
              <a:rPr lang="en-US" sz="1600" dirty="0"/>
              <a:t> </a:t>
            </a:r>
          </a:p>
          <a:p>
            <a:pPr marL="342900" lvl="1" indent="-342900">
              <a:buFontTx/>
              <a:buChar char="•"/>
            </a:pPr>
            <a:r>
              <a:rPr lang="en-US" sz="1600" b="1" dirty="0" err="1"/>
              <a:t>TGbf</a:t>
            </a:r>
            <a:r>
              <a:rPr lang="en-US" sz="1600" b="1" dirty="0"/>
              <a:t> – Claudio da Silva </a:t>
            </a:r>
            <a:r>
              <a:rPr lang="en-US" sz="1600" dirty="0"/>
              <a:t>– </a:t>
            </a:r>
            <a:r>
              <a:rPr lang="en-US" sz="1600" dirty="0">
                <a:hlinkClick r:id="rId6"/>
              </a:rPr>
              <a:t>claudiodasilva@meta.com</a:t>
            </a:r>
            <a:r>
              <a:rPr lang="en-US" sz="1600" dirty="0"/>
              <a:t>  </a:t>
            </a:r>
          </a:p>
          <a:p>
            <a:pPr marL="342900" lvl="1" indent="-342900">
              <a:buFontTx/>
              <a:buChar char="•"/>
            </a:pPr>
            <a:r>
              <a:rPr lang="en-US" sz="1600" b="1" dirty="0" err="1"/>
              <a:t>TGbh</a:t>
            </a:r>
            <a:r>
              <a:rPr lang="en-US" sz="1600" b="1" dirty="0"/>
              <a:t> – Carol Ansley </a:t>
            </a:r>
            <a:r>
              <a:rPr lang="en-US" sz="1600" dirty="0"/>
              <a:t>– </a:t>
            </a:r>
            <a:r>
              <a:rPr lang="en-US" sz="1600" dirty="0">
                <a:hlinkClick r:id="rId7"/>
              </a:rPr>
              <a:t>carol@ansley.com</a:t>
            </a:r>
            <a:r>
              <a:rPr lang="en-US" sz="1600" dirty="0"/>
              <a:t> </a:t>
            </a:r>
          </a:p>
          <a:p>
            <a:pPr marL="342900" lvl="1" indent="-342900">
              <a:buFontTx/>
              <a:buChar char="•"/>
            </a:pPr>
            <a:r>
              <a:rPr lang="en-US" sz="1600" b="1" dirty="0" err="1"/>
              <a:t>TGbi</a:t>
            </a:r>
            <a:r>
              <a:rPr lang="en-US" sz="1600" b="1" dirty="0"/>
              <a:t> – Po-kai Huang </a:t>
            </a:r>
            <a:r>
              <a:rPr lang="en-US" sz="1600" dirty="0"/>
              <a:t>– </a:t>
            </a:r>
            <a:r>
              <a:rPr lang="en-US" sz="1600" dirty="0">
                <a:hlinkClick r:id="rId8"/>
              </a:rPr>
              <a:t>po-kai.huang@intel.com</a:t>
            </a:r>
            <a:r>
              <a:rPr lang="en-US" sz="1600" dirty="0"/>
              <a:t> </a:t>
            </a:r>
          </a:p>
          <a:p>
            <a:pPr marL="342900" lvl="1" indent="-342900">
              <a:buFontTx/>
              <a:buChar char="•"/>
            </a:pPr>
            <a:r>
              <a:rPr lang="en-US" sz="1600" b="1" dirty="0" err="1"/>
              <a:t>TGbk</a:t>
            </a:r>
            <a:r>
              <a:rPr lang="en-US" sz="1600" b="1" dirty="0"/>
              <a:t> – Roy Want </a:t>
            </a:r>
            <a:r>
              <a:rPr lang="en-US" sz="1600" dirty="0">
                <a:hlinkClick r:id="rId9"/>
              </a:rPr>
              <a:t>RoyWant@google.com</a:t>
            </a:r>
            <a:endParaRPr lang="en-US" sz="1600" dirty="0"/>
          </a:p>
          <a:p>
            <a:pPr marL="342900" lvl="1" indent="-342900">
              <a:buFontTx/>
              <a:buChar char="•"/>
            </a:pPr>
            <a:r>
              <a:rPr lang="en-US" sz="1600" b="1" dirty="0" err="1"/>
              <a:t>REVme</a:t>
            </a:r>
            <a:r>
              <a:rPr lang="en-US" sz="1600" b="1" dirty="0"/>
              <a:t> – Emily Qi </a:t>
            </a:r>
            <a:r>
              <a:rPr lang="en-US" sz="1600" dirty="0"/>
              <a:t>– </a:t>
            </a:r>
            <a:r>
              <a:rPr lang="en-US" sz="1600" b="0" dirty="0">
                <a:hlinkClick r:id="rId4"/>
              </a:rPr>
              <a:t>emily.h.qi@intel.com</a:t>
            </a:r>
            <a:r>
              <a:rPr lang="en-US" sz="1600" dirty="0"/>
              <a:t>, </a:t>
            </a:r>
            <a:r>
              <a:rPr lang="en-US" sz="1600" b="1" dirty="0"/>
              <a:t>Edward Au </a:t>
            </a:r>
            <a:r>
              <a:rPr lang="en-US" sz="1600" dirty="0"/>
              <a:t>– </a:t>
            </a:r>
            <a:r>
              <a:rPr lang="en-US" sz="1600" b="0" u="sng" dirty="0">
                <a:hlinkClick r:id="rId5"/>
              </a:rPr>
              <a:t>edward.ks.au@</a:t>
            </a:r>
            <a:r>
              <a:rPr lang="en-US" sz="1600" u="sng" dirty="0">
                <a:hlinkClick r:id="rId5"/>
              </a:rPr>
              <a:t>gmail.com</a:t>
            </a:r>
            <a:r>
              <a:rPr lang="en-US" sz="1600" u="sng" dirty="0"/>
              <a:t> </a:t>
            </a:r>
            <a:r>
              <a:rPr lang="en-US" sz="1600" dirty="0"/>
              <a:t> </a:t>
            </a:r>
          </a:p>
          <a:p>
            <a:pPr lvl="1"/>
            <a:endParaRPr lang="en-US" sz="16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5458" y="685800"/>
            <a:ext cx="10361084" cy="1065213"/>
          </a:xfrm>
        </p:spPr>
        <p:txBody>
          <a:bodyPr/>
          <a:lstStyle/>
          <a:p>
            <a:r>
              <a:rPr lang="en-GB" dirty="0"/>
              <a:t>January 16 roundtable status report</a:t>
            </a:r>
          </a:p>
        </p:txBody>
      </p:sp>
      <p:sp>
        <p:nvSpPr>
          <p:cNvPr id="9218" name="Rectangle 2"/>
          <p:cNvSpPr>
            <a:spLocks noGrp="1" noChangeArrowheads="1"/>
          </p:cNvSpPr>
          <p:nvPr>
            <p:ph idx="1"/>
          </p:nvPr>
        </p:nvSpPr>
        <p:spPr>
          <a:xfrm>
            <a:off x="911728" y="1791534"/>
            <a:ext cx="10361084" cy="4380666"/>
          </a:xfrm>
          <a:ln/>
        </p:spPr>
        <p:txBody>
          <a:bodyPr/>
          <a:lstStyle/>
          <a:p>
            <a:r>
              <a:rPr lang="en-GB" sz="1600" dirty="0"/>
              <a:t>11bc – </a:t>
            </a:r>
            <a:r>
              <a:rPr lang="en-GB" sz="1600" b="0" dirty="0"/>
              <a:t>In publication editing </a:t>
            </a:r>
          </a:p>
          <a:p>
            <a:r>
              <a:rPr lang="en-GB" sz="1600" dirty="0"/>
              <a:t>11be –</a:t>
            </a:r>
            <a:r>
              <a:rPr lang="en-GB" sz="1600" b="0" dirty="0"/>
              <a:t> </a:t>
            </a:r>
            <a:r>
              <a:rPr lang="en-US" sz="1600" b="0" dirty="0"/>
              <a:t>1045 pages for D5.0.  Expect to align the draft with the baseline when </a:t>
            </a:r>
            <a:r>
              <a:rPr lang="en-US" sz="1600" b="0" dirty="0" err="1"/>
              <a:t>REVme</a:t>
            </a:r>
            <a:r>
              <a:rPr lang="en-US" sz="1600" b="0" dirty="0"/>
              <a:t> 5.0 is published with 11az, 11bd, 11bb, and 11bc amendments.</a:t>
            </a:r>
          </a:p>
          <a:p>
            <a:r>
              <a:rPr lang="en-US" sz="1600" dirty="0"/>
              <a:t>11bf </a:t>
            </a:r>
            <a:r>
              <a:rPr lang="en-GB" sz="1600" dirty="0"/>
              <a:t>– </a:t>
            </a:r>
            <a:r>
              <a:rPr lang="en-GB" sz="1600" b="0" dirty="0"/>
              <a:t>LB281 just finished. 308 comments. Working on comment resolution. Expect to complete and go to recirc out of the March meeting. Plan to start MDR.</a:t>
            </a:r>
            <a:endParaRPr lang="en-US" sz="1600" b="0" dirty="0"/>
          </a:p>
          <a:p>
            <a:r>
              <a:rPr lang="en-GB" sz="1600" dirty="0"/>
              <a:t>11bh – </a:t>
            </a:r>
            <a:r>
              <a:rPr lang="en-GB" sz="1600" b="0" dirty="0"/>
              <a:t>LB282 just finished, 284 comments, Working through comment resolution. Expect to complete and go to recirc out of the January meeting. Plan to start MDR. </a:t>
            </a:r>
          </a:p>
          <a:p>
            <a:r>
              <a:rPr lang="en-GB" sz="1600" dirty="0"/>
              <a:t>11bi – </a:t>
            </a:r>
            <a:r>
              <a:rPr lang="en-GB" sz="1600" b="0" dirty="0"/>
              <a:t>Plan to have D0.1 out of January meeting session, and check with the group and see whether the draft is ready for CC or not. </a:t>
            </a:r>
          </a:p>
          <a:p>
            <a:r>
              <a:rPr lang="en-GB" sz="1600" dirty="0"/>
              <a:t>11bk</a:t>
            </a:r>
            <a:r>
              <a:rPr lang="en-GB" sz="1600" b="0" dirty="0"/>
              <a:t> –Current draft is D 1.0.  completed LB 279, 401 comments. Expect to complete and go to recirc out of the March or May meeting.</a:t>
            </a:r>
          </a:p>
          <a:p>
            <a:r>
              <a:rPr lang="en-GB" sz="1600" dirty="0" err="1"/>
              <a:t>REVme</a:t>
            </a:r>
            <a:r>
              <a:rPr lang="en-GB" sz="1600" dirty="0"/>
              <a:t> – </a:t>
            </a:r>
            <a:r>
              <a:rPr lang="en-GB" sz="1600" b="0" dirty="0"/>
              <a:t>606 comments on initial SA Ballot. Plan to go SA recirc out of the January meeting. 4 new amendments will be included in recirc.</a:t>
            </a:r>
            <a:endParaRPr lang="en-GB" sz="1400" dirty="0"/>
          </a:p>
          <a:p>
            <a:endParaRPr lang="en-US" sz="1400" dirty="0"/>
          </a:p>
          <a:p>
            <a:r>
              <a:rPr lang="en-GB" sz="2000" dirty="0"/>
              <a:t>  </a:t>
            </a:r>
          </a:p>
          <a:p>
            <a:endParaRPr lang="en-GB" sz="20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1753890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r>
              <a:rPr lang="en-US" dirty="0"/>
              <a:t>Editor Amendment Ordering</a:t>
            </a:r>
            <a:endParaRPr lang="en-GB" dirty="0"/>
          </a:p>
        </p:txBody>
      </p:sp>
      <p:sp>
        <p:nvSpPr>
          <p:cNvPr id="9218" name="Rectangle 2"/>
          <p:cNvSpPr>
            <a:spLocks noGrp="1" noChangeArrowheads="1"/>
          </p:cNvSpPr>
          <p:nvPr>
            <p:ph idx="1"/>
          </p:nvPr>
        </p:nvSpPr>
        <p:spPr>
          <a:xfrm>
            <a:off x="969950" y="1447800"/>
            <a:ext cx="10665885" cy="5329237"/>
          </a:xfrm>
          <a:ln/>
        </p:spPr>
        <p:txBody>
          <a:bodyPr/>
          <a:lstStyle/>
          <a:p>
            <a:pPr>
              <a:lnSpc>
                <a:spcPct val="80000"/>
              </a:lnSpc>
              <a:spcBef>
                <a:spcPct val="20000"/>
              </a:spcBef>
              <a:buFontTx/>
              <a:buChar char="•"/>
            </a:pPr>
            <a:r>
              <a:rPr lang="en-US" sz="2000" dirty="0"/>
              <a:t>Data as of </a:t>
            </a:r>
            <a:r>
              <a:rPr lang="en-US" sz="2000" dirty="0">
                <a:solidFill>
                  <a:srgbClr val="FF0000"/>
                </a:solidFill>
              </a:rPr>
              <a:t>November 2023</a:t>
            </a:r>
          </a:p>
          <a:p>
            <a:pPr>
              <a:lnSpc>
                <a:spcPct val="80000"/>
              </a:lnSpc>
              <a:spcBef>
                <a:spcPct val="20000"/>
              </a:spcBef>
              <a:buFontTx/>
              <a:buChar char="•"/>
            </a:pPr>
            <a:r>
              <a:rPr lang="en-US" sz="1600" dirty="0"/>
              <a:t>See </a:t>
            </a:r>
            <a:r>
              <a:rPr lang="en-US" sz="1600" dirty="0">
                <a:hlinkClick r:id="rId3"/>
              </a:rPr>
              <a:t>http://grouper.ieee.org/groups/802/11/Reports/802.11_Timelines.htm</a:t>
            </a:r>
            <a:endParaRPr lang="en-US" sz="1600" dirty="0"/>
          </a:p>
          <a:p>
            <a:pPr>
              <a:lnSpc>
                <a:spcPct val="80000"/>
              </a:lnSpc>
              <a:spcBef>
                <a:spcPct val="20000"/>
              </a:spcBef>
              <a:buFontTx/>
              <a:buChar char="•"/>
            </a:pPr>
            <a:r>
              <a:rPr lang="en-US" sz="1800" dirty="0">
                <a:solidFill>
                  <a:schemeClr val="tx1"/>
                </a:solidFill>
              </a:rPr>
              <a:t>Changes are usually based on MDR readiness.</a:t>
            </a:r>
          </a:p>
          <a:p>
            <a:pPr>
              <a:buFont typeface="Times New Roman" pitchFamily="16" charset="0"/>
              <a:buChar char="•"/>
            </a:pPr>
            <a:endParaRPr lang="en-GB"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January 2024</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256405984"/>
              </p:ext>
            </p:extLst>
          </p:nvPr>
        </p:nvGraphicFramePr>
        <p:xfrm>
          <a:off x="914401" y="2909273"/>
          <a:ext cx="10721434" cy="3280072"/>
        </p:xfrm>
        <a:graphic>
          <a:graphicData uri="http://schemas.openxmlformats.org/drawingml/2006/table">
            <a:tbl>
              <a:tblPr firstRow="1" bandRow="1">
                <a:tableStyleId>{5C22544A-7EE6-4342-B048-85BDC9FD1C3A}</a:tableStyleId>
              </a:tblPr>
              <a:tblGrid>
                <a:gridCol w="3685111">
                  <a:extLst>
                    <a:ext uri="{9D8B030D-6E8A-4147-A177-3AD203B41FA5}">
                      <a16:colId xmlns:a16="http://schemas.microsoft.com/office/drawing/2014/main" val="3336049185"/>
                    </a:ext>
                  </a:extLst>
                </a:gridCol>
                <a:gridCol w="1910260">
                  <a:extLst>
                    <a:ext uri="{9D8B030D-6E8A-4147-A177-3AD203B41FA5}">
                      <a16:colId xmlns:a16="http://schemas.microsoft.com/office/drawing/2014/main" val="1921072032"/>
                    </a:ext>
                  </a:extLst>
                </a:gridCol>
                <a:gridCol w="1671478">
                  <a:extLst>
                    <a:ext uri="{9D8B030D-6E8A-4147-A177-3AD203B41FA5}">
                      <a16:colId xmlns:a16="http://schemas.microsoft.com/office/drawing/2014/main" val="3854697234"/>
                    </a:ext>
                  </a:extLst>
                </a:gridCol>
                <a:gridCol w="3454585">
                  <a:extLst>
                    <a:ext uri="{9D8B030D-6E8A-4147-A177-3AD203B41FA5}">
                      <a16:colId xmlns:a16="http://schemas.microsoft.com/office/drawing/2014/main" val="3834352144"/>
                    </a:ext>
                  </a:extLst>
                </a:gridCol>
              </a:tblGrid>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Amendment Number</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Task Group</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Page Count</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Projected </a:t>
                      </a:r>
                      <a:r>
                        <a:rPr kumimoji="0" lang="en-US" sz="1600" b="1" i="0" u="none" strike="noStrike" cap="none" normalizeH="0" baseline="0" dirty="0" err="1">
                          <a:ln>
                            <a:noFill/>
                          </a:ln>
                          <a:solidFill>
                            <a:schemeClr val="tx1"/>
                          </a:solidFill>
                          <a:effectLst/>
                          <a:latin typeface="Times New Roman" pitchFamily="18" charset="0"/>
                        </a:rPr>
                        <a:t>RevCom</a:t>
                      </a:r>
                      <a:r>
                        <a:rPr kumimoji="0" lang="en-US" sz="1600" b="1" i="0" u="none" strike="noStrike" cap="none" normalizeH="0" baseline="0" dirty="0">
                          <a:ln>
                            <a:noFill/>
                          </a:ln>
                          <a:solidFill>
                            <a:schemeClr val="tx1"/>
                          </a:solidFill>
                          <a:effectLst/>
                          <a:latin typeface="Times New Roman" pitchFamily="18" charset="0"/>
                        </a:rPr>
                        <a:t> Date</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78554141"/>
                  </a:ext>
                </a:extLst>
              </a:tr>
              <a:tr h="51824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802.11-2020 Amendment </a:t>
                      </a:r>
                      <a:r>
                        <a:rPr kumimoji="0" lang="en-US" sz="1600" b="0" i="0" u="none" strike="noStrike" cap="none" normalizeH="0" baseline="0" dirty="0">
                          <a:ln>
                            <a:noFill/>
                          </a:ln>
                          <a:solidFill>
                            <a:srgbClr val="FF0000"/>
                          </a:solidFill>
                          <a:effectLst/>
                          <a:latin typeface="Times New Roman" pitchFamily="18" charset="0"/>
                        </a:rPr>
                        <a:t>7</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TGbc</a:t>
                      </a:r>
                      <a:endParaRPr kumimoji="0" lang="en-US" sz="1600" b="0" i="0" u="none" strike="noStrike" cap="none" normalizeH="0" baseline="0" dirty="0">
                        <a:ln>
                          <a:noFill/>
                        </a:ln>
                        <a:solidFill>
                          <a:srgbClr val="00206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002060"/>
                          </a:solidFill>
                          <a:effectLst/>
                          <a:latin typeface="Times New Roman" pitchFamily="18" charset="0"/>
                        </a:rPr>
                        <a:t>121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Jan or Feb 2024</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252420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REVme</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err="1">
                          <a:ln>
                            <a:noFill/>
                          </a:ln>
                          <a:solidFill>
                            <a:schemeClr val="tx1"/>
                          </a:solidFill>
                          <a:effectLst/>
                          <a:latin typeface="Times New Roman" pitchFamily="18" charset="0"/>
                        </a:rPr>
                        <a:t>TGm</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6119</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53177727"/>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TGbh</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34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Sep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91619219"/>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2</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TGbe</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1031</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95075965"/>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rPr>
                        <a:t>3</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TGbk</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94</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Dec 2024  </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39065581"/>
                  </a:ext>
                </a:extLst>
              </a:tr>
              <a:tr h="27673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802.11-2024 Amendment </a:t>
                      </a:r>
                      <a:r>
                        <a:rPr kumimoji="0" lang="en-US" sz="1600" b="0" i="0" u="none" strike="noStrike" cap="none" normalizeH="0" baseline="0" dirty="0">
                          <a:ln>
                            <a:noFill/>
                          </a:ln>
                          <a:solidFill>
                            <a:srgbClr val="FF0000"/>
                          </a:solidFill>
                          <a:effectLst/>
                          <a:latin typeface="Times New Roman" pitchFamily="18" charset="0"/>
                          <a:sym typeface="Wingdings" panose="05000000000000000000" pitchFamily="2" charset="2"/>
                        </a:rPr>
                        <a:t>4</a:t>
                      </a:r>
                      <a:endParaRPr kumimoji="0" lang="en-US" sz="1600" b="0" i="0" u="none" strike="noStrike" cap="none" normalizeH="0" baseline="0" dirty="0">
                        <a:ln>
                          <a:noFill/>
                        </a:ln>
                        <a:solidFill>
                          <a:srgbClr val="FF0000"/>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err="1">
                          <a:ln>
                            <a:noFill/>
                          </a:ln>
                          <a:solidFill>
                            <a:schemeClr val="tx1"/>
                          </a:solidFill>
                          <a:effectLst/>
                          <a:latin typeface="Times New Roman" pitchFamily="18" charset="0"/>
                        </a:rPr>
                        <a:t>TGbf</a:t>
                      </a: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220</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cap="none" normalizeH="0" baseline="0" dirty="0">
                          <a:ln>
                            <a:noFill/>
                          </a:ln>
                          <a:solidFill>
                            <a:schemeClr val="tx1"/>
                          </a:solidFill>
                          <a:effectLst/>
                          <a:latin typeface="Times New Roman" pitchFamily="18" charset="0"/>
                        </a:rPr>
                        <a:t>Mar 2025</a:t>
                      </a: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87635205"/>
                  </a:ext>
                </a:extLst>
              </a:tr>
              <a:tr h="640504">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1600" b="0" i="0" u="none" strike="noStrike" cap="none" normalizeH="0" baseline="0" dirty="0">
                        <a:ln>
                          <a:noFill/>
                        </a:ln>
                        <a:solidFill>
                          <a:schemeClr val="tx1"/>
                        </a:solidFill>
                        <a:effectLst/>
                        <a:latin typeface="Times New Roman" pitchFamily="18" charset="0"/>
                      </a:endParaRPr>
                    </a:p>
                  </a:txBody>
                  <a:tcP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67951284"/>
                  </a:ext>
                </a:extLst>
              </a:tr>
            </a:tbl>
          </a:graphicData>
        </a:graphic>
      </p:graphicFrame>
    </p:spTree>
    <p:extLst>
      <p:ext uri="{BB962C8B-B14F-4D97-AF65-F5344CB8AC3E}">
        <p14:creationId xmlns:p14="http://schemas.microsoft.com/office/powerpoint/2010/main" val="34548832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11bf and 11bh MDR/MEC Planning </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a:xfrm>
            <a:off x="612776" y="1600200"/>
            <a:ext cx="10361084" cy="4264024"/>
          </a:xfrm>
        </p:spPr>
        <p:txBody>
          <a:bodyPr/>
          <a:lstStyle/>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Timeline: Start in Jan 2024 and complete in March 2024.</a:t>
            </a:r>
          </a:p>
          <a:p>
            <a:pPr marL="0" marR="0"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11bh will be based on D3.0, around Feb 2nd; 11bh review volunteers: </a:t>
            </a:r>
          </a:p>
          <a:p>
            <a:pPr marL="0" lvl="2" indent="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Robert; 	Emily ; 	Edward ; Joseph Levy; Ross; Po-kai; Roy; Carol Ansley; Mark H ... ...</a:t>
            </a:r>
          </a:p>
          <a:p>
            <a:pPr marL="0" lvl="2"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11bf will be based on D3.0,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11bf review </a:t>
            </a:r>
            <a:r>
              <a:rPr lang="en-US" sz="2000" dirty="0">
                <a:latin typeface="Times New Roman" panose="02020603050405020304" pitchFamily="18" charset="0"/>
                <a:ea typeface="Calibri" panose="020F0502020204030204" pitchFamily="34" charset="0"/>
                <a:cs typeface="Times New Roman" panose="02020603050405020304" pitchFamily="18" charset="0"/>
              </a:rPr>
              <a:t>volunteers:</a:t>
            </a:r>
          </a:p>
          <a:p>
            <a:pPr marL="0" lvl="2" indent="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Robert; 	Emily ; 	Edward ; Joseph Levy; Ross; Po-kai; Roy; Carol Ansley; Mark H ... ...</a:t>
            </a:r>
          </a:p>
          <a:p>
            <a:pPr marL="0" lvl="2" indent="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Tree>
    <p:extLst>
      <p:ext uri="{BB962C8B-B14F-4D97-AF65-F5344CB8AC3E}">
        <p14:creationId xmlns:p14="http://schemas.microsoft.com/office/powerpoint/2010/main" val="2368875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12B5B-4630-A352-6190-9E294E05D474}"/>
              </a:ext>
            </a:extLst>
          </p:cNvPr>
          <p:cNvSpPr>
            <a:spLocks noGrp="1"/>
          </p:cNvSpPr>
          <p:nvPr>
            <p:ph type="title"/>
          </p:nvPr>
        </p:nvSpPr>
        <p:spPr/>
        <p:txBody>
          <a:bodyPr/>
          <a:lstStyle/>
          <a:p>
            <a:r>
              <a:rPr lang="en-US" sz="3200" dirty="0"/>
              <a:t>Review updated style guide</a:t>
            </a:r>
          </a:p>
        </p:txBody>
      </p:sp>
      <p:sp>
        <p:nvSpPr>
          <p:cNvPr id="3" name="Content Placeholder 2">
            <a:extLst>
              <a:ext uri="{FF2B5EF4-FFF2-40B4-BE49-F238E27FC236}">
                <a16:creationId xmlns:a16="http://schemas.microsoft.com/office/drawing/2014/main" id="{79F8E904-6966-31F1-4EB7-8CADBFD4BBE7}"/>
              </a:ext>
            </a:extLst>
          </p:cNvPr>
          <p:cNvSpPr>
            <a:spLocks noGrp="1"/>
          </p:cNvSpPr>
          <p:nvPr>
            <p:ph idx="1"/>
          </p:nvPr>
        </p:nvSpPr>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See: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https://mentor.ieee.org/802.11/dcn/09/11-09-1034-21-0000-802-11-editorial-style-guide.docx</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dirty="0"/>
          </a:p>
          <a:p>
            <a:endParaRPr lang="en-US" dirty="0"/>
          </a:p>
        </p:txBody>
      </p:sp>
      <p:sp>
        <p:nvSpPr>
          <p:cNvPr id="4" name="Slide Number Placeholder 3">
            <a:extLst>
              <a:ext uri="{FF2B5EF4-FFF2-40B4-BE49-F238E27FC236}">
                <a16:creationId xmlns:a16="http://schemas.microsoft.com/office/drawing/2014/main" id="{0D11A741-8084-115E-007C-C1DCECC20BDD}"/>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94FFB7A-4DD2-59A3-ED7C-59344C61B5D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C64C913C-4BA1-C311-A2BE-DD612B92C636}"/>
              </a:ext>
            </a:extLst>
          </p:cNvPr>
          <p:cNvSpPr>
            <a:spLocks noGrp="1"/>
          </p:cNvSpPr>
          <p:nvPr>
            <p:ph type="dt" idx="15"/>
          </p:nvPr>
        </p:nvSpPr>
        <p:spPr/>
        <p:txBody>
          <a:bodyPr/>
          <a:lstStyle/>
          <a:p>
            <a:r>
              <a:rPr lang="en-US"/>
              <a:t>January 2024</a:t>
            </a:r>
            <a:endParaRPr lang="en-GB" dirty="0"/>
          </a:p>
        </p:txBody>
      </p:sp>
      <p:sp>
        <p:nvSpPr>
          <p:cNvPr id="8" name="Title 1">
            <a:extLst>
              <a:ext uri="{FF2B5EF4-FFF2-40B4-BE49-F238E27FC236}">
                <a16:creationId xmlns:a16="http://schemas.microsoft.com/office/drawing/2014/main" id="{8B786AB3-C9B6-F039-F800-5D6DB0B236D5}"/>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next meeting</a:t>
            </a:r>
          </a:p>
        </p:txBody>
      </p:sp>
    </p:spTree>
    <p:extLst>
      <p:ext uri="{BB962C8B-B14F-4D97-AF65-F5344CB8AC3E}">
        <p14:creationId xmlns:p14="http://schemas.microsoft.com/office/powerpoint/2010/main" val="236933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35C5-E6CF-86E9-5F82-42EBD7F82448}"/>
              </a:ext>
            </a:extLst>
          </p:cNvPr>
          <p:cNvSpPr>
            <a:spLocks noGrp="1"/>
          </p:cNvSpPr>
          <p:nvPr>
            <p:ph type="title"/>
          </p:nvPr>
        </p:nvSpPr>
        <p:spPr/>
        <p:txBody>
          <a:bodyPr/>
          <a:lstStyle/>
          <a:p>
            <a:r>
              <a:rPr lang="en-US" dirty="0"/>
              <a:t>Style guide update (to be discussed in Jan 2024)</a:t>
            </a:r>
            <a:br>
              <a:rPr lang="en-US" dirty="0"/>
            </a:br>
            <a:r>
              <a:rPr lang="en-US" dirty="0"/>
              <a:t>(from Rubayet Shafin)</a:t>
            </a:r>
          </a:p>
        </p:txBody>
      </p:sp>
      <p:sp>
        <p:nvSpPr>
          <p:cNvPr id="3" name="Content Placeholder 2">
            <a:extLst>
              <a:ext uri="{FF2B5EF4-FFF2-40B4-BE49-F238E27FC236}">
                <a16:creationId xmlns:a16="http://schemas.microsoft.com/office/drawing/2014/main" id="{CC8BA5F6-4111-56C8-2FC0-87215996179E}"/>
              </a:ext>
            </a:extLst>
          </p:cNvPr>
          <p:cNvSpPr>
            <a:spLocks noGrp="1"/>
          </p:cNvSpPr>
          <p:nvPr>
            <p:ph idx="1"/>
          </p:nvPr>
        </p:nvSpPr>
        <p:spPr/>
        <p:txBody>
          <a:bodyPr/>
          <a:lstStyle/>
          <a:p>
            <a:r>
              <a:rPr lang="en-US" sz="1800" dirty="0"/>
              <a:t>2.3	“Is set to”</a:t>
            </a:r>
          </a:p>
          <a:p>
            <a:r>
              <a:rPr lang="en-US" sz="1600" dirty="0"/>
              <a:t>The verb “set” should only be used when describing how a field obtains a value, e.g. “The Measurement Duration field is set to the preferred or mandatory duration of the requested measurement, expressed in units of TUs.”</a:t>
            </a:r>
          </a:p>
          <a:p>
            <a:r>
              <a:rPr lang="en-US" sz="1600" dirty="0"/>
              <a:t>Where the value of the field is read or referenced, (e.g., in the context of a condition), “is set to” shall not be used.</a:t>
            </a:r>
          </a:p>
          <a:p>
            <a:endParaRPr lang="en-US" sz="1600" dirty="0"/>
          </a:p>
          <a:p>
            <a:r>
              <a:rPr lang="en-US" sz="1600" u="sng" dirty="0"/>
              <a:t>When used for explaining a causation/rationale for setting a value in a particular way, the usage of “set to” is appropriate. For example, “The &lt;</a:t>
            </a:r>
            <a:r>
              <a:rPr lang="en-US" sz="1600" u="sng" dirty="0" err="1"/>
              <a:t>xyz</a:t>
            </a:r>
            <a:r>
              <a:rPr lang="en-US" sz="1600" u="sng" dirty="0"/>
              <a:t>&gt; is set to 1 to indicate that…”.</a:t>
            </a:r>
          </a:p>
          <a:p>
            <a:endParaRPr lang="en-US" sz="1600" dirty="0"/>
          </a:p>
          <a:p>
            <a:r>
              <a:rPr lang="en-US" sz="1600" dirty="0"/>
              <a:t>Note that when a field value is tested in order to construct another field value, “equal to” is used for the test, and “set to” for the constructed field. </a:t>
            </a:r>
            <a:r>
              <a:rPr lang="en-US" sz="1600" u="sng" dirty="0"/>
              <a:t>When the sentence is followed by an alternative case (e.g., using “Otherwise”), “set to” is used for the value for the alternative case.  </a:t>
            </a:r>
            <a:r>
              <a:rPr lang="en-US" sz="1600" dirty="0"/>
              <a:t>“If the &lt;</a:t>
            </a:r>
            <a:r>
              <a:rPr lang="en-US" sz="1600" dirty="0" err="1"/>
              <a:t>xyz</a:t>
            </a:r>
            <a:r>
              <a:rPr lang="en-US" sz="1600" dirty="0"/>
              <a:t>&gt; field is equal to 0, the &lt;</a:t>
            </a:r>
            <a:r>
              <a:rPr lang="en-US" sz="1600" dirty="0" err="1"/>
              <a:t>abc</a:t>
            </a:r>
            <a:r>
              <a:rPr lang="en-US" sz="1600" dirty="0"/>
              <a:t>&gt; field shall be set to 1. </a:t>
            </a:r>
            <a:r>
              <a:rPr lang="en-US" sz="1600" u="sng" dirty="0"/>
              <a:t>Otherwise, the &lt;</a:t>
            </a:r>
            <a:r>
              <a:rPr lang="en-US" sz="1600" u="sng" dirty="0" err="1"/>
              <a:t>abc</a:t>
            </a:r>
            <a:r>
              <a:rPr lang="en-US" sz="1600" u="sng" dirty="0"/>
              <a:t>&gt; field shall be set to 0”</a:t>
            </a:r>
          </a:p>
          <a:p>
            <a:endParaRPr lang="en-US" sz="1600" dirty="0"/>
          </a:p>
        </p:txBody>
      </p:sp>
      <p:sp>
        <p:nvSpPr>
          <p:cNvPr id="4" name="Slide Number Placeholder 3">
            <a:extLst>
              <a:ext uri="{FF2B5EF4-FFF2-40B4-BE49-F238E27FC236}">
                <a16:creationId xmlns:a16="http://schemas.microsoft.com/office/drawing/2014/main" id="{0C9E2CC1-838A-0241-7864-2223E473BF19}"/>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85ABF135-4674-14EA-BDB6-4426AFAF71E4}"/>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F4D2CC32-CD75-A502-7B1C-B4EB007A9EB6}"/>
              </a:ext>
            </a:extLst>
          </p:cNvPr>
          <p:cNvSpPr>
            <a:spLocks noGrp="1"/>
          </p:cNvSpPr>
          <p:nvPr>
            <p:ph type="dt" idx="15"/>
          </p:nvPr>
        </p:nvSpPr>
        <p:spPr/>
        <p:txBody>
          <a:bodyPr/>
          <a:lstStyle/>
          <a:p>
            <a:r>
              <a:rPr lang="en-US"/>
              <a:t>January 2024</a:t>
            </a:r>
            <a:endParaRPr lang="en-GB" dirty="0"/>
          </a:p>
        </p:txBody>
      </p:sp>
      <p:sp>
        <p:nvSpPr>
          <p:cNvPr id="7" name="Title 1">
            <a:extLst>
              <a:ext uri="{FF2B5EF4-FFF2-40B4-BE49-F238E27FC236}">
                <a16:creationId xmlns:a16="http://schemas.microsoft.com/office/drawing/2014/main" id="{25466371-B846-06E2-E8B9-2DCC9A86B122}"/>
              </a:ext>
            </a:extLst>
          </p:cNvPr>
          <p:cNvSpPr txBox="1">
            <a:spLocks/>
          </p:cNvSpPr>
          <p:nvPr/>
        </p:nvSpPr>
        <p:spPr bwMode="auto">
          <a:xfrm>
            <a:off x="802216" y="5856188"/>
            <a:ext cx="10744200" cy="644374"/>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marL="457200" indent="-457200" algn="l">
              <a:buFont typeface="Arial" panose="020B0604020202020204" pitchFamily="34" charset="0"/>
              <a:buChar char="•"/>
            </a:pPr>
            <a:r>
              <a:rPr lang="en-US" b="0" kern="0" dirty="0">
                <a:solidFill>
                  <a:schemeClr val="accent1"/>
                </a:solidFill>
              </a:rPr>
              <a:t>No time to cover it. Will be reviewed in the next meeting</a:t>
            </a:r>
          </a:p>
        </p:txBody>
      </p:sp>
    </p:spTree>
    <p:extLst>
      <p:ext uri="{BB962C8B-B14F-4D97-AF65-F5344CB8AC3E}">
        <p14:creationId xmlns:p14="http://schemas.microsoft.com/office/powerpoint/2010/main" val="2968706072"/>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755FF"/>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 (1)</Template>
  <TotalTime>16544</TotalTime>
  <Words>2319</Words>
  <Application>Microsoft Office PowerPoint</Application>
  <PresentationFormat>Widescreen</PresentationFormat>
  <Paragraphs>326</Paragraphs>
  <Slides>17</Slides>
  <Notes>9</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17</vt:i4>
      </vt:variant>
    </vt:vector>
  </HeadingPairs>
  <TitlesOfParts>
    <vt:vector size="25" baseType="lpstr">
      <vt:lpstr>TimesNewRoman</vt:lpstr>
      <vt:lpstr>Arial</vt:lpstr>
      <vt:lpstr>Calibri</vt:lpstr>
      <vt:lpstr>Calibri Light</vt:lpstr>
      <vt:lpstr>Times New Roman</vt:lpstr>
      <vt:lpstr>Office Theme</vt:lpstr>
      <vt:lpstr>Custom Design</vt:lpstr>
      <vt:lpstr>Document</vt:lpstr>
      <vt:lpstr>802.11 WG Editor’s Meeting (January 2024)</vt:lpstr>
      <vt:lpstr>Abstract</vt:lpstr>
      <vt:lpstr>Agenda and Report for 2024-01-16 meeting</vt:lpstr>
      <vt:lpstr>Volunteer Editor Contacts</vt:lpstr>
      <vt:lpstr>January 16 roundtable status report</vt:lpstr>
      <vt:lpstr>Editor Amendment Ordering</vt:lpstr>
      <vt:lpstr>11bf and 11bh MDR/MEC Planning </vt:lpstr>
      <vt:lpstr>Review updated style guide</vt:lpstr>
      <vt:lpstr>Style guide update (to be discussed in Jan 2024) (from Rubayet Shafin)</vt:lpstr>
      <vt:lpstr>Draft Development Snapshot</vt:lpstr>
      <vt:lpstr>ANA managed number space</vt:lpstr>
      <vt:lpstr>Backup</vt:lpstr>
      <vt:lpstr>802.11 Style Guide</vt:lpstr>
      <vt:lpstr>MIB Style, Visio and Frame Practices</vt:lpstr>
      <vt:lpstr>Publication process</vt:lpstr>
      <vt:lpstr>Clause 6 Re-Write</vt:lpstr>
      <vt:lpstr>Searchable definitions ( to be discussed in Jan 2024)</vt:lpstr>
    </vt:vector>
  </TitlesOfParts>
  <Company>Cisco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Peter Ecclesine (pecclesi)</dc:creator>
  <cp:keywords>CTPClassification=CTP_NT</cp:keywords>
  <cp:lastModifiedBy>Qi, Emily H</cp:lastModifiedBy>
  <cp:revision>474</cp:revision>
  <cp:lastPrinted>1601-01-01T00:00:00Z</cp:lastPrinted>
  <dcterms:created xsi:type="dcterms:W3CDTF">2018-01-07T18:30:13Z</dcterms:created>
  <dcterms:modified xsi:type="dcterms:W3CDTF">2024-01-19T01:02:16Z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aac88202-5e9b-4871-89ab-389b8f17b9bc</vt:lpwstr>
  </property>
  <property fmtid="{D5CDD505-2E9C-101B-9397-08002B2CF9AE}" pid="3" name="CTP_TimeStamp">
    <vt:lpwstr>2020-01-17 00:36:12Z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