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8"/>
  </p:notesMasterIdLst>
  <p:handoutMasterIdLst>
    <p:handoutMasterId r:id="rId39"/>
  </p:handoutMasterIdLst>
  <p:sldIdLst>
    <p:sldId id="269" r:id="rId3"/>
    <p:sldId id="370" r:id="rId4"/>
    <p:sldId id="427" r:id="rId5"/>
    <p:sldId id="428" r:id="rId6"/>
    <p:sldId id="464" r:id="rId7"/>
    <p:sldId id="465" r:id="rId8"/>
    <p:sldId id="285" r:id="rId9"/>
    <p:sldId id="286" r:id="rId10"/>
    <p:sldId id="436" r:id="rId11"/>
    <p:sldId id="482" r:id="rId12"/>
    <p:sldId id="550" r:id="rId13"/>
    <p:sldId id="552" r:id="rId14"/>
    <p:sldId id="479" r:id="rId15"/>
    <p:sldId id="485" r:id="rId16"/>
    <p:sldId id="487" r:id="rId17"/>
    <p:sldId id="486" r:id="rId18"/>
    <p:sldId id="488" r:id="rId19"/>
    <p:sldId id="489" r:id="rId20"/>
    <p:sldId id="480" r:id="rId21"/>
    <p:sldId id="551" r:id="rId22"/>
    <p:sldId id="404" r:id="rId23"/>
    <p:sldId id="430" r:id="rId24"/>
    <p:sldId id="406" r:id="rId25"/>
    <p:sldId id="451" r:id="rId26"/>
    <p:sldId id="476" r:id="rId27"/>
    <p:sldId id="472" r:id="rId28"/>
    <p:sldId id="492" r:id="rId29"/>
    <p:sldId id="409" r:id="rId30"/>
    <p:sldId id="477" r:id="rId31"/>
    <p:sldId id="455" r:id="rId32"/>
    <p:sldId id="474" r:id="rId33"/>
    <p:sldId id="475" r:id="rId34"/>
    <p:sldId id="454" r:id="rId35"/>
    <p:sldId id="478" r:id="rId36"/>
    <p:sldId id="490" r:id="rId37"/>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77" d="100"/>
          <a:sy n="77" d="100"/>
        </p:scale>
        <p:origin x="77" y="17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802.11-23/2161r0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802.11-23/2161r0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802.11-23/2161r0</a:t>
            </a:r>
          </a:p>
        </p:txBody>
      </p:sp>
      <p:sp>
        <p:nvSpPr>
          <p:cNvPr id="5" name="Date Placeholder 4"/>
          <p:cNvSpPr>
            <a:spLocks noGrp="1"/>
          </p:cNvSpPr>
          <p:nvPr>
            <p:ph type="dt" idx="11"/>
          </p:nvPr>
        </p:nvSpPr>
        <p:spPr/>
        <p:txBody>
          <a:bodyPr/>
          <a:lstStyle/>
          <a:p>
            <a:pPr>
              <a:defRPr/>
            </a:pPr>
            <a:r>
              <a:rPr lang="en-US"/>
              <a:t>January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802.11-23/2161r0</a:t>
            </a:r>
          </a:p>
        </p:txBody>
      </p:sp>
      <p:sp>
        <p:nvSpPr>
          <p:cNvPr id="5" name="Date Placeholder 4"/>
          <p:cNvSpPr>
            <a:spLocks noGrp="1"/>
          </p:cNvSpPr>
          <p:nvPr>
            <p:ph type="dt" idx="11"/>
          </p:nvPr>
        </p:nvSpPr>
        <p:spPr/>
        <p:txBody>
          <a:bodyPr/>
          <a:lstStyle/>
          <a:p>
            <a:pPr>
              <a:defRPr/>
            </a:pPr>
            <a:r>
              <a:rPr lang="en-US"/>
              <a:t>January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28303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802.11-23/2161r0</a:t>
            </a:r>
          </a:p>
        </p:txBody>
      </p:sp>
      <p:sp>
        <p:nvSpPr>
          <p:cNvPr id="5" name="Date Placeholder 4"/>
          <p:cNvSpPr>
            <a:spLocks noGrp="1"/>
          </p:cNvSpPr>
          <p:nvPr>
            <p:ph type="dt" idx="11"/>
          </p:nvPr>
        </p:nvSpPr>
        <p:spPr/>
        <p:txBody>
          <a:bodyPr/>
          <a:lstStyle/>
          <a:p>
            <a:pPr>
              <a:defRPr/>
            </a:pPr>
            <a:r>
              <a:rPr lang="en-US"/>
              <a:t>January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595761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26</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802.11-23/2161r0</a:t>
            </a:r>
          </a:p>
        </p:txBody>
      </p:sp>
      <p:sp>
        <p:nvSpPr>
          <p:cNvPr id="5" name="Date Placeholder 4"/>
          <p:cNvSpPr>
            <a:spLocks noGrp="1"/>
          </p:cNvSpPr>
          <p:nvPr>
            <p:ph type="dt" idx="11"/>
          </p:nvPr>
        </p:nvSpPr>
        <p:spPr/>
        <p:txBody>
          <a:bodyPr/>
          <a:lstStyle/>
          <a:p>
            <a:pPr>
              <a:defRPr/>
            </a:pPr>
            <a:r>
              <a:rPr lang="en-US"/>
              <a:t>January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28</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29</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32</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33</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34</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35</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802.11-23/2161r0</a:t>
            </a:r>
          </a:p>
        </p:txBody>
      </p:sp>
      <p:sp>
        <p:nvSpPr>
          <p:cNvPr id="5" name="Date Placeholder 4"/>
          <p:cNvSpPr>
            <a:spLocks noGrp="1"/>
          </p:cNvSpPr>
          <p:nvPr>
            <p:ph type="dt" idx="11"/>
          </p:nvPr>
        </p:nvSpPr>
        <p:spPr/>
        <p:txBody>
          <a:bodyPr/>
          <a:lstStyle/>
          <a:p>
            <a:r>
              <a:rPr lang="en-US"/>
              <a:t>January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802.11-23/2161r0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802.11-23/2161r0</a:t>
            </a:r>
          </a:p>
        </p:txBody>
      </p:sp>
      <p:sp>
        <p:nvSpPr>
          <p:cNvPr id="5" name="Date Placeholder 4"/>
          <p:cNvSpPr>
            <a:spLocks noGrp="1"/>
          </p:cNvSpPr>
          <p:nvPr>
            <p:ph type="dt" idx="1"/>
          </p:nvPr>
        </p:nvSpPr>
        <p:spPr/>
        <p:txBody>
          <a:bodyPr/>
          <a:lstStyle/>
          <a:p>
            <a:pPr>
              <a:defRPr/>
            </a:pPr>
            <a:r>
              <a:rPr lang="en-US"/>
              <a:t>January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January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802.11-23/2161r0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January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8" Type="http://schemas.openxmlformats.org/officeDocument/2006/relationships/hyperlink" Target="mailto:ganesh.venkatesan@intel.com" TargetMode="External"/><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mario.lilli@unimi.i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l.arnaboldi@bham.ac.uk" TargetMode="External"/><Relationship Id="rId5" Type="http://schemas.openxmlformats.org/officeDocument/2006/relationships/hyperlink" Target="mailto:elvinia.riccobene@unimi.it" TargetMode="External"/><Relationship Id="rId4" Type="http://schemas.openxmlformats.org/officeDocument/2006/relationships/hyperlink" Target="mailto:roberto.metere@york.ac.uk" TargetMode="External"/><Relationship Id="rId9" Type="http://schemas.openxmlformats.org/officeDocument/2006/relationships/hyperlink" Target="mailto:assaf.kasher@gmail.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mailto:ganesh.venkatesan@intel.com" TargetMode="External"/><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mario.lilli@unimi.i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l.arnaboldi@bham.ac.uk" TargetMode="External"/><Relationship Id="rId5" Type="http://schemas.openxmlformats.org/officeDocument/2006/relationships/hyperlink" Target="mailto:elvinia.riccobene@unimi.it" TargetMode="External"/><Relationship Id="rId4" Type="http://schemas.openxmlformats.org/officeDocument/2006/relationships/hyperlink" Target="mailto:roberto.metere@york.ac.uk" TargetMode="External"/><Relationship Id="rId9" Type="http://schemas.openxmlformats.org/officeDocument/2006/relationships/hyperlink" Target="mailto:assaf.kasher@gmail.co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5/11-15-1489-19-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21.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January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2024-01-17</a:t>
            </a:r>
          </a:p>
        </p:txBody>
      </p:sp>
      <p:graphicFrame>
        <p:nvGraphicFramePr>
          <p:cNvPr id="6148" name="Object 11"/>
          <p:cNvGraphicFramePr>
            <a:graphicFrameLocks noChangeAspect="1"/>
          </p:cNvGraphicFramePr>
          <p:nvPr>
            <p:extLst>
              <p:ext uri="{D42A27DB-BD31-4B8C-83A1-F6EECF244321}">
                <p14:modId xmlns:p14="http://schemas.microsoft.com/office/powerpoint/2010/main" val="4061729037"/>
              </p:ext>
            </p:extLst>
          </p:nvPr>
        </p:nvGraphicFramePr>
        <p:xfrm>
          <a:off x="2052638" y="3209925"/>
          <a:ext cx="7710487" cy="2590800"/>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Object 11"/>
                      <p:cNvPicPr>
                        <a:picLocks noChangeAspect="1" noChangeArrowheads="1"/>
                      </p:cNvPicPr>
                      <p:nvPr/>
                    </p:nvPicPr>
                    <p:blipFill>
                      <a:blip r:embed="rId4"/>
                      <a:srcRect/>
                      <a:stretch>
                        <a:fillRect/>
                      </a:stretch>
                    </p:blipFill>
                    <p:spPr bwMode="auto">
                      <a:xfrm>
                        <a:off x="2052638" y="3209925"/>
                        <a:ext cx="7710487"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January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Roberto </a:t>
            </a:r>
            <a:r>
              <a:rPr lang="en-US" sz="1600" dirty="0" err="1"/>
              <a:t>Metere</a:t>
            </a:r>
            <a:r>
              <a:rPr lang="en-US" sz="1600" dirty="0"/>
              <a:t>, University of York, </a:t>
            </a:r>
            <a:r>
              <a:rPr lang="en-US" sz="1600" dirty="0">
                <a:hlinkClick r:id="rId4"/>
              </a:rPr>
              <a:t>roberto.metere@york.ac.uk</a:t>
            </a:r>
            <a:r>
              <a:rPr lang="en-US" sz="1600" dirty="0"/>
              <a:t>  – </a:t>
            </a:r>
            <a:r>
              <a:rPr lang="en-US" sz="1600" dirty="0" err="1"/>
              <a:t>TGme</a:t>
            </a:r>
            <a:r>
              <a:rPr lang="en-US" sz="1600" dirty="0"/>
              <a:t> 17 Jan, AM1</a:t>
            </a:r>
          </a:p>
          <a:p>
            <a:pPr lvl="1"/>
            <a:r>
              <a:rPr lang="en-US" sz="1600" dirty="0" err="1"/>
              <a:t>Elvinia</a:t>
            </a:r>
            <a:r>
              <a:rPr lang="en-US" sz="1600" dirty="0"/>
              <a:t> </a:t>
            </a:r>
            <a:r>
              <a:rPr lang="en-US" sz="1600" dirty="0" err="1"/>
              <a:t>Riccobene</a:t>
            </a:r>
            <a:r>
              <a:rPr lang="en-US" sz="1600" dirty="0"/>
              <a:t>, University of Milan, </a:t>
            </a:r>
            <a:r>
              <a:rPr lang="en-US" sz="1600" dirty="0">
                <a:hlinkClick r:id="rId5"/>
              </a:rPr>
              <a:t>elvinia.riccobene@unimi.it</a:t>
            </a:r>
            <a:r>
              <a:rPr lang="en-US" sz="1600" dirty="0"/>
              <a:t>  – </a:t>
            </a:r>
            <a:r>
              <a:rPr lang="en-US" sz="1600" dirty="0" err="1"/>
              <a:t>TGme</a:t>
            </a:r>
            <a:r>
              <a:rPr lang="en-US" sz="1600" dirty="0"/>
              <a:t> 17 Jan, AM1 </a:t>
            </a:r>
          </a:p>
          <a:p>
            <a:pPr lvl="1"/>
            <a:r>
              <a:rPr lang="en-US" sz="1600" dirty="0"/>
              <a:t>Luca </a:t>
            </a:r>
            <a:r>
              <a:rPr lang="en-US" sz="1600" dirty="0" err="1"/>
              <a:t>Arnaboldi</a:t>
            </a:r>
            <a:r>
              <a:rPr lang="en-US" sz="1600" dirty="0"/>
              <a:t>, University of Birmingham, </a:t>
            </a:r>
            <a:r>
              <a:rPr lang="en-US" sz="1600" dirty="0">
                <a:hlinkClick r:id="rId6"/>
              </a:rPr>
              <a:t>l.arnaboldi@bham.ac.uk</a:t>
            </a:r>
            <a:r>
              <a:rPr lang="en-US" sz="1600" dirty="0"/>
              <a:t>  – </a:t>
            </a:r>
            <a:r>
              <a:rPr lang="en-US" sz="1600" dirty="0" err="1"/>
              <a:t>TGme</a:t>
            </a:r>
            <a:r>
              <a:rPr lang="en-US" sz="1600" dirty="0"/>
              <a:t> 17 Jan, AM1 </a:t>
            </a:r>
          </a:p>
          <a:p>
            <a:pPr lvl="1"/>
            <a:r>
              <a:rPr lang="en-US" sz="1600" dirty="0"/>
              <a:t>Mario Lilli, University of Milan, </a:t>
            </a:r>
            <a:r>
              <a:rPr lang="en-US" sz="1600" dirty="0">
                <a:hlinkClick r:id="rId7"/>
              </a:rPr>
              <a:t>mario.lilli@unimi.it</a:t>
            </a:r>
            <a:r>
              <a:rPr lang="en-US" sz="1600" dirty="0"/>
              <a:t>  – </a:t>
            </a:r>
            <a:r>
              <a:rPr lang="en-US" sz="1600" dirty="0" err="1"/>
              <a:t>TGme</a:t>
            </a:r>
            <a:r>
              <a:rPr lang="en-US" sz="1600" dirty="0"/>
              <a:t> 17 Jan, AM1 </a:t>
            </a:r>
          </a:p>
          <a:p>
            <a:pPr lvl="1"/>
            <a:r>
              <a:rPr lang="en-US" sz="1600" dirty="0"/>
              <a:t>Ganesh Venkatesan, Intel Corporation, </a:t>
            </a:r>
            <a:r>
              <a:rPr lang="en-US" sz="1600" dirty="0">
                <a:hlinkClick r:id="rId8"/>
              </a:rPr>
              <a:t>ganesh.venkatesan@intel.com</a:t>
            </a:r>
            <a:r>
              <a:rPr lang="en-US" sz="1600" dirty="0"/>
              <a:t>  – ARC </a:t>
            </a:r>
            <a:r>
              <a:rPr lang="en-US" sz="1600" strike="sngStrike" dirty="0"/>
              <a:t>18 Jan AM2 </a:t>
            </a:r>
            <a:r>
              <a:rPr lang="en-US" sz="1600" u="sng" dirty="0"/>
              <a:t>15 Jan PM1</a:t>
            </a:r>
          </a:p>
          <a:p>
            <a:pPr lvl="1"/>
            <a:r>
              <a:rPr lang="en-US" sz="1600" dirty="0"/>
              <a:t>Assaf Kasher, Self, </a:t>
            </a:r>
            <a:r>
              <a:rPr lang="en-US" sz="1400" dirty="0">
                <a:hlinkClick r:id="rId9"/>
              </a:rPr>
              <a:t>assaf.kasher@gmail.com</a:t>
            </a:r>
            <a:r>
              <a:rPr lang="en-US" sz="1400" dirty="0"/>
              <a:t> </a:t>
            </a:r>
            <a:r>
              <a:rPr lang="en-US" sz="1600" dirty="0"/>
              <a:t> – </a:t>
            </a:r>
            <a:r>
              <a:rPr lang="en-US" sz="1600" dirty="0" err="1"/>
              <a:t>TGbf</a:t>
            </a:r>
            <a:r>
              <a:rPr lang="en-US" sz="1600" dirty="0"/>
              <a:t> – 2 timeslots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2024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a:xfrm>
            <a:off x="914400" y="457200"/>
            <a:ext cx="10363200" cy="1066800"/>
          </a:xfrm>
        </p:spPr>
        <p:txBody>
          <a:bodyPr/>
          <a:lstStyle/>
          <a:p>
            <a:r>
              <a:rPr lang="en-GB" altLang="en-US" dirty="0"/>
              <a:t>W2.5: Announcements: Social reminder</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12</a:t>
            </a:fld>
            <a:endParaRPr lang="en-US" altLang="en-US" sz="1200" b="0"/>
          </a:p>
        </p:txBody>
      </p:sp>
      <p:pic>
        <p:nvPicPr>
          <p:cNvPr id="3" name="Picture 2">
            <a:extLst>
              <a:ext uri="{FF2B5EF4-FFF2-40B4-BE49-F238E27FC236}">
                <a16:creationId xmlns:a16="http://schemas.microsoft.com/office/drawing/2014/main" id="{7E1C5FBE-6345-6245-ED44-62143597539A}"/>
              </a:ext>
            </a:extLst>
          </p:cNvPr>
          <p:cNvPicPr>
            <a:picLocks noChangeAspect="1"/>
          </p:cNvPicPr>
          <p:nvPr/>
        </p:nvPicPr>
        <p:blipFill>
          <a:blip r:embed="rId3"/>
          <a:stretch>
            <a:fillRect/>
          </a:stretch>
        </p:blipFill>
        <p:spPr>
          <a:xfrm>
            <a:off x="1447800" y="1295400"/>
            <a:ext cx="9067800" cy="5100638"/>
          </a:xfrm>
          <a:prstGeom prst="rect">
            <a:avLst/>
          </a:prstGeom>
        </p:spPr>
      </p:pic>
    </p:spTree>
    <p:extLst>
      <p:ext uri="{BB962C8B-B14F-4D97-AF65-F5344CB8AC3E}">
        <p14:creationId xmlns:p14="http://schemas.microsoft.com/office/powerpoint/2010/main" val="244435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January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extLst>
      <p:ext uri="{BB962C8B-B14F-4D97-AF65-F5344CB8AC3E}">
        <p14:creationId xmlns:p14="http://schemas.microsoft.com/office/powerpoint/2010/main" val="2840642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March 10-15, 2024</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2024-02-05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2024-03-04 at 9 am Eastern </a:t>
            </a:r>
          </a:p>
          <a:p>
            <a:pPr marL="457200" lvl="1" indent="0">
              <a:buNone/>
              <a:defRPr/>
            </a:pPr>
            <a:r>
              <a:rPr lang="en-GB" altLang="en-US" dirty="0"/>
              <a:t>CAC teleconference: </a:t>
            </a:r>
            <a:r>
              <a:rPr lang="en-GB" altLang="en-US" b="1" dirty="0"/>
              <a:t>Sunday 2024-03-10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January 2024 802.11 WG session.</a:t>
            </a:r>
          </a:p>
          <a:p>
            <a:endParaRPr lang="en-GB" altLang="en-US" sz="2800" b="0" dirty="0"/>
          </a:p>
          <a:p>
            <a:r>
              <a:rPr lang="en-GB" altLang="en-US" sz="2800" b="0" dirty="0"/>
              <a:t>Refer to the agenda: 11-23/2159r&lt;latest&gt;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Roberto </a:t>
            </a:r>
            <a:r>
              <a:rPr lang="en-US" sz="1600" dirty="0" err="1"/>
              <a:t>Metere</a:t>
            </a:r>
            <a:r>
              <a:rPr lang="en-US" sz="1600" dirty="0"/>
              <a:t>, University of York, </a:t>
            </a:r>
            <a:r>
              <a:rPr lang="en-US" sz="1600" dirty="0">
                <a:hlinkClick r:id="rId4"/>
              </a:rPr>
              <a:t>roberto.metere@york.ac.uk</a:t>
            </a:r>
            <a:r>
              <a:rPr lang="en-US" sz="1600" dirty="0"/>
              <a:t>  – </a:t>
            </a:r>
            <a:r>
              <a:rPr lang="en-US" sz="1600" dirty="0" err="1"/>
              <a:t>TGme</a:t>
            </a:r>
            <a:r>
              <a:rPr lang="en-US" sz="1600" dirty="0"/>
              <a:t> 17 Jan, AM1</a:t>
            </a:r>
          </a:p>
          <a:p>
            <a:pPr lvl="1"/>
            <a:r>
              <a:rPr lang="en-US" sz="1600" dirty="0" err="1"/>
              <a:t>Elvinia</a:t>
            </a:r>
            <a:r>
              <a:rPr lang="en-US" sz="1600" dirty="0"/>
              <a:t> </a:t>
            </a:r>
            <a:r>
              <a:rPr lang="en-US" sz="1600" dirty="0" err="1"/>
              <a:t>Riccobene</a:t>
            </a:r>
            <a:r>
              <a:rPr lang="en-US" sz="1600" dirty="0"/>
              <a:t>, University of Milan, </a:t>
            </a:r>
            <a:r>
              <a:rPr lang="en-US" sz="1600" dirty="0">
                <a:hlinkClick r:id="rId5"/>
              </a:rPr>
              <a:t>elvinia.riccobene@unimi.it</a:t>
            </a:r>
            <a:r>
              <a:rPr lang="en-US" sz="1600" dirty="0"/>
              <a:t>  – </a:t>
            </a:r>
            <a:r>
              <a:rPr lang="en-US" sz="1600" dirty="0" err="1"/>
              <a:t>TGme</a:t>
            </a:r>
            <a:r>
              <a:rPr lang="en-US" sz="1600" dirty="0"/>
              <a:t> 17 Jan, AM1 </a:t>
            </a:r>
          </a:p>
          <a:p>
            <a:pPr lvl="1"/>
            <a:r>
              <a:rPr lang="en-US" sz="1600" dirty="0"/>
              <a:t>Luca </a:t>
            </a:r>
            <a:r>
              <a:rPr lang="en-US" sz="1600" dirty="0" err="1"/>
              <a:t>Arnaboldi</a:t>
            </a:r>
            <a:r>
              <a:rPr lang="en-US" sz="1600" dirty="0"/>
              <a:t>, University of Birmingham, </a:t>
            </a:r>
            <a:r>
              <a:rPr lang="en-US" sz="1600" dirty="0">
                <a:hlinkClick r:id="rId6"/>
              </a:rPr>
              <a:t>l.arnaboldi@bham.ac.uk</a:t>
            </a:r>
            <a:r>
              <a:rPr lang="en-US" sz="1600" dirty="0"/>
              <a:t>  – </a:t>
            </a:r>
            <a:r>
              <a:rPr lang="en-US" sz="1600" dirty="0" err="1"/>
              <a:t>TGme</a:t>
            </a:r>
            <a:r>
              <a:rPr lang="en-US" sz="1600" dirty="0"/>
              <a:t> 17 Jan, AM1 </a:t>
            </a:r>
          </a:p>
          <a:p>
            <a:pPr lvl="1"/>
            <a:r>
              <a:rPr lang="en-US" sz="1600" dirty="0"/>
              <a:t>Mario Lilli, University of Milan, </a:t>
            </a:r>
            <a:r>
              <a:rPr lang="en-US" sz="1600" dirty="0">
                <a:hlinkClick r:id="rId7"/>
              </a:rPr>
              <a:t>mario.lilli@unimi.it</a:t>
            </a:r>
            <a:r>
              <a:rPr lang="en-US" sz="1600" dirty="0"/>
              <a:t>  – </a:t>
            </a:r>
            <a:r>
              <a:rPr lang="en-US" sz="1600" dirty="0" err="1"/>
              <a:t>TGme</a:t>
            </a:r>
            <a:r>
              <a:rPr lang="en-US" sz="1600" dirty="0"/>
              <a:t> 17 Jan, AM1 </a:t>
            </a:r>
          </a:p>
          <a:p>
            <a:pPr lvl="1"/>
            <a:r>
              <a:rPr lang="en-US" sz="1600" dirty="0"/>
              <a:t>Ganesh Venkatesan, Intel Corporation, </a:t>
            </a:r>
            <a:r>
              <a:rPr lang="en-US" sz="1600" dirty="0">
                <a:hlinkClick r:id="rId8"/>
              </a:rPr>
              <a:t>ganesh.venkatesan@intel.com</a:t>
            </a:r>
            <a:r>
              <a:rPr lang="en-US" sz="1600" dirty="0"/>
              <a:t>  – ARC 15 Jan PM1</a:t>
            </a:r>
          </a:p>
          <a:p>
            <a:pPr lvl="1"/>
            <a:r>
              <a:rPr lang="en-US" sz="1600" dirty="0"/>
              <a:t>Assaf Kasher, Self, </a:t>
            </a:r>
            <a:r>
              <a:rPr lang="en-US" sz="1400" dirty="0">
                <a:hlinkClick r:id="rId9"/>
              </a:rPr>
              <a:t>assaf.kasher@gmail.com</a:t>
            </a:r>
            <a:r>
              <a:rPr lang="en-US" sz="1400" dirty="0"/>
              <a:t> </a:t>
            </a:r>
            <a:r>
              <a:rPr lang="en-US" sz="1600" dirty="0"/>
              <a:t> – </a:t>
            </a:r>
            <a:r>
              <a:rPr lang="en-US" sz="1600" dirty="0" err="1"/>
              <a:t>TGbf</a:t>
            </a:r>
            <a:r>
              <a:rPr lang="en-US" sz="1600" dirty="0"/>
              <a:t> – 2 timeslots </a:t>
            </a:r>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2024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3746322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	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2023-11-11):</a:t>
            </a:r>
          </a:p>
          <a:p>
            <a:pPr marL="0" indent="0">
              <a:buFontTx/>
              <a:buNone/>
              <a:defRPr/>
            </a:pPr>
            <a:r>
              <a:rPr lang="en-GB" altLang="en-US" dirty="0">
                <a:hlinkClick r:id="rId4"/>
              </a:rPr>
              <a:t>https://mentor.ieee.org/802.11/dcn/15/11-15-1489-19-0000-register-of-loa-requests.docx</a:t>
            </a:r>
            <a:r>
              <a:rPr lang="en-GB" altLang="en-US" dirty="0"/>
              <a:t> </a:t>
            </a:r>
            <a:br>
              <a:rPr lang="en-GB" altLang="en-US" dirty="0"/>
            </a:br>
            <a:r>
              <a:rPr lang="en-GB" altLang="en-US" dirty="0"/>
              <a:t>Recent changes:  None</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2024-01-15</a:t>
            </a:r>
          </a:p>
        </p:txBody>
      </p:sp>
      <p:graphicFrame>
        <p:nvGraphicFramePr>
          <p:cNvPr id="77901" name="Group 77"/>
          <p:cNvGraphicFramePr>
            <a:graphicFrameLocks noGrp="1"/>
          </p:cNvGraphicFramePr>
          <p:nvPr>
            <p:ph idx="1"/>
            <p:extLst>
              <p:ext uri="{D42A27DB-BD31-4B8C-83A1-F6EECF244321}">
                <p14:modId xmlns:p14="http://schemas.microsoft.com/office/powerpoint/2010/main" val="2982286782"/>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D2.0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D4.2</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graphicFrame>
        <p:nvGraphicFramePr>
          <p:cNvPr id="2" name="Table 1"/>
          <p:cNvGraphicFramePr>
            <a:graphicFrameLocks noGrp="1"/>
          </p:cNvGraphicFramePr>
          <p:nvPr>
            <p:extLst>
              <p:ext uri="{D42A27DB-BD31-4B8C-83A1-F6EECF244321}">
                <p14:modId xmlns:p14="http://schemas.microsoft.com/office/powerpoint/2010/main" val="258701127"/>
              </p:ext>
            </p:extLst>
          </p:nvPr>
        </p:nvGraphicFramePr>
        <p:xfrm>
          <a:off x="462756" y="1799948"/>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26</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162682" y="5414331"/>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152400" y="5849622"/>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2024-02-14 3PM, Sunday 2024-03-10 4 PM Denver </a:t>
            </a:r>
            <a:r>
              <a:rPr lang="en-GB" altLang="en-US" dirty="0"/>
              <a:t>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27</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March 10-14, 2024 Denver, Colorado, USA in-person and electronic WG11 session; </a:t>
            </a:r>
          </a:p>
          <a:p>
            <a:pPr>
              <a:defRPr/>
            </a:pPr>
            <a:r>
              <a:rPr lang="en-US" sz="3200" dirty="0"/>
              <a:t>May 12-17, 2024 Warsaw, Poland, in-person and electronic WG11 session</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35</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156890</TotalTime>
  <Words>4495</Words>
  <Application>Microsoft Office PowerPoint</Application>
  <PresentationFormat>Widescreen</PresentationFormat>
  <Paragraphs>597</Paragraphs>
  <Slides>35</Slides>
  <Notes>34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Times New Roman</vt:lpstr>
      <vt:lpstr>Wingdings</vt:lpstr>
      <vt:lpstr>Default Design</vt:lpstr>
      <vt:lpstr>Custom Design</vt:lpstr>
      <vt:lpstr>Document</vt:lpstr>
      <vt:lpstr>January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2024 January Designation of Individual experts</vt:lpstr>
      <vt:lpstr>W2.5: Announcements: Social reminder</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2024 January Designation of Individual experts</vt:lpstr>
      <vt:lpstr>F2.7 Requests for Letters of Assurance</vt:lpstr>
      <vt:lpstr>F2.8 Drafts for Sale by IEEE– as of 2024-01-15</vt:lpstr>
      <vt:lpstr>F2.9 ISO/IEC JTC1/SC6</vt:lpstr>
      <vt:lpstr>F2.10 Social media, blog posts and similar</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January Supplementary Material</dc:title>
  <dc:creator>dorothy.stanley@hpe.com</dc:creator>
  <cp:keywords>11-23-2161r0</cp:keywords>
  <cp:lastModifiedBy>Stanley, Dorothy</cp:lastModifiedBy>
  <cp:revision>2460</cp:revision>
  <cp:lastPrinted>1998-02-10T13:28:06Z</cp:lastPrinted>
  <dcterms:created xsi:type="dcterms:W3CDTF">1998-02-10T13:07:52Z</dcterms:created>
  <dcterms:modified xsi:type="dcterms:W3CDTF">2024-01-17T16:53:28Z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