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443" r:id="rId22"/>
    <p:sldId id="448" r:id="rId23"/>
    <p:sldId id="449" r:id="rId24"/>
    <p:sldId id="447" r:id="rId25"/>
    <p:sldId id="550" r:id="rId26"/>
    <p:sldId id="563" r:id="rId27"/>
    <p:sldId id="513"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82" d="100"/>
          <a:sy n="82" d="100"/>
        </p:scale>
        <p:origin x="806"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January 2024</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January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802.11-23/2160r1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ganesh.venkatesan@intel.com" TargetMode="External"/><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mario.lilli@unimi.i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l.arnaboldi@bham.ac.uk" TargetMode="External"/><Relationship Id="rId5" Type="http://schemas.openxmlformats.org/officeDocument/2006/relationships/hyperlink" Target="mailto:elvinia.riccobene@unimi.it" TargetMode="External"/><Relationship Id="rId4" Type="http://schemas.openxmlformats.org/officeDocument/2006/relationships/hyperlink" Target="mailto:roberto.metere@york.ac.uk" TargetMode="External"/><Relationship Id="rId9" Type="http://schemas.openxmlformats.org/officeDocument/2006/relationships/hyperlink" Target="mailto:assaf.kasher@gmail.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0022-00-0000-liaison-from-itu-t-sg15-ls76-and-ls84.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mentor.ieee.org/802.11/dcn/23/11-23-2214-00-0000-liaison-from-etsi-re-isg-on-integrated-sensing-and-communications.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2159" TargetMode="External"/><Relationship Id="rId7" Type="http://schemas.openxmlformats.org/officeDocument/2006/relationships/hyperlink" Target="https://mentor.ieee.org/802.11/dcn/23/11-23-2138" TargetMode="External"/><Relationship Id="rId12" Type="http://schemas.openxmlformats.org/officeDocument/2006/relationships/hyperlink" Target="https://mentor.ieee.org/802.11/dcn/23/11-23-206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2164" TargetMode="External"/><Relationship Id="rId11" Type="http://schemas.openxmlformats.org/officeDocument/2006/relationships/hyperlink" Target="https://mentor.ieee.org/802.11/dcn/23/11-23-2139" TargetMode="External"/><Relationship Id="rId5" Type="http://schemas.openxmlformats.org/officeDocument/2006/relationships/hyperlink" Target="https://mentor.ieee.org/802.11/dcn/23/11-23-2137" TargetMode="External"/><Relationship Id="rId10" Type="http://schemas.openxmlformats.org/officeDocument/2006/relationships/hyperlink" Target="https://mentor.ieee.org/802.11/dcn/23/11-23-2171" TargetMode="External"/><Relationship Id="rId4" Type="http://schemas.openxmlformats.org/officeDocument/2006/relationships/hyperlink" Target="https://mentor.ieee.org/802.11/dcn/23/11-23-2160" TargetMode="External"/><Relationship Id="rId9" Type="http://schemas.openxmlformats.org/officeDocument/2006/relationships/hyperlink" Target="https://mentor.ieee.org/802.11/dcn/23/11-23-216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January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2024-01-15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January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673186686"/>
              </p:ext>
            </p:extLst>
          </p:nvPr>
        </p:nvGraphicFramePr>
        <p:xfrm>
          <a:off x="6248400" y="1719575"/>
          <a:ext cx="5744499" cy="357630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66993211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4965975" cy="369332"/>
          </a:xfrm>
          <a:prstGeom prst="rect">
            <a:avLst/>
          </a:prstGeom>
          <a:solidFill>
            <a:schemeClr val="accent4"/>
          </a:solidFill>
        </p:spPr>
        <p:txBody>
          <a:bodyPr wrap="none" rtlCol="0">
            <a:spAutoFit/>
          </a:bodyPr>
          <a:lstStyle/>
          <a:p>
            <a:r>
              <a:rPr lang="en-US" sz="1800" dirty="0">
                <a:highlight>
                  <a:srgbClr val="FFFF00"/>
                </a:highlight>
              </a:rPr>
              <a:t>PAR Extension Request – consider in May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753157643"/>
              </p:ext>
            </p:extLst>
          </p:nvPr>
        </p:nvGraphicFramePr>
        <p:xfrm>
          <a:off x="152400" y="897598"/>
          <a:ext cx="11734800" cy="42111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January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403860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5736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January 2024</a:t>
            </a:r>
            <a:endParaRPr lang="en-US" dirty="0"/>
          </a:p>
        </p:txBody>
      </p:sp>
      <p:sp>
        <p:nvSpPr>
          <p:cNvPr id="44" name="AutoShape 46"/>
          <p:cNvSpPr>
            <a:spLocks noChangeArrowheads="1"/>
          </p:cNvSpPr>
          <p:nvPr/>
        </p:nvSpPr>
        <p:spPr bwMode="auto">
          <a:xfrm>
            <a:off x="8001000" y="2133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001000" y="2743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16914" y="470042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51498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020990" y="343879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64297" y="1918482"/>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5536603" y="2577615"/>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6841226" y="1285863"/>
            <a:ext cx="1018261" cy="5997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3478014312"/>
              </p:ext>
            </p:extLst>
          </p:nvPr>
        </p:nvGraphicFramePr>
        <p:xfrm>
          <a:off x="750357" y="1371600"/>
          <a:ext cx="10908243" cy="501348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WGLB</a:t>
                      </a:r>
                    </a:p>
                  </a:txBody>
                  <a:tcPr/>
                </a:tc>
                <a:tc>
                  <a:txBody>
                    <a:bodyPr/>
                    <a:lstStyle/>
                    <a:p>
                      <a:pPr algn="ctr"/>
                      <a:r>
                        <a:rPr lang="en-GB" sz="2000" b="1" dirty="0" err="1">
                          <a:latin typeface="Calibri" panose="020F0502020204030204" pitchFamily="34" charset="0"/>
                          <a:cs typeface="Calibri" panose="020F0502020204030204" pitchFamily="34" charset="0"/>
                        </a:rPr>
                        <a:t>TGbk</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11-28</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401</a:t>
                      </a:r>
                    </a:p>
                  </a:txBody>
                  <a:tcPr/>
                </a:tc>
                <a:tc>
                  <a:txBody>
                    <a:bodyPr/>
                    <a:lstStyle/>
                    <a:p>
                      <a:pPr algn="ctr"/>
                      <a:r>
                        <a:rPr lang="en-GB" sz="2000" b="1" dirty="0">
                          <a:latin typeface="Calibri" panose="020F0502020204030204" pitchFamily="34" charset="0"/>
                          <a:cs typeface="Calibri" panose="020F0502020204030204" pitchFamily="34" charset="0"/>
                        </a:rPr>
                        <a:t>559</a:t>
                      </a:r>
                    </a:p>
                  </a:txBody>
                  <a:tcPr/>
                </a:tc>
                <a:tc>
                  <a:txBody>
                    <a:bodyPr/>
                    <a:lstStyle/>
                    <a:p>
                      <a:pPr algn="ctr"/>
                      <a:r>
                        <a:rPr lang="en-GB" sz="2000" b="1" dirty="0">
                          <a:latin typeface="Calibri" panose="020F0502020204030204" pitchFamily="34" charset="0"/>
                          <a:cs typeface="Calibri" panose="020F0502020204030204" pitchFamily="34" charset="0"/>
                        </a:rPr>
                        <a:t>290</a:t>
                      </a:r>
                    </a:p>
                  </a:txBody>
                  <a:tcPr/>
                </a:tc>
                <a:tc>
                  <a:txBody>
                    <a:bodyPr/>
                    <a:lstStyle/>
                    <a:p>
                      <a:pPr algn="ctr"/>
                      <a:r>
                        <a:rPr lang="en-GB" sz="2000" b="1" dirty="0">
                          <a:latin typeface="Calibri" panose="020F0502020204030204" pitchFamily="34" charset="0"/>
                          <a:cs typeface="Calibri" panose="020F0502020204030204" pitchFamily="34" charset="0"/>
                        </a:rPr>
                        <a:t>16</a:t>
                      </a:r>
                    </a:p>
                  </a:txBody>
                  <a:tcPr/>
                </a:tc>
                <a:tc>
                  <a:txBody>
                    <a:bodyPr/>
                    <a:lstStyle/>
                    <a:p>
                      <a:pPr algn="ctr"/>
                      <a:r>
                        <a:rPr lang="en-GB" sz="2000" b="1" dirty="0">
                          <a:latin typeface="Calibri" panose="020F0502020204030204" pitchFamily="34" charset="0"/>
                          <a:cs typeface="Calibri" panose="020F0502020204030204" pitchFamily="34" charset="0"/>
                        </a:rPr>
                        <a:t>46</a:t>
                      </a:r>
                    </a:p>
                  </a:txBody>
                  <a:tcPr/>
                </a:tc>
                <a:tc>
                  <a:txBody>
                    <a:bodyPr/>
                    <a:lstStyle/>
                    <a:p>
                      <a:pPr algn="ctr"/>
                      <a:r>
                        <a:rPr lang="en-GB" sz="2000" b="1" dirty="0">
                          <a:latin typeface="Calibri" panose="020F0502020204030204" pitchFamily="34" charset="0"/>
                          <a:cs typeface="Calibri" panose="020F0502020204030204" pitchFamily="34" charset="0"/>
                        </a:rPr>
                        <a:t>63</a:t>
                      </a:r>
                    </a:p>
                  </a:txBody>
                  <a:tcPr/>
                </a:tc>
                <a:tc>
                  <a:txBody>
                    <a:bodyPr/>
                    <a:lstStyle/>
                    <a:p>
                      <a:pPr algn="ctr"/>
                      <a:r>
                        <a:rPr lang="en-GB" sz="2000" b="1" dirty="0">
                          <a:latin typeface="Calibri" panose="020F0502020204030204" pitchFamily="34" charset="0"/>
                          <a:cs typeface="Calibri" panose="020F0502020204030204" pitchFamily="34" charset="0"/>
                        </a:rPr>
                        <a:t>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12-01</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195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TGbf</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12-05</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308</a:t>
                      </a:r>
                    </a:p>
                  </a:txBody>
                  <a:tcPr/>
                </a:tc>
                <a:tc>
                  <a:txBody>
                    <a:bodyPr/>
                    <a:lstStyle/>
                    <a:p>
                      <a:pPr algn="ctr"/>
                      <a:r>
                        <a:rPr lang="en-GB" sz="2000" b="1" dirty="0">
                          <a:latin typeface="Calibri" panose="020F0502020204030204" pitchFamily="34" charset="0"/>
                          <a:cs typeface="Calibri" panose="020F0502020204030204" pitchFamily="34" charset="0"/>
                        </a:rPr>
                        <a:t>491</a:t>
                      </a:r>
                    </a:p>
                  </a:txBody>
                  <a:tcPr/>
                </a:tc>
                <a:tc>
                  <a:txBody>
                    <a:bodyPr/>
                    <a:lstStyle/>
                    <a:p>
                      <a:pPr algn="ctr"/>
                      <a:r>
                        <a:rPr lang="en-GB" sz="2000" b="1" dirty="0">
                          <a:latin typeface="Calibri" panose="020F0502020204030204" pitchFamily="34" charset="0"/>
                          <a:cs typeface="Calibri" panose="020F0502020204030204" pitchFamily="34" charset="0"/>
                        </a:rPr>
                        <a:t>335</a:t>
                      </a:r>
                    </a:p>
                  </a:txBody>
                  <a:tcPr/>
                </a:tc>
                <a:tc>
                  <a:txBody>
                    <a:bodyPr/>
                    <a:lstStyle/>
                    <a:p>
                      <a:pPr algn="ctr"/>
                      <a:r>
                        <a:rPr lang="en-GB" sz="2000" b="1" dirty="0">
                          <a:latin typeface="Calibri" panose="020F0502020204030204" pitchFamily="34" charset="0"/>
                          <a:cs typeface="Calibri" panose="020F0502020204030204" pitchFamily="34" charset="0"/>
                        </a:rPr>
                        <a:t>27</a:t>
                      </a:r>
                    </a:p>
                  </a:txBody>
                  <a:tcPr/>
                </a:tc>
                <a:tc>
                  <a:txBody>
                    <a:bodyPr/>
                    <a:lstStyle/>
                    <a:p>
                      <a:pPr algn="ctr"/>
                      <a:r>
                        <a:rPr lang="en-GB" sz="2000" b="1" dirty="0">
                          <a:latin typeface="Calibri" panose="020F0502020204030204" pitchFamily="34" charset="0"/>
                          <a:cs typeface="Calibri" panose="020F0502020204030204" pitchFamily="34" charset="0"/>
                        </a:rPr>
                        <a:t>42</a:t>
                      </a:r>
                    </a:p>
                  </a:txBody>
                  <a:tcPr/>
                </a:tc>
                <a:tc>
                  <a:txBody>
                    <a:bodyPr/>
                    <a:lstStyle/>
                    <a:p>
                      <a:pPr algn="ctr"/>
                      <a:r>
                        <a:rPr lang="en-GB" sz="2000" b="1" dirty="0">
                          <a:latin typeface="Calibri" panose="020F0502020204030204" pitchFamily="34" charset="0"/>
                          <a:cs typeface="Calibri" panose="020F0502020204030204" pitchFamily="34" charset="0"/>
                        </a:rPr>
                        <a:t>82</a:t>
                      </a:r>
                    </a:p>
                  </a:txBody>
                  <a:tcPr/>
                </a:tc>
                <a:tc>
                  <a:txBody>
                    <a:bodyPr/>
                    <a:lstStyle/>
                    <a:p>
                      <a:pPr algn="ctr"/>
                      <a:r>
                        <a:rPr lang="en-GB" sz="2000" b="1" dirty="0">
                          <a:latin typeface="Calibri" panose="020F0502020204030204" pitchFamily="34" charset="0"/>
                          <a:cs typeface="Calibri" panose="020F0502020204030204" pitchFamily="34" charset="0"/>
                        </a:rPr>
                        <a:t>93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3"/>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1</a:t>
                      </a:r>
                      <a:r>
                        <a:rPr lang="en-GB" sz="2000" b="1" baseline="30000" dirty="0">
                          <a:latin typeface="Calibri" panose="020F0502020204030204" pitchFamily="34" charset="0"/>
                          <a:cs typeface="Calibri" panose="020F0502020204030204" pitchFamily="34" charset="0"/>
                        </a:rPr>
                        <a:t>st</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12-11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284</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322</a:t>
                      </a:r>
                    </a:p>
                  </a:txBody>
                  <a:tcPr/>
                </a:tc>
                <a:tc>
                  <a:txBody>
                    <a:bodyPr/>
                    <a:lstStyle/>
                    <a:p>
                      <a:pPr algn="ctr"/>
                      <a:r>
                        <a:rPr lang="en-GB" sz="2000" b="1" dirty="0">
                          <a:latin typeface="Calibri" panose="020F0502020204030204" pitchFamily="34" charset="0"/>
                          <a:cs typeface="Calibri" panose="020F0502020204030204" pitchFamily="34" charset="0"/>
                        </a:rPr>
                        <a:t>19</a:t>
                      </a:r>
                    </a:p>
                  </a:txBody>
                  <a:tcPr/>
                </a:tc>
                <a:tc>
                  <a:txBody>
                    <a:bodyPr/>
                    <a:lstStyle/>
                    <a:p>
                      <a:pPr algn="ctr"/>
                      <a:r>
                        <a:rPr lang="en-GB" sz="2000" b="1" dirty="0">
                          <a:latin typeface="Calibri" panose="020F0502020204030204" pitchFamily="34" charset="0"/>
                          <a:cs typeface="Calibri" panose="020F0502020204030204" pitchFamily="34" charset="0"/>
                        </a:rPr>
                        <a:t>52</a:t>
                      </a:r>
                    </a:p>
                  </a:txBody>
                  <a:tcPr/>
                </a:tc>
                <a:tc>
                  <a:txBody>
                    <a:bodyPr/>
                    <a:lstStyle/>
                    <a:p>
                      <a:pPr algn="ctr"/>
                      <a:r>
                        <a:rPr lang="en-GB" sz="2000" b="1" dirty="0">
                          <a:latin typeface="Calibri" panose="020F0502020204030204" pitchFamily="34" charset="0"/>
                          <a:cs typeface="Calibri" panose="020F0502020204030204" pitchFamily="34" charset="0"/>
                        </a:rPr>
                        <a:t>74</a:t>
                      </a:r>
                    </a:p>
                  </a:txBody>
                  <a:tcPr/>
                </a:tc>
                <a:tc>
                  <a:txBody>
                    <a:bodyPr/>
                    <a:lstStyle/>
                    <a:p>
                      <a:pPr algn="ctr"/>
                      <a:r>
                        <a:rPr lang="en-GB" sz="2000" b="1" dirty="0">
                          <a:latin typeface="Calibri" panose="020F0502020204030204" pitchFamily="34" charset="0"/>
                          <a:cs typeface="Calibri" panose="020F0502020204030204" pitchFamily="34" charset="0"/>
                        </a:rPr>
                        <a:t>95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4"/>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Initial SA</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COR2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6"/>
                  </a:ext>
                </a:extLst>
              </a:tr>
              <a:tr h="511969">
                <a:tc>
                  <a:txBody>
                    <a:bodyPr/>
                    <a:lstStyle/>
                    <a:p>
                      <a:pPr algn="ctr"/>
                      <a:r>
                        <a:rPr lang="en-GB" sz="2000" b="1" dirty="0">
                          <a:latin typeface="Calibri" panose="020F0502020204030204" pitchFamily="34" charset="0"/>
                          <a:cs typeface="Calibri" panose="020F0502020204030204" pitchFamily="34" charset="0"/>
                        </a:rPr>
                        <a:t>CC</a:t>
                      </a:r>
                    </a:p>
                  </a:txBody>
                  <a:tcPr/>
                </a:tc>
                <a:tc>
                  <a:txBody>
                    <a:bodyPr/>
                    <a:lstStyle/>
                    <a:p>
                      <a:pPr marL="0" algn="ctr" defTabSz="914400" rtl="0" eaLnBrk="1" latinLnBrk="0" hangingPunct="1"/>
                      <a:r>
                        <a:rPr lang="en-GB" sz="1800" b="1" kern="1200" dirty="0">
                          <a:solidFill>
                            <a:schemeClr val="dk1"/>
                          </a:solidFill>
                          <a:latin typeface="Calibri" panose="020F0502020204030204" pitchFamily="34" charset="0"/>
                          <a:ea typeface="+mn-ea"/>
                          <a:cs typeface="Calibri" panose="020F0502020204030204" pitchFamily="34" charset="0"/>
                        </a:rPr>
                        <a:t>P802.1REVc</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WG</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959381458"/>
                  </a:ext>
                </a:extLst>
              </a:tr>
            </a:tbl>
          </a:graphicData>
        </a:graphic>
      </p:graphicFrame>
      <p:sp>
        <p:nvSpPr>
          <p:cNvPr id="6" name="Date Placeholder 5"/>
          <p:cNvSpPr>
            <a:spLocks noGrp="1"/>
          </p:cNvSpPr>
          <p:nvPr>
            <p:ph type="dt" sz="half" idx="10"/>
          </p:nvPr>
        </p:nvSpPr>
        <p:spPr/>
        <p:txBody>
          <a:bodyPr/>
          <a:lstStyle/>
          <a:p>
            <a:pPr>
              <a:defRPr/>
            </a:pPr>
            <a:r>
              <a:rPr lang="en-US"/>
              <a:t>January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2023-11-28</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596786818"/>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116</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39</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559</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January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January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January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Picture 6">
            <a:extLst>
              <a:ext uri="{FF2B5EF4-FFF2-40B4-BE49-F238E27FC236}">
                <a16:creationId xmlns:a16="http://schemas.microsoft.com/office/drawing/2014/main" id="{7A8C250C-AFBB-8945-1E18-35947066CC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845" y="674751"/>
            <a:ext cx="10615155" cy="5800662"/>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3" name="Picture 2">
            <a:extLst>
              <a:ext uri="{FF2B5EF4-FFF2-40B4-BE49-F238E27FC236}">
                <a16:creationId xmlns:a16="http://schemas.microsoft.com/office/drawing/2014/main" id="{96524195-AF27-E722-9873-CBE13FAF00C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2" name="Content Placeholder 11">
            <a:extLst>
              <a:ext uri="{FF2B5EF4-FFF2-40B4-BE49-F238E27FC236}">
                <a16:creationId xmlns:a16="http://schemas.microsoft.com/office/drawing/2014/main" id="{D464F8DE-59AE-60E2-2F8B-A35046FC57C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12856" y="1706783"/>
            <a:ext cx="8726544" cy="4768629"/>
          </a:xfrm>
        </p:spPr>
      </p:pic>
    </p:spTree>
    <p:extLst>
      <p:ext uri="{BB962C8B-B14F-4D97-AF65-F5344CB8AC3E}">
        <p14:creationId xmlns:p14="http://schemas.microsoft.com/office/powerpoint/2010/main" val="1784387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(November to January)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January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9" name="Content Placeholder 8">
            <a:extLst>
              <a:ext uri="{FF2B5EF4-FFF2-40B4-BE49-F238E27FC236}">
                <a16:creationId xmlns:a16="http://schemas.microsoft.com/office/drawing/2014/main" id="{ADE3306B-A34B-164F-EC7F-15563DC5D8B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0" y="1524001"/>
            <a:ext cx="9061036" cy="4951412"/>
          </a:xfrm>
        </p:spPr>
      </p:pic>
    </p:spTree>
    <p:extLst>
      <p:ext uri="{BB962C8B-B14F-4D97-AF65-F5344CB8AC3E}">
        <p14:creationId xmlns:p14="http://schemas.microsoft.com/office/powerpoint/2010/main" val="1515437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Roberto </a:t>
            </a:r>
            <a:r>
              <a:rPr lang="en-US" sz="1600" dirty="0" err="1"/>
              <a:t>Metere</a:t>
            </a:r>
            <a:r>
              <a:rPr lang="en-US" sz="1600" dirty="0"/>
              <a:t>, University of York, </a:t>
            </a:r>
            <a:r>
              <a:rPr lang="en-US" sz="1600" dirty="0">
                <a:hlinkClick r:id="rId4"/>
              </a:rPr>
              <a:t>roberto.metere@york.ac.uk</a:t>
            </a:r>
            <a:r>
              <a:rPr lang="en-US" sz="1600" dirty="0"/>
              <a:t>  – </a:t>
            </a:r>
            <a:r>
              <a:rPr lang="en-US" sz="1600" dirty="0" err="1"/>
              <a:t>TGme</a:t>
            </a:r>
            <a:r>
              <a:rPr lang="en-US" sz="1600" dirty="0"/>
              <a:t> 17 Jan, AM1</a:t>
            </a:r>
          </a:p>
          <a:p>
            <a:pPr lvl="1"/>
            <a:r>
              <a:rPr lang="en-US" sz="1600" dirty="0" err="1"/>
              <a:t>Elvinia</a:t>
            </a:r>
            <a:r>
              <a:rPr lang="en-US" sz="1600" dirty="0"/>
              <a:t> </a:t>
            </a:r>
            <a:r>
              <a:rPr lang="en-US" sz="1600" dirty="0" err="1"/>
              <a:t>Riccobene</a:t>
            </a:r>
            <a:r>
              <a:rPr lang="en-US" sz="1600" dirty="0"/>
              <a:t>, University of Milan, </a:t>
            </a:r>
            <a:r>
              <a:rPr lang="en-US" sz="1600" dirty="0">
                <a:hlinkClick r:id="rId5"/>
              </a:rPr>
              <a:t>elvinia.riccobene@unimi.it</a:t>
            </a:r>
            <a:r>
              <a:rPr lang="en-US" sz="1600" dirty="0"/>
              <a:t>  – </a:t>
            </a:r>
            <a:r>
              <a:rPr lang="en-US" sz="1600" dirty="0" err="1"/>
              <a:t>TGme</a:t>
            </a:r>
            <a:r>
              <a:rPr lang="en-US" sz="1600" dirty="0"/>
              <a:t> 17 Jan, AM1 </a:t>
            </a:r>
          </a:p>
          <a:p>
            <a:pPr lvl="1"/>
            <a:r>
              <a:rPr lang="en-US" sz="1600" dirty="0"/>
              <a:t>Luca </a:t>
            </a:r>
            <a:r>
              <a:rPr lang="en-US" sz="1600" dirty="0" err="1"/>
              <a:t>Arnaboldi</a:t>
            </a:r>
            <a:r>
              <a:rPr lang="en-US" sz="1600" dirty="0"/>
              <a:t>, University of Birmingham, </a:t>
            </a:r>
            <a:r>
              <a:rPr lang="en-US" sz="1600" dirty="0">
                <a:hlinkClick r:id="rId6"/>
              </a:rPr>
              <a:t>l.arnaboldi@bham.ac.uk</a:t>
            </a:r>
            <a:r>
              <a:rPr lang="en-US" sz="1600" dirty="0"/>
              <a:t>  – </a:t>
            </a:r>
            <a:r>
              <a:rPr lang="en-US" sz="1600" dirty="0" err="1"/>
              <a:t>TGme</a:t>
            </a:r>
            <a:r>
              <a:rPr lang="en-US" sz="1600" dirty="0"/>
              <a:t> 17 Jan, AM1 </a:t>
            </a:r>
          </a:p>
          <a:p>
            <a:pPr lvl="1"/>
            <a:r>
              <a:rPr lang="en-US" sz="1600" dirty="0"/>
              <a:t>Mario Lilli, University of Milan, </a:t>
            </a:r>
            <a:r>
              <a:rPr lang="en-US" sz="1600" dirty="0">
                <a:hlinkClick r:id="rId7"/>
              </a:rPr>
              <a:t>mario.lilli@unimi.it</a:t>
            </a:r>
            <a:r>
              <a:rPr lang="en-US" sz="1600" dirty="0"/>
              <a:t>  – </a:t>
            </a:r>
            <a:r>
              <a:rPr lang="en-US" sz="1600" dirty="0" err="1"/>
              <a:t>TGme</a:t>
            </a:r>
            <a:r>
              <a:rPr lang="en-US" sz="1600" dirty="0"/>
              <a:t> 17 Jan, AM1 </a:t>
            </a:r>
          </a:p>
          <a:p>
            <a:pPr lvl="1"/>
            <a:r>
              <a:rPr lang="en-US" sz="1600" dirty="0"/>
              <a:t>Ganesh Venkatesan, Intel Corporation, </a:t>
            </a:r>
            <a:r>
              <a:rPr lang="en-US" sz="1600" dirty="0">
                <a:hlinkClick r:id="rId8"/>
              </a:rPr>
              <a:t>ganesh.venkatesan@intel.com</a:t>
            </a:r>
            <a:r>
              <a:rPr lang="en-US" sz="1600" dirty="0"/>
              <a:t>  – ARC 18 Jan AM2</a:t>
            </a:r>
          </a:p>
          <a:p>
            <a:pPr lvl="1"/>
            <a:r>
              <a:rPr lang="en-US" sz="1600" dirty="0"/>
              <a:t>Assaf Kasher, Self, </a:t>
            </a:r>
            <a:r>
              <a:rPr lang="en-US" sz="1400" dirty="0">
                <a:hlinkClick r:id="rId9"/>
              </a:rPr>
              <a:t>assaf.kasher@gmail.com</a:t>
            </a:r>
            <a:r>
              <a:rPr lang="en-US" sz="1400" dirty="0"/>
              <a:t> </a:t>
            </a:r>
            <a:r>
              <a:rPr lang="en-US" sz="1600" dirty="0"/>
              <a:t> – </a:t>
            </a:r>
            <a:r>
              <a:rPr lang="en-US" sz="1600" dirty="0" err="1"/>
              <a:t>TGbf</a:t>
            </a:r>
            <a:r>
              <a:rPr lang="en-US" sz="1600" dirty="0"/>
              <a:t> – 2 timeslots </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2024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pPr lvl="1"/>
            <a:r>
              <a:rPr lang="en-GB" altLang="en-US" dirty="0"/>
              <a:t>We will use the </a:t>
            </a:r>
            <a:r>
              <a:rPr lang="en-GB" altLang="en-US" dirty="0" err="1"/>
              <a:t>DirectVote</a:t>
            </a:r>
            <a:r>
              <a:rPr lang="en-GB" altLang="en-US" dirty="0"/>
              <a:t> Live tool [secret ballot].</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Planned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November 2023:</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ITU-T Study Group 15 on the topics of (a) LS84, WLAN management control interface </a:t>
            </a:r>
            <a:r>
              <a:rPr lang="en-GB" sz="1800" dirty="0" err="1">
                <a:effectLst/>
                <a:latin typeface="Times New Roman" panose="02020603050405020304" pitchFamily="18" charset="0"/>
                <a:ea typeface="Times New Roman" panose="02020603050405020304" pitchFamily="18" charset="0"/>
              </a:rPr>
              <a:t>G.wmci</a:t>
            </a:r>
            <a:r>
              <a:rPr lang="en-GB" sz="1800" dirty="0">
                <a:effectLst/>
                <a:latin typeface="Times New Roman" panose="02020603050405020304" pitchFamily="18" charset="0"/>
                <a:ea typeface="Times New Roman" panose="02020603050405020304" pitchFamily="18" charset="0"/>
              </a:rPr>
              <a:t> for an in-premises network and (b) LS76, the Home Network Transport (HNT) Standards Overview and Work Plan</a:t>
            </a:r>
            <a:r>
              <a:rPr lang="en-US" sz="2000" dirty="0"/>
              <a:t>, see </a:t>
            </a:r>
            <a:r>
              <a:rPr lang="en-US" sz="2000" dirty="0">
                <a:hlinkClick r:id="rId3"/>
              </a:rPr>
              <a:t>https://mentor.ieee.org/802.11/dcn/24/11-24-0022-00-0000-liaison-from-itu-t-sg15-ls76-and-ls84.docx</a:t>
            </a:r>
            <a:r>
              <a:rPr lang="en-US" sz="2000" dirty="0"/>
              <a:t> [assigned to ITU Ad-Hoc Group, Hassan Yaghoobi Chair]</a:t>
            </a:r>
          </a:p>
          <a:p>
            <a:pPr marL="0" indent="0">
              <a:buNone/>
            </a:pPr>
            <a:endParaRPr lang="en-US" sz="2000" dirty="0"/>
          </a:p>
          <a:p>
            <a:pPr marL="0" indent="0">
              <a:buNone/>
            </a:pPr>
            <a:r>
              <a:rPr lang="en-US" sz="2000" dirty="0"/>
              <a:t>From ETSI re ISG on sensing and communications, see </a:t>
            </a:r>
            <a:r>
              <a:rPr lang="en-US" sz="2000" dirty="0">
                <a:hlinkClick r:id="rId4"/>
              </a:rPr>
              <a:t>https://mentor.ieee.org/802.11/dcn/23/11-23-2214-00-0000-liaison-from-etsi-re-isg-on-integrated-sensing-and-communications.docx</a:t>
            </a:r>
            <a:r>
              <a:rPr lang="en-US" sz="2000" dirty="0"/>
              <a:t> [Assigned to </a:t>
            </a:r>
            <a:r>
              <a:rPr lang="en-US" sz="2000" dirty="0" err="1"/>
              <a:t>TGbf</a:t>
            </a:r>
            <a:r>
              <a:rPr lang="en-US" sz="2000" dirty="0"/>
              <a:t>, Tony Han Chair]</a:t>
            </a:r>
          </a:p>
          <a:p>
            <a:pPr marL="0" indent="0">
              <a:buNone/>
            </a:pP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z="2400" dirty="0"/>
              <a:t>November 2023 </a:t>
            </a:r>
          </a:p>
          <a:p>
            <a:pPr marL="0" indent="0">
              <a:buNone/>
            </a:pPr>
            <a:r>
              <a:rPr lang="en-US" altLang="en-US" sz="2400" b="0" dirty="0"/>
              <a:t>AMP SG 2</a:t>
            </a:r>
            <a:r>
              <a:rPr lang="en-US" altLang="en-US" sz="2400" b="0" baseline="30000" dirty="0"/>
              <a:t>nd</a:t>
            </a:r>
            <a:r>
              <a:rPr lang="en-US" altLang="en-US" sz="2400" b="0" dirty="0"/>
              <a:t>  Recharter &amp; first extension</a:t>
            </a:r>
          </a:p>
          <a:p>
            <a:pPr marL="0" indent="0">
              <a:buNone/>
            </a:pPr>
            <a:r>
              <a:rPr lang="en-US" altLang="en-US" sz="2400" b="0" dirty="0"/>
              <a:t>P802.11-2020 Cor 2 PAR unconditional to SA Ballot</a:t>
            </a:r>
          </a:p>
          <a:p>
            <a:pPr marL="0" indent="0">
              <a:buNone/>
            </a:pPr>
            <a:r>
              <a:rPr lang="en-US" altLang="en-US" sz="2400" b="0" dirty="0"/>
              <a:t>P802.11be conditional to SA Ballot</a:t>
            </a:r>
            <a:br>
              <a:rPr lang="en-US" altLang="en-US" sz="2400" b="0" dirty="0"/>
            </a:br>
            <a:endParaRPr lang="en-US" altLang="en-US" sz="2400" b="0" dirty="0"/>
          </a:p>
          <a:p>
            <a:pPr marL="0" indent="0">
              <a:buNone/>
            </a:pPr>
            <a:r>
              <a:rPr lang="en-US" altLang="en-US" sz="2400" dirty="0"/>
              <a:t>January 2024 </a:t>
            </a:r>
          </a:p>
          <a:p>
            <a:pPr marL="0" indent="0">
              <a:buNone/>
            </a:pPr>
            <a:r>
              <a:rPr lang="en-US" altLang="en-US" sz="2400" b="0" dirty="0"/>
              <a:t>P802.11-2020 Cor 2 PAR unconditional to RevCom</a:t>
            </a:r>
          </a:p>
          <a:p>
            <a:pPr marL="0" indent="0">
              <a:buNone/>
            </a:pPr>
            <a:r>
              <a:rPr lang="en-US" altLang="en-US" sz="2400" dirty="0"/>
              <a:t>March 2024 </a:t>
            </a:r>
          </a:p>
          <a:p>
            <a:pPr marL="0" indent="0">
              <a:buNone/>
            </a:pPr>
            <a:r>
              <a:rPr lang="en-US" altLang="en-US" sz="2400" b="0" dirty="0"/>
              <a:t>P802.11bf (Sensing) PAR Modification</a:t>
            </a:r>
          </a:p>
          <a:p>
            <a:pPr marL="0" indent="0">
              <a:buNone/>
            </a:pPr>
            <a:r>
              <a:rPr lang="en-US" altLang="en-US" sz="2400" b="0" dirty="0"/>
              <a:t>P802.11bp (Ambient Power) PAR and CSD</a:t>
            </a:r>
          </a:p>
          <a:p>
            <a:pPr marL="0" indent="0">
              <a:buNone/>
            </a:pPr>
            <a:endParaRPr lang="en-US" altLang="en-US" dirty="0"/>
          </a:p>
          <a:p>
            <a:pPr marL="0" indent="0">
              <a:buNone/>
            </a:pPr>
            <a:endParaRPr lang="en-US" altLang="en-US" dirty="0"/>
          </a:p>
          <a:p>
            <a:pPr marL="0" indent="0">
              <a:buNone/>
            </a:pPr>
            <a:endParaRPr lang="en-US" altLang="en-US" b="0" dirty="0"/>
          </a:p>
          <a:p>
            <a:pPr marL="0" indent="0">
              <a:buNone/>
            </a:pPr>
            <a:endParaRPr lang="en-US" altLang="en-US"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January/February 2024 – RevCom/SASB</a:t>
            </a:r>
          </a:p>
          <a:p>
            <a:pPr marL="0" indent="0">
              <a:buNone/>
            </a:pPr>
            <a:r>
              <a:rPr lang="en-US" altLang="en-US" sz="2800" b="0" dirty="0"/>
              <a:t>P802.11-2020 Cor 2 D1.0 </a:t>
            </a:r>
          </a:p>
          <a:p>
            <a:pPr marL="0" indent="0">
              <a:buNone/>
            </a:pPr>
            <a:endParaRPr lang="en-US" altLang="en-US" sz="2800" b="0" dirty="0"/>
          </a:p>
          <a:p>
            <a:pPr marL="0" indent="0">
              <a:buNone/>
            </a:pPr>
            <a:r>
              <a:rPr lang="en-US" altLang="en-US" sz="2800" dirty="0"/>
              <a:t>March 2024 -</a:t>
            </a:r>
            <a:r>
              <a:rPr lang="en-US" altLang="en-US" sz="2800" dirty="0" err="1"/>
              <a:t>NesCom</a:t>
            </a:r>
            <a:endParaRPr lang="en-US" altLang="en-US" sz="2800" dirty="0"/>
          </a:p>
          <a:p>
            <a:pPr marL="0" indent="0">
              <a:buNone/>
            </a:pPr>
            <a:r>
              <a:rPr lang="en-US" altLang="en-US" sz="2800" b="0" dirty="0"/>
              <a:t>P802.11bf (Sensing) PAR Modification</a:t>
            </a:r>
          </a:p>
          <a:p>
            <a:pPr marL="0" indent="0">
              <a:buNone/>
            </a:pPr>
            <a:r>
              <a:rPr lang="en-US" altLang="en-US" sz="2800" b="0" dirty="0"/>
              <a:t>P802.11bp (Ambient Power) PAR and CSD</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January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334634714"/>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https://mentor.ieee.org/802.11/dcn/23/11-23-2159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https://mentor.ieee.org/802.11/dcn/23/11-23-2160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https://mentor.ieee.org/802.11/dcn/23/11-23-2137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https://mentor.ieee.org/802.11/dcn/23/11-23-2164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https://mentor.ieee.org/802.11/dcn/23/11-23-2138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https://mentor.ieee.org/802.11/dcn/23/11-23-2161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https://mentor.ieee.org/802.11/dcn/23/11-23-2171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https://mentor.ieee.org/802.11/dcn/23/11-23-2139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https://mentor.ieee.org/802.11/dcn/23/11-23-2061</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January 2024 session, reciprocal credit is given for other WG/TAG meetings which occur during the WG11 session, Monday January 15, 2024 9:00 am Panama time to Friday, January 19, 2024 noon Panama time. </a:t>
            </a:r>
          </a:p>
          <a:p>
            <a:endParaRPr lang="en-US" altLang="en-US" dirty="0"/>
          </a:p>
          <a:p>
            <a:r>
              <a:rPr lang="en-US" altLang="en-US" dirty="0"/>
              <a:t>The </a:t>
            </a:r>
            <a:r>
              <a:rPr lang="en-US" altLang="en-US" u="sng" dirty="0"/>
              <a:t>January</a:t>
            </a:r>
            <a:r>
              <a:rPr lang="en-US" altLang="en-US" dirty="0"/>
              <a:t> 2024 in-person and electronic meeting DOES count towards voting credit. NOTE: 13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Wednesday 2024-01-17 AM1 and Thursday 2024-01-18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191070</TotalTime>
  <Words>2939</Words>
  <Application>Microsoft Office PowerPoint</Application>
  <PresentationFormat>Widescreen</PresentationFormat>
  <Paragraphs>737</Paragraphs>
  <Slides>29</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January 2024</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November to January)</vt:lpstr>
      <vt:lpstr>Attendance by subgroup (November to January)</vt:lpstr>
      <vt:lpstr>M6.2 Announcements: 2024 January Designation of Individual experts</vt:lpstr>
      <vt:lpstr>M6.2 Announcements</vt:lpstr>
      <vt:lpstr>M6.2 – WG Officer Elections Planned March 2024</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January 2024</cp:keywords>
  <cp:lastModifiedBy>Stanley, Dorothy</cp:lastModifiedBy>
  <cp:revision>2547</cp:revision>
  <cp:lastPrinted>1998-02-10T13:28:06Z</cp:lastPrinted>
  <dcterms:created xsi:type="dcterms:W3CDTF">1998-02-10T13:07:52Z</dcterms:created>
  <dcterms:modified xsi:type="dcterms:W3CDTF">2024-01-15T16:13:30Z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