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E82DAD7-3AF2-433C-8947-2D18DE0C581C}">
  <a:tblStyle styleId="{4E82DAD7-3AF2-433C-8947-2D18DE0C581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22" Type="http://schemas.openxmlformats.org/officeDocument/2006/relationships/slide" Target="slides/slide15.xml"/><Relationship Id="rId10" Type="http://schemas.openxmlformats.org/officeDocument/2006/relationships/slide" Target="slides/slide3.xml"/><Relationship Id="rId21" Type="http://schemas.openxmlformats.org/officeDocument/2006/relationships/slide" Target="slides/slide14.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b20e1e2416_0_0: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123" name="Google Shape;123;g1b20e1e2416_0_0: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124" name="Google Shape;124;g1b20e1e2416_0_0: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5" name="Google Shape;125;g1b20e1e2416_0_0: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6" name="Google Shape;126;g1b20e1e2416_0_0: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g1b20e1e2416_0_0: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0bf8964719_0_183:notes"/>
          <p:cNvSpPr/>
          <p:nvPr>
            <p:ph idx="2" type="sldImg"/>
          </p:nvPr>
        </p:nvSpPr>
        <p:spPr>
          <a:xfrm>
            <a:off x="408653" y="685490"/>
            <a:ext cx="6040800" cy="34305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0bf8964719_0_183:notes"/>
          <p:cNvSpPr txBox="1"/>
          <p:nvPr>
            <p:ph idx="1" type="body"/>
          </p:nvPr>
        </p:nvSpPr>
        <p:spPr>
          <a:xfrm>
            <a:off x="685801" y="4343401"/>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g10bf8964719_0_183:notes"/>
          <p:cNvSpPr txBox="1"/>
          <p:nvPr>
            <p:ph idx="12" type="sldNum"/>
          </p:nvPr>
        </p:nvSpPr>
        <p:spPr>
          <a:xfrm>
            <a:off x="3884614" y="8685214"/>
            <a:ext cx="2971800" cy="457200"/>
          </a:xfrm>
          <a:prstGeom prst="rect">
            <a:avLst/>
          </a:prstGeom>
          <a:noFill/>
          <a:ln>
            <a:noFill/>
          </a:ln>
        </p:spPr>
        <p:txBody>
          <a:bodyPr anchorCtr="0" anchor="ctr" bIns="88750" lIns="88750" spcFirstLastPara="1" rIns="88750" wrap="square" tIns="88750">
            <a:noAutofit/>
          </a:bodyPr>
          <a:lstStyle/>
          <a:p>
            <a:pPr indent="0" lvl="0" marL="0" rtl="0" algn="l">
              <a:spcBef>
                <a:spcPts val="0"/>
              </a:spcBef>
              <a:spcAft>
                <a:spcPts val="0"/>
              </a:spcAft>
              <a:buClr>
                <a:srgbClr val="000000"/>
              </a:buClr>
              <a:buSzPts val="1300"/>
              <a:buFont typeface="Arial"/>
              <a:buNone/>
            </a:pPr>
            <a:fld id="{00000000-1234-1234-1234-123412341234}" type="slidenum">
              <a:rPr lang="en" sz="1400"/>
              <a:t>‹#›</a:t>
            </a:fld>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623d8b89c1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39" name="Google Shape;239;g2623d8b89c1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623d8b89c1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46" name="Google Shape;246;g2623d8b89c1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a29fd1781f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53" name="Google Shape;253;g2a29fd1781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9441d485da_2_1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60" name="Google Shape;260;g9441d485da_2_1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9441d485da_2_141:notes"/>
          <p:cNvSpPr txBox="1"/>
          <p:nvPr>
            <p:ph idx="1" type="body"/>
          </p:nvPr>
        </p:nvSpPr>
        <p:spPr>
          <a:xfrm>
            <a:off x="913332" y="4342523"/>
            <a:ext cx="5031336" cy="411743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7" name="Google Shape;267;g9441d485da_2_141:notes"/>
          <p:cNvSpPr/>
          <p:nvPr>
            <p:ph idx="2" type="sldImg"/>
          </p:nvPr>
        </p:nvSpPr>
        <p:spPr>
          <a:xfrm>
            <a:off x="392113" y="690563"/>
            <a:ext cx="6075362" cy="34178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441d485da_2_8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6" name="Google Shape;136;g9441d485da_2_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9e4c97800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3" name="Google Shape;143;g99e4c97800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47bd92db8_1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0" name="Google Shape;150;g1047bd92db8_1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a26a86685f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7" name="Google Shape;157;g2a26a86685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a26a86685f_0_14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4" name="Google Shape;164;g2a26a86685f_0_1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a26a86685f_0_7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1" name="Google Shape;171;g2a26a86685f_0_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38e63aac2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8" name="Google Shape;178;g1038e63aac2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623d8b89c1_0_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5" name="Google Shape;185;g2623d8b89c1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14"/>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3" name="Google Shape;63;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p:txBody>
      </p:sp>
      <p:sp>
        <p:nvSpPr>
          <p:cNvPr id="67" name="Google Shape;67;p15"/>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00"/>
              </a:spcBef>
              <a:spcAft>
                <a:spcPts val="0"/>
              </a:spcAft>
              <a:buClr>
                <a:schemeClr val="dk1"/>
              </a:buClr>
              <a:buSzPts val="2000"/>
              <a:buFont typeface="Times New Roman"/>
              <a:buNone/>
              <a:defRPr sz="2000"/>
            </a:lvl1pPr>
            <a:lvl2pPr indent="-228600" lvl="1" marL="914400" algn="l">
              <a:lnSpc>
                <a:spcPct val="100000"/>
              </a:lnSpc>
              <a:spcBef>
                <a:spcPts val="360"/>
              </a:spcBef>
              <a:spcAft>
                <a:spcPts val="0"/>
              </a:spcAft>
              <a:buClr>
                <a:schemeClr val="dk1"/>
              </a:buClr>
              <a:buSzPts val="1800"/>
              <a:buFont typeface="Times New Roman"/>
              <a:buNone/>
              <a:defRPr sz="1800"/>
            </a:lvl2pPr>
            <a:lvl3pPr indent="-228600" lvl="2" marL="1371600" algn="l">
              <a:lnSpc>
                <a:spcPct val="100000"/>
              </a:lnSpc>
              <a:spcBef>
                <a:spcPts val="320"/>
              </a:spcBef>
              <a:spcAft>
                <a:spcPts val="0"/>
              </a:spcAft>
              <a:buClr>
                <a:schemeClr val="dk1"/>
              </a:buClr>
              <a:buSzPts val="1600"/>
              <a:buFont typeface="Times New Roman"/>
              <a:buNone/>
              <a:defRPr sz="1600"/>
            </a:lvl3pPr>
            <a:lvl4pPr indent="-228600" lvl="3" marL="1828800" algn="l">
              <a:lnSpc>
                <a:spcPct val="100000"/>
              </a:lnSpc>
              <a:spcBef>
                <a:spcPts val="280"/>
              </a:spcBef>
              <a:spcAft>
                <a:spcPts val="0"/>
              </a:spcAft>
              <a:buClr>
                <a:schemeClr val="dk1"/>
              </a:buClr>
              <a:buSzPts val="1400"/>
              <a:buFont typeface="Times New Roman"/>
              <a:buNone/>
              <a:defRPr sz="1400"/>
            </a:lvl4pPr>
            <a:lvl5pPr indent="-228600" lvl="4" marL="2286000" algn="l">
              <a:lnSpc>
                <a:spcPct val="100000"/>
              </a:lnSpc>
              <a:spcBef>
                <a:spcPts val="280"/>
              </a:spcBef>
              <a:spcAft>
                <a:spcPts val="0"/>
              </a:spcAft>
              <a:buClr>
                <a:schemeClr val="dk1"/>
              </a:buClr>
              <a:buSzPts val="1400"/>
              <a:buFont typeface="Times New Roman"/>
              <a:buNone/>
              <a:defRPr sz="1400"/>
            </a:lvl5pPr>
            <a:lvl6pPr indent="-228600" lvl="5" marL="2743200" algn="l">
              <a:lnSpc>
                <a:spcPct val="100000"/>
              </a:lnSpc>
              <a:spcBef>
                <a:spcPts val="280"/>
              </a:spcBef>
              <a:spcAft>
                <a:spcPts val="0"/>
              </a:spcAft>
              <a:buClr>
                <a:schemeClr val="dk1"/>
              </a:buClr>
              <a:buSzPts val="1400"/>
              <a:buFont typeface="Times New Roman"/>
              <a:buNone/>
              <a:defRPr sz="1400"/>
            </a:lvl6pPr>
            <a:lvl7pPr indent="-228600" lvl="6" marL="3200400" algn="l">
              <a:lnSpc>
                <a:spcPct val="100000"/>
              </a:lnSpc>
              <a:spcBef>
                <a:spcPts val="280"/>
              </a:spcBef>
              <a:spcAft>
                <a:spcPts val="0"/>
              </a:spcAft>
              <a:buClr>
                <a:schemeClr val="dk1"/>
              </a:buClr>
              <a:buSzPts val="1400"/>
              <a:buFont typeface="Times New Roman"/>
              <a:buNone/>
              <a:defRPr sz="1400"/>
            </a:lvl7pPr>
            <a:lvl8pPr indent="-228600" lvl="7" marL="3657600" algn="l">
              <a:lnSpc>
                <a:spcPct val="100000"/>
              </a:lnSpc>
              <a:spcBef>
                <a:spcPts val="280"/>
              </a:spcBef>
              <a:spcAft>
                <a:spcPts val="0"/>
              </a:spcAft>
              <a:buClr>
                <a:schemeClr val="dk1"/>
              </a:buClr>
              <a:buSzPts val="1400"/>
              <a:buFont typeface="Times New Roman"/>
              <a:buNone/>
              <a:defRPr sz="1400"/>
            </a:lvl8pPr>
            <a:lvl9pPr indent="-228600" lvl="8" marL="4114800" algn="l">
              <a:lnSpc>
                <a:spcPct val="100000"/>
              </a:lnSpc>
              <a:spcBef>
                <a:spcPts val="280"/>
              </a:spcBef>
              <a:spcAft>
                <a:spcPts val="0"/>
              </a:spcAft>
              <a:buClr>
                <a:schemeClr val="dk1"/>
              </a:buClr>
              <a:buSzPts val="1400"/>
              <a:buFont typeface="Times New Roman"/>
              <a:buNone/>
              <a:defRPr sz="1400"/>
            </a:lvl9pPr>
          </a:lstStyle>
          <a:p/>
        </p:txBody>
      </p:sp>
      <p:sp>
        <p:nvSpPr>
          <p:cNvPr id="72" name="Google Shape;72;p16"/>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7" name="Google Shape;77;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8" name="Google Shape;78;p17"/>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2" name="Google Shape;82;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3" name="Google Shape;83;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4" name="Google Shape;84;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5" name="Google Shape;85;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6" name="Google Shape;86;p18"/>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8" name="Shape 88"/>
        <p:cNvGrpSpPr/>
        <p:nvPr/>
      </p:nvGrpSpPr>
      <p:grpSpPr>
        <a:xfrm>
          <a:off x="0" y="0"/>
          <a:ext cx="0" cy="0"/>
          <a:chOff x="0" y="0"/>
          <a:chExt cx="0" cy="0"/>
        </a:xfrm>
      </p:grpSpPr>
      <p:sp>
        <p:nvSpPr>
          <p:cNvPr id="89" name="Google Shape;89;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9"/>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0"/>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7" name="Google Shape;97;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lnSpc>
                <a:spcPct val="100000"/>
              </a:lnSpc>
              <a:spcBef>
                <a:spcPts val="640"/>
              </a:spcBef>
              <a:spcAft>
                <a:spcPts val="0"/>
              </a:spcAft>
              <a:buClr>
                <a:schemeClr val="dk1"/>
              </a:buClr>
              <a:buSzPts val="3200"/>
              <a:buFont typeface="Times New Roman"/>
              <a:buChar char="•"/>
              <a:defRPr sz="3200"/>
            </a:lvl1pPr>
            <a:lvl2pPr indent="-406400" lvl="1" marL="914400" algn="l">
              <a:lnSpc>
                <a:spcPct val="100000"/>
              </a:lnSpc>
              <a:spcBef>
                <a:spcPts val="560"/>
              </a:spcBef>
              <a:spcAft>
                <a:spcPts val="0"/>
              </a:spcAft>
              <a:buClr>
                <a:schemeClr val="dk1"/>
              </a:buClr>
              <a:buSzPts val="2800"/>
              <a:buFont typeface="Times New Roman"/>
              <a:buChar char="–"/>
              <a:defRPr sz="2800"/>
            </a:lvl2pPr>
            <a:lvl3pPr indent="-381000" lvl="2" marL="1371600" algn="l">
              <a:lnSpc>
                <a:spcPct val="100000"/>
              </a:lnSpc>
              <a:spcBef>
                <a:spcPts val="480"/>
              </a:spcBef>
              <a:spcAft>
                <a:spcPts val="0"/>
              </a:spcAft>
              <a:buClr>
                <a:schemeClr val="dk1"/>
              </a:buClr>
              <a:buSzPts val="2400"/>
              <a:buFont typeface="Times New Roman"/>
              <a:buChar char="•"/>
              <a:defRPr sz="2400"/>
            </a:lvl3pPr>
            <a:lvl4pPr indent="-355600" lvl="3" marL="1828800" algn="l">
              <a:lnSpc>
                <a:spcPct val="100000"/>
              </a:lnSpc>
              <a:spcBef>
                <a:spcPts val="400"/>
              </a:spcBef>
              <a:spcAft>
                <a:spcPts val="0"/>
              </a:spcAft>
              <a:buClr>
                <a:schemeClr val="dk1"/>
              </a:buClr>
              <a:buSzPts val="2000"/>
              <a:buFont typeface="Times New Roman"/>
              <a:buChar char="–"/>
              <a:defRPr sz="2000"/>
            </a:lvl4pPr>
            <a:lvl5pPr indent="-355600" lvl="4" marL="2286000" algn="l">
              <a:lnSpc>
                <a:spcPct val="100000"/>
              </a:lnSpc>
              <a:spcBef>
                <a:spcPts val="400"/>
              </a:spcBef>
              <a:spcAft>
                <a:spcPts val="0"/>
              </a:spcAft>
              <a:buClr>
                <a:schemeClr val="dk1"/>
              </a:buClr>
              <a:buSzPts val="2000"/>
              <a:buFont typeface="Times New Roman"/>
              <a:buChar char="•"/>
              <a:defRPr sz="2000"/>
            </a:lvl5pPr>
            <a:lvl6pPr indent="-355600" lvl="5" marL="2743200" algn="l">
              <a:lnSpc>
                <a:spcPct val="100000"/>
              </a:lnSpc>
              <a:spcBef>
                <a:spcPts val="400"/>
              </a:spcBef>
              <a:spcAft>
                <a:spcPts val="0"/>
              </a:spcAft>
              <a:buClr>
                <a:schemeClr val="dk1"/>
              </a:buClr>
              <a:buSzPts val="2000"/>
              <a:buFont typeface="Times New Roman"/>
              <a:buChar char="•"/>
              <a:defRPr sz="2000"/>
            </a:lvl6pPr>
            <a:lvl7pPr indent="-355600" lvl="6" marL="3200400" algn="l">
              <a:lnSpc>
                <a:spcPct val="100000"/>
              </a:lnSpc>
              <a:spcBef>
                <a:spcPts val="400"/>
              </a:spcBef>
              <a:spcAft>
                <a:spcPts val="0"/>
              </a:spcAft>
              <a:buClr>
                <a:schemeClr val="dk1"/>
              </a:buClr>
              <a:buSzPts val="2000"/>
              <a:buFont typeface="Times New Roman"/>
              <a:buChar char="•"/>
              <a:defRPr sz="2000"/>
            </a:lvl7pPr>
            <a:lvl8pPr indent="-355600" lvl="7" marL="3657600" algn="l">
              <a:lnSpc>
                <a:spcPct val="100000"/>
              </a:lnSpc>
              <a:spcBef>
                <a:spcPts val="400"/>
              </a:spcBef>
              <a:spcAft>
                <a:spcPts val="0"/>
              </a:spcAft>
              <a:buClr>
                <a:schemeClr val="dk1"/>
              </a:buClr>
              <a:buSzPts val="2000"/>
              <a:buFont typeface="Times New Roman"/>
              <a:buChar char="•"/>
              <a:defRPr sz="2000"/>
            </a:lvl8pPr>
            <a:lvl9pPr indent="-355600" lvl="8" marL="4114800" algn="l">
              <a:lnSpc>
                <a:spcPct val="100000"/>
              </a:lnSpc>
              <a:spcBef>
                <a:spcPts val="400"/>
              </a:spcBef>
              <a:spcAft>
                <a:spcPts val="0"/>
              </a:spcAft>
              <a:buClr>
                <a:schemeClr val="dk1"/>
              </a:buClr>
              <a:buSzPts val="2000"/>
              <a:buFont typeface="Times New Roman"/>
              <a:buChar char="•"/>
              <a:defRPr sz="2000"/>
            </a:lvl9pPr>
          </a:lstStyle>
          <a:p/>
        </p:txBody>
      </p:sp>
      <p:sp>
        <p:nvSpPr>
          <p:cNvPr id="98" name="Google Shape;98;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99" name="Google Shape;99;p21"/>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4" name="Google Shape;104;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105" name="Google Shape;105;p22"/>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7" name="Shape 107"/>
        <p:cNvGrpSpPr/>
        <p:nvPr/>
      </p:nvGrpSpPr>
      <p:grpSpPr>
        <a:xfrm>
          <a:off x="0" y="0"/>
          <a:ext cx="0" cy="0"/>
          <a:chOff x="0" y="0"/>
          <a:chExt cx="0" cy="0"/>
        </a:xfrm>
      </p:grpSpPr>
      <p:sp>
        <p:nvSpPr>
          <p:cNvPr id="108" name="Google Shape;108;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23"/>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4" name="Google Shape;114;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5" name="Google Shape;115;p24"/>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117" name="Shape 117"/>
        <p:cNvGrpSpPr/>
        <p:nvPr/>
      </p:nvGrpSpPr>
      <p:grpSpPr>
        <a:xfrm>
          <a:off x="0" y="0"/>
          <a:ext cx="0" cy="0"/>
          <a:chOff x="0" y="0"/>
          <a:chExt cx="0" cy="0"/>
        </a:xfrm>
      </p:grpSpPr>
      <p:sp>
        <p:nvSpPr>
          <p:cNvPr id="118" name="Google Shape;118;p25"/>
          <p:cNvSpPr txBox="1"/>
          <p:nvPr>
            <p:ph idx="1" type="body"/>
          </p:nvPr>
        </p:nvSpPr>
        <p:spPr>
          <a:xfrm>
            <a:off x="309753" y="102870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lnSpc>
                <a:spcPct val="100000"/>
              </a:lnSpc>
              <a:spcBef>
                <a:spcPts val="300"/>
              </a:spcBef>
              <a:spcAft>
                <a:spcPts val="0"/>
              </a:spcAft>
              <a:buClr>
                <a:schemeClr val="dk1"/>
              </a:buClr>
              <a:buSzPts val="1400"/>
              <a:buChar char="•"/>
              <a:defRPr/>
            </a:lvl6pPr>
            <a:lvl7pPr indent="-317500" lvl="6" marL="3200400" rtl="0" algn="l">
              <a:lnSpc>
                <a:spcPct val="100000"/>
              </a:lnSpc>
              <a:spcBef>
                <a:spcPts val="300"/>
              </a:spcBef>
              <a:spcAft>
                <a:spcPts val="0"/>
              </a:spcAft>
              <a:buClr>
                <a:schemeClr val="dk1"/>
              </a:buClr>
              <a:buSzPts val="1400"/>
              <a:buChar char="•"/>
              <a:defRPr/>
            </a:lvl7pPr>
            <a:lvl8pPr indent="-317500" lvl="7" marL="3657600" rtl="0" algn="l">
              <a:lnSpc>
                <a:spcPct val="100000"/>
              </a:lnSpc>
              <a:spcBef>
                <a:spcPts val="300"/>
              </a:spcBef>
              <a:spcAft>
                <a:spcPts val="0"/>
              </a:spcAft>
              <a:buClr>
                <a:schemeClr val="dk1"/>
              </a:buClr>
              <a:buSzPts val="1400"/>
              <a:buChar char="•"/>
              <a:defRPr/>
            </a:lvl8pPr>
            <a:lvl9pPr indent="-317500" lvl="8" marL="4114800" rtl="0" algn="l">
              <a:lnSpc>
                <a:spcPct val="100000"/>
              </a:lnSpc>
              <a:spcBef>
                <a:spcPts val="300"/>
              </a:spcBef>
              <a:spcAft>
                <a:spcPts val="0"/>
              </a:spcAft>
              <a:buClr>
                <a:schemeClr val="dk1"/>
              </a:buClr>
              <a:buSzPts val="1400"/>
              <a:buChar char="•"/>
              <a:defRPr/>
            </a:lvl9pPr>
          </a:lstStyle>
          <a:p/>
        </p:txBody>
      </p:sp>
      <p:sp>
        <p:nvSpPr>
          <p:cNvPr id="119" name="Google Shape;119;p25"/>
          <p:cNvSpPr txBox="1"/>
          <p:nvPr>
            <p:ph type="title"/>
          </p:nvPr>
        </p:nvSpPr>
        <p:spPr>
          <a:xfrm>
            <a:off x="309753" y="413483"/>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0" name="Google Shape;120;p25"/>
          <p:cNvSpPr txBox="1"/>
          <p:nvPr>
            <p:ph idx="12" type="sldNum"/>
          </p:nvPr>
        </p:nvSpPr>
        <p:spPr>
          <a:xfrm>
            <a:off x="8556784" y="4749851"/>
            <a:ext cx="548700" cy="393600"/>
          </a:xfrm>
          <a:prstGeom prst="rect">
            <a:avLst/>
          </a:prstGeom>
        </p:spPr>
        <p:txBody>
          <a:bodyPr anchorCtr="0" anchor="t" bIns="0" lIns="0" spcFirstLastPara="1" rIns="0" wrap="square" tIns="0">
            <a:noAutofit/>
          </a:bodyPr>
          <a:lstStyle>
            <a:lvl1pPr lvl="0" algn="r">
              <a:buNone/>
              <a:defRPr sz="1300"/>
            </a:lvl1pPr>
            <a:lvl2pPr lvl="1" algn="r">
              <a:buNone/>
              <a:defRPr sz="1300"/>
            </a:lvl2pPr>
            <a:lvl3pPr lvl="2" algn="r">
              <a:buNone/>
              <a:defRPr sz="1300"/>
            </a:lvl3pPr>
            <a:lvl4pPr lvl="3" algn="r">
              <a:buNone/>
              <a:defRPr sz="1300"/>
            </a:lvl4pPr>
            <a:lvl5pPr lvl="4" algn="r">
              <a:buNone/>
              <a:defRPr sz="1300"/>
            </a:lvl5pPr>
            <a:lvl6pPr lvl="5" algn="r">
              <a:buNone/>
              <a:defRPr sz="1300"/>
            </a:lvl6pPr>
            <a:lvl7pPr lvl="6" algn="r">
              <a:buNone/>
              <a:defRPr sz="1300"/>
            </a:lvl7pPr>
            <a:lvl8pPr lvl="7" algn="r">
              <a:buNone/>
              <a:defRPr sz="1300"/>
            </a:lvl8pPr>
            <a:lvl9pPr lvl="8" algn="r">
              <a:buNone/>
              <a:defRPr sz="13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23</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2141r0</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type="title"/>
          </p:nvPr>
        </p:nvSpPr>
        <p:spPr>
          <a:xfrm>
            <a:off x="794450" y="514350"/>
            <a:ext cx="82143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SzPts val="1400"/>
              <a:buFont typeface="Arial"/>
              <a:buNone/>
            </a:pPr>
            <a:r>
              <a:rPr lang="en">
                <a:solidFill>
                  <a:schemeClr val="dk1"/>
                </a:solidFill>
              </a:rPr>
              <a:t>Further discussion on </a:t>
            </a:r>
            <a:r>
              <a:rPr lang="en">
                <a:solidFill>
                  <a:schemeClr val="dk1"/>
                </a:solidFill>
              </a:rPr>
              <a:t>Dynamic Subband Operation</a:t>
            </a:r>
            <a:endParaRPr/>
          </a:p>
        </p:txBody>
      </p:sp>
      <p:sp>
        <p:nvSpPr>
          <p:cNvPr id="130" name="Google Shape;130;p26"/>
          <p:cNvSpPr txBox="1"/>
          <p:nvPr>
            <p:ph idx="1" type="body"/>
          </p:nvPr>
        </p:nvSpPr>
        <p:spPr>
          <a:xfrm>
            <a:off x="685799" y="1478527"/>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2023-11-14</a:t>
            </a:r>
            <a:endParaRPr b="0" sz="2000"/>
          </a:p>
        </p:txBody>
      </p:sp>
      <p:sp>
        <p:nvSpPr>
          <p:cNvPr id="131" name="Google Shape;131;p26"/>
          <p:cNvSpPr txBox="1"/>
          <p:nvPr>
            <p:ph idx="10" type="dt"/>
          </p:nvPr>
        </p:nvSpPr>
        <p:spPr>
          <a:xfrm>
            <a:off x="696928" y="249450"/>
            <a:ext cx="1533900" cy="207600"/>
          </a:xfrm>
          <a:prstGeom prst="rect">
            <a:avLst/>
          </a:prstGeom>
        </p:spPr>
        <p:txBody>
          <a:bodyPr anchorCtr="0" anchor="b" bIns="0" lIns="0" spcFirstLastPara="1" rIns="0" wrap="square" tIns="0">
            <a:noAutofit/>
          </a:bodyPr>
          <a:lstStyle/>
          <a:p>
            <a:pPr indent="0" lvl="0" marL="0" rtl="0" algn="l">
              <a:spcBef>
                <a:spcPts val="0"/>
              </a:spcBef>
              <a:spcAft>
                <a:spcPts val="0"/>
              </a:spcAft>
              <a:buSzPts val="1400"/>
              <a:buNone/>
            </a:pPr>
            <a:r>
              <a:rPr lang="en"/>
              <a:t>November </a:t>
            </a:r>
            <a:r>
              <a:rPr lang="en"/>
              <a:t>2023</a:t>
            </a:r>
            <a:endParaRPr/>
          </a:p>
        </p:txBody>
      </p:sp>
      <p:sp>
        <p:nvSpPr>
          <p:cNvPr id="132" name="Google Shape;132;p26"/>
          <p:cNvSpPr/>
          <p:nvPr/>
        </p:nvSpPr>
        <p:spPr>
          <a:xfrm>
            <a:off x="718260" y="22143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33" name="Google Shape;133;p26"/>
          <p:cNvGraphicFramePr/>
          <p:nvPr/>
        </p:nvGraphicFramePr>
        <p:xfrm>
          <a:off x="794460" y="2640923"/>
          <a:ext cx="3000000" cy="3000000"/>
        </p:xfrm>
        <a:graphic>
          <a:graphicData uri="http://schemas.openxmlformats.org/drawingml/2006/table">
            <a:tbl>
              <a:tblPr>
                <a:noFill/>
                <a:tableStyleId>{4E82DAD7-3AF2-433C-8947-2D18DE0C581C}</a:tableStyleId>
              </a:tblPr>
              <a:tblGrid>
                <a:gridCol w="2204900"/>
                <a:gridCol w="915200"/>
                <a:gridCol w="1592525"/>
                <a:gridCol w="614275"/>
                <a:gridCol w="2445500"/>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5">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Srinath Puducheri</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srinath.puducheri@broadcom.com</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393900" y="570975"/>
            <a:ext cx="8356200" cy="261600"/>
          </a:xfrm>
          <a:prstGeom prst="rect">
            <a:avLst/>
          </a:prstGeom>
        </p:spPr>
        <p:txBody>
          <a:bodyPr anchorCtr="0" anchor="ctr" bIns="0" lIns="0" spcFirstLastPara="1" rIns="0" wrap="square" tIns="0">
            <a:spAutoFit/>
          </a:bodyPr>
          <a:lstStyle/>
          <a:p>
            <a:pPr indent="0" lvl="0" marL="0" rtl="0" algn="l">
              <a:spcBef>
                <a:spcPts val="0"/>
              </a:spcBef>
              <a:spcAft>
                <a:spcPts val="0"/>
              </a:spcAft>
              <a:buNone/>
            </a:pPr>
            <a:r>
              <a:rPr lang="en" sz="2000"/>
              <a:t>S</a:t>
            </a:r>
            <a:r>
              <a:rPr lang="en" sz="2000"/>
              <a:t>chematic</a:t>
            </a:r>
            <a:r>
              <a:rPr lang="en" sz="2000"/>
              <a:t> diagram for Dynamic Subband Operation (Option 1)</a:t>
            </a:r>
            <a:endParaRPr sz="2000"/>
          </a:p>
        </p:txBody>
      </p:sp>
      <p:cxnSp>
        <p:nvCxnSpPr>
          <p:cNvPr id="196" name="Google Shape;196;p35"/>
          <p:cNvCxnSpPr/>
          <p:nvPr/>
        </p:nvCxnSpPr>
        <p:spPr>
          <a:xfrm flipH="1" rot="10800000">
            <a:off x="792506" y="3055275"/>
            <a:ext cx="7832400" cy="19500"/>
          </a:xfrm>
          <a:prstGeom prst="straightConnector1">
            <a:avLst/>
          </a:prstGeom>
          <a:noFill/>
          <a:ln cap="flat" cmpd="sng" w="19050">
            <a:solidFill>
              <a:schemeClr val="dk2"/>
            </a:solidFill>
            <a:prstDash val="dash"/>
            <a:round/>
            <a:headEnd len="med" w="med" type="none"/>
            <a:tailEnd len="med" w="med" type="none"/>
          </a:ln>
        </p:spPr>
      </p:cxnSp>
      <p:sp>
        <p:nvSpPr>
          <p:cNvPr id="197" name="Google Shape;197;p35"/>
          <p:cNvSpPr txBox="1"/>
          <p:nvPr/>
        </p:nvSpPr>
        <p:spPr>
          <a:xfrm>
            <a:off x="382500" y="1719950"/>
            <a:ext cx="375900" cy="3231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200"/>
              <a:t>AP</a:t>
            </a:r>
            <a:endParaRPr b="1" sz="1200"/>
          </a:p>
        </p:txBody>
      </p:sp>
      <p:sp>
        <p:nvSpPr>
          <p:cNvPr id="198" name="Google Shape;198;p35"/>
          <p:cNvSpPr txBox="1"/>
          <p:nvPr/>
        </p:nvSpPr>
        <p:spPr>
          <a:xfrm>
            <a:off x="259200" y="2853281"/>
            <a:ext cx="617100" cy="507900"/>
          </a:xfrm>
          <a:prstGeom prst="rect">
            <a:avLst/>
          </a:prstGeom>
          <a:noFill/>
          <a:ln>
            <a:noFill/>
          </a:ln>
        </p:spPr>
        <p:txBody>
          <a:bodyPr anchorCtr="0" anchor="t" bIns="68575" lIns="68575" spcFirstLastPara="1" rIns="68575" wrap="square" tIns="68575">
            <a:spAutoFit/>
          </a:bodyPr>
          <a:lstStyle/>
          <a:p>
            <a:pPr indent="0" lvl="0" marL="0" rtl="0" algn="ctr">
              <a:spcBef>
                <a:spcPts val="0"/>
              </a:spcBef>
              <a:spcAft>
                <a:spcPts val="0"/>
              </a:spcAft>
              <a:buNone/>
            </a:pPr>
            <a:r>
              <a:rPr b="1" lang="en" sz="1200"/>
              <a:t>DSO </a:t>
            </a:r>
            <a:r>
              <a:rPr b="1" lang="en" sz="1200"/>
              <a:t>STA</a:t>
            </a:r>
            <a:endParaRPr b="1" sz="1200">
              <a:solidFill>
                <a:srgbClr val="0000FF"/>
              </a:solidFill>
            </a:endParaRPr>
          </a:p>
        </p:txBody>
      </p:sp>
      <p:sp>
        <p:nvSpPr>
          <p:cNvPr id="199" name="Google Shape;199;p35"/>
          <p:cNvSpPr txBox="1"/>
          <p:nvPr/>
        </p:nvSpPr>
        <p:spPr>
          <a:xfrm>
            <a:off x="889301" y="13880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200" name="Google Shape;200;p35"/>
          <p:cNvSpPr txBox="1"/>
          <p:nvPr/>
        </p:nvSpPr>
        <p:spPr>
          <a:xfrm>
            <a:off x="898602" y="20415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201" name="Google Shape;201;p35"/>
          <p:cNvSpPr/>
          <p:nvPr/>
        </p:nvSpPr>
        <p:spPr>
          <a:xfrm>
            <a:off x="3188109" y="2648241"/>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sp>
        <p:nvSpPr>
          <p:cNvPr id="202" name="Google Shape;202;p35"/>
          <p:cNvSpPr txBox="1"/>
          <p:nvPr/>
        </p:nvSpPr>
        <p:spPr>
          <a:xfrm>
            <a:off x="898601" y="26689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203" name="Google Shape;203;p35"/>
          <p:cNvSpPr txBox="1"/>
          <p:nvPr/>
        </p:nvSpPr>
        <p:spPr>
          <a:xfrm>
            <a:off x="898601" y="3226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204" name="Google Shape;204;p35"/>
          <p:cNvSpPr txBox="1"/>
          <p:nvPr/>
        </p:nvSpPr>
        <p:spPr>
          <a:xfrm>
            <a:off x="27178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sp>
        <p:nvSpPr>
          <p:cNvPr id="205" name="Google Shape;205;p35"/>
          <p:cNvSpPr/>
          <p:nvPr/>
        </p:nvSpPr>
        <p:spPr>
          <a:xfrm>
            <a:off x="4788309" y="2648241"/>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sp>
        <p:nvSpPr>
          <p:cNvPr id="206" name="Google Shape;206;p35"/>
          <p:cNvSpPr/>
          <p:nvPr/>
        </p:nvSpPr>
        <p:spPr>
          <a:xfrm>
            <a:off x="6034725" y="2638313"/>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cxnSp>
        <p:nvCxnSpPr>
          <p:cNvPr id="207" name="Google Shape;207;p35"/>
          <p:cNvCxnSpPr/>
          <p:nvPr/>
        </p:nvCxnSpPr>
        <p:spPr>
          <a:xfrm>
            <a:off x="792506" y="1855575"/>
            <a:ext cx="7818900" cy="10800"/>
          </a:xfrm>
          <a:prstGeom prst="straightConnector1">
            <a:avLst/>
          </a:prstGeom>
          <a:noFill/>
          <a:ln cap="flat" cmpd="sng" w="19050">
            <a:solidFill>
              <a:schemeClr val="dk2"/>
            </a:solidFill>
            <a:prstDash val="dash"/>
            <a:round/>
            <a:headEnd len="med" w="med" type="none"/>
            <a:tailEnd len="med" w="med" type="none"/>
          </a:ln>
        </p:spPr>
      </p:cxnSp>
      <p:sp>
        <p:nvSpPr>
          <p:cNvPr id="208" name="Google Shape;208;p35"/>
          <p:cNvSpPr txBox="1"/>
          <p:nvPr/>
        </p:nvSpPr>
        <p:spPr>
          <a:xfrm>
            <a:off x="39370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cxnSp>
        <p:nvCxnSpPr>
          <p:cNvPr id="209" name="Google Shape;209;p35"/>
          <p:cNvCxnSpPr/>
          <p:nvPr/>
        </p:nvCxnSpPr>
        <p:spPr>
          <a:xfrm flipH="1">
            <a:off x="2698626" y="880925"/>
            <a:ext cx="19200" cy="3810000"/>
          </a:xfrm>
          <a:prstGeom prst="straightConnector1">
            <a:avLst/>
          </a:prstGeom>
          <a:noFill/>
          <a:ln cap="flat" cmpd="sng" w="19050">
            <a:solidFill>
              <a:srgbClr val="CC092F"/>
            </a:solidFill>
            <a:prstDash val="dash"/>
            <a:round/>
            <a:headEnd len="med" w="med" type="none"/>
            <a:tailEnd len="med" w="med" type="none"/>
          </a:ln>
        </p:spPr>
      </p:cxnSp>
      <p:sp>
        <p:nvSpPr>
          <p:cNvPr id="210" name="Google Shape;210;p35"/>
          <p:cNvSpPr txBox="1"/>
          <p:nvPr/>
        </p:nvSpPr>
        <p:spPr>
          <a:xfrm>
            <a:off x="51562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cxnSp>
        <p:nvCxnSpPr>
          <p:cNvPr id="211" name="Google Shape;211;p35"/>
          <p:cNvCxnSpPr/>
          <p:nvPr/>
        </p:nvCxnSpPr>
        <p:spPr>
          <a:xfrm>
            <a:off x="792506" y="3989175"/>
            <a:ext cx="7861200" cy="19200"/>
          </a:xfrm>
          <a:prstGeom prst="straightConnector1">
            <a:avLst/>
          </a:prstGeom>
          <a:noFill/>
          <a:ln cap="flat" cmpd="sng" w="19050">
            <a:solidFill>
              <a:schemeClr val="dk2"/>
            </a:solidFill>
            <a:prstDash val="dash"/>
            <a:round/>
            <a:headEnd len="med" w="med" type="none"/>
            <a:tailEnd len="med" w="med" type="none"/>
          </a:ln>
        </p:spPr>
      </p:cxnSp>
      <p:sp>
        <p:nvSpPr>
          <p:cNvPr id="212" name="Google Shape;212;p35"/>
          <p:cNvSpPr txBox="1"/>
          <p:nvPr/>
        </p:nvSpPr>
        <p:spPr>
          <a:xfrm>
            <a:off x="335400" y="3767681"/>
            <a:ext cx="617100" cy="6927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200">
                <a:solidFill>
                  <a:schemeClr val="dk1"/>
                </a:solidFill>
              </a:rPr>
              <a:t>non DSO STA</a:t>
            </a:r>
            <a:endParaRPr b="1" sz="1200">
              <a:solidFill>
                <a:schemeClr val="dk1"/>
              </a:solidFill>
            </a:endParaRPr>
          </a:p>
        </p:txBody>
      </p:sp>
      <p:sp>
        <p:nvSpPr>
          <p:cNvPr id="213" name="Google Shape;213;p35"/>
          <p:cNvSpPr txBox="1"/>
          <p:nvPr/>
        </p:nvSpPr>
        <p:spPr>
          <a:xfrm>
            <a:off x="898601" y="36595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214" name="Google Shape;214;p35"/>
          <p:cNvSpPr txBox="1"/>
          <p:nvPr/>
        </p:nvSpPr>
        <p:spPr>
          <a:xfrm>
            <a:off x="898601" y="42166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215" name="Google Shape;215;p35"/>
          <p:cNvSpPr txBox="1"/>
          <p:nvPr/>
        </p:nvSpPr>
        <p:spPr>
          <a:xfrm>
            <a:off x="6604025" y="887075"/>
            <a:ext cx="1148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 + delta</a:t>
            </a:r>
            <a:endParaRPr b="1" sz="1000"/>
          </a:p>
        </p:txBody>
      </p:sp>
      <p:cxnSp>
        <p:nvCxnSpPr>
          <p:cNvPr id="216" name="Google Shape;216;p35"/>
          <p:cNvCxnSpPr/>
          <p:nvPr/>
        </p:nvCxnSpPr>
        <p:spPr>
          <a:xfrm flipH="1">
            <a:off x="65086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17" name="Google Shape;217;p35"/>
          <p:cNvCxnSpPr/>
          <p:nvPr/>
        </p:nvCxnSpPr>
        <p:spPr>
          <a:xfrm flipH="1">
            <a:off x="7423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18" name="Google Shape;218;p35"/>
          <p:cNvCxnSpPr/>
          <p:nvPr/>
        </p:nvCxnSpPr>
        <p:spPr>
          <a:xfrm flipH="1">
            <a:off x="5137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19" name="Google Shape;219;p35"/>
          <p:cNvCxnSpPr/>
          <p:nvPr/>
        </p:nvCxnSpPr>
        <p:spPr>
          <a:xfrm flipH="1">
            <a:off x="56704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20" name="Google Shape;220;p35"/>
          <p:cNvCxnSpPr/>
          <p:nvPr/>
        </p:nvCxnSpPr>
        <p:spPr>
          <a:xfrm flipH="1">
            <a:off x="39178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21" name="Google Shape;221;p35"/>
          <p:cNvCxnSpPr/>
          <p:nvPr/>
        </p:nvCxnSpPr>
        <p:spPr>
          <a:xfrm flipH="1">
            <a:off x="4375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22" name="Google Shape;222;p35"/>
          <p:cNvCxnSpPr/>
          <p:nvPr/>
        </p:nvCxnSpPr>
        <p:spPr>
          <a:xfrm flipH="1">
            <a:off x="3079626" y="880925"/>
            <a:ext cx="19200" cy="3810000"/>
          </a:xfrm>
          <a:prstGeom prst="straightConnector1">
            <a:avLst/>
          </a:prstGeom>
          <a:noFill/>
          <a:ln cap="flat" cmpd="sng" w="19050">
            <a:solidFill>
              <a:srgbClr val="CC092F"/>
            </a:solidFill>
            <a:prstDash val="dash"/>
            <a:round/>
            <a:headEnd len="med" w="med" type="none"/>
            <a:tailEnd len="med" w="med" type="none"/>
          </a:ln>
        </p:spPr>
      </p:cxnSp>
      <p:sp>
        <p:nvSpPr>
          <p:cNvPr id="223" name="Google Shape;223;p35"/>
          <p:cNvSpPr/>
          <p:nvPr/>
        </p:nvSpPr>
        <p:spPr>
          <a:xfrm>
            <a:off x="3111925" y="2425350"/>
            <a:ext cx="828600" cy="6327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Clr>
                <a:schemeClr val="dk1"/>
              </a:buClr>
              <a:buSzPts val="1100"/>
              <a:buFont typeface="Arial"/>
              <a:buNone/>
            </a:pPr>
            <a:r>
              <a:rPr b="1" lang="en" sz="1000">
                <a:solidFill>
                  <a:schemeClr val="lt1"/>
                </a:solidFill>
              </a:rPr>
              <a:t>Rx second control frame (on 160S)</a:t>
            </a:r>
            <a:endParaRPr sz="800"/>
          </a:p>
        </p:txBody>
      </p:sp>
      <p:sp>
        <p:nvSpPr>
          <p:cNvPr id="224" name="Google Shape;224;p35"/>
          <p:cNvSpPr/>
          <p:nvPr/>
        </p:nvSpPr>
        <p:spPr>
          <a:xfrm>
            <a:off x="3111925" y="3989175"/>
            <a:ext cx="828600" cy="5928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second control frame  (on 160P)</a:t>
            </a:r>
            <a:endParaRPr sz="800"/>
          </a:p>
        </p:txBody>
      </p:sp>
      <p:sp>
        <p:nvSpPr>
          <p:cNvPr id="225" name="Google Shape;225;p35"/>
          <p:cNvSpPr/>
          <p:nvPr/>
        </p:nvSpPr>
        <p:spPr>
          <a:xfrm>
            <a:off x="1378550" y="3073575"/>
            <a:ext cx="13179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subband switch control frame </a:t>
            </a:r>
            <a:r>
              <a:rPr b="1" lang="en" sz="1000">
                <a:solidFill>
                  <a:schemeClr val="lt1"/>
                </a:solidFill>
              </a:rPr>
              <a:t>(on 160P)</a:t>
            </a:r>
            <a:endParaRPr b="1" sz="1000">
              <a:solidFill>
                <a:schemeClr val="lt1"/>
              </a:solidFill>
            </a:endParaRPr>
          </a:p>
        </p:txBody>
      </p:sp>
      <p:sp>
        <p:nvSpPr>
          <p:cNvPr id="226" name="Google Shape;226;p35"/>
          <p:cNvSpPr/>
          <p:nvPr/>
        </p:nvSpPr>
        <p:spPr>
          <a:xfrm>
            <a:off x="1378550" y="4008375"/>
            <a:ext cx="1320000" cy="5637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subband switch (on 160P)</a:t>
            </a:r>
            <a:endParaRPr b="1" sz="1000">
              <a:solidFill>
                <a:schemeClr val="lt1"/>
              </a:solidFill>
            </a:endParaRPr>
          </a:p>
        </p:txBody>
      </p:sp>
      <p:sp>
        <p:nvSpPr>
          <p:cNvPr id="227" name="Google Shape;227;p35"/>
          <p:cNvSpPr/>
          <p:nvPr/>
        </p:nvSpPr>
        <p:spPr>
          <a:xfrm>
            <a:off x="4407325" y="2550200"/>
            <a:ext cx="7554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T</a:t>
            </a:r>
            <a:r>
              <a:rPr b="1" lang="en" sz="1000">
                <a:solidFill>
                  <a:schemeClr val="lt1"/>
                </a:solidFill>
              </a:rPr>
              <a:t>x Response (on 160S)</a:t>
            </a:r>
            <a:endParaRPr sz="800"/>
          </a:p>
        </p:txBody>
      </p:sp>
      <p:sp>
        <p:nvSpPr>
          <p:cNvPr id="228" name="Google Shape;228;p35"/>
          <p:cNvSpPr/>
          <p:nvPr/>
        </p:nvSpPr>
        <p:spPr>
          <a:xfrm>
            <a:off x="4407325" y="4018400"/>
            <a:ext cx="755400" cy="5637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Tx Response  (on 160P)</a:t>
            </a:r>
            <a:endParaRPr sz="800"/>
          </a:p>
        </p:txBody>
      </p:sp>
      <p:sp>
        <p:nvSpPr>
          <p:cNvPr id="229" name="Google Shape;229;p35"/>
          <p:cNvSpPr/>
          <p:nvPr/>
        </p:nvSpPr>
        <p:spPr>
          <a:xfrm>
            <a:off x="5649850" y="1251575"/>
            <a:ext cx="912000" cy="3330600"/>
          </a:xfrm>
          <a:prstGeom prst="rect">
            <a:avLst/>
          </a:prstGeom>
          <a:solidFill>
            <a:srgbClr val="1155CC"/>
          </a:solidFill>
          <a:ln cap="flat" cmpd="sng" w="9525">
            <a:solidFill>
              <a:srgbClr val="CC092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lt1"/>
                </a:solidFill>
              </a:rPr>
              <a:t>320 MHz DL/UL OFDMA</a:t>
            </a:r>
            <a:endParaRPr sz="1200"/>
          </a:p>
        </p:txBody>
      </p:sp>
      <p:sp>
        <p:nvSpPr>
          <p:cNvPr id="230" name="Google Shape;230;p35"/>
          <p:cNvSpPr/>
          <p:nvPr/>
        </p:nvSpPr>
        <p:spPr>
          <a:xfrm>
            <a:off x="7455325" y="3083600"/>
            <a:ext cx="9120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Switch back to </a:t>
            </a:r>
            <a:r>
              <a:rPr b="1" lang="en" sz="1000">
                <a:solidFill>
                  <a:schemeClr val="lt1"/>
                </a:solidFill>
              </a:rPr>
              <a:t>160P</a:t>
            </a:r>
            <a:endParaRPr sz="800"/>
          </a:p>
        </p:txBody>
      </p:sp>
      <p:cxnSp>
        <p:nvCxnSpPr>
          <p:cNvPr id="231" name="Google Shape;231;p35"/>
          <p:cNvCxnSpPr/>
          <p:nvPr/>
        </p:nvCxnSpPr>
        <p:spPr>
          <a:xfrm flipH="1" rot="10800000">
            <a:off x="546500" y="2293025"/>
            <a:ext cx="8136000" cy="4500"/>
          </a:xfrm>
          <a:prstGeom prst="straightConnector1">
            <a:avLst/>
          </a:prstGeom>
          <a:noFill/>
          <a:ln cap="flat" cmpd="sng" w="19050">
            <a:solidFill>
              <a:schemeClr val="dk1"/>
            </a:solidFill>
            <a:prstDash val="solid"/>
            <a:round/>
            <a:headEnd len="med" w="med" type="none"/>
            <a:tailEnd len="med" w="med" type="triangle"/>
          </a:ln>
        </p:spPr>
      </p:cxnSp>
      <p:sp>
        <p:nvSpPr>
          <p:cNvPr id="232" name="Google Shape;232;p35"/>
          <p:cNvSpPr/>
          <p:nvPr/>
        </p:nvSpPr>
        <p:spPr>
          <a:xfrm>
            <a:off x="1380675" y="1167625"/>
            <a:ext cx="1317900" cy="1106400"/>
          </a:xfrm>
          <a:prstGeom prst="rect">
            <a:avLst/>
          </a:prstGeom>
          <a:solidFill>
            <a:srgbClr val="38761D"/>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“Subband switch” control frame (</a:t>
            </a:r>
            <a:r>
              <a:rPr b="1" lang="en" sz="1000">
                <a:solidFill>
                  <a:schemeClr val="lt1"/>
                </a:solidFill>
              </a:rPr>
              <a:t>with padding for DSO</a:t>
            </a:r>
            <a:r>
              <a:rPr b="1" lang="en" sz="1000">
                <a:solidFill>
                  <a:schemeClr val="lt1"/>
                </a:solidFill>
              </a:rPr>
              <a:t>)</a:t>
            </a:r>
            <a:endParaRPr b="1" sz="1000">
              <a:solidFill>
                <a:schemeClr val="lt1"/>
              </a:solidFill>
            </a:endParaRPr>
          </a:p>
        </p:txBody>
      </p:sp>
      <p:sp>
        <p:nvSpPr>
          <p:cNvPr id="233" name="Google Shape;233;p35"/>
          <p:cNvSpPr/>
          <p:nvPr/>
        </p:nvSpPr>
        <p:spPr>
          <a:xfrm>
            <a:off x="3111925" y="1175375"/>
            <a:ext cx="828600" cy="1106400"/>
          </a:xfrm>
          <a:prstGeom prst="rect">
            <a:avLst/>
          </a:prstGeom>
          <a:solidFill>
            <a:srgbClr val="38761D"/>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Second control frame</a:t>
            </a:r>
            <a:endParaRPr b="1" sz="1000">
              <a:solidFill>
                <a:schemeClr val="lt1"/>
              </a:solidFill>
            </a:endParaRPr>
          </a:p>
          <a:p>
            <a:pPr indent="0" lvl="0" marL="0" rtl="0" algn="l">
              <a:spcBef>
                <a:spcPts val="0"/>
              </a:spcBef>
              <a:spcAft>
                <a:spcPts val="0"/>
              </a:spcAft>
              <a:buNone/>
            </a:pPr>
            <a:r>
              <a:t/>
            </a:r>
            <a:endParaRPr sz="800"/>
          </a:p>
        </p:txBody>
      </p:sp>
      <p:cxnSp>
        <p:nvCxnSpPr>
          <p:cNvPr id="234" name="Google Shape;234;p35"/>
          <p:cNvCxnSpPr/>
          <p:nvPr/>
        </p:nvCxnSpPr>
        <p:spPr>
          <a:xfrm flipH="1" rot="10800000">
            <a:off x="546500" y="3588425"/>
            <a:ext cx="8136000" cy="4500"/>
          </a:xfrm>
          <a:prstGeom prst="straightConnector1">
            <a:avLst/>
          </a:prstGeom>
          <a:noFill/>
          <a:ln cap="flat" cmpd="sng" w="19050">
            <a:solidFill>
              <a:schemeClr val="dk1"/>
            </a:solidFill>
            <a:prstDash val="solid"/>
            <a:round/>
            <a:headEnd len="med" w="med" type="none"/>
            <a:tailEnd len="med" w="med" type="triangle"/>
          </a:ln>
        </p:spPr>
      </p:cxnSp>
      <p:cxnSp>
        <p:nvCxnSpPr>
          <p:cNvPr id="235" name="Google Shape;235;p35"/>
          <p:cNvCxnSpPr/>
          <p:nvPr/>
        </p:nvCxnSpPr>
        <p:spPr>
          <a:xfrm flipH="1" rot="10800000">
            <a:off x="546500" y="4579025"/>
            <a:ext cx="8136000" cy="4500"/>
          </a:xfrm>
          <a:prstGeom prst="straightConnector1">
            <a:avLst/>
          </a:prstGeom>
          <a:noFill/>
          <a:ln cap="flat" cmpd="sng" w="19050">
            <a:solidFill>
              <a:schemeClr val="dk1"/>
            </a:solidFill>
            <a:prstDash val="solid"/>
            <a:round/>
            <a:headEnd len="med" w="med" type="none"/>
            <a:tailEnd len="med" w="med" type="triangle"/>
          </a:ln>
        </p:spPr>
      </p:cxnSp>
      <p:sp>
        <p:nvSpPr>
          <p:cNvPr id="236" name="Google Shape;236;p35"/>
          <p:cNvSpPr txBox="1"/>
          <p:nvPr>
            <p:ph idx="12" type="sldNum"/>
          </p:nvPr>
        </p:nvSpPr>
        <p:spPr>
          <a:xfrm>
            <a:off x="8556784" y="4749851"/>
            <a:ext cx="548700" cy="393600"/>
          </a:xfrm>
          <a:prstGeom prst="rect">
            <a:avLst/>
          </a:prstGeom>
        </p:spPr>
        <p:txBody>
          <a:bodyPr anchorCtr="0" anchor="t"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6"/>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Capability </a:t>
            </a:r>
            <a:r>
              <a:rPr lang="en" sz="2000"/>
              <a:t>details (1)</a:t>
            </a:r>
            <a:endParaRPr sz="2000"/>
          </a:p>
        </p:txBody>
      </p:sp>
      <p:sp>
        <p:nvSpPr>
          <p:cNvPr id="242" name="Google Shape;242;p36"/>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Whether the non-AP/AP support DS</a:t>
            </a:r>
            <a:r>
              <a:rPr b="0" lang="en" sz="1300"/>
              <a:t>O</a:t>
            </a:r>
            <a:endParaRPr b="0" sz="1300"/>
          </a:p>
          <a:p>
            <a:pPr indent="-311150" lvl="0" marL="457200" rtl="0" algn="just">
              <a:spcBef>
                <a:spcPts val="900"/>
              </a:spcBef>
              <a:spcAft>
                <a:spcPts val="0"/>
              </a:spcAft>
              <a:buSzPts val="1300"/>
              <a:buChar char="●"/>
            </a:pPr>
            <a:r>
              <a:rPr b="0" lang="en" sz="1300"/>
              <a:t>Operating bandwidth of the non-AP/AP</a:t>
            </a:r>
            <a:endParaRPr b="0" sz="1300"/>
          </a:p>
          <a:p>
            <a:pPr indent="-311150" lvl="1" marL="914400" rtl="0" algn="just">
              <a:spcBef>
                <a:spcPts val="900"/>
              </a:spcBef>
              <a:spcAft>
                <a:spcPts val="0"/>
              </a:spcAft>
              <a:buSzPts val="1300"/>
              <a:buChar char="○"/>
            </a:pPr>
            <a:r>
              <a:rPr lang="en" sz="1300"/>
              <a:t>A non-AP bandwidth of 20MHz, 40MHz, 80MHz, 160MHz can be supported within any larger operating bandwidth of the AP. The scheme should allow smaller bandwidth non-APs to accommodate any low </a:t>
            </a:r>
            <a:r>
              <a:rPr lang="en" sz="1300"/>
              <a:t>power</a:t>
            </a:r>
            <a:r>
              <a:rPr lang="en" sz="1300"/>
              <a:t> non-AP implementations </a:t>
            </a:r>
            <a:endParaRPr b="0" sz="1300"/>
          </a:p>
          <a:p>
            <a:pPr indent="-311150" lvl="0" marL="457200" rtl="0" algn="just">
              <a:spcBef>
                <a:spcPts val="900"/>
              </a:spcBef>
              <a:spcAft>
                <a:spcPts val="0"/>
              </a:spcAft>
              <a:buSzPts val="1300"/>
              <a:buChar char="●"/>
            </a:pPr>
            <a:r>
              <a:rPr b="0" lang="en" sz="1300"/>
              <a:t>DSO switching positions of the non-AP</a:t>
            </a:r>
            <a:endParaRPr b="0" sz="1300"/>
          </a:p>
          <a:p>
            <a:pPr indent="-311150" lvl="1" marL="914400" rtl="0" algn="just">
              <a:spcBef>
                <a:spcPts val="900"/>
              </a:spcBef>
              <a:spcAft>
                <a:spcPts val="0"/>
              </a:spcAft>
              <a:buSzPts val="1300"/>
              <a:buChar char="○"/>
            </a:pPr>
            <a:r>
              <a:rPr lang="en" sz="1300"/>
              <a:t>Theoretically, </a:t>
            </a:r>
            <a:r>
              <a:rPr lang="en" sz="1300"/>
              <a:t>number</a:t>
            </a:r>
            <a:r>
              <a:rPr lang="en" sz="1300"/>
              <a:t> of new switching positions is (AP_bandwidth/non-AP_bandwidth)-1</a:t>
            </a:r>
            <a:endParaRPr sz="1300"/>
          </a:p>
          <a:p>
            <a:pPr indent="-311150" lvl="1" marL="914400" rtl="0" algn="just">
              <a:spcBef>
                <a:spcPts val="900"/>
              </a:spcBef>
              <a:spcAft>
                <a:spcPts val="0"/>
              </a:spcAft>
              <a:buSzPts val="1300"/>
              <a:buChar char="○"/>
            </a:pPr>
            <a:r>
              <a:rPr lang="en" sz="1300"/>
              <a:t>However, in practice, the non-AP or even the AP may prefer a subset of such positions.</a:t>
            </a:r>
            <a:endParaRPr sz="1300"/>
          </a:p>
          <a:p>
            <a:pPr indent="-311150" lvl="1" marL="914400" rtl="0" algn="just">
              <a:spcBef>
                <a:spcPts val="900"/>
              </a:spcBef>
              <a:spcAft>
                <a:spcPts val="0"/>
              </a:spcAft>
              <a:buSzPts val="1300"/>
              <a:buChar char="○"/>
            </a:pPr>
            <a:r>
              <a:rPr lang="en" sz="1300"/>
              <a:t>The non-AP and AP can negotiate the subset of </a:t>
            </a:r>
            <a:r>
              <a:rPr lang="en" sz="1300"/>
              <a:t>switching</a:t>
            </a:r>
            <a:r>
              <a:rPr lang="en" sz="1300"/>
              <a:t> positions in the following manner</a:t>
            </a:r>
            <a:endParaRPr sz="1300"/>
          </a:p>
          <a:p>
            <a:pPr indent="-311150" lvl="2" marL="1371600" rtl="0" algn="just">
              <a:spcBef>
                <a:spcPts val="900"/>
              </a:spcBef>
              <a:spcAft>
                <a:spcPts val="0"/>
              </a:spcAft>
              <a:buSzPts val="1300"/>
              <a:buChar char="■"/>
            </a:pPr>
            <a:r>
              <a:rPr lang="en" sz="1300"/>
              <a:t>The non-AP provides a bitmap of the candidate switching positions and the AP echos the same or a subset</a:t>
            </a:r>
            <a:endParaRPr sz="1300"/>
          </a:p>
          <a:p>
            <a:pPr indent="-311150" lvl="2" marL="1371600" rtl="0" algn="just">
              <a:spcBef>
                <a:spcPts val="900"/>
              </a:spcBef>
              <a:spcAft>
                <a:spcPts val="0"/>
              </a:spcAft>
              <a:buSzPts val="1300"/>
              <a:buChar char="■"/>
            </a:pPr>
            <a:r>
              <a:rPr lang="en" sz="1300"/>
              <a:t>The non-AP provides the number of switching positions and the AP decides the exact candidate switching positions and indicates it to the non-AP in a bitmap</a:t>
            </a:r>
            <a:endParaRPr sz="1300"/>
          </a:p>
          <a:p>
            <a:pPr indent="0" lvl="0" marL="0" marR="0" rtl="0" algn="just">
              <a:lnSpc>
                <a:spcPct val="100000"/>
              </a:lnSpc>
              <a:spcBef>
                <a:spcPts val="900"/>
              </a:spcBef>
              <a:spcAft>
                <a:spcPts val="0"/>
              </a:spcAft>
              <a:buNone/>
            </a:pPr>
            <a:r>
              <a:t/>
            </a:r>
            <a:endParaRPr b="0" sz="1300">
              <a:solidFill>
                <a:srgbClr val="000000"/>
              </a:solidFill>
            </a:endParaRPr>
          </a:p>
        </p:txBody>
      </p:sp>
      <p:sp>
        <p:nvSpPr>
          <p:cNvPr id="243" name="Google Shape;243;p3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7"/>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Capability details (2)</a:t>
            </a:r>
            <a:endParaRPr sz="2000"/>
          </a:p>
        </p:txBody>
      </p:sp>
      <p:sp>
        <p:nvSpPr>
          <p:cNvPr id="249" name="Google Shape;249;p37"/>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Switching delay requirement</a:t>
            </a:r>
            <a:endParaRPr b="0" sz="1300"/>
          </a:p>
          <a:p>
            <a:pPr indent="-311150" lvl="1" marL="914400" rtl="0" algn="just">
              <a:spcBef>
                <a:spcPts val="900"/>
              </a:spcBef>
              <a:spcAft>
                <a:spcPts val="0"/>
              </a:spcAft>
              <a:buSzPts val="1300"/>
              <a:buChar char="○"/>
            </a:pPr>
            <a:r>
              <a:rPr lang="en" sz="1300"/>
              <a:t>This is indicated by the non-AP to the AP which provides for it through the MAC padding in the subband switch control frame</a:t>
            </a:r>
            <a:endParaRPr sz="1300"/>
          </a:p>
          <a:p>
            <a:pPr indent="-311150" lvl="1" marL="914400" rtl="0" algn="just">
              <a:spcBef>
                <a:spcPts val="900"/>
              </a:spcBef>
              <a:spcAft>
                <a:spcPts val="0"/>
              </a:spcAft>
              <a:buSzPts val="1300"/>
              <a:buChar char="○"/>
            </a:pPr>
            <a:r>
              <a:rPr lang="en" sz="1300"/>
              <a:t>The non-AP may have different switching delay requirements when DSO is used with EMLSR enabled vs. when DSO is used with EMLSR disabled and both values would need to be indicated in case EMLSR is supported</a:t>
            </a:r>
            <a:endParaRPr sz="1300"/>
          </a:p>
          <a:p>
            <a:pPr indent="-311150" lvl="0" marL="457200" rtl="0" algn="just">
              <a:spcBef>
                <a:spcPts val="900"/>
              </a:spcBef>
              <a:spcAft>
                <a:spcPts val="0"/>
              </a:spcAft>
              <a:buSzPts val="1300"/>
              <a:buChar char="●"/>
            </a:pPr>
            <a:r>
              <a:rPr b="0" lang="en" sz="1300"/>
              <a:t>Option 1 or Option 2 requirement</a:t>
            </a:r>
            <a:endParaRPr b="0" sz="1300"/>
          </a:p>
          <a:p>
            <a:pPr indent="-311150" lvl="1" marL="914400" rtl="0" algn="just">
              <a:spcBef>
                <a:spcPts val="900"/>
              </a:spcBef>
              <a:spcAft>
                <a:spcPts val="0"/>
              </a:spcAft>
              <a:buSzPts val="1300"/>
              <a:buChar char="○"/>
            </a:pPr>
            <a:r>
              <a:rPr lang="en" sz="1300"/>
              <a:t>In order to provide a response in the new switched part of the bandwidth, whether the non-AP requires 2 initial control frames (Option 1) or just 1 initial control frame (Option 2)</a:t>
            </a:r>
            <a:endParaRPr b="0" sz="1300"/>
          </a:p>
          <a:p>
            <a:pPr indent="0" lvl="0" marL="0" marR="0" rtl="0" algn="just">
              <a:lnSpc>
                <a:spcPct val="100000"/>
              </a:lnSpc>
              <a:spcBef>
                <a:spcPts val="900"/>
              </a:spcBef>
              <a:spcAft>
                <a:spcPts val="0"/>
              </a:spcAft>
              <a:buNone/>
            </a:pPr>
            <a:r>
              <a:t/>
            </a:r>
            <a:endParaRPr b="0" sz="1300">
              <a:solidFill>
                <a:srgbClr val="000000"/>
              </a:solidFill>
            </a:endParaRPr>
          </a:p>
        </p:txBody>
      </p:sp>
      <p:sp>
        <p:nvSpPr>
          <p:cNvPr id="250" name="Google Shape;250;p3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8"/>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Other Aspects</a:t>
            </a:r>
            <a:endParaRPr sz="2000"/>
          </a:p>
        </p:txBody>
      </p:sp>
      <p:sp>
        <p:nvSpPr>
          <p:cNvPr id="256" name="Google Shape;256;p38"/>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11150" lvl="0" marL="457200" rtl="0" algn="just">
              <a:spcBef>
                <a:spcPts val="900"/>
              </a:spcBef>
              <a:spcAft>
                <a:spcPts val="0"/>
              </a:spcAft>
              <a:buSzPts val="1300"/>
              <a:buChar char="●"/>
            </a:pPr>
            <a:r>
              <a:rPr b="0" lang="en" sz="1300"/>
              <a:t>MU-MIMO</a:t>
            </a:r>
            <a:endParaRPr b="0" sz="1300"/>
          </a:p>
          <a:p>
            <a:pPr indent="-311150" lvl="1" marL="914400" rtl="0" algn="just">
              <a:spcBef>
                <a:spcPts val="900"/>
              </a:spcBef>
              <a:spcAft>
                <a:spcPts val="0"/>
              </a:spcAft>
              <a:buSzPts val="1300"/>
              <a:buChar char="○"/>
            </a:pPr>
            <a:r>
              <a:rPr lang="en" sz="1300"/>
              <a:t>DSO is realized by making OFDMA allocations to clients of varying operating bandwidths smaller than or equal to the operating bandwidth of the AP</a:t>
            </a:r>
            <a:endParaRPr sz="1300"/>
          </a:p>
          <a:p>
            <a:pPr indent="-311150" lvl="1" marL="914400" rtl="0" algn="just">
              <a:spcBef>
                <a:spcPts val="900"/>
              </a:spcBef>
              <a:spcAft>
                <a:spcPts val="0"/>
              </a:spcAft>
              <a:buSzPts val="1300"/>
              <a:buChar char="○"/>
            </a:pPr>
            <a:r>
              <a:rPr lang="en" sz="1300"/>
              <a:t>It is very likely that certain bandwidth </a:t>
            </a:r>
            <a:r>
              <a:rPr lang="en" sz="1300"/>
              <a:t>segments</a:t>
            </a:r>
            <a:r>
              <a:rPr lang="en" sz="1300"/>
              <a:t> can be supported by both legacy and DSO-compliant devices. Hence, the optimal efficiency is attained if both MU-MIMO and DSO can be used together.</a:t>
            </a:r>
            <a:endParaRPr sz="1300"/>
          </a:p>
          <a:p>
            <a:pPr indent="-311150" lvl="1" marL="914400" rtl="0" algn="just">
              <a:spcBef>
                <a:spcPts val="900"/>
              </a:spcBef>
              <a:spcAft>
                <a:spcPts val="0"/>
              </a:spcAft>
              <a:buSzPts val="1300"/>
              <a:buChar char="○"/>
            </a:pPr>
            <a:r>
              <a:rPr lang="en" sz="1300"/>
              <a:t>For that, we need MU-MIMO + OFDMA support either in a general manner or conditional upon DSO usage.</a:t>
            </a:r>
            <a:endParaRPr sz="1300"/>
          </a:p>
          <a:p>
            <a:pPr indent="0" lvl="0" marL="0" marR="0" rtl="0" algn="just">
              <a:lnSpc>
                <a:spcPct val="100000"/>
              </a:lnSpc>
              <a:spcBef>
                <a:spcPts val="900"/>
              </a:spcBef>
              <a:spcAft>
                <a:spcPts val="0"/>
              </a:spcAft>
              <a:buNone/>
            </a:pPr>
            <a:r>
              <a:t/>
            </a:r>
            <a:endParaRPr b="0" sz="1300">
              <a:solidFill>
                <a:srgbClr val="000000"/>
              </a:solidFill>
            </a:endParaRPr>
          </a:p>
        </p:txBody>
      </p:sp>
      <p:sp>
        <p:nvSpPr>
          <p:cNvPr id="257" name="Google Shape;257;p3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9"/>
          <p:cNvSpPr txBox="1"/>
          <p:nvPr>
            <p:ph type="title"/>
          </p:nvPr>
        </p:nvSpPr>
        <p:spPr>
          <a:xfrm>
            <a:off x="669275" y="5939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263" name="Google Shape;263;p39"/>
          <p:cNvSpPr txBox="1"/>
          <p:nvPr>
            <p:ph idx="1" type="body"/>
          </p:nvPr>
        </p:nvSpPr>
        <p:spPr>
          <a:xfrm>
            <a:off x="470750" y="1024950"/>
            <a:ext cx="8301000" cy="3728700"/>
          </a:xfrm>
          <a:prstGeom prst="rect">
            <a:avLst/>
          </a:prstGeom>
          <a:noFill/>
          <a:ln>
            <a:noFill/>
          </a:ln>
        </p:spPr>
        <p:txBody>
          <a:bodyPr anchorCtr="0" anchor="t" bIns="68575" lIns="68575" spcFirstLastPara="1" rIns="68575" wrap="square" tIns="68575">
            <a:noAutofit/>
          </a:bodyPr>
          <a:lstStyle/>
          <a:p>
            <a:pPr indent="0" lvl="0" marL="0" rtl="0" algn="just">
              <a:lnSpc>
                <a:spcPct val="100000"/>
              </a:lnSpc>
              <a:spcBef>
                <a:spcPts val="900"/>
              </a:spcBef>
              <a:spcAft>
                <a:spcPts val="0"/>
              </a:spcAft>
              <a:buNone/>
            </a:pPr>
            <a:r>
              <a:rPr b="0" lang="en" sz="1800"/>
              <a:t>Do you agree to define a mechanism where narrower bandwidth non-APs can dynamically, on a per-TXOP basis, be allocated resources outside of their current operating bandwidth within the larger bandwidth of an AP?</a:t>
            </a:r>
            <a:endParaRPr b="0" sz="1800"/>
          </a:p>
          <a:p>
            <a:pPr indent="0" lvl="0" marL="0" rtl="0" algn="just">
              <a:lnSpc>
                <a:spcPct val="100000"/>
              </a:lnSpc>
              <a:spcBef>
                <a:spcPts val="900"/>
              </a:spcBef>
              <a:spcAft>
                <a:spcPts val="0"/>
              </a:spcAft>
              <a:buNone/>
            </a:pPr>
            <a:r>
              <a:t/>
            </a:r>
            <a:endParaRPr b="0" sz="1800"/>
          </a:p>
          <a:p>
            <a:pPr indent="0" lvl="0" marL="0" rtl="0" algn="just">
              <a:lnSpc>
                <a:spcPct val="100000"/>
              </a:lnSpc>
              <a:spcBef>
                <a:spcPts val="900"/>
              </a:spcBef>
              <a:spcAft>
                <a:spcPts val="0"/>
              </a:spcAft>
              <a:buNone/>
            </a:pPr>
            <a:r>
              <a:rPr b="0" lang="en" sz="1800"/>
              <a:t>Y/N/A</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64" name="Google Shape;264;p3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0"/>
          <p:cNvSpPr txBox="1"/>
          <p:nvPr>
            <p:ph idx="1" type="body"/>
          </p:nvPr>
        </p:nvSpPr>
        <p:spPr>
          <a:xfrm>
            <a:off x="684213" y="1199549"/>
            <a:ext cx="7772400" cy="30861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600"/>
              <a:t>[1] IEEE P802.11be™/D5.0</a:t>
            </a:r>
            <a:endParaRPr b="0" sz="1600"/>
          </a:p>
          <a:p>
            <a:pPr indent="0" lvl="0" marL="0" rtl="0" algn="l">
              <a:lnSpc>
                <a:spcPct val="100000"/>
              </a:lnSpc>
              <a:spcBef>
                <a:spcPts val="0"/>
              </a:spcBef>
              <a:spcAft>
                <a:spcPts val="0"/>
              </a:spcAft>
              <a:buNone/>
            </a:pPr>
            <a:r>
              <a:t/>
            </a:r>
            <a:endParaRPr b="0" sz="1600"/>
          </a:p>
          <a:p>
            <a:pPr indent="0" lvl="0" marL="0" rtl="0" algn="l">
              <a:spcBef>
                <a:spcPts val="0"/>
              </a:spcBef>
              <a:spcAft>
                <a:spcPts val="0"/>
              </a:spcAft>
              <a:buNone/>
            </a:pPr>
            <a:r>
              <a:rPr b="0" lang="en" sz="1600"/>
              <a:t>[2] 11-22/2204r0 Dynamic Subband Operation</a:t>
            </a:r>
            <a:endParaRPr b="0" sz="1600"/>
          </a:p>
          <a:p>
            <a:pPr indent="0" lvl="0" marL="0" rtl="0" algn="l">
              <a:spcBef>
                <a:spcPts val="0"/>
              </a:spcBef>
              <a:spcAft>
                <a:spcPts val="0"/>
              </a:spcAft>
              <a:buNone/>
            </a:pPr>
            <a:r>
              <a:t/>
            </a:r>
            <a:endParaRPr b="0" sz="1600"/>
          </a:p>
          <a:p>
            <a:pPr indent="0" lvl="0" marL="0" rtl="0" algn="l">
              <a:spcBef>
                <a:spcPts val="0"/>
              </a:spcBef>
              <a:spcAft>
                <a:spcPts val="0"/>
              </a:spcAft>
              <a:buClr>
                <a:schemeClr val="dk1"/>
              </a:buClr>
              <a:buSzPts val="1100"/>
              <a:buFont typeface="Arial"/>
              <a:buNone/>
            </a:pPr>
            <a:r>
              <a:rPr b="0" lang="en" sz="1600"/>
              <a:t>[3] 11-23/1873r0 Post-FCS MAC padding</a:t>
            </a:r>
            <a:endParaRPr b="0" sz="1600"/>
          </a:p>
          <a:p>
            <a:pPr indent="0" lvl="0" marL="0" rtl="0" algn="l">
              <a:lnSpc>
                <a:spcPct val="100000"/>
              </a:lnSpc>
              <a:spcBef>
                <a:spcPts val="0"/>
              </a:spcBef>
              <a:spcAft>
                <a:spcPts val="0"/>
              </a:spcAft>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70" name="Google Shape;270;p4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200"/>
              <a:buNone/>
            </a:pPr>
            <a:r>
              <a:rPr lang="en"/>
              <a:t>Slide </a:t>
            </a:r>
            <a:fld id="{00000000-1234-1234-1234-123412341234}" type="slidenum">
              <a:rPr lang="en"/>
              <a:t>‹#›</a:t>
            </a:fld>
            <a:endParaRPr/>
          </a:p>
        </p:txBody>
      </p:sp>
      <p:sp>
        <p:nvSpPr>
          <p:cNvPr id="271" name="Google Shape;271;p40"/>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Overview</a:t>
            </a:r>
            <a:endParaRPr sz="2800"/>
          </a:p>
        </p:txBody>
      </p:sp>
      <p:sp>
        <p:nvSpPr>
          <p:cNvPr id="139" name="Google Shape;139;p27"/>
          <p:cNvSpPr txBox="1"/>
          <p:nvPr>
            <p:ph idx="1" type="body"/>
          </p:nvPr>
        </p:nvSpPr>
        <p:spPr>
          <a:xfrm>
            <a:off x="457200" y="1046813"/>
            <a:ext cx="8503800" cy="3591900"/>
          </a:xfrm>
          <a:prstGeom prst="rect">
            <a:avLst/>
          </a:prstGeom>
          <a:noFill/>
          <a:ln>
            <a:noFill/>
          </a:ln>
        </p:spPr>
        <p:txBody>
          <a:bodyPr anchorCtr="0" anchor="t" bIns="68575" lIns="68575" spcFirstLastPara="1" rIns="68575" wrap="square" tIns="68575">
            <a:noAutofit/>
          </a:bodyPr>
          <a:lstStyle/>
          <a:p>
            <a:pPr indent="-342900" lvl="0" marL="457200" rtl="0" algn="just">
              <a:lnSpc>
                <a:spcPct val="150000"/>
              </a:lnSpc>
              <a:spcBef>
                <a:spcPts val="900"/>
              </a:spcBef>
              <a:spcAft>
                <a:spcPts val="0"/>
              </a:spcAft>
              <a:buSzPts val="1800"/>
              <a:buChar char="●"/>
            </a:pPr>
            <a:r>
              <a:rPr b="0" lang="en" sz="1800"/>
              <a:t>Background</a:t>
            </a:r>
            <a:endParaRPr b="0" sz="1800"/>
          </a:p>
          <a:p>
            <a:pPr indent="-342900" lvl="0" marL="457200" rtl="0" algn="just">
              <a:lnSpc>
                <a:spcPct val="150000"/>
              </a:lnSpc>
              <a:spcBef>
                <a:spcPts val="0"/>
              </a:spcBef>
              <a:spcAft>
                <a:spcPts val="0"/>
              </a:spcAft>
              <a:buSzPts val="1800"/>
              <a:buChar char="●"/>
            </a:pPr>
            <a:r>
              <a:rPr b="0" lang="en" sz="1800"/>
              <a:t>Dynamic Subband Operation</a:t>
            </a:r>
            <a:endParaRPr b="0" sz="1800"/>
          </a:p>
          <a:p>
            <a:pPr indent="-342900" lvl="0" marL="457200" rtl="0" algn="just">
              <a:lnSpc>
                <a:spcPct val="150000"/>
              </a:lnSpc>
              <a:spcBef>
                <a:spcPts val="0"/>
              </a:spcBef>
              <a:spcAft>
                <a:spcPts val="0"/>
              </a:spcAft>
              <a:buSzPts val="1800"/>
              <a:buChar char="●"/>
            </a:pPr>
            <a:r>
              <a:rPr b="0" lang="en" sz="1800"/>
              <a:t>Protocol details</a:t>
            </a:r>
            <a:endParaRPr b="0" sz="1800"/>
          </a:p>
          <a:p>
            <a:pPr indent="-342900" lvl="0" marL="457200" rtl="0" algn="just">
              <a:lnSpc>
                <a:spcPct val="150000"/>
              </a:lnSpc>
              <a:spcBef>
                <a:spcPts val="0"/>
              </a:spcBef>
              <a:spcAft>
                <a:spcPts val="0"/>
              </a:spcAft>
              <a:buSzPts val="1800"/>
              <a:buChar char="●"/>
            </a:pPr>
            <a:r>
              <a:rPr b="0" lang="en" sz="1800"/>
              <a:t>Capability details</a:t>
            </a:r>
            <a:endParaRPr b="0" sz="1800"/>
          </a:p>
          <a:p>
            <a:pPr indent="-342900" lvl="0" marL="457200" rtl="0" algn="just">
              <a:lnSpc>
                <a:spcPct val="150000"/>
              </a:lnSpc>
              <a:spcBef>
                <a:spcPts val="0"/>
              </a:spcBef>
              <a:spcAft>
                <a:spcPts val="0"/>
              </a:spcAft>
              <a:buSzPts val="1800"/>
              <a:buChar char="●"/>
            </a:pPr>
            <a:r>
              <a:rPr b="0" lang="en" sz="1800"/>
              <a:t>Straw Polls</a:t>
            </a:r>
            <a:endParaRPr b="0" sz="1800"/>
          </a:p>
        </p:txBody>
      </p:sp>
      <p:sp>
        <p:nvSpPr>
          <p:cNvPr id="140" name="Google Shape;140;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404733" y="5789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400"/>
              <a:t>Background</a:t>
            </a:r>
            <a:endParaRPr sz="2400"/>
          </a:p>
        </p:txBody>
      </p:sp>
      <p:sp>
        <p:nvSpPr>
          <p:cNvPr id="146" name="Google Shape;146;p28"/>
          <p:cNvSpPr txBox="1"/>
          <p:nvPr>
            <p:ph idx="1" type="body"/>
          </p:nvPr>
        </p:nvSpPr>
        <p:spPr>
          <a:xfrm>
            <a:off x="244925" y="888200"/>
            <a:ext cx="8450100" cy="3903000"/>
          </a:xfrm>
          <a:prstGeom prst="rect">
            <a:avLst/>
          </a:prstGeom>
          <a:noFill/>
          <a:ln>
            <a:noFill/>
          </a:ln>
        </p:spPr>
        <p:txBody>
          <a:bodyPr anchorCtr="0" anchor="t" bIns="68575" lIns="68575" spcFirstLastPara="1" rIns="68575" wrap="square" tIns="68575">
            <a:noAutofit/>
          </a:bodyPr>
          <a:lstStyle/>
          <a:p>
            <a:pPr indent="-349250" lvl="0" marL="457200" rtl="0" algn="just">
              <a:lnSpc>
                <a:spcPct val="100000"/>
              </a:lnSpc>
              <a:spcBef>
                <a:spcPts val="900"/>
              </a:spcBef>
              <a:spcAft>
                <a:spcPts val="0"/>
              </a:spcAft>
              <a:buSzPts val="1700"/>
              <a:buChar char="●"/>
            </a:pPr>
            <a:r>
              <a:rPr b="0" lang="en" sz="1700"/>
              <a:t>802.11be supports 320MHz as the maximum bandwidth of operation on any one link. 802.11bn may support even higher</a:t>
            </a:r>
            <a:endParaRPr b="0" sz="1700"/>
          </a:p>
          <a:p>
            <a:pPr indent="-349250" lvl="0" marL="457200" rtl="0" algn="just">
              <a:lnSpc>
                <a:spcPct val="100000"/>
              </a:lnSpc>
              <a:spcBef>
                <a:spcPts val="900"/>
              </a:spcBef>
              <a:spcAft>
                <a:spcPts val="0"/>
              </a:spcAft>
              <a:buSzPts val="1700"/>
              <a:buChar char="●"/>
            </a:pPr>
            <a:r>
              <a:rPr b="0" lang="en" sz="1700"/>
              <a:t>State of the art 802.11bn APs are expected to support at least 320MHz bandwidth of operation</a:t>
            </a:r>
            <a:endParaRPr b="0" sz="1700"/>
          </a:p>
          <a:p>
            <a:pPr indent="-349250" lvl="0" marL="457200" rtl="0" algn="just">
              <a:lnSpc>
                <a:spcPct val="100000"/>
              </a:lnSpc>
              <a:spcBef>
                <a:spcPts val="900"/>
              </a:spcBef>
              <a:spcAft>
                <a:spcPts val="0"/>
              </a:spcAft>
              <a:buSzPts val="1700"/>
              <a:buChar char="●"/>
            </a:pPr>
            <a:r>
              <a:rPr b="0" lang="en" sz="1700"/>
              <a:t>However, many 802.11bn non-APs may support only a smaller bandwidth (160MHz or lower) as the maximum bandwidth of </a:t>
            </a:r>
            <a:r>
              <a:rPr b="0" lang="en" sz="1700"/>
              <a:t>operation.</a:t>
            </a:r>
            <a:endParaRPr b="0" sz="1700"/>
          </a:p>
          <a:p>
            <a:pPr indent="-349250" lvl="0" marL="457200" rtl="0" algn="just">
              <a:lnSpc>
                <a:spcPct val="100000"/>
              </a:lnSpc>
              <a:spcBef>
                <a:spcPts val="900"/>
              </a:spcBef>
              <a:spcAft>
                <a:spcPts val="0"/>
              </a:spcAft>
              <a:buSzPts val="1700"/>
              <a:buChar char="●"/>
            </a:pPr>
            <a:r>
              <a:rPr b="0" lang="en" sz="1700"/>
              <a:t>Such mismatch in the capabilities between the AP and the non-AP would result in wastage of bandwidth capabilities of the AP whenever the AP interacts with smaller bandwidth non-APs.</a:t>
            </a:r>
            <a:endParaRPr b="0" sz="1700"/>
          </a:p>
          <a:p>
            <a:pPr indent="-349250" lvl="0" marL="457200" rtl="0" algn="just">
              <a:lnSpc>
                <a:spcPct val="100000"/>
              </a:lnSpc>
              <a:spcBef>
                <a:spcPts val="900"/>
              </a:spcBef>
              <a:spcAft>
                <a:spcPts val="0"/>
              </a:spcAft>
              <a:buSzPts val="1700"/>
              <a:buChar char="●"/>
            </a:pPr>
            <a:r>
              <a:rPr b="0" lang="en" sz="1700"/>
              <a:t>In [2], a scheme </a:t>
            </a:r>
            <a:r>
              <a:rPr b="0" lang="en" sz="1700"/>
              <a:t>Dynamic Subband Operation </a:t>
            </a:r>
            <a:r>
              <a:rPr b="0" lang="en" sz="1700"/>
              <a:t>was </a:t>
            </a:r>
            <a:r>
              <a:rPr b="0" lang="en" sz="1700"/>
              <a:t>proposed</a:t>
            </a:r>
            <a:r>
              <a:rPr b="0" lang="en" sz="1700"/>
              <a:t> to overcome this limitation by allowing the 320MHz AP to dynamically indicate to a lower bandwidth non-AP, Tx/Rx opportunity outside of its operating bandwidth </a:t>
            </a:r>
            <a:endParaRPr b="0" sz="1700"/>
          </a:p>
          <a:p>
            <a:pPr indent="0" lvl="0" marL="457200" rtl="0" algn="just">
              <a:spcBef>
                <a:spcPts val="900"/>
              </a:spcBef>
              <a:spcAft>
                <a:spcPts val="0"/>
              </a:spcAft>
              <a:buNone/>
            </a:pPr>
            <a:r>
              <a:t/>
            </a:r>
            <a:endParaRPr b="0" sz="1500">
              <a:solidFill>
                <a:srgbClr val="000000"/>
              </a:solidFill>
            </a:endParaRPr>
          </a:p>
        </p:txBody>
      </p:sp>
      <p:sp>
        <p:nvSpPr>
          <p:cNvPr id="147" name="Google Shape;147;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Dynamic Subband </a:t>
            </a:r>
            <a:r>
              <a:rPr lang="en" sz="2200"/>
              <a:t>Operation</a:t>
            </a:r>
            <a:r>
              <a:rPr lang="en" sz="2200"/>
              <a:t> </a:t>
            </a:r>
            <a:endParaRPr sz="2200"/>
          </a:p>
        </p:txBody>
      </p:sp>
      <p:sp>
        <p:nvSpPr>
          <p:cNvPr id="153" name="Google Shape;153;p29"/>
          <p:cNvSpPr txBox="1"/>
          <p:nvPr>
            <p:ph idx="1" type="body"/>
          </p:nvPr>
        </p:nvSpPr>
        <p:spPr>
          <a:xfrm>
            <a:off x="103950" y="817900"/>
            <a:ext cx="8936100" cy="3820800"/>
          </a:xfrm>
          <a:prstGeom prst="rect">
            <a:avLst/>
          </a:prstGeom>
          <a:noFill/>
          <a:ln>
            <a:noFill/>
          </a:ln>
        </p:spPr>
        <p:txBody>
          <a:bodyPr anchorCtr="0" anchor="t" bIns="68575" lIns="68575" spcFirstLastPara="1" rIns="68575" wrap="square" tIns="68575">
            <a:noAutofit/>
          </a:bodyPr>
          <a:lstStyle/>
          <a:p>
            <a:pPr indent="-336550" lvl="0" marL="457200" marR="0" rtl="0" algn="just">
              <a:lnSpc>
                <a:spcPct val="100000"/>
              </a:lnSpc>
              <a:spcBef>
                <a:spcPts val="900"/>
              </a:spcBef>
              <a:spcAft>
                <a:spcPts val="0"/>
              </a:spcAft>
              <a:buSzPts val="1500"/>
              <a:buChar char="●"/>
            </a:pPr>
            <a:r>
              <a:rPr b="0" lang="en" sz="1500"/>
              <a:t>The scheme is applicable to any AP/non-AP bandwidth combinations where the bandwidth supported by the AP is higher than the non-AP.</a:t>
            </a:r>
            <a:endParaRPr b="0" sz="1500"/>
          </a:p>
          <a:p>
            <a:pPr indent="-336550" lvl="0" marL="457200" marR="0" rtl="0" algn="just">
              <a:lnSpc>
                <a:spcPct val="100000"/>
              </a:lnSpc>
              <a:spcBef>
                <a:spcPts val="900"/>
              </a:spcBef>
              <a:spcAft>
                <a:spcPts val="0"/>
              </a:spcAft>
              <a:buSzPts val="1500"/>
              <a:buChar char="●"/>
            </a:pPr>
            <a:r>
              <a:rPr b="0" lang="en" sz="1500"/>
              <a:t>Dynamic Subband Operation can </a:t>
            </a:r>
            <a:r>
              <a:rPr b="0" lang="en" sz="1500"/>
              <a:t>enable</a:t>
            </a:r>
            <a:r>
              <a:rPr b="0" lang="en" sz="1500"/>
              <a:t> the AP to utilize its additional bandwidth in a dynamic manner on a per-TXOP basis </a:t>
            </a:r>
            <a:r>
              <a:rPr b="0" lang="en" sz="1500"/>
              <a:t>whenever it wins channel access on it.</a:t>
            </a:r>
            <a:endParaRPr b="0" sz="1500"/>
          </a:p>
          <a:p>
            <a:pPr indent="-323850" lvl="1" marL="914400" marR="0" rtl="0" algn="just">
              <a:lnSpc>
                <a:spcPct val="100000"/>
              </a:lnSpc>
              <a:spcBef>
                <a:spcPts val="900"/>
              </a:spcBef>
              <a:spcAft>
                <a:spcPts val="0"/>
              </a:spcAft>
              <a:buSzPts val="1500"/>
              <a:buChar char="○"/>
            </a:pPr>
            <a:r>
              <a:rPr lang="en" sz="1500"/>
              <a:t>The AP can dynamically decide to allocate non-APs on different parts of its operating bandwidth and the non-APs to allocate in this manner depending on bandwidth availability, channel conditions and QoS requirements</a:t>
            </a:r>
            <a:endParaRPr sz="1500"/>
          </a:p>
          <a:p>
            <a:pPr indent="-323850" lvl="1" marL="914400" marR="0" rtl="0" algn="just">
              <a:lnSpc>
                <a:spcPct val="100000"/>
              </a:lnSpc>
              <a:spcBef>
                <a:spcPts val="900"/>
              </a:spcBef>
              <a:spcAft>
                <a:spcPts val="0"/>
              </a:spcAft>
              <a:buSzPts val="1500"/>
              <a:buChar char="○"/>
            </a:pPr>
            <a:r>
              <a:rPr lang="en" sz="1500"/>
              <a:t>This results in much better resource utilization and system performance compared to HE SST.</a:t>
            </a:r>
            <a:endParaRPr sz="1500"/>
          </a:p>
          <a:p>
            <a:pPr indent="-323850" lvl="0" marL="457200" rtl="0" algn="just">
              <a:spcBef>
                <a:spcPts val="900"/>
              </a:spcBef>
              <a:spcAft>
                <a:spcPts val="0"/>
              </a:spcAft>
              <a:buSzPts val="1500"/>
              <a:buChar char="●"/>
            </a:pPr>
            <a:r>
              <a:rPr b="0" lang="en" sz="1500"/>
              <a:t>The operation could be DL or trigger-based UL inside each dynamically allocated opportunity</a:t>
            </a:r>
            <a:endParaRPr sz="1500"/>
          </a:p>
          <a:p>
            <a:pPr indent="0" lvl="0" marL="457200" rtl="0" algn="just">
              <a:spcBef>
                <a:spcPts val="900"/>
              </a:spcBef>
              <a:spcAft>
                <a:spcPts val="0"/>
              </a:spcAft>
              <a:buNone/>
            </a:pPr>
            <a:r>
              <a:t/>
            </a:r>
            <a:endParaRPr b="0" sz="1500">
              <a:solidFill>
                <a:srgbClr val="000000"/>
              </a:solidFill>
            </a:endParaRPr>
          </a:p>
        </p:txBody>
      </p:sp>
      <p:sp>
        <p:nvSpPr>
          <p:cNvPr id="154" name="Google Shape;154;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000"/>
              <a:t>Applicability</a:t>
            </a:r>
            <a:r>
              <a:rPr lang="en" sz="2000"/>
              <a:t> and use cases of Dynamic Subband Operation (1)</a:t>
            </a:r>
            <a:endParaRPr sz="2000"/>
          </a:p>
        </p:txBody>
      </p:sp>
      <p:sp>
        <p:nvSpPr>
          <p:cNvPr id="160" name="Google Shape;160;p30"/>
          <p:cNvSpPr txBox="1"/>
          <p:nvPr>
            <p:ph idx="1" type="body"/>
          </p:nvPr>
        </p:nvSpPr>
        <p:spPr>
          <a:xfrm>
            <a:off x="244650" y="855700"/>
            <a:ext cx="8594700" cy="3867300"/>
          </a:xfrm>
          <a:prstGeom prst="rect">
            <a:avLst/>
          </a:prstGeom>
          <a:noFill/>
          <a:ln>
            <a:noFill/>
          </a:ln>
        </p:spPr>
        <p:txBody>
          <a:bodyPr anchorCtr="0" anchor="t" bIns="68575" lIns="68575" spcFirstLastPara="1" rIns="68575" wrap="square" tIns="68575">
            <a:noAutofit/>
          </a:bodyPr>
          <a:lstStyle/>
          <a:p>
            <a:pPr indent="-323850" lvl="0" marL="342900" rtl="0" algn="just">
              <a:lnSpc>
                <a:spcPct val="115000"/>
              </a:lnSpc>
              <a:spcBef>
                <a:spcPts val="900"/>
              </a:spcBef>
              <a:spcAft>
                <a:spcPts val="0"/>
              </a:spcAft>
              <a:buSzPts val="1500"/>
              <a:buChar char="●"/>
            </a:pPr>
            <a:r>
              <a:rPr b="0" lang="en" sz="1500"/>
              <a:t>There is an argument that </a:t>
            </a:r>
            <a:r>
              <a:rPr b="0" lang="en" sz="1500"/>
              <a:t>the real difference between AP and client bandwidths is much lower than the difference in their max supported bandwidths.</a:t>
            </a:r>
            <a:endParaRPr b="0" sz="1500"/>
          </a:p>
          <a:p>
            <a:pPr indent="-323850" lvl="1" marL="914400" rtl="0" algn="just">
              <a:lnSpc>
                <a:spcPct val="115000"/>
              </a:lnSpc>
              <a:spcBef>
                <a:spcPts val="0"/>
              </a:spcBef>
              <a:spcAft>
                <a:spcPts val="0"/>
              </a:spcAft>
              <a:buSzPts val="1500"/>
              <a:buChar char="○"/>
            </a:pPr>
            <a:r>
              <a:rPr b="0" lang="en" sz="1500"/>
              <a:t>This is because managed 802.11 deployments usually split the available bandwidth into narrower bandwidths with different primary channels and allocate different BSSs to these narrower bandwidths. </a:t>
            </a:r>
            <a:endParaRPr b="0" sz="1500"/>
          </a:p>
          <a:p>
            <a:pPr indent="-323850" lvl="1" marL="914400" rtl="0" algn="just">
              <a:lnSpc>
                <a:spcPct val="115000"/>
              </a:lnSpc>
              <a:spcBef>
                <a:spcPts val="0"/>
              </a:spcBef>
              <a:spcAft>
                <a:spcPts val="0"/>
              </a:spcAft>
              <a:buSzPts val="1500"/>
              <a:buChar char="○"/>
            </a:pPr>
            <a:r>
              <a:rPr lang="en" sz="1500"/>
              <a:t>So, there are rarely wide bandwidth BSSs outside of sparse residential deployments. </a:t>
            </a:r>
            <a:endParaRPr sz="1500"/>
          </a:p>
          <a:p>
            <a:pPr indent="-323850" lvl="1" marL="914400" rtl="0" algn="just">
              <a:lnSpc>
                <a:spcPct val="115000"/>
              </a:lnSpc>
              <a:spcBef>
                <a:spcPts val="0"/>
              </a:spcBef>
              <a:spcAft>
                <a:spcPts val="0"/>
              </a:spcAft>
              <a:buSzPts val="1500"/>
              <a:buChar char="○"/>
            </a:pPr>
            <a:r>
              <a:rPr lang="en" sz="1500"/>
              <a:t>Thus, the “problem” that DSO is proposing to solve is not that acute in reality.</a:t>
            </a:r>
            <a:endParaRPr sz="1500"/>
          </a:p>
          <a:p>
            <a:pPr indent="-323850" lvl="0" marL="342900" rtl="0" algn="just">
              <a:lnSpc>
                <a:spcPct val="115000"/>
              </a:lnSpc>
              <a:spcBef>
                <a:spcPts val="0"/>
              </a:spcBef>
              <a:spcAft>
                <a:spcPts val="0"/>
              </a:spcAft>
              <a:buSzPts val="1500"/>
              <a:buChar char="●"/>
            </a:pPr>
            <a:r>
              <a:rPr b="0" lang="en" sz="1500"/>
              <a:t>The foremost reason why managed deployments split the available bandwidth into multiple narrower bandwidths is to reduce the problem of “primary channel blocking” i.e. where even a single busy primary channel can block access to the entire wider bandwidth, even if the non-primary portions of the bandwidth are idle.</a:t>
            </a:r>
            <a:endParaRPr b="0" sz="1500"/>
          </a:p>
          <a:p>
            <a:pPr indent="-323850" lvl="0" marL="342900" rtl="0" algn="just">
              <a:lnSpc>
                <a:spcPct val="115000"/>
              </a:lnSpc>
              <a:spcBef>
                <a:spcPts val="0"/>
              </a:spcBef>
              <a:spcAft>
                <a:spcPts val="0"/>
              </a:spcAft>
              <a:buSzPts val="1500"/>
              <a:buChar char="●"/>
            </a:pPr>
            <a:r>
              <a:rPr b="0" lang="en" sz="1500"/>
              <a:t>Such frequency planning is complex. It is also inefficient. For example, an application within a BSS is only able to use the narrower bandwidth of the BSS and not anything wider, even if spare adjacent bandwidth is available in other BSSs.</a:t>
            </a:r>
            <a:endParaRPr b="0" sz="1500"/>
          </a:p>
        </p:txBody>
      </p:sp>
      <p:sp>
        <p:nvSpPr>
          <p:cNvPr id="161" name="Google Shape;161;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000"/>
              <a:t>Applicability and use cases of Dynamic Subband Operation (2)</a:t>
            </a:r>
            <a:endParaRPr sz="2000"/>
          </a:p>
        </p:txBody>
      </p:sp>
      <p:sp>
        <p:nvSpPr>
          <p:cNvPr id="167" name="Google Shape;167;p31"/>
          <p:cNvSpPr txBox="1"/>
          <p:nvPr>
            <p:ph idx="1" type="body"/>
          </p:nvPr>
        </p:nvSpPr>
        <p:spPr>
          <a:xfrm>
            <a:off x="185050" y="855700"/>
            <a:ext cx="8775900" cy="3512100"/>
          </a:xfrm>
          <a:prstGeom prst="rect">
            <a:avLst/>
          </a:prstGeom>
          <a:noFill/>
          <a:ln>
            <a:noFill/>
          </a:ln>
        </p:spPr>
        <p:txBody>
          <a:bodyPr anchorCtr="0" anchor="t" bIns="68575" lIns="68575" spcFirstLastPara="1" rIns="68575" wrap="square" tIns="68575">
            <a:noAutofit/>
          </a:bodyPr>
          <a:lstStyle/>
          <a:p>
            <a:pPr indent="-323850" lvl="0" marL="457200" rtl="0" algn="just">
              <a:lnSpc>
                <a:spcPct val="115000"/>
              </a:lnSpc>
              <a:spcBef>
                <a:spcPts val="900"/>
              </a:spcBef>
              <a:spcAft>
                <a:spcPts val="0"/>
              </a:spcAft>
              <a:buSzPts val="1500"/>
              <a:buChar char="●"/>
            </a:pPr>
            <a:r>
              <a:rPr b="0" lang="en" sz="1500"/>
              <a:t>Non-primary channel access will solve this problem cleanly for devices that are capable of such channel access. Such devices can all share the same primary within the widest possible bandwidth and opportunistically use any available bandwidth with or without the primary.</a:t>
            </a:r>
            <a:endParaRPr b="0" sz="1500"/>
          </a:p>
        </p:txBody>
      </p:sp>
      <p:sp>
        <p:nvSpPr>
          <p:cNvPr id="168" name="Google Shape;168;p3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2"/>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000"/>
              <a:t>A frequency-reuse 1 deployment enabled by non-primary channel access (2)</a:t>
            </a:r>
            <a:endParaRPr sz="2000"/>
          </a:p>
        </p:txBody>
      </p:sp>
      <p:sp>
        <p:nvSpPr>
          <p:cNvPr id="174" name="Google Shape;174;p32"/>
          <p:cNvSpPr txBox="1"/>
          <p:nvPr>
            <p:ph idx="1" type="body"/>
          </p:nvPr>
        </p:nvSpPr>
        <p:spPr>
          <a:xfrm>
            <a:off x="185050" y="855700"/>
            <a:ext cx="8775900" cy="3920400"/>
          </a:xfrm>
          <a:prstGeom prst="rect">
            <a:avLst/>
          </a:prstGeom>
          <a:noFill/>
          <a:ln>
            <a:noFill/>
          </a:ln>
        </p:spPr>
        <p:txBody>
          <a:bodyPr anchorCtr="0" anchor="t" bIns="68575" lIns="68575" spcFirstLastPara="1" rIns="68575" wrap="square" tIns="68575">
            <a:noAutofit/>
          </a:bodyPr>
          <a:lstStyle/>
          <a:p>
            <a:pPr indent="-323850" lvl="0" marL="342900" rtl="0" algn="just">
              <a:lnSpc>
                <a:spcPct val="115000"/>
              </a:lnSpc>
              <a:spcBef>
                <a:spcPts val="900"/>
              </a:spcBef>
              <a:spcAft>
                <a:spcPts val="0"/>
              </a:spcAft>
              <a:buSzPts val="1500"/>
              <a:buChar char="●"/>
            </a:pPr>
            <a:r>
              <a:rPr b="0" lang="en" sz="1500"/>
              <a:t>Such wideband frequency reuse 1 operation has the following challenges and solutions:</a:t>
            </a:r>
            <a:endParaRPr b="0" sz="1500"/>
          </a:p>
          <a:p>
            <a:pPr indent="-266700" lvl="1" marL="742950" rtl="0" algn="just">
              <a:lnSpc>
                <a:spcPct val="115000"/>
              </a:lnSpc>
              <a:spcBef>
                <a:spcPts val="0"/>
              </a:spcBef>
              <a:spcAft>
                <a:spcPts val="0"/>
              </a:spcAft>
              <a:buSzPts val="1500"/>
              <a:buChar char="○"/>
            </a:pPr>
            <a:r>
              <a:rPr b="1" lang="en" sz="1500"/>
              <a:t>Inefficiency due to the disparity in bandwidths supported by the AP and non-AP</a:t>
            </a:r>
            <a:r>
              <a:rPr lang="en" sz="1500"/>
              <a:t>:</a:t>
            </a:r>
            <a:r>
              <a:rPr b="0" lang="en" sz="1500"/>
              <a:t> For example, if there are many 80MHz clients in a 320MHz BSS, it could lead to wasting bandwidth whenever the AP is able to schedule only these narrower bandwidth capable clients in a PPDU/TXOP. This problem would be solved by a compl</a:t>
            </a:r>
            <a:r>
              <a:rPr lang="en" sz="1500"/>
              <a:t>e</a:t>
            </a:r>
            <a:r>
              <a:rPr b="0" lang="en" sz="1500"/>
              <a:t>mentary feature, that of Dynamic Subband Operation ([5] and [6]). DSO will ensure that an AP is able to move narrower bandwidth clients to any part of the wider BSS bandwidth and thus efficien</a:t>
            </a:r>
            <a:r>
              <a:rPr lang="en" sz="1500"/>
              <a:t>tly pack the entire wider bandwidth</a:t>
            </a:r>
            <a:r>
              <a:rPr b="0" lang="en" sz="1500"/>
              <a:t>.</a:t>
            </a:r>
            <a:endParaRPr b="0" sz="1500"/>
          </a:p>
          <a:p>
            <a:pPr indent="-266700" lvl="1" marL="742950" rtl="0" algn="just">
              <a:lnSpc>
                <a:spcPct val="115000"/>
              </a:lnSpc>
              <a:spcBef>
                <a:spcPts val="0"/>
              </a:spcBef>
              <a:spcAft>
                <a:spcPts val="0"/>
              </a:spcAft>
              <a:buSzPts val="1500"/>
              <a:buChar char="○"/>
            </a:pPr>
            <a:r>
              <a:rPr b="1" lang="en" sz="1500"/>
              <a:t>Increased non-AP power consumption due to listening on wideband channels</a:t>
            </a:r>
            <a:r>
              <a:rPr lang="en" sz="1500"/>
              <a:t>:</a:t>
            </a:r>
            <a:r>
              <a:rPr b="0" lang="en" sz="1500"/>
              <a:t> This problem too would be solved by a compl</a:t>
            </a:r>
            <a:r>
              <a:rPr lang="en" sz="1500"/>
              <a:t>e</a:t>
            </a:r>
            <a:r>
              <a:rPr b="0" lang="en" sz="1500"/>
              <a:t>mentary feature on non-AP power save ([7</a:t>
            </a:r>
            <a:r>
              <a:rPr lang="en" sz="1500"/>
              <a:t>] and [8])</a:t>
            </a:r>
            <a:r>
              <a:rPr b="0" lang="en" sz="1500"/>
              <a:t>. This feature would allow a non-AP to listen on only 20MHz per link, with 1 NSS and low MCS. Any transmission by the AP to such a non-AP would be preceded by an Initial Control Frame (similar to EMLSR) that would provide the non-AP with information on the bandwidth, NSS and max MCS of the subsequent frame exchanges. Configurable padding in the ICF would also allow the non-AP to switch to the required bandwidth/NSS/max MCS capabilities after receiving the ICF. </a:t>
            </a:r>
            <a:endParaRPr b="0" sz="1500"/>
          </a:p>
        </p:txBody>
      </p:sp>
      <p:sp>
        <p:nvSpPr>
          <p:cNvPr id="175" name="Google Shape;175;p3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Protocol details</a:t>
            </a:r>
            <a:endParaRPr sz="2000"/>
          </a:p>
        </p:txBody>
      </p:sp>
      <p:sp>
        <p:nvSpPr>
          <p:cNvPr id="181" name="Google Shape;181;p33"/>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04800" lvl="0" marL="457200" marR="0" rtl="0" algn="just">
              <a:lnSpc>
                <a:spcPct val="100000"/>
              </a:lnSpc>
              <a:spcBef>
                <a:spcPts val="900"/>
              </a:spcBef>
              <a:spcAft>
                <a:spcPts val="0"/>
              </a:spcAft>
              <a:buSzPts val="1200"/>
              <a:buChar char="●"/>
            </a:pPr>
            <a:r>
              <a:rPr b="0" lang="en" sz="1200"/>
              <a:t>The AP sends </a:t>
            </a:r>
            <a:r>
              <a:rPr b="0" lang="en" sz="1200"/>
              <a:t>to the DSO non-AP being scheduled,</a:t>
            </a:r>
            <a:r>
              <a:rPr b="0" lang="en" sz="1200"/>
              <a:t> a "subband</a:t>
            </a:r>
            <a:r>
              <a:rPr b="0" lang="en" sz="1200"/>
              <a:t>-switch </a:t>
            </a:r>
            <a:r>
              <a:rPr b="0" lang="en" sz="1200"/>
              <a:t>control frame</a:t>
            </a:r>
            <a:r>
              <a:rPr b="0" lang="en" sz="1200"/>
              <a:t>"</a:t>
            </a:r>
            <a:r>
              <a:rPr b="0" lang="en" sz="1200"/>
              <a:t>, </a:t>
            </a:r>
            <a:r>
              <a:rPr b="0" lang="en" sz="1200"/>
              <a:t>which is a special initial control frame (could be a modified MU-RTS or BSRP or a newly defined frame) that indicates transition to the RU outside the operating bandwidth</a:t>
            </a:r>
            <a:endParaRPr b="0" sz="1200"/>
          </a:p>
          <a:p>
            <a:pPr indent="-304800" lvl="0" marL="457200" marR="0" rtl="0" algn="just">
              <a:lnSpc>
                <a:spcPct val="100000"/>
              </a:lnSpc>
              <a:spcBef>
                <a:spcPts val="900"/>
              </a:spcBef>
              <a:spcAft>
                <a:spcPts val="0"/>
              </a:spcAft>
              <a:buSzPts val="1200"/>
              <a:buChar char="●"/>
            </a:pPr>
            <a:r>
              <a:rPr b="0" lang="en" sz="1200"/>
              <a:t>The subband-switch control frame has sufficient padding to cover subband switch latency (i.e. latency required by the non-AP to switch from its operating bandwidth to the indicated RU</a:t>
            </a:r>
            <a:endParaRPr b="0" sz="1200"/>
          </a:p>
          <a:p>
            <a:pPr indent="-304800" lvl="0" marL="457200" rtl="0" algn="just">
              <a:spcBef>
                <a:spcPts val="900"/>
              </a:spcBef>
              <a:spcAft>
                <a:spcPts val="0"/>
              </a:spcAft>
              <a:buSzPts val="1200"/>
              <a:buChar char="●"/>
            </a:pPr>
            <a:r>
              <a:rPr b="0" lang="en" sz="1200"/>
              <a:t>The subband switch latency depends on the non-AP implementation </a:t>
            </a:r>
            <a:r>
              <a:rPr b="0" lang="en" sz="1200"/>
              <a:t>and is negotiated </a:t>
            </a:r>
            <a:r>
              <a:rPr b="0" lang="en" sz="1200"/>
              <a:t>during the DSO capability signaling.</a:t>
            </a:r>
            <a:endParaRPr b="0" sz="1200"/>
          </a:p>
          <a:p>
            <a:pPr indent="-304800" lvl="0" marL="457200" rtl="0" algn="just">
              <a:spcBef>
                <a:spcPts val="900"/>
              </a:spcBef>
              <a:spcAft>
                <a:spcPts val="0"/>
              </a:spcAft>
              <a:buSzPts val="1200"/>
              <a:buChar char="●"/>
            </a:pPr>
            <a:r>
              <a:rPr b="0" lang="en" sz="1200"/>
              <a:t>Depending on the negotiated capabilities of the DSO-capable non-AP, the following options are possible:</a:t>
            </a:r>
            <a:endParaRPr b="0" sz="1200"/>
          </a:p>
          <a:p>
            <a:pPr indent="-304800" lvl="1" marL="914400" rtl="0" algn="just">
              <a:spcBef>
                <a:spcPts val="900"/>
              </a:spcBef>
              <a:spcAft>
                <a:spcPts val="0"/>
              </a:spcAft>
              <a:buSzPts val="1200"/>
              <a:buChar char="○"/>
            </a:pPr>
            <a:r>
              <a:rPr lang="en" sz="1200"/>
              <a:t>Option 1: The subband-switch initial control frame is used only for subband switch by DSO non-APs and does not elicit any response. SIFS later, the AP sends a second control frame (which can be a regular MU-RTS/BSRP) that elicits a response in the new RU</a:t>
            </a:r>
            <a:endParaRPr sz="1200"/>
          </a:p>
          <a:p>
            <a:pPr indent="-304800" lvl="1" marL="914400" rtl="0" algn="just">
              <a:spcBef>
                <a:spcPts val="900"/>
              </a:spcBef>
              <a:spcAft>
                <a:spcPts val="0"/>
              </a:spcAft>
              <a:buSzPts val="1200"/>
              <a:buChar char="○"/>
            </a:pPr>
            <a:r>
              <a:rPr lang="en" sz="1200"/>
              <a:t>Option 2: The subband-switch initial control frame is used for subband switch by DSO non-APs and elicits a response in the new RU. This is especially possible if post-FCS MAC padding ([3]) is used</a:t>
            </a:r>
            <a:endParaRPr sz="1200"/>
          </a:p>
          <a:p>
            <a:pPr indent="-304800" lvl="0" marL="457200" rtl="0" algn="just">
              <a:spcBef>
                <a:spcPts val="900"/>
              </a:spcBef>
              <a:spcAft>
                <a:spcPts val="0"/>
              </a:spcAft>
              <a:buSzPts val="1200"/>
              <a:buChar char="●"/>
            </a:pPr>
            <a:r>
              <a:rPr b="0" lang="en" sz="1200"/>
              <a:t>The subband-switch initial control frame may be in non-HT duplicate format, again depending on the negotiated capabilities.</a:t>
            </a:r>
            <a:endParaRPr b="0" sz="1200"/>
          </a:p>
          <a:p>
            <a:pPr indent="-304800" lvl="0" marL="457200" rtl="0" algn="just">
              <a:spcBef>
                <a:spcPts val="900"/>
              </a:spcBef>
              <a:spcAft>
                <a:spcPts val="0"/>
              </a:spcAft>
              <a:buSzPts val="1200"/>
              <a:buChar char="●"/>
            </a:pPr>
            <a:r>
              <a:rPr b="0" lang="en" sz="1200"/>
              <a:t>Thereafter, the DSO TXOP can contain multiple SIFS-spaced DL/triggered UL exchanges with the DSO non-APs.</a:t>
            </a:r>
            <a:endParaRPr b="0" sz="1200"/>
          </a:p>
          <a:p>
            <a:pPr indent="-304800" lvl="0" marL="457200" rtl="0" algn="just">
              <a:spcBef>
                <a:spcPts val="900"/>
              </a:spcBef>
              <a:spcAft>
                <a:spcPts val="0"/>
              </a:spcAft>
              <a:buSzPts val="1200"/>
              <a:buChar char="●"/>
            </a:pPr>
            <a:r>
              <a:rPr b="0" lang="en" sz="1200"/>
              <a:t>At the end of the TXOP (for example, detected through a gap of SIFS+delta time), the DSO non-AP switches back to operating on its operating bandwidth overlapping the primary 20MHz.</a:t>
            </a:r>
            <a:endParaRPr b="0" sz="1200"/>
          </a:p>
          <a:p>
            <a:pPr indent="0" lvl="0" marL="0" marR="0" rtl="0" algn="just">
              <a:lnSpc>
                <a:spcPct val="100000"/>
              </a:lnSpc>
              <a:spcBef>
                <a:spcPts val="900"/>
              </a:spcBef>
              <a:spcAft>
                <a:spcPts val="0"/>
              </a:spcAft>
              <a:buNone/>
            </a:pPr>
            <a:r>
              <a:t/>
            </a:r>
            <a:endParaRPr b="0" sz="1400">
              <a:solidFill>
                <a:srgbClr val="000000"/>
              </a:solidFill>
            </a:endParaRPr>
          </a:p>
        </p:txBody>
      </p:sp>
      <p:sp>
        <p:nvSpPr>
          <p:cNvPr id="182" name="Google Shape;182;p3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4"/>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Protocol details</a:t>
            </a:r>
            <a:endParaRPr sz="2000"/>
          </a:p>
        </p:txBody>
      </p:sp>
      <p:sp>
        <p:nvSpPr>
          <p:cNvPr id="188" name="Google Shape;188;p34"/>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304800" lvl="0" marL="457200" marR="0" rtl="0" algn="just">
              <a:lnSpc>
                <a:spcPct val="100000"/>
              </a:lnSpc>
              <a:spcBef>
                <a:spcPts val="900"/>
              </a:spcBef>
              <a:spcAft>
                <a:spcPts val="0"/>
              </a:spcAft>
              <a:buSzPts val="1200"/>
              <a:buChar char="●"/>
            </a:pPr>
            <a:r>
              <a:rPr b="0" lang="en" sz="1200"/>
              <a:t>The AP sends to the DSO non-AP being scheduled, a "subband</a:t>
            </a:r>
            <a:r>
              <a:rPr b="0" lang="en" sz="1200"/>
              <a:t>-switch </a:t>
            </a:r>
            <a:r>
              <a:rPr b="0" lang="en" sz="1200"/>
              <a:t>control frame", which is a special initial control frame (could be a modified MU-RTS or BSRP or a newly defined frame) that indicates transition to the RU outside the operating bandwidth</a:t>
            </a:r>
            <a:endParaRPr b="0" sz="1200"/>
          </a:p>
          <a:p>
            <a:pPr indent="-304800" lvl="0" marL="457200" marR="0" rtl="0" algn="just">
              <a:lnSpc>
                <a:spcPct val="100000"/>
              </a:lnSpc>
              <a:spcBef>
                <a:spcPts val="900"/>
              </a:spcBef>
              <a:spcAft>
                <a:spcPts val="0"/>
              </a:spcAft>
              <a:buSzPts val="1200"/>
              <a:buChar char="●"/>
            </a:pPr>
            <a:r>
              <a:rPr b="0" lang="en" sz="1200"/>
              <a:t>The subband-switch control frame has sufficient padding to cover subband switch latency (i.e. latency required by the non-AP to switch from its operating bandwidth to the indicated RU</a:t>
            </a:r>
            <a:endParaRPr b="0" sz="1200"/>
          </a:p>
          <a:p>
            <a:pPr indent="-304800" lvl="0" marL="457200" rtl="0" algn="just">
              <a:spcBef>
                <a:spcPts val="900"/>
              </a:spcBef>
              <a:spcAft>
                <a:spcPts val="0"/>
              </a:spcAft>
              <a:buSzPts val="1200"/>
              <a:buChar char="●"/>
            </a:pPr>
            <a:r>
              <a:rPr b="0" lang="en" sz="1200"/>
              <a:t>The subband switch latency depends on the non-AP implementation </a:t>
            </a:r>
            <a:r>
              <a:rPr b="0" lang="en" sz="1200"/>
              <a:t>and is negotiated </a:t>
            </a:r>
            <a:r>
              <a:rPr b="0" lang="en" sz="1200"/>
              <a:t>during the DSO capability signaling.</a:t>
            </a:r>
            <a:endParaRPr b="0" sz="1200"/>
          </a:p>
          <a:p>
            <a:pPr indent="-304800" lvl="0" marL="457200" rtl="0" algn="just">
              <a:spcBef>
                <a:spcPts val="900"/>
              </a:spcBef>
              <a:spcAft>
                <a:spcPts val="0"/>
              </a:spcAft>
              <a:buSzPts val="1200"/>
              <a:buChar char="●"/>
            </a:pPr>
            <a:r>
              <a:rPr b="0" lang="en" sz="1200"/>
              <a:t>Depending on the negotiated capabilities of the DSO-capable non-AP, the following options are possible:</a:t>
            </a:r>
            <a:endParaRPr b="0" sz="1200"/>
          </a:p>
          <a:p>
            <a:pPr indent="-304800" lvl="1" marL="914400" rtl="0" algn="just">
              <a:spcBef>
                <a:spcPts val="900"/>
              </a:spcBef>
              <a:spcAft>
                <a:spcPts val="0"/>
              </a:spcAft>
              <a:buSzPts val="1200"/>
              <a:buChar char="○"/>
            </a:pPr>
            <a:r>
              <a:rPr lang="en" sz="1200"/>
              <a:t>Option 1: The subband-switch initial control frame is used only for subband switch by DSO non-APs and does not elicit any response. SIFS later, the AP sends a second control frame (which can be a regular MU-RTS/BSRP) that elicits a response in the new RU</a:t>
            </a:r>
            <a:endParaRPr sz="1200"/>
          </a:p>
          <a:p>
            <a:pPr indent="-304800" lvl="1" marL="914400" rtl="0" algn="just">
              <a:spcBef>
                <a:spcPts val="900"/>
              </a:spcBef>
              <a:spcAft>
                <a:spcPts val="0"/>
              </a:spcAft>
              <a:buSzPts val="1200"/>
              <a:buChar char="○"/>
            </a:pPr>
            <a:r>
              <a:rPr lang="en" sz="1200"/>
              <a:t>Option 2: The subband-switch initial control frame is used for subband switch by DSO non-APs and elicits a response in the new RU. This is especially possible if post-FCS MAC padding ([3]) is used</a:t>
            </a:r>
            <a:endParaRPr sz="1200"/>
          </a:p>
          <a:p>
            <a:pPr indent="-304800" lvl="0" marL="457200" rtl="0" algn="just">
              <a:spcBef>
                <a:spcPts val="900"/>
              </a:spcBef>
              <a:spcAft>
                <a:spcPts val="0"/>
              </a:spcAft>
              <a:buSzPts val="1200"/>
              <a:buChar char="●"/>
            </a:pPr>
            <a:r>
              <a:rPr b="0" lang="en" sz="1200"/>
              <a:t>The subband-switch initial control frame may be in non-HT duplicate format, again depending on the negotiated capabilities.</a:t>
            </a:r>
            <a:endParaRPr b="0" sz="1200"/>
          </a:p>
          <a:p>
            <a:pPr indent="-304800" lvl="0" marL="457200" rtl="0" algn="just">
              <a:spcBef>
                <a:spcPts val="900"/>
              </a:spcBef>
              <a:spcAft>
                <a:spcPts val="0"/>
              </a:spcAft>
              <a:buSzPts val="1200"/>
              <a:buChar char="●"/>
            </a:pPr>
            <a:r>
              <a:rPr b="0" lang="en" sz="1200"/>
              <a:t>Thereafter, the DSO TXOP can contain multiple SIFS-spaced DL/triggered UL exchanges with the DSO non-APs.</a:t>
            </a:r>
            <a:endParaRPr b="0" sz="1200"/>
          </a:p>
          <a:p>
            <a:pPr indent="-304800" lvl="0" marL="457200" rtl="0" algn="just">
              <a:spcBef>
                <a:spcPts val="900"/>
              </a:spcBef>
              <a:spcAft>
                <a:spcPts val="0"/>
              </a:spcAft>
              <a:buSzPts val="1200"/>
              <a:buChar char="●"/>
            </a:pPr>
            <a:r>
              <a:rPr b="0" lang="en" sz="1200"/>
              <a:t>At the end of the TXOP (for example, detected through a gap of SIFS+delta time), the DSO non-AP switches back to operating on its operating bandwidth overlapping the primary 20MHz.</a:t>
            </a:r>
            <a:endParaRPr b="0" sz="1200"/>
          </a:p>
          <a:p>
            <a:pPr indent="0" lvl="0" marL="0" marR="0" rtl="0" algn="just">
              <a:lnSpc>
                <a:spcPct val="100000"/>
              </a:lnSpc>
              <a:spcBef>
                <a:spcPts val="900"/>
              </a:spcBef>
              <a:spcAft>
                <a:spcPts val="0"/>
              </a:spcAft>
              <a:buNone/>
            </a:pPr>
            <a:r>
              <a:t/>
            </a:r>
            <a:endParaRPr b="0" sz="1400">
              <a:solidFill>
                <a:srgbClr val="000000"/>
              </a:solidFill>
            </a:endParaRPr>
          </a:p>
        </p:txBody>
      </p:sp>
      <p:sp>
        <p:nvSpPr>
          <p:cNvPr id="189" name="Google Shape;189;p3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