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33"/>
  </p:notesMasterIdLst>
  <p:handoutMasterIdLst>
    <p:handoutMasterId r:id="rId134"/>
  </p:handoutMasterIdLst>
  <p:sldIdLst>
    <p:sldId id="256" r:id="rId2"/>
    <p:sldId id="2603" r:id="rId3"/>
    <p:sldId id="2605" r:id="rId4"/>
    <p:sldId id="448" r:id="rId5"/>
    <p:sldId id="449" r:id="rId6"/>
    <p:sldId id="447" r:id="rId7"/>
    <p:sldId id="2606" r:id="rId8"/>
    <p:sldId id="2607" r:id="rId9"/>
    <p:sldId id="2604" r:id="rId10"/>
    <p:sldId id="257" r:id="rId11"/>
    <p:sldId id="2608" r:id="rId12"/>
    <p:sldId id="2609" r:id="rId13"/>
    <p:sldId id="2610" r:id="rId14"/>
    <p:sldId id="2612" r:id="rId15"/>
    <p:sldId id="2613" r:id="rId16"/>
    <p:sldId id="2385" r:id="rId17"/>
    <p:sldId id="2384" r:id="rId18"/>
    <p:sldId id="2373" r:id="rId19"/>
    <p:sldId id="269" r:id="rId20"/>
    <p:sldId id="272" r:id="rId21"/>
    <p:sldId id="293" r:id="rId22"/>
    <p:sldId id="309" r:id="rId23"/>
    <p:sldId id="306" r:id="rId24"/>
    <p:sldId id="296" r:id="rId25"/>
    <p:sldId id="310" r:id="rId26"/>
    <p:sldId id="311" r:id="rId27"/>
    <p:sldId id="283" r:id="rId28"/>
    <p:sldId id="267" r:id="rId29"/>
    <p:sldId id="275" r:id="rId30"/>
    <p:sldId id="280" r:id="rId31"/>
    <p:sldId id="276" r:id="rId32"/>
    <p:sldId id="281" r:id="rId33"/>
    <p:sldId id="282" r:id="rId34"/>
    <p:sldId id="278" r:id="rId35"/>
    <p:sldId id="273" r:id="rId36"/>
    <p:sldId id="279" r:id="rId37"/>
    <p:sldId id="264" r:id="rId38"/>
    <p:sldId id="312" r:id="rId39"/>
    <p:sldId id="315" r:id="rId40"/>
    <p:sldId id="270" r:id="rId41"/>
    <p:sldId id="316" r:id="rId42"/>
    <p:sldId id="290" r:id="rId43"/>
    <p:sldId id="523" r:id="rId44"/>
    <p:sldId id="862" r:id="rId45"/>
    <p:sldId id="863" r:id="rId46"/>
    <p:sldId id="261" r:id="rId47"/>
    <p:sldId id="864" r:id="rId48"/>
    <p:sldId id="262" r:id="rId49"/>
    <p:sldId id="259" r:id="rId50"/>
    <p:sldId id="265" r:id="rId51"/>
    <p:sldId id="865" r:id="rId52"/>
    <p:sldId id="866" r:id="rId53"/>
    <p:sldId id="867" r:id="rId54"/>
    <p:sldId id="291" r:id="rId55"/>
    <p:sldId id="868" r:id="rId56"/>
    <p:sldId id="869" r:id="rId57"/>
    <p:sldId id="299" r:id="rId58"/>
    <p:sldId id="297" r:id="rId59"/>
    <p:sldId id="870" r:id="rId60"/>
    <p:sldId id="871" r:id="rId61"/>
    <p:sldId id="872" r:id="rId62"/>
    <p:sldId id="2374" r:id="rId63"/>
    <p:sldId id="2375" r:id="rId64"/>
    <p:sldId id="2614" r:id="rId65"/>
    <p:sldId id="2615" r:id="rId66"/>
    <p:sldId id="2616" r:id="rId67"/>
    <p:sldId id="2617" r:id="rId68"/>
    <p:sldId id="2618" r:id="rId69"/>
    <p:sldId id="2586" r:id="rId70"/>
    <p:sldId id="2587" r:id="rId71"/>
    <p:sldId id="2588" r:id="rId72"/>
    <p:sldId id="2589" r:id="rId73"/>
    <p:sldId id="1578" r:id="rId74"/>
    <p:sldId id="1573" r:id="rId75"/>
    <p:sldId id="1580" r:id="rId76"/>
    <p:sldId id="1579" r:id="rId77"/>
    <p:sldId id="2590" r:id="rId78"/>
    <p:sldId id="2591" r:id="rId79"/>
    <p:sldId id="288" r:id="rId80"/>
    <p:sldId id="2592" r:id="rId81"/>
    <p:sldId id="332" r:id="rId82"/>
    <p:sldId id="524" r:id="rId83"/>
    <p:sldId id="2593" r:id="rId84"/>
    <p:sldId id="2594" r:id="rId85"/>
    <p:sldId id="2595" r:id="rId86"/>
    <p:sldId id="2565" r:id="rId87"/>
    <p:sldId id="2568" r:id="rId88"/>
    <p:sldId id="2564" r:id="rId89"/>
    <p:sldId id="2552" r:id="rId90"/>
    <p:sldId id="2566" r:id="rId91"/>
    <p:sldId id="2561" r:id="rId92"/>
    <p:sldId id="2596" r:id="rId93"/>
    <p:sldId id="2557" r:id="rId94"/>
    <p:sldId id="2569" r:id="rId95"/>
    <p:sldId id="2559" r:id="rId96"/>
    <p:sldId id="2597" r:id="rId97"/>
    <p:sldId id="898" r:id="rId98"/>
    <p:sldId id="899" r:id="rId99"/>
    <p:sldId id="900" r:id="rId100"/>
    <p:sldId id="902" r:id="rId101"/>
    <p:sldId id="908" r:id="rId102"/>
    <p:sldId id="907" r:id="rId103"/>
    <p:sldId id="906" r:id="rId104"/>
    <p:sldId id="2598" r:id="rId105"/>
    <p:sldId id="2599" r:id="rId106"/>
    <p:sldId id="2600" r:id="rId107"/>
    <p:sldId id="395" r:id="rId108"/>
    <p:sldId id="331" r:id="rId109"/>
    <p:sldId id="440" r:id="rId110"/>
    <p:sldId id="444" r:id="rId111"/>
    <p:sldId id="441" r:id="rId112"/>
    <p:sldId id="443" r:id="rId113"/>
    <p:sldId id="442" r:id="rId114"/>
    <p:sldId id="2601" r:id="rId115"/>
    <p:sldId id="2602" r:id="rId116"/>
    <p:sldId id="326" r:id="rId117"/>
    <p:sldId id="339" r:id="rId118"/>
    <p:sldId id="373" r:id="rId119"/>
    <p:sldId id="371" r:id="rId120"/>
    <p:sldId id="372" r:id="rId121"/>
    <p:sldId id="353" r:id="rId122"/>
    <p:sldId id="364" r:id="rId123"/>
    <p:sldId id="376" r:id="rId124"/>
    <p:sldId id="374" r:id="rId125"/>
    <p:sldId id="378" r:id="rId126"/>
    <p:sldId id="343" r:id="rId127"/>
    <p:sldId id="379" r:id="rId128"/>
    <p:sldId id="348" r:id="rId129"/>
    <p:sldId id="357" r:id="rId130"/>
    <p:sldId id="375" r:id="rId131"/>
    <p:sldId id="366" r:id="rId132"/>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521415D9-36F7-43E2-AB2F-B90AF26B5E84}">
      <p14:sectionLst xmlns:p14="http://schemas.microsoft.com/office/powerpoint/2010/main">
        <p14:section name="Default Section" id="{D75ECE46-8FB6-4C05-AAB5-A0372BC6C784}">
          <p14:sldIdLst>
            <p14:sldId id="256"/>
            <p14:sldId id="2603"/>
            <p14:sldId id="2605"/>
            <p14:sldId id="448"/>
            <p14:sldId id="449"/>
            <p14:sldId id="447"/>
            <p14:sldId id="2606"/>
            <p14:sldId id="2607"/>
            <p14:sldId id="2604"/>
            <p14:sldId id="257"/>
            <p14:sldId id="2608"/>
            <p14:sldId id="2609"/>
            <p14:sldId id="2610"/>
            <p14:sldId id="2612"/>
            <p14:sldId id="2613"/>
            <p14:sldId id="2385"/>
            <p14:sldId id="2384"/>
            <p14:sldId id="2373"/>
            <p14:sldId id="269"/>
            <p14:sldId id="272"/>
            <p14:sldId id="293"/>
            <p14:sldId id="309"/>
            <p14:sldId id="306"/>
            <p14:sldId id="296"/>
            <p14:sldId id="310"/>
            <p14:sldId id="311"/>
            <p14:sldId id="283"/>
            <p14:sldId id="267"/>
            <p14:sldId id="275"/>
            <p14:sldId id="280"/>
            <p14:sldId id="276"/>
            <p14:sldId id="281"/>
            <p14:sldId id="282"/>
            <p14:sldId id="278"/>
            <p14:sldId id="273"/>
            <p14:sldId id="279"/>
            <p14:sldId id="264"/>
            <p14:sldId id="312"/>
            <p14:sldId id="315"/>
            <p14:sldId id="270"/>
            <p14:sldId id="316"/>
            <p14:sldId id="290"/>
            <p14:sldId id="523"/>
            <p14:sldId id="862"/>
            <p14:sldId id="863"/>
            <p14:sldId id="261"/>
            <p14:sldId id="864"/>
            <p14:sldId id="262"/>
            <p14:sldId id="259"/>
            <p14:sldId id="265"/>
            <p14:sldId id="865"/>
            <p14:sldId id="866"/>
            <p14:sldId id="867"/>
            <p14:sldId id="291"/>
            <p14:sldId id="868"/>
            <p14:sldId id="869"/>
            <p14:sldId id="299"/>
            <p14:sldId id="297"/>
            <p14:sldId id="870"/>
            <p14:sldId id="871"/>
            <p14:sldId id="872"/>
            <p14:sldId id="2374"/>
            <p14:sldId id="2375"/>
          </p14:sldIdLst>
        </p14:section>
        <p14:section name="Default Section" id="{F1D38888-79E6-4B8F-A7E5-96BDED502F2F}">
          <p14:sldIdLst>
            <p14:sldId id="2614"/>
            <p14:sldId id="2615"/>
            <p14:sldId id="2616"/>
            <p14:sldId id="2617"/>
            <p14:sldId id="2618"/>
            <p14:sldId id="2586"/>
            <p14:sldId id="2587"/>
            <p14:sldId id="2588"/>
            <p14:sldId id="2589"/>
            <p14:sldId id="1578"/>
            <p14:sldId id="1573"/>
            <p14:sldId id="1580"/>
            <p14:sldId id="1579"/>
            <p14:sldId id="2590"/>
            <p14:sldId id="2591"/>
            <p14:sldId id="288"/>
            <p14:sldId id="2592"/>
            <p14:sldId id="332"/>
            <p14:sldId id="524"/>
            <p14:sldId id="2593"/>
            <p14:sldId id="2594"/>
            <p14:sldId id="2595"/>
            <p14:sldId id="2565"/>
            <p14:sldId id="2568"/>
            <p14:sldId id="2564"/>
            <p14:sldId id="2552"/>
            <p14:sldId id="2566"/>
            <p14:sldId id="2561"/>
            <p14:sldId id="2596"/>
            <p14:sldId id="2557"/>
            <p14:sldId id="2569"/>
            <p14:sldId id="2559"/>
            <p14:sldId id="2597"/>
            <p14:sldId id="898"/>
            <p14:sldId id="899"/>
            <p14:sldId id="900"/>
            <p14:sldId id="902"/>
            <p14:sldId id="908"/>
            <p14:sldId id="907"/>
            <p14:sldId id="906"/>
            <p14:sldId id="2598"/>
            <p14:sldId id="2599"/>
            <p14:sldId id="2600"/>
            <p14:sldId id="395"/>
            <p14:sldId id="331"/>
            <p14:sldId id="440"/>
            <p14:sldId id="444"/>
            <p14:sldId id="441"/>
            <p14:sldId id="443"/>
            <p14:sldId id="442"/>
            <p14:sldId id="2601"/>
            <p14:sldId id="2602"/>
            <p14:sldId id="326"/>
            <p14:sldId id="339"/>
            <p14:sldId id="373"/>
            <p14:sldId id="371"/>
            <p14:sldId id="372"/>
            <p14:sldId id="353"/>
            <p14:sldId id="364"/>
            <p14:sldId id="376"/>
            <p14:sldId id="374"/>
            <p14:sldId id="378"/>
            <p14:sldId id="343"/>
            <p14:sldId id="379"/>
            <p14:sldId id="348"/>
            <p14:sldId id="357"/>
            <p14:sldId id="375"/>
            <p14:sldId id="36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832" autoAdjust="0"/>
    <p:restoredTop sz="94660"/>
  </p:normalViewPr>
  <p:slideViewPr>
    <p:cSldViewPr>
      <p:cViewPr varScale="1">
        <p:scale>
          <a:sx n="89" d="100"/>
          <a:sy n="89" d="100"/>
        </p:scale>
        <p:origin x="106" y="221"/>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handoutMaster" Target="handoutMasters/handout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P802.11bf D3.0 CR Status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11294623498792468"/>
          <c:y val="0.16645970674947"/>
          <c:w val="0.86251844759057739"/>
          <c:h val="0.64167057773928859"/>
        </c:manualLayout>
      </c:layout>
      <c:barChart>
        <c:barDir val="col"/>
        <c:grouping val="clustered"/>
        <c:varyColors val="0"/>
        <c:ser>
          <c:idx val="0"/>
          <c:order val="0"/>
          <c:tx>
            <c:strRef>
              <c:f>Sheet1!$B$1</c:f>
              <c:strCache>
                <c:ptCount val="1"/>
                <c:pt idx="0">
                  <c:v>Received</c:v>
                </c:pt>
              </c:strCache>
            </c:strRef>
          </c:tx>
          <c:spPr>
            <a:solidFill>
              <a:srgbClr val="C0000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Sheet1!$B$2:$B$4</c:f>
              <c:numCache>
                <c:formatCode>General</c:formatCode>
                <c:ptCount val="3"/>
                <c:pt idx="0">
                  <c:v>153</c:v>
                </c:pt>
                <c:pt idx="1">
                  <c:v>15</c:v>
                </c:pt>
                <c:pt idx="2">
                  <c:v>140</c:v>
                </c:pt>
              </c:numCache>
            </c:numRef>
          </c:val>
          <c:extLst>
            <c:ext xmlns:c16="http://schemas.microsoft.com/office/drawing/2014/chart" uri="{C3380CC4-5D6E-409C-BE32-E72D297353CC}">
              <c16:uniqueId val="{00000000-7DDA-4C11-A3E1-0B160159F838}"/>
            </c:ext>
          </c:extLst>
        </c:ser>
        <c:ser>
          <c:idx val="1"/>
          <c:order val="1"/>
          <c:tx>
            <c:strRef>
              <c:f>Sheet1!$C$1</c:f>
              <c:strCache>
                <c:ptCount val="1"/>
                <c:pt idx="0">
                  <c:v>Resolved</c:v>
                </c:pt>
              </c:strCache>
            </c:strRef>
          </c:tx>
          <c:spPr>
            <a:solidFill>
              <a:srgbClr val="00B05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Sheet1!$C$2:$C$4</c:f>
              <c:numCache>
                <c:formatCode>General</c:formatCode>
                <c:ptCount val="3"/>
                <c:pt idx="0">
                  <c:v>29</c:v>
                </c:pt>
                <c:pt idx="1">
                  <c:v>2</c:v>
                </c:pt>
                <c:pt idx="2">
                  <c:v>23</c:v>
                </c:pt>
              </c:numCache>
            </c:numRef>
          </c:val>
          <c:extLst>
            <c:ext xmlns:c16="http://schemas.microsoft.com/office/drawing/2014/chart" uri="{C3380CC4-5D6E-409C-BE32-E72D297353CC}">
              <c16:uniqueId val="{00000001-7DDA-4C11-A3E1-0B160159F838}"/>
            </c:ext>
          </c:extLst>
        </c:ser>
        <c:dLbls>
          <c:dLblPos val="inEnd"/>
          <c:showLegendKey val="0"/>
          <c:showVal val="1"/>
          <c:showCatName val="0"/>
          <c:showSerName val="0"/>
          <c:showPercent val="0"/>
          <c:showBubbleSize val="0"/>
        </c:dLbls>
        <c:gapWidth val="65"/>
        <c:axId val="589562784"/>
        <c:axId val="589561696"/>
      </c:barChart>
      <c:catAx>
        <c:axId val="58956278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589561696"/>
        <c:crosses val="autoZero"/>
        <c:auto val="1"/>
        <c:lblAlgn val="ctr"/>
        <c:lblOffset val="100"/>
        <c:noMultiLvlLbl val="0"/>
      </c:catAx>
      <c:valAx>
        <c:axId val="58956169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589562784"/>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LB279 Comments</a:t>
            </a:r>
            <a:r>
              <a:rPr lang="en-US" baseline="0" dirty="0"/>
              <a:t> Totals by type</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1644698269027496E-2"/>
          <c:y val="0.18612609968266008"/>
          <c:w val="0.87427896029289942"/>
          <c:h val="0.64267959593882018"/>
        </c:manualLayout>
      </c:layout>
      <c:barChart>
        <c:barDir val="col"/>
        <c:grouping val="clustered"/>
        <c:varyColors val="0"/>
        <c:ser>
          <c:idx val="0"/>
          <c:order val="0"/>
          <c:tx>
            <c:strRef>
              <c:f>Sheet1!$B$1</c:f>
              <c:strCache>
                <c:ptCount val="1"/>
                <c:pt idx="0">
                  <c:v>Overall</c:v>
                </c:pt>
              </c:strCache>
            </c:strRef>
          </c:tx>
          <c:spPr>
            <a:solidFill>
              <a:schemeClr val="accent6">
                <a:shade val="58000"/>
              </a:schemeClr>
            </a:solidFill>
            <a:ln>
              <a:noFill/>
            </a:ln>
            <a:effectLst/>
          </c:spPr>
          <c:invertIfNegative val="0"/>
          <c:dPt>
            <c:idx val="0"/>
            <c:invertIfNegative val="0"/>
            <c:bubble3D val="0"/>
            <c:spPr>
              <a:solidFill>
                <a:schemeClr val="accent1">
                  <a:lumMod val="75000"/>
                </a:schemeClr>
              </a:solidFill>
              <a:ln>
                <a:noFill/>
              </a:ln>
              <a:effectLst/>
            </c:spPr>
            <c:extLst>
              <c:ext xmlns:c16="http://schemas.microsoft.com/office/drawing/2014/chart" uri="{C3380CC4-5D6E-409C-BE32-E72D297353CC}">
                <c16:uniqueId val="{00000001-78CA-4531-B13C-20F8BD00FDA2}"/>
              </c:ext>
            </c:extLst>
          </c:dPt>
          <c:cat>
            <c:strRef>
              <c:f>Sheet1!$A$2:$A$5</c:f>
              <c:strCache>
                <c:ptCount val="1"/>
                <c:pt idx="0">
                  <c:v>Comments totals</c:v>
                </c:pt>
              </c:strCache>
            </c:strRef>
          </c:cat>
          <c:val>
            <c:numRef>
              <c:f>Sheet1!$B$2:$B$5</c:f>
              <c:numCache>
                <c:formatCode>General</c:formatCode>
                <c:ptCount val="4"/>
                <c:pt idx="0">
                  <c:v>401</c:v>
                </c:pt>
              </c:numCache>
            </c:numRef>
          </c:val>
          <c:extLst>
            <c:ext xmlns:c16="http://schemas.microsoft.com/office/drawing/2014/chart" uri="{C3380CC4-5D6E-409C-BE32-E72D297353CC}">
              <c16:uniqueId val="{00000002-78CA-4531-B13C-20F8BD00FDA2}"/>
            </c:ext>
          </c:extLst>
        </c:ser>
        <c:ser>
          <c:idx val="1"/>
          <c:order val="1"/>
          <c:tx>
            <c:strRef>
              <c:f>Sheet1!$C$1</c:f>
              <c:strCache>
                <c:ptCount val="1"/>
                <c:pt idx="0">
                  <c:v>Editorial</c:v>
                </c:pt>
              </c:strCache>
            </c:strRef>
          </c:tx>
          <c:spPr>
            <a:solidFill>
              <a:schemeClr val="accent6">
                <a:shade val="86000"/>
              </a:schemeClr>
            </a:solidFill>
            <a:ln>
              <a:noFill/>
            </a:ln>
            <a:effectLst/>
          </c:spPr>
          <c:invertIfNegative val="0"/>
          <c:cat>
            <c:strRef>
              <c:f>Sheet1!$A$2:$A$5</c:f>
              <c:strCache>
                <c:ptCount val="1"/>
                <c:pt idx="0">
                  <c:v>Comments totals</c:v>
                </c:pt>
              </c:strCache>
            </c:strRef>
          </c:cat>
          <c:val>
            <c:numRef>
              <c:f>Sheet1!$C$2:$C$5</c:f>
              <c:numCache>
                <c:formatCode>General</c:formatCode>
                <c:ptCount val="4"/>
                <c:pt idx="0">
                  <c:v>226</c:v>
                </c:pt>
              </c:numCache>
            </c:numRef>
          </c:val>
          <c:extLst>
            <c:ext xmlns:c16="http://schemas.microsoft.com/office/drawing/2014/chart" uri="{C3380CC4-5D6E-409C-BE32-E72D297353CC}">
              <c16:uniqueId val="{00000003-78CA-4531-B13C-20F8BD00FDA2}"/>
            </c:ext>
          </c:extLst>
        </c:ser>
        <c:ser>
          <c:idx val="2"/>
          <c:order val="2"/>
          <c:tx>
            <c:strRef>
              <c:f>Sheet1!$D$1</c:f>
              <c:strCache>
                <c:ptCount val="1"/>
                <c:pt idx="0">
                  <c:v>Technical</c:v>
                </c:pt>
              </c:strCache>
            </c:strRef>
          </c:tx>
          <c:spPr>
            <a:solidFill>
              <a:srgbClr val="FFFF00"/>
            </a:solidFill>
            <a:ln>
              <a:noFill/>
            </a:ln>
            <a:effectLst/>
          </c:spPr>
          <c:invertIfNegative val="0"/>
          <c:cat>
            <c:strRef>
              <c:f>Sheet1!$A$2:$A$5</c:f>
              <c:strCache>
                <c:ptCount val="1"/>
                <c:pt idx="0">
                  <c:v>Comments totals</c:v>
                </c:pt>
              </c:strCache>
            </c:strRef>
          </c:cat>
          <c:val>
            <c:numRef>
              <c:f>Sheet1!$D$2:$D$5</c:f>
              <c:numCache>
                <c:formatCode>General</c:formatCode>
                <c:ptCount val="4"/>
                <c:pt idx="0">
                  <c:v>163</c:v>
                </c:pt>
              </c:numCache>
            </c:numRef>
          </c:val>
          <c:extLst>
            <c:ext xmlns:c16="http://schemas.microsoft.com/office/drawing/2014/chart" uri="{C3380CC4-5D6E-409C-BE32-E72D297353CC}">
              <c16:uniqueId val="{00000004-78CA-4531-B13C-20F8BD00FDA2}"/>
            </c:ext>
          </c:extLst>
        </c:ser>
        <c:ser>
          <c:idx val="3"/>
          <c:order val="3"/>
          <c:tx>
            <c:strRef>
              <c:f>Sheet1!$E$1</c:f>
              <c:strCache>
                <c:ptCount val="1"/>
                <c:pt idx="0">
                  <c:v>General</c:v>
                </c:pt>
              </c:strCache>
            </c:strRef>
          </c:tx>
          <c:spPr>
            <a:solidFill>
              <a:srgbClr val="FF0000"/>
            </a:solidFill>
            <a:ln>
              <a:noFill/>
            </a:ln>
            <a:effectLst/>
          </c:spPr>
          <c:invertIfNegative val="0"/>
          <c:cat>
            <c:strRef>
              <c:f>Sheet1!$A$2:$A$5</c:f>
              <c:strCache>
                <c:ptCount val="1"/>
                <c:pt idx="0">
                  <c:v>Comments totals</c:v>
                </c:pt>
              </c:strCache>
            </c:strRef>
          </c:cat>
          <c:val>
            <c:numRef>
              <c:f>Sheet1!$E$2:$E$5</c:f>
              <c:numCache>
                <c:formatCode>General</c:formatCode>
                <c:ptCount val="4"/>
                <c:pt idx="0">
                  <c:v>12</c:v>
                </c:pt>
              </c:numCache>
            </c:numRef>
          </c:val>
          <c:extLst>
            <c:ext xmlns:c16="http://schemas.microsoft.com/office/drawing/2014/chart" uri="{C3380CC4-5D6E-409C-BE32-E72D297353CC}">
              <c16:uniqueId val="{00000005-78CA-4531-B13C-20F8BD00FDA2}"/>
            </c:ext>
          </c:extLst>
        </c:ser>
        <c:dLbls>
          <c:showLegendKey val="0"/>
          <c:showVal val="0"/>
          <c:showCatName val="0"/>
          <c:showSerName val="0"/>
          <c:showPercent val="0"/>
          <c:showBubbleSize val="0"/>
        </c:dLbls>
        <c:gapWidth val="219"/>
        <c:overlap val="-27"/>
        <c:axId val="111570256"/>
        <c:axId val="163424447"/>
      </c:barChart>
      <c:catAx>
        <c:axId val="111570256"/>
        <c:scaling>
          <c:orientation val="minMax"/>
        </c:scaling>
        <c:delete val="1"/>
        <c:axPos val="b"/>
        <c:numFmt formatCode="General" sourceLinked="1"/>
        <c:majorTickMark val="none"/>
        <c:minorTickMark val="none"/>
        <c:tickLblPos val="nextTo"/>
        <c:crossAx val="163424447"/>
        <c:crosses val="autoZero"/>
        <c:auto val="1"/>
        <c:lblAlgn val="ctr"/>
        <c:lblOffset val="100"/>
        <c:noMultiLvlLbl val="0"/>
      </c:catAx>
      <c:valAx>
        <c:axId val="16342444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1570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LB279 11bk D1.0</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explosion val="9"/>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A64-4034-B958-B94F16AF91C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A64-4034-B958-B94F16AF91C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A64-4034-B958-B94F16AF91C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A64-4034-B958-B94F16AF91C4}"/>
              </c:ext>
            </c:extLst>
          </c:dPt>
          <c:dLbls>
            <c:dLbl>
              <c:idx val="1"/>
              <c:layout>
                <c:manualLayout>
                  <c:x val="-0.14128080691460482"/>
                  <c:y val="0.10874567556416037"/>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A64-4034-B958-B94F16AF91C4}"/>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Approve</c:v>
                </c:pt>
                <c:pt idx="1">
                  <c:v>Disapprove</c:v>
                </c:pt>
              </c:strCache>
            </c:strRef>
          </c:cat>
          <c:val>
            <c:numRef>
              <c:f>Sheet1!$B$2:$B$5</c:f>
              <c:numCache>
                <c:formatCode>General</c:formatCode>
                <c:ptCount val="4"/>
                <c:pt idx="0">
                  <c:v>94.8</c:v>
                </c:pt>
                <c:pt idx="1">
                  <c:v>5.2</c:v>
                </c:pt>
              </c:numCache>
            </c:numRef>
          </c:val>
          <c:extLst>
            <c:ext xmlns:c16="http://schemas.microsoft.com/office/drawing/2014/chart" uri="{C3380CC4-5D6E-409C-BE32-E72D297353CC}">
              <c16:uniqueId val="{00000008-CA64-4034-B958-B94F16AF91C4}"/>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9">
  <a:schemeClr val="accent6"/>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1/18/2024</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22</a:t>
            </a:fld>
            <a:endParaRPr lang="en-US"/>
          </a:p>
        </p:txBody>
      </p:sp>
    </p:spTree>
    <p:extLst>
      <p:ext uri="{BB962C8B-B14F-4D97-AF65-F5344CB8AC3E}">
        <p14:creationId xmlns:p14="http://schemas.microsoft.com/office/powerpoint/2010/main" val="3059678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23</a:t>
            </a:fld>
            <a:endParaRPr lang="en-US"/>
          </a:p>
        </p:txBody>
      </p:sp>
    </p:spTree>
    <p:extLst>
      <p:ext uri="{BB962C8B-B14F-4D97-AF65-F5344CB8AC3E}">
        <p14:creationId xmlns:p14="http://schemas.microsoft.com/office/powerpoint/2010/main" val="2504253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24</a:t>
            </a:fld>
            <a:endParaRPr lang="en-US"/>
          </a:p>
        </p:txBody>
      </p:sp>
    </p:spTree>
    <p:extLst>
      <p:ext uri="{BB962C8B-B14F-4D97-AF65-F5344CB8AC3E}">
        <p14:creationId xmlns:p14="http://schemas.microsoft.com/office/powerpoint/2010/main" val="3878203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802.11-23/2133</a:t>
            </a:r>
            <a:endParaRPr lang="en-US"/>
          </a:p>
        </p:txBody>
      </p:sp>
      <p:sp>
        <p:nvSpPr>
          <p:cNvPr id="5" name="Rectangle 3"/>
          <p:cNvSpPr>
            <a:spLocks noGrp="1" noChangeArrowheads="1"/>
          </p:cNvSpPr>
          <p:nvPr>
            <p:ph type="dt"/>
          </p:nvPr>
        </p:nvSpPr>
        <p:spPr>
          <a:ln/>
        </p:spPr>
        <p:txBody>
          <a:bodyPr/>
          <a:lstStyle/>
          <a:p>
            <a:r>
              <a:rPr lang="en-GB"/>
              <a:t>January 2024</a:t>
            </a:r>
            <a:endParaRPr lang="en-US"/>
          </a:p>
        </p:txBody>
      </p:sp>
      <p:sp>
        <p:nvSpPr>
          <p:cNvPr id="6" name="Rectangle 6"/>
          <p:cNvSpPr>
            <a:spLocks noGrp="1" noChangeArrowheads="1"/>
          </p:cNvSpPr>
          <p:nvPr>
            <p:ph type="ftr"/>
          </p:nvPr>
        </p:nvSpPr>
        <p:spPr>
          <a:ln/>
        </p:spPr>
        <p:txBody>
          <a:bodyPr/>
          <a:lstStyle/>
          <a:p>
            <a:r>
              <a:rPr lang="de-DE"/>
              <a:t>Marc Emmelmann (SELF)</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25</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149769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802.11-23/2133</a:t>
            </a:r>
            <a:endParaRPr lang="en-US"/>
          </a:p>
        </p:txBody>
      </p:sp>
      <p:sp>
        <p:nvSpPr>
          <p:cNvPr id="5" name="Rectangle 3"/>
          <p:cNvSpPr>
            <a:spLocks noGrp="1" noChangeArrowheads="1"/>
          </p:cNvSpPr>
          <p:nvPr>
            <p:ph type="dt"/>
          </p:nvPr>
        </p:nvSpPr>
        <p:spPr>
          <a:ln/>
        </p:spPr>
        <p:txBody>
          <a:bodyPr/>
          <a:lstStyle/>
          <a:p>
            <a:r>
              <a:rPr lang="en-GB"/>
              <a:t>January 2024</a:t>
            </a:r>
            <a:endParaRPr lang="en-US"/>
          </a:p>
        </p:txBody>
      </p:sp>
      <p:sp>
        <p:nvSpPr>
          <p:cNvPr id="6" name="Rectangle 6"/>
          <p:cNvSpPr>
            <a:spLocks noGrp="1" noChangeArrowheads="1"/>
          </p:cNvSpPr>
          <p:nvPr>
            <p:ph type="ftr"/>
          </p:nvPr>
        </p:nvSpPr>
        <p:spPr>
          <a:ln/>
        </p:spPr>
        <p:txBody>
          <a:bodyPr/>
          <a:lstStyle/>
          <a:p>
            <a:r>
              <a:rPr lang="de-DE"/>
              <a:t>Marc Emmelmann (SELF)</a:t>
            </a:r>
            <a:endParaRPr lang="en-US"/>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26</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1248754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de-DE"/>
              <a:t>doc.: IEEE 802.11-23/2133</a:t>
            </a:r>
            <a:endParaRPr lang="en-US"/>
          </a:p>
        </p:txBody>
      </p:sp>
      <p:sp>
        <p:nvSpPr>
          <p:cNvPr id="5" name="Date Placeholder 4"/>
          <p:cNvSpPr>
            <a:spLocks noGrp="1"/>
          </p:cNvSpPr>
          <p:nvPr>
            <p:ph type="dt"/>
          </p:nvPr>
        </p:nvSpPr>
        <p:spPr/>
        <p:txBody>
          <a:bodyPr/>
          <a:lstStyle/>
          <a:p>
            <a:r>
              <a:rPr lang="en-GB"/>
              <a:t>January 2024</a:t>
            </a:r>
            <a:endParaRPr lang="en-US"/>
          </a:p>
        </p:txBody>
      </p:sp>
      <p:sp>
        <p:nvSpPr>
          <p:cNvPr id="6" name="Footer Placeholder 5"/>
          <p:cNvSpPr>
            <a:spLocks noGrp="1"/>
          </p:cNvSpPr>
          <p:nvPr>
            <p:ph type="ftr"/>
          </p:nvPr>
        </p:nvSpPr>
        <p:spPr/>
        <p:txBody>
          <a:bodyPr/>
          <a:lstStyle/>
          <a:p>
            <a:r>
              <a:rPr lang="de-DE"/>
              <a:t>Marc Emmelmann (SELF)</a:t>
            </a:r>
            <a:endParaRPr lang="en-US"/>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30</a:t>
            </a:fld>
            <a:endParaRPr lang="en-US"/>
          </a:p>
        </p:txBody>
      </p:sp>
    </p:spTree>
    <p:extLst>
      <p:ext uri="{BB962C8B-B14F-4D97-AF65-F5344CB8AC3E}">
        <p14:creationId xmlns:p14="http://schemas.microsoft.com/office/powerpoint/2010/main" val="14514434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802.11-23/2133</a:t>
            </a:r>
            <a:endParaRPr lang="en-US"/>
          </a:p>
        </p:txBody>
      </p:sp>
      <p:sp>
        <p:nvSpPr>
          <p:cNvPr id="5" name="Rectangle 3"/>
          <p:cNvSpPr>
            <a:spLocks noGrp="1" noChangeArrowheads="1"/>
          </p:cNvSpPr>
          <p:nvPr>
            <p:ph type="dt"/>
          </p:nvPr>
        </p:nvSpPr>
        <p:spPr>
          <a:ln/>
        </p:spPr>
        <p:txBody>
          <a:bodyPr/>
          <a:lstStyle/>
          <a:p>
            <a:r>
              <a:rPr lang="en-GB"/>
              <a:t>January 2024</a:t>
            </a:r>
            <a:endParaRPr lang="en-US"/>
          </a:p>
        </p:txBody>
      </p:sp>
      <p:sp>
        <p:nvSpPr>
          <p:cNvPr id="6" name="Rectangle 6"/>
          <p:cNvSpPr>
            <a:spLocks noGrp="1" noChangeArrowheads="1"/>
          </p:cNvSpPr>
          <p:nvPr>
            <p:ph type="ftr"/>
          </p:nvPr>
        </p:nvSpPr>
        <p:spPr>
          <a:ln/>
        </p:spPr>
        <p:txBody>
          <a:bodyPr/>
          <a:lstStyle/>
          <a:p>
            <a:r>
              <a:rPr lang="de-DE"/>
              <a:t>Marc Emmelmann (SELF)</a:t>
            </a:r>
            <a:endParaRPr lang="en-US"/>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37</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8782811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dirty="0"/>
              <a:t>May 2023</a:t>
            </a:r>
          </a:p>
        </p:txBody>
      </p:sp>
      <p:sp>
        <p:nvSpPr>
          <p:cNvPr id="6" name="Rectangle 6"/>
          <p:cNvSpPr>
            <a:spLocks noGrp="1" noChangeArrowheads="1"/>
          </p:cNvSpPr>
          <p:nvPr>
            <p:ph type="ftr"/>
          </p:nvPr>
        </p:nvSpPr>
        <p:spPr>
          <a:ln/>
        </p:spPr>
        <p:txBody>
          <a:bodyPr/>
          <a:lstStyle/>
          <a:p>
            <a:r>
              <a:rPr lang="en-US" dirty="0"/>
              <a:t>Peter Yee, AKAYLA</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39</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3045634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dirty="0"/>
              <a:t>May 2023</a:t>
            </a:r>
          </a:p>
        </p:txBody>
      </p:sp>
      <p:sp>
        <p:nvSpPr>
          <p:cNvPr id="6" name="Footer Placeholder 5"/>
          <p:cNvSpPr>
            <a:spLocks noGrp="1"/>
          </p:cNvSpPr>
          <p:nvPr>
            <p:ph type="ftr"/>
          </p:nvPr>
        </p:nvSpPr>
        <p:spPr/>
        <p:txBody>
          <a:bodyPr/>
          <a:lstStyle/>
          <a:p>
            <a:r>
              <a:rPr lang="en-US"/>
              <a:t>Peter Yee, AKAYLA</a:t>
            </a:r>
            <a:endParaRPr lang="en-US" dirty="0"/>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40</a:t>
            </a:fld>
            <a:endParaRPr lang="en-US"/>
          </a:p>
        </p:txBody>
      </p:sp>
    </p:spTree>
    <p:extLst>
      <p:ext uri="{BB962C8B-B14F-4D97-AF65-F5344CB8AC3E}">
        <p14:creationId xmlns:p14="http://schemas.microsoft.com/office/powerpoint/2010/main" val="27705913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802.11-yy/xxxxr0</a:t>
            </a:r>
          </a:p>
        </p:txBody>
      </p:sp>
      <p:sp>
        <p:nvSpPr>
          <p:cNvPr id="9219" name="Rectangle 3"/>
          <p:cNvSpPr>
            <a:spLocks noGrp="1" noChangeArrowheads="1"/>
          </p:cNvSpPr>
          <p:nvPr>
            <p:ph type="dt" sz="quarter" idx="1"/>
          </p:nvPr>
        </p:nvSpPr>
        <p:spPr>
          <a:noFill/>
        </p:spPr>
        <p:txBody>
          <a:bodyPr/>
          <a:lstStyle/>
          <a:p>
            <a:r>
              <a:rPr lang="en-US">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a:latin typeface="Times New Roman" charset="0"/>
              </a:rPr>
              <a:t>Page </a:t>
            </a:r>
            <a:fld id="{48189E4D-1385-4EFA-9270-3C7FC52F7D9E}" type="slidenum">
              <a:rPr lang="en-US" smtClean="0">
                <a:latin typeface="Times New Roman" charset="0"/>
              </a:rPr>
              <a:pPr/>
              <a:t>42</a:t>
            </a:fld>
            <a:endParaRPr lang="en-US">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a:latin typeface="Times New Roman" charset="0"/>
            </a:endParaRPr>
          </a:p>
        </p:txBody>
      </p:sp>
    </p:spTree>
    <p:extLst>
      <p:ext uri="{BB962C8B-B14F-4D97-AF65-F5344CB8AC3E}">
        <p14:creationId xmlns:p14="http://schemas.microsoft.com/office/powerpoint/2010/main" val="3378905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10</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43</a:t>
            </a:fld>
            <a:endParaRPr lang="en-US">
              <a:latin typeface="Times New Roman" charset="0"/>
            </a:endParaRPr>
          </a:p>
        </p:txBody>
      </p:sp>
    </p:spTree>
    <p:extLst>
      <p:ext uri="{BB962C8B-B14F-4D97-AF65-F5344CB8AC3E}">
        <p14:creationId xmlns:p14="http://schemas.microsoft.com/office/powerpoint/2010/main" val="12031285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44</a:t>
            </a:fld>
            <a:endParaRPr lang="en-US">
              <a:latin typeface="Times New Roman" charset="0"/>
            </a:endParaRPr>
          </a:p>
        </p:txBody>
      </p:sp>
    </p:spTree>
    <p:extLst>
      <p:ext uri="{BB962C8B-B14F-4D97-AF65-F5344CB8AC3E}">
        <p14:creationId xmlns:p14="http://schemas.microsoft.com/office/powerpoint/2010/main" val="12488031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a:t>Month Year</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47</a:t>
            </a:fld>
            <a:endParaRPr lang="en-US"/>
          </a:p>
        </p:txBody>
      </p:sp>
    </p:spTree>
    <p:extLst>
      <p:ext uri="{BB962C8B-B14F-4D97-AF65-F5344CB8AC3E}">
        <p14:creationId xmlns:p14="http://schemas.microsoft.com/office/powerpoint/2010/main" val="28985845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50</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7338536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51</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5937429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52</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9329376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53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5317900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786321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802.11-16/0190r0</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55</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2900187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r>
              <a:rPr lang="en-US"/>
              <a:t>doc.: IEEE 802.11-16/0190r0</a:t>
            </a:r>
          </a:p>
        </p:txBody>
      </p:sp>
      <p:sp>
        <p:nvSpPr>
          <p:cNvPr id="20483" name="Rectangle 3"/>
          <p:cNvSpPr>
            <a:spLocks noGrp="1" noChangeArrowheads="1"/>
          </p:cNvSpPr>
          <p:nvPr>
            <p:ph type="dt" sz="quarter" idx="1"/>
          </p:nvPr>
        </p:nvSpPr>
        <p:spPr>
          <a:noFill/>
        </p:spPr>
        <p:txBody>
          <a:bodyPr/>
          <a:lstStyle/>
          <a:p>
            <a:r>
              <a:rPr lang="en-US"/>
              <a:t>January 2016</a:t>
            </a:r>
          </a:p>
        </p:txBody>
      </p:sp>
      <p:sp>
        <p:nvSpPr>
          <p:cNvPr id="20484" name="Rectangle 6"/>
          <p:cNvSpPr>
            <a:spLocks noGrp="1" noChangeArrowheads="1"/>
          </p:cNvSpPr>
          <p:nvPr>
            <p:ph type="ftr" sz="quarter" idx="4"/>
          </p:nvPr>
        </p:nvSpPr>
        <p:spPr>
          <a:noFill/>
        </p:spPr>
        <p:txBody>
          <a:bodyPr/>
          <a:lstStyle/>
          <a:p>
            <a:pPr lvl="4"/>
            <a:r>
              <a:rPr lang="en-US"/>
              <a:t>Joseph Levy (InterDigital)</a:t>
            </a:r>
          </a:p>
        </p:txBody>
      </p:sp>
      <p:sp>
        <p:nvSpPr>
          <p:cNvPr id="20485" name="Rectangle 7"/>
          <p:cNvSpPr>
            <a:spLocks noGrp="1" noChangeArrowheads="1"/>
          </p:cNvSpPr>
          <p:nvPr>
            <p:ph type="sldNum" sz="quarter" idx="5"/>
          </p:nvPr>
        </p:nvSpPr>
        <p:spPr>
          <a:noFill/>
        </p:spPr>
        <p:txBody>
          <a:bodyPr/>
          <a:lstStyle/>
          <a:p>
            <a:r>
              <a:rPr lang="en-US"/>
              <a:t>Page </a:t>
            </a:r>
            <a:fld id="{F12C820A-A132-4231-BE0A-AC79B82FD720}" type="slidenum">
              <a:rPr lang="en-US" smtClean="0"/>
              <a:pPr/>
              <a:t>56</a:t>
            </a:fld>
            <a:endParaRPr lang="en-US"/>
          </a:p>
        </p:txBody>
      </p:sp>
      <p:sp>
        <p:nvSpPr>
          <p:cNvPr id="20486" name="Rectangle 2"/>
          <p:cNvSpPr>
            <a:spLocks noGrp="1" noRot="1" noChangeAspect="1" noChangeArrowheads="1" noTextEdit="1"/>
          </p:cNvSpPr>
          <p:nvPr>
            <p:ph type="sldImg"/>
          </p:nvPr>
        </p:nvSpPr>
        <p:spPr>
          <a:xfrm>
            <a:off x="384175" y="701675"/>
            <a:ext cx="6165850" cy="3468688"/>
          </a:xfrm>
          <a:ln cap="flat"/>
        </p:spPr>
      </p:sp>
      <p:sp>
        <p:nvSpPr>
          <p:cNvPr id="20487" name="Rectangle 3"/>
          <p:cNvSpPr>
            <a:spLocks noGrp="1" noChangeArrowheads="1"/>
          </p:cNvSpPr>
          <p:nvPr>
            <p:ph type="body" idx="1"/>
          </p:nvPr>
        </p:nvSpPr>
        <p:spPr>
          <a:noFill/>
          <a:ln/>
        </p:spPr>
        <p:txBody>
          <a:bodyPr lIns="95250" rIns="95250"/>
          <a:lstStyle/>
          <a:p>
            <a:endParaRPr lang="en-US"/>
          </a:p>
        </p:txBody>
      </p:sp>
    </p:spTree>
    <p:extLst>
      <p:ext uri="{BB962C8B-B14F-4D97-AF65-F5344CB8AC3E}">
        <p14:creationId xmlns:p14="http://schemas.microsoft.com/office/powerpoint/2010/main" val="30615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11</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57</a:t>
            </a:fld>
            <a:endParaRPr lang="en-US"/>
          </a:p>
        </p:txBody>
      </p:sp>
    </p:spTree>
    <p:extLst>
      <p:ext uri="{BB962C8B-B14F-4D97-AF65-F5344CB8AC3E}">
        <p14:creationId xmlns:p14="http://schemas.microsoft.com/office/powerpoint/2010/main" val="16680675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58</a:t>
            </a:fld>
            <a:endParaRPr lang="en-US"/>
          </a:p>
        </p:txBody>
      </p:sp>
    </p:spTree>
    <p:extLst>
      <p:ext uri="{BB962C8B-B14F-4D97-AF65-F5344CB8AC3E}">
        <p14:creationId xmlns:p14="http://schemas.microsoft.com/office/powerpoint/2010/main" val="5827970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59</a:t>
            </a:fld>
            <a:endParaRPr lang="en-US"/>
          </a:p>
        </p:txBody>
      </p:sp>
    </p:spTree>
    <p:extLst>
      <p:ext uri="{BB962C8B-B14F-4D97-AF65-F5344CB8AC3E}">
        <p14:creationId xmlns:p14="http://schemas.microsoft.com/office/powerpoint/2010/main" val="26667206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802.11-21/0444r1</a:t>
            </a:r>
            <a:endParaRPr lang="en-US" dirty="0"/>
          </a:p>
        </p:txBody>
      </p:sp>
      <p:sp>
        <p:nvSpPr>
          <p:cNvPr id="5" name="Rectangle 3"/>
          <p:cNvSpPr>
            <a:spLocks noGrp="1" noChangeArrowheads="1"/>
          </p:cNvSpPr>
          <p:nvPr>
            <p:ph type="dt"/>
          </p:nvPr>
        </p:nvSpPr>
        <p:spPr>
          <a:ln/>
        </p:spPr>
        <p:txBody>
          <a:bodyPr/>
          <a:lstStyle/>
          <a:p>
            <a:r>
              <a:rPr lang="en-US" dirty="0"/>
              <a:t>March 2021</a:t>
            </a:r>
          </a:p>
        </p:txBody>
      </p:sp>
      <p:sp>
        <p:nvSpPr>
          <p:cNvPr id="6" name="Rectangle 6"/>
          <p:cNvSpPr>
            <a:spLocks noGrp="1" noChangeArrowheads="1"/>
          </p:cNvSpPr>
          <p:nvPr>
            <p:ph type="ftr"/>
          </p:nvPr>
        </p:nvSpPr>
        <p:spPr>
          <a:ln/>
        </p:spPr>
        <p:txBody>
          <a:bodyPr/>
          <a:lstStyle/>
          <a:p>
            <a:r>
              <a:rPr lang="en-US" dirty="0"/>
              <a:t>Stephen McCann, Huawei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60</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811161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64</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65</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a:t>Month Year</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70</a:t>
            </a:fld>
            <a:endParaRPr lang="en-US"/>
          </a:p>
        </p:txBody>
      </p:sp>
    </p:spTree>
    <p:extLst>
      <p:ext uri="{BB962C8B-B14F-4D97-AF65-F5344CB8AC3E}">
        <p14:creationId xmlns:p14="http://schemas.microsoft.com/office/powerpoint/2010/main" val="31509882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dirty="0">
                <a:latin typeface="Times New Roman" charset="0"/>
              </a:rPr>
              <a:t>doc.: IEEE 802.11-yy/xxxxr0</a:t>
            </a:r>
          </a:p>
        </p:txBody>
      </p:sp>
      <p:sp>
        <p:nvSpPr>
          <p:cNvPr id="9219" name="Rectangle 3"/>
          <p:cNvSpPr>
            <a:spLocks noGrp="1" noChangeArrowheads="1"/>
          </p:cNvSpPr>
          <p:nvPr>
            <p:ph type="dt" sz="quarter" idx="1"/>
          </p:nvPr>
        </p:nvSpPr>
        <p:spPr>
          <a:noFill/>
        </p:spPr>
        <p:txBody>
          <a:bodyPr/>
          <a:lstStyle/>
          <a:p>
            <a:r>
              <a:rPr lang="en-US" dirty="0">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dirty="0">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dirty="0">
                <a:latin typeface="Times New Roman" charset="0"/>
              </a:rPr>
              <a:t>Page </a:t>
            </a:r>
            <a:fld id="{48189E4D-1385-4EFA-9270-3C7FC52F7D9E}" type="slidenum">
              <a:rPr lang="en-US" smtClean="0">
                <a:latin typeface="Times New Roman" charset="0"/>
              </a:rPr>
              <a:pPr/>
              <a:t>77</a:t>
            </a:fld>
            <a:endParaRPr lang="en-US" dirty="0">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dirty="0">
              <a:latin typeface="Times New Roman" charset="0"/>
            </a:endParaRPr>
          </a:p>
        </p:txBody>
      </p:sp>
    </p:spTree>
    <p:extLst>
      <p:ext uri="{BB962C8B-B14F-4D97-AF65-F5344CB8AC3E}">
        <p14:creationId xmlns:p14="http://schemas.microsoft.com/office/powerpoint/2010/main" val="12872887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78</a:t>
            </a:fld>
            <a:endParaRPr lang="en-US" dirty="0">
              <a:latin typeface="Times New Roman" charset="0"/>
            </a:endParaRPr>
          </a:p>
        </p:txBody>
      </p:sp>
    </p:spTree>
    <p:extLst>
      <p:ext uri="{BB962C8B-B14F-4D97-AF65-F5344CB8AC3E}">
        <p14:creationId xmlns:p14="http://schemas.microsoft.com/office/powerpoint/2010/main" val="32154189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79</a:t>
            </a:fld>
            <a:endParaRPr lang="en-US" dirty="0">
              <a:latin typeface="Times New Roman" charset="0"/>
            </a:endParaRPr>
          </a:p>
        </p:txBody>
      </p:sp>
    </p:spTree>
    <p:extLst>
      <p:ext uri="{BB962C8B-B14F-4D97-AF65-F5344CB8AC3E}">
        <p14:creationId xmlns:p14="http://schemas.microsoft.com/office/powerpoint/2010/main" val="3085186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CA5AFF69-4AEE-4693-9CD6-98E2EBC076EC}" type="slidenum">
              <a:rPr lang="en-US"/>
              <a:pPr/>
              <a:t>12</a:t>
            </a:fld>
            <a:endParaRPr lang="en-US" dirty="0"/>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8403076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dirty="0">
                <a:latin typeface="Times New Roman" charset="0"/>
              </a:rPr>
              <a:t>doc.: IEEE 802.11-yy/xxxxr0</a:t>
            </a:r>
          </a:p>
        </p:txBody>
      </p:sp>
      <p:sp>
        <p:nvSpPr>
          <p:cNvPr id="9219" name="Rectangle 3"/>
          <p:cNvSpPr>
            <a:spLocks noGrp="1" noChangeArrowheads="1"/>
          </p:cNvSpPr>
          <p:nvPr>
            <p:ph type="dt" sz="quarter" idx="1"/>
          </p:nvPr>
        </p:nvSpPr>
        <p:spPr>
          <a:noFill/>
        </p:spPr>
        <p:txBody>
          <a:bodyPr/>
          <a:lstStyle/>
          <a:p>
            <a:r>
              <a:rPr lang="en-US" dirty="0">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dirty="0">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dirty="0">
                <a:latin typeface="Times New Roman" charset="0"/>
              </a:rPr>
              <a:t>Page </a:t>
            </a:r>
            <a:fld id="{48189E4D-1385-4EFA-9270-3C7FC52F7D9E}" type="slidenum">
              <a:rPr lang="en-US" smtClean="0">
                <a:latin typeface="Times New Roman" charset="0"/>
              </a:rPr>
              <a:pPr/>
              <a:t>80</a:t>
            </a:fld>
            <a:endParaRPr lang="en-US" dirty="0">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dirty="0">
              <a:latin typeface="Times New Roman" charset="0"/>
            </a:endParaRPr>
          </a:p>
        </p:txBody>
      </p:sp>
    </p:spTree>
    <p:extLst>
      <p:ext uri="{BB962C8B-B14F-4D97-AF65-F5344CB8AC3E}">
        <p14:creationId xmlns:p14="http://schemas.microsoft.com/office/powerpoint/2010/main" val="27198812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219E45C9-B34C-42F3-BF3B-7469E8D7F591}"/>
              </a:ext>
            </a:extLst>
          </p:cNvPr>
          <p:cNvSpPr>
            <a:spLocks noGrp="1" noChangeArrowheads="1"/>
          </p:cNvSpPr>
          <p:nvPr>
            <p:ph type="hdr" sz="quarter"/>
          </p:nvPr>
        </p:nvSpPr>
        <p:spPr/>
        <p:txBody>
          <a:bodyPr/>
          <a:lstStyle>
            <a:lvl1pPr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2057400" indent="-228600" defTabSz="933450" eaLnBrk="0" hangingPunct="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defRPr/>
            </a:pPr>
            <a:r>
              <a:rPr lang="en-GB" altLang="en-US" sz="1400" dirty="0"/>
              <a:t>doc.: IEEE 802.11-18/1067r0</a:t>
            </a:r>
          </a:p>
        </p:txBody>
      </p:sp>
      <p:sp>
        <p:nvSpPr>
          <p:cNvPr id="18434" name="Rectangle 3">
            <a:extLst>
              <a:ext uri="{FF2B5EF4-FFF2-40B4-BE49-F238E27FC236}">
                <a16:creationId xmlns:a16="http://schemas.microsoft.com/office/drawing/2014/main" id="{82984988-4919-C6FD-450F-5DF37ED902DA}"/>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CA" altLang="en-US" sz="1400" dirty="0"/>
              <a:t>July 2018</a:t>
            </a:r>
            <a:endParaRPr lang="en-GB" altLang="en-US" sz="1400" dirty="0"/>
          </a:p>
        </p:txBody>
      </p:sp>
      <p:sp>
        <p:nvSpPr>
          <p:cNvPr id="20484" name="Rectangle 6">
            <a:extLst>
              <a:ext uri="{FF2B5EF4-FFF2-40B4-BE49-F238E27FC236}">
                <a16:creationId xmlns:a16="http://schemas.microsoft.com/office/drawing/2014/main" id="{9F7C0EE7-8514-452E-AD86-EA65F4154F7B}"/>
              </a:ext>
            </a:extLst>
          </p:cNvPr>
          <p:cNvSpPr>
            <a:spLocks noGrp="1" noChangeArrowheads="1"/>
          </p:cNvSpPr>
          <p:nvPr>
            <p:ph type="ftr" sz="quarter" idx="4"/>
          </p:nvPr>
        </p:nvSpPr>
        <p:spPr/>
        <p:txBody>
          <a:bodyPr/>
          <a:lstStyle>
            <a:lvl1pPr marL="342900" indent="-342900"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458788" defTabSz="933450" eaLnBrk="0" hangingPunct="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defRPr/>
            </a:pPr>
            <a:r>
              <a:rPr lang="en-GB" altLang="en-US" dirty="0"/>
              <a:t>Michael Montemurro, BlackBerry</a:t>
            </a:r>
          </a:p>
        </p:txBody>
      </p:sp>
      <p:sp>
        <p:nvSpPr>
          <p:cNvPr id="18436" name="Rectangle 7">
            <a:extLst>
              <a:ext uri="{FF2B5EF4-FFF2-40B4-BE49-F238E27FC236}">
                <a16:creationId xmlns:a16="http://schemas.microsoft.com/office/drawing/2014/main" id="{5EA227AB-82DA-D91B-8278-8D4CBB9931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dirty="0"/>
              <a:t>Page </a:t>
            </a:r>
            <a:fld id="{39F08A9F-E56E-49D8-BE1F-3FB39C373478}" type="slidenum">
              <a:rPr lang="en-GB" altLang="en-US"/>
              <a:pPr>
                <a:spcBef>
                  <a:spcPct val="0"/>
                </a:spcBef>
              </a:pPr>
              <a:t>81</a:t>
            </a:fld>
            <a:endParaRPr lang="en-GB" altLang="en-US" dirty="0"/>
          </a:p>
        </p:txBody>
      </p:sp>
      <p:sp>
        <p:nvSpPr>
          <p:cNvPr id="18437" name="Rectangle 2">
            <a:extLst>
              <a:ext uri="{FF2B5EF4-FFF2-40B4-BE49-F238E27FC236}">
                <a16:creationId xmlns:a16="http://schemas.microsoft.com/office/drawing/2014/main" id="{927B1A20-EE13-C2F5-EABB-419D71E4A3FF}"/>
              </a:ext>
            </a:extLst>
          </p:cNvPr>
          <p:cNvSpPr>
            <a:spLocks noGrp="1" noRot="1" noChangeAspect="1" noChangeArrowheads="1" noTextEdit="1"/>
          </p:cNvSpPr>
          <p:nvPr>
            <p:ph type="sldImg"/>
          </p:nvPr>
        </p:nvSpPr>
        <p:spPr>
          <a:xfrm>
            <a:off x="98425" y="750888"/>
            <a:ext cx="6597650" cy="3711575"/>
          </a:xfrm>
          <a:ln cap="flat"/>
        </p:spPr>
      </p:sp>
      <p:sp>
        <p:nvSpPr>
          <p:cNvPr id="18438" name="Rectangle 3">
            <a:extLst>
              <a:ext uri="{FF2B5EF4-FFF2-40B4-BE49-F238E27FC236}">
                <a16:creationId xmlns:a16="http://schemas.microsoft.com/office/drawing/2014/main" id="{C7CE6092-D952-C938-2DCB-A6B7174A7C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35" rIns="95335"/>
          <a:lstStyle/>
          <a:p>
            <a:endParaRPr lang="en-US" altLang="en-US" dirty="0"/>
          </a:p>
        </p:txBody>
      </p:sp>
    </p:spTree>
    <p:extLst>
      <p:ext uri="{BB962C8B-B14F-4D97-AF65-F5344CB8AC3E}">
        <p14:creationId xmlns:p14="http://schemas.microsoft.com/office/powerpoint/2010/main" val="4258912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82</a:t>
            </a:fld>
            <a:endParaRPr lang="en-US" dirty="0">
              <a:latin typeface="Times New Roman" charset="0"/>
            </a:endParaRPr>
          </a:p>
        </p:txBody>
      </p:sp>
    </p:spTree>
    <p:extLst>
      <p:ext uri="{BB962C8B-B14F-4D97-AF65-F5344CB8AC3E}">
        <p14:creationId xmlns:p14="http://schemas.microsoft.com/office/powerpoint/2010/main" val="30663381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83</a:t>
            </a:fld>
            <a:endParaRPr lang="en-US" dirty="0">
              <a:latin typeface="Times New Roman" charset="0"/>
            </a:endParaRPr>
          </a:p>
        </p:txBody>
      </p:sp>
    </p:spTree>
    <p:extLst>
      <p:ext uri="{BB962C8B-B14F-4D97-AF65-F5344CB8AC3E}">
        <p14:creationId xmlns:p14="http://schemas.microsoft.com/office/powerpoint/2010/main" val="24334082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85</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924861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96</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34604383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dirty="0"/>
              <a:t>doc.: IEEE 802.11-yy/xxxxr0</a:t>
            </a:r>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97</a:t>
            </a:fld>
            <a:endParaRPr lang="en-US" dirty="0"/>
          </a:p>
        </p:txBody>
      </p:sp>
    </p:spTree>
    <p:extLst>
      <p:ext uri="{BB962C8B-B14F-4D97-AF65-F5344CB8AC3E}">
        <p14:creationId xmlns:p14="http://schemas.microsoft.com/office/powerpoint/2010/main" val="40419672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dirty="0"/>
              <a:t>doc.: IEEE 802.11-yy/xxxxr0</a:t>
            </a:r>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98</a:t>
            </a:fld>
            <a:endParaRPr lang="en-US" dirty="0"/>
          </a:p>
        </p:txBody>
      </p:sp>
    </p:spTree>
    <p:extLst>
      <p:ext uri="{BB962C8B-B14F-4D97-AF65-F5344CB8AC3E}">
        <p14:creationId xmlns:p14="http://schemas.microsoft.com/office/powerpoint/2010/main" val="18504647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dirty="0"/>
              <a:t>doc.: IEEE 802.11-yy/xxxxr0</a:t>
            </a:r>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99</a:t>
            </a:fld>
            <a:endParaRPr lang="en-US" dirty="0"/>
          </a:p>
        </p:txBody>
      </p:sp>
    </p:spTree>
    <p:extLst>
      <p:ext uri="{BB962C8B-B14F-4D97-AF65-F5344CB8AC3E}">
        <p14:creationId xmlns:p14="http://schemas.microsoft.com/office/powerpoint/2010/main" val="15959193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dirty="0"/>
              <a:t>doc.: IEEE 802.11-yy/xxxxr0</a:t>
            </a:r>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100</a:t>
            </a:fld>
            <a:endParaRPr lang="en-US" dirty="0"/>
          </a:p>
        </p:txBody>
      </p:sp>
    </p:spTree>
    <p:extLst>
      <p:ext uri="{BB962C8B-B14F-4D97-AF65-F5344CB8AC3E}">
        <p14:creationId xmlns:p14="http://schemas.microsoft.com/office/powerpoint/2010/main" val="2003073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4520903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dirty="0"/>
              <a:t>doc.: IEEE 802.11-yy/xxxxr0</a:t>
            </a:r>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101</a:t>
            </a:fld>
            <a:endParaRPr lang="en-US" dirty="0"/>
          </a:p>
        </p:txBody>
      </p:sp>
    </p:spTree>
    <p:extLst>
      <p:ext uri="{BB962C8B-B14F-4D97-AF65-F5344CB8AC3E}">
        <p14:creationId xmlns:p14="http://schemas.microsoft.com/office/powerpoint/2010/main" val="196073907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dirty="0"/>
              <a:t>doc.: IEEE 802.11-yy/xxxxr0</a:t>
            </a:r>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102</a:t>
            </a:fld>
            <a:endParaRPr lang="en-US" dirty="0"/>
          </a:p>
        </p:txBody>
      </p:sp>
    </p:spTree>
    <p:extLst>
      <p:ext uri="{BB962C8B-B14F-4D97-AF65-F5344CB8AC3E}">
        <p14:creationId xmlns:p14="http://schemas.microsoft.com/office/powerpoint/2010/main" val="2119825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dirty="0"/>
              <a:t>doc.: IEEE 802.11-yy/xxxxr0</a:t>
            </a:r>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103</a:t>
            </a:fld>
            <a:endParaRPr lang="en-US" dirty="0"/>
          </a:p>
        </p:txBody>
      </p:sp>
    </p:spTree>
    <p:extLst>
      <p:ext uri="{BB962C8B-B14F-4D97-AF65-F5344CB8AC3E}">
        <p14:creationId xmlns:p14="http://schemas.microsoft.com/office/powerpoint/2010/main" val="22674002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802.11-23/0103r0</a:t>
            </a:r>
          </a:p>
        </p:txBody>
      </p:sp>
      <p:sp>
        <p:nvSpPr>
          <p:cNvPr id="5" name="Rectangle 3"/>
          <p:cNvSpPr>
            <a:spLocks noGrp="1" noChangeArrowheads="1"/>
          </p:cNvSpPr>
          <p:nvPr>
            <p:ph type="dt"/>
          </p:nvPr>
        </p:nvSpPr>
        <p:spPr>
          <a:ln/>
        </p:spPr>
        <p:txBody>
          <a:bodyPr/>
          <a:lstStyle/>
          <a:p>
            <a:r>
              <a:rPr lang="en-US"/>
              <a:t>January 2023</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104</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75918886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802.11-23/0103r0</a:t>
            </a:r>
          </a:p>
        </p:txBody>
      </p:sp>
      <p:sp>
        <p:nvSpPr>
          <p:cNvPr id="5" name="Rectangle 3"/>
          <p:cNvSpPr>
            <a:spLocks noGrp="1" noChangeArrowheads="1"/>
          </p:cNvSpPr>
          <p:nvPr>
            <p:ph type="dt"/>
          </p:nvPr>
        </p:nvSpPr>
        <p:spPr>
          <a:ln/>
        </p:spPr>
        <p:txBody>
          <a:bodyPr/>
          <a:lstStyle/>
          <a:p>
            <a:r>
              <a:rPr lang="en-US"/>
              <a:t>January 2023</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105</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79190354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a:t>doc.: IEEE 802.11-14/0216r0</a:t>
            </a:r>
          </a:p>
        </p:txBody>
      </p:sp>
      <p:sp>
        <p:nvSpPr>
          <p:cNvPr id="921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endParaRPr lang="en-GB" altLang="en-US" sz="1400"/>
          </a:p>
        </p:txBody>
      </p:sp>
      <p:sp>
        <p:nvSpPr>
          <p:cNvPr id="922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a:t>Stephen McCann, Blackberry</a:t>
            </a:r>
          </a:p>
        </p:txBody>
      </p:sp>
      <p:sp>
        <p:nvSpPr>
          <p:cNvPr id="92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D55620EA-3F44-4E94-8BEB-09EE72043127}" type="slidenum">
              <a:rPr lang="en-GB" altLang="en-US"/>
              <a:pPr>
                <a:spcBef>
                  <a:spcPct val="0"/>
                </a:spcBef>
              </a:pPr>
              <a:t>108</a:t>
            </a:fld>
            <a:endParaRPr lang="en-GB" altLang="en-US"/>
          </a:p>
        </p:txBody>
      </p:sp>
      <p:sp>
        <p:nvSpPr>
          <p:cNvPr id="9222" name="Rectangle 2"/>
          <p:cNvSpPr>
            <a:spLocks noGrp="1" noRot="1" noChangeAspect="1" noChangeArrowheads="1" noTextEdit="1"/>
          </p:cNvSpPr>
          <p:nvPr>
            <p:ph type="sldImg"/>
          </p:nvPr>
        </p:nvSpPr>
        <p:spPr>
          <a:xfrm>
            <a:off x="98425" y="750888"/>
            <a:ext cx="6597650" cy="3711575"/>
          </a:xfrm>
          <a:ln/>
        </p:spPr>
      </p:sp>
      <p:sp>
        <p:nvSpPr>
          <p:cNvPr id="92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65964848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0243"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0244"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0245"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FF711518-8A9C-49D7-8BC3-2A761B35C2E9}" type="slidenum">
              <a:rPr lang="en-US" altLang="en-US"/>
              <a:pPr>
                <a:spcBef>
                  <a:spcPct val="0"/>
                </a:spcBef>
              </a:pPr>
              <a:t>109</a:t>
            </a:fld>
            <a:endParaRPr lang="en-US" altLang="en-US"/>
          </a:p>
        </p:txBody>
      </p:sp>
      <p:sp>
        <p:nvSpPr>
          <p:cNvPr id="10246" name="Rectangle 2"/>
          <p:cNvSpPr>
            <a:spLocks noGrp="1" noRot="1" noChangeAspect="1" noChangeArrowheads="1" noTextEdit="1"/>
          </p:cNvSpPr>
          <p:nvPr>
            <p:ph type="sldImg"/>
          </p:nvPr>
        </p:nvSpPr>
        <p:spPr>
          <a:ln/>
        </p:spPr>
      </p:sp>
      <p:sp>
        <p:nvSpPr>
          <p:cNvPr id="102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88262938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0243"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0244"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0245"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FF711518-8A9C-49D7-8BC3-2A761B35C2E9}" type="slidenum">
              <a:rPr lang="en-US" altLang="en-US"/>
              <a:pPr>
                <a:spcBef>
                  <a:spcPct val="0"/>
                </a:spcBef>
              </a:pPr>
              <a:t>110</a:t>
            </a:fld>
            <a:endParaRPr lang="en-US" altLang="en-US"/>
          </a:p>
        </p:txBody>
      </p:sp>
      <p:sp>
        <p:nvSpPr>
          <p:cNvPr id="10246" name="Rectangle 2"/>
          <p:cNvSpPr>
            <a:spLocks noGrp="1" noRot="1" noChangeAspect="1" noChangeArrowheads="1" noTextEdit="1"/>
          </p:cNvSpPr>
          <p:nvPr>
            <p:ph type="sldImg"/>
          </p:nvPr>
        </p:nvSpPr>
        <p:spPr>
          <a:ln/>
        </p:spPr>
      </p:sp>
      <p:sp>
        <p:nvSpPr>
          <p:cNvPr id="102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0859775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1267"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1268"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1269"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9E01ADE7-4C11-4939-A951-A30C1E62FF68}" type="slidenum">
              <a:rPr lang="en-US" altLang="en-US"/>
              <a:pPr>
                <a:spcBef>
                  <a:spcPct val="0"/>
                </a:spcBef>
              </a:pPr>
              <a:t>111</a:t>
            </a:fld>
            <a:endParaRPr lang="en-US" altLang="en-US"/>
          </a:p>
        </p:txBody>
      </p:sp>
      <p:sp>
        <p:nvSpPr>
          <p:cNvPr id="11270" name="Rectangle 2"/>
          <p:cNvSpPr>
            <a:spLocks noGrp="1" noRot="1" noChangeAspect="1" noChangeArrowheads="1" noTextEdit="1"/>
          </p:cNvSpPr>
          <p:nvPr>
            <p:ph type="sldImg"/>
          </p:nvPr>
        </p:nvSpPr>
        <p:spPr>
          <a:ln/>
        </p:spPr>
      </p:sp>
      <p:sp>
        <p:nvSpPr>
          <p:cNvPr id="112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69268311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2291"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2292"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2293"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4567F9E1-F1ED-4416-AB33-F94FB6852DD4}" type="slidenum">
              <a:rPr lang="en-US" altLang="en-US"/>
              <a:pPr>
                <a:spcBef>
                  <a:spcPct val="0"/>
                </a:spcBef>
              </a:pPr>
              <a:t>113</a:t>
            </a:fld>
            <a:endParaRPr lang="en-US" altLang="en-US"/>
          </a:p>
        </p:txBody>
      </p:sp>
      <p:sp>
        <p:nvSpPr>
          <p:cNvPr id="12294" name="Rectangle 2"/>
          <p:cNvSpPr>
            <a:spLocks noGrp="1" noRot="1" noChangeAspect="1" noChangeArrowheads="1" noTextEdit="1"/>
          </p:cNvSpPr>
          <p:nvPr>
            <p:ph type="sldImg"/>
          </p:nvPr>
        </p:nvSpPr>
        <p:spPr>
          <a:ln/>
        </p:spPr>
      </p:sp>
      <p:sp>
        <p:nvSpPr>
          <p:cNvPr id="122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821522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15</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6848978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3555"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2024</a:t>
            </a:r>
          </a:p>
        </p:txBody>
      </p:sp>
      <p:sp>
        <p:nvSpPr>
          <p:cNvPr id="23556"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3557"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59DFE69E-7B67-423D-89E4-C946A1808069}" type="slidenum">
              <a:rPr lang="en-US" smtClean="0"/>
              <a:pPr/>
              <a:t>114</a:t>
            </a:fld>
            <a:endParaRPr lang="en-US"/>
          </a:p>
        </p:txBody>
      </p:sp>
      <p:sp>
        <p:nvSpPr>
          <p:cNvPr id="23558" name="Rectangle 2"/>
          <p:cNvSpPr>
            <a:spLocks noGrp="1" noRot="1" noChangeAspect="1" noChangeArrowheads="1" noTextEdit="1"/>
          </p:cNvSpPr>
          <p:nvPr>
            <p:ph type="sldImg"/>
          </p:nvPr>
        </p:nvSpPr>
        <p:spPr>
          <a:xfrm>
            <a:off x="384175" y="701675"/>
            <a:ext cx="6165850" cy="3468688"/>
          </a:xfrm>
          <a:ln/>
        </p:spPr>
      </p:sp>
      <p:sp>
        <p:nvSpPr>
          <p:cNvPr id="23559"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06351612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4579"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2024</a:t>
            </a:r>
          </a:p>
        </p:txBody>
      </p:sp>
      <p:sp>
        <p:nvSpPr>
          <p:cNvPr id="24580"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4581"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C2B2D208-67FA-4E74-9755-1AF3509BEB51}" type="slidenum">
              <a:rPr lang="en-US" smtClean="0"/>
              <a:pPr/>
              <a:t>115</a:t>
            </a:fld>
            <a:endParaRPr lang="en-US"/>
          </a:p>
        </p:txBody>
      </p:sp>
      <p:sp>
        <p:nvSpPr>
          <p:cNvPr id="24582" name="Rectangle 2"/>
          <p:cNvSpPr>
            <a:spLocks noGrp="1" noRot="1" noChangeAspect="1" noChangeArrowheads="1" noTextEdit="1"/>
          </p:cNvSpPr>
          <p:nvPr>
            <p:ph type="sldImg"/>
          </p:nvPr>
        </p:nvSpPr>
        <p:spPr>
          <a:xfrm>
            <a:off x="384175" y="701675"/>
            <a:ext cx="6165850" cy="3468688"/>
          </a:xfrm>
          <a:noFill/>
          <a:ln cap="flat"/>
        </p:spPr>
      </p:sp>
      <p:sp>
        <p:nvSpPr>
          <p:cNvPr id="245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250" rIns="95250"/>
          <a:lstStyle/>
          <a:p>
            <a:endParaRPr lang="en-US"/>
          </a:p>
        </p:txBody>
      </p:sp>
    </p:spTree>
    <p:extLst>
      <p:ext uri="{BB962C8B-B14F-4D97-AF65-F5344CB8AC3E}">
        <p14:creationId xmlns:p14="http://schemas.microsoft.com/office/powerpoint/2010/main" val="46539758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198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2024</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116</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8253426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2024</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117</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12525967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2024</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118</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0173323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802.11-17/1557r0</a:t>
            </a:r>
          </a:p>
        </p:txBody>
      </p:sp>
      <p:sp>
        <p:nvSpPr>
          <p:cNvPr id="4198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2024</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119</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47650774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802.11-17/1557r0</a:t>
            </a:r>
          </a:p>
        </p:txBody>
      </p:sp>
      <p:sp>
        <p:nvSpPr>
          <p:cNvPr id="4198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2024</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120</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78781580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2024</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121</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12311779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2024</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122</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53178145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2024</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123</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397607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802.11-16/0190r0</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19</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02346163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0963"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2024</a:t>
            </a:r>
          </a:p>
        </p:txBody>
      </p:sp>
      <p:sp>
        <p:nvSpPr>
          <p:cNvPr id="40964"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124</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46377062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0963"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2024</a:t>
            </a:r>
          </a:p>
        </p:txBody>
      </p:sp>
      <p:sp>
        <p:nvSpPr>
          <p:cNvPr id="40964"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125</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89847648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2024</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126</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83397867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2024</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127</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1392905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2024</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128</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73282779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129</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96870507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130</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79968722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2024</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131</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4113567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r>
              <a:rPr lang="en-US"/>
              <a:t>doc.: IEEE 802.11-16/0190r0</a:t>
            </a:r>
          </a:p>
        </p:txBody>
      </p:sp>
      <p:sp>
        <p:nvSpPr>
          <p:cNvPr id="20483" name="Rectangle 3"/>
          <p:cNvSpPr>
            <a:spLocks noGrp="1" noChangeArrowheads="1"/>
          </p:cNvSpPr>
          <p:nvPr>
            <p:ph type="dt" sz="quarter" idx="1"/>
          </p:nvPr>
        </p:nvSpPr>
        <p:spPr>
          <a:noFill/>
        </p:spPr>
        <p:txBody>
          <a:bodyPr/>
          <a:lstStyle/>
          <a:p>
            <a:r>
              <a:rPr lang="en-US"/>
              <a:t>January 2016</a:t>
            </a:r>
          </a:p>
        </p:txBody>
      </p:sp>
      <p:sp>
        <p:nvSpPr>
          <p:cNvPr id="20484" name="Rectangle 6"/>
          <p:cNvSpPr>
            <a:spLocks noGrp="1" noChangeArrowheads="1"/>
          </p:cNvSpPr>
          <p:nvPr>
            <p:ph type="ftr" sz="quarter" idx="4"/>
          </p:nvPr>
        </p:nvSpPr>
        <p:spPr>
          <a:noFill/>
        </p:spPr>
        <p:txBody>
          <a:bodyPr/>
          <a:lstStyle/>
          <a:p>
            <a:pPr lvl="4"/>
            <a:r>
              <a:rPr lang="en-US"/>
              <a:t>Joseph Levy (InterDigital)</a:t>
            </a:r>
          </a:p>
        </p:txBody>
      </p:sp>
      <p:sp>
        <p:nvSpPr>
          <p:cNvPr id="20485" name="Rectangle 7"/>
          <p:cNvSpPr>
            <a:spLocks noGrp="1" noChangeArrowheads="1"/>
          </p:cNvSpPr>
          <p:nvPr>
            <p:ph type="sldNum" sz="quarter" idx="5"/>
          </p:nvPr>
        </p:nvSpPr>
        <p:spPr>
          <a:noFill/>
        </p:spPr>
        <p:txBody>
          <a:bodyPr/>
          <a:lstStyle/>
          <a:p>
            <a:r>
              <a:rPr lang="en-US"/>
              <a:t>Page </a:t>
            </a:r>
            <a:fld id="{F12C820A-A132-4231-BE0A-AC79B82FD720}" type="slidenum">
              <a:rPr lang="en-US" smtClean="0"/>
              <a:pPr/>
              <a:t>20</a:t>
            </a:fld>
            <a:endParaRPr lang="en-US"/>
          </a:p>
        </p:txBody>
      </p:sp>
      <p:sp>
        <p:nvSpPr>
          <p:cNvPr id="20486" name="Rectangle 2"/>
          <p:cNvSpPr>
            <a:spLocks noGrp="1" noRot="1" noChangeAspect="1" noChangeArrowheads="1" noTextEdit="1"/>
          </p:cNvSpPr>
          <p:nvPr>
            <p:ph type="sldImg"/>
          </p:nvPr>
        </p:nvSpPr>
        <p:spPr>
          <a:xfrm>
            <a:off x="384175" y="701675"/>
            <a:ext cx="6165850" cy="3468688"/>
          </a:xfrm>
          <a:ln cap="flat"/>
        </p:spPr>
      </p:sp>
      <p:sp>
        <p:nvSpPr>
          <p:cNvPr id="20487" name="Rectangle 3"/>
          <p:cNvSpPr>
            <a:spLocks noGrp="1" noChangeArrowheads="1"/>
          </p:cNvSpPr>
          <p:nvPr>
            <p:ph type="body" idx="1"/>
          </p:nvPr>
        </p:nvSpPr>
        <p:spPr>
          <a:noFill/>
          <a:ln/>
        </p:spPr>
        <p:txBody>
          <a:bodyPr lIns="95250" rIns="95250"/>
          <a:lstStyle/>
          <a:p>
            <a:endParaRPr lang="en-US"/>
          </a:p>
        </p:txBody>
      </p:sp>
    </p:spTree>
    <p:extLst>
      <p:ext uri="{BB962C8B-B14F-4D97-AF65-F5344CB8AC3E}">
        <p14:creationId xmlns:p14="http://schemas.microsoft.com/office/powerpoint/2010/main" val="2479304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21</a:t>
            </a:fld>
            <a:endParaRPr lang="en-US"/>
          </a:p>
        </p:txBody>
      </p:sp>
    </p:spTree>
    <p:extLst>
      <p:ext uri="{BB962C8B-B14F-4D97-AF65-F5344CB8AC3E}">
        <p14:creationId xmlns:p14="http://schemas.microsoft.com/office/powerpoint/2010/main" val="3752640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4" name="TextBox 3"/>
          <p:cNvSpPr txBox="1"/>
          <p:nvPr userDrawn="1"/>
        </p:nvSpPr>
        <p:spPr>
          <a:xfrm>
            <a:off x="8026400" y="381001"/>
            <a:ext cx="711200" cy="276225"/>
          </a:xfrm>
          <a:prstGeom prst="rect">
            <a:avLst/>
          </a:prstGeom>
          <a:noFill/>
        </p:spPr>
        <p:txBody>
          <a:bodyPr>
            <a:spAutoFit/>
          </a:bodyPr>
          <a:lstStyle/>
          <a:p>
            <a:pPr eaLnBrk="0" hangingPunct="0">
              <a:defRPr/>
            </a:pPr>
            <a:endParaRPr lang="en-US" sz="1200" dirty="0">
              <a:latin typeface="Times New Roman" pitchFamily="18" charset="0"/>
            </a:endParaRP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2" name="Title 1">
            <a:extLst>
              <a:ext uri="{FF2B5EF4-FFF2-40B4-BE49-F238E27FC236}">
                <a16:creationId xmlns:a16="http://schemas.microsoft.com/office/drawing/2014/main" id="{2CB95CDD-E1F6-2D43-A6DE-DFE5E038FF14}"/>
              </a:ext>
            </a:extLst>
          </p:cNvPr>
          <p:cNvSpPr>
            <a:spLocks noGrp="1"/>
          </p:cNvSpPr>
          <p:nvPr>
            <p:ph type="title"/>
          </p:nvPr>
        </p:nvSpPr>
        <p:spPr/>
        <p:txBody>
          <a:bodyPr/>
          <a:lstStyle/>
          <a:p>
            <a:r>
              <a:rPr lang="en-US"/>
              <a:t>Click to edit Master title style</a:t>
            </a:r>
          </a:p>
        </p:txBody>
      </p:sp>
      <p:sp>
        <p:nvSpPr>
          <p:cNvPr id="11" name="Date Placeholder 10">
            <a:extLst>
              <a:ext uri="{FF2B5EF4-FFF2-40B4-BE49-F238E27FC236}">
                <a16:creationId xmlns:a16="http://schemas.microsoft.com/office/drawing/2014/main" id="{E8C9794E-61A5-714F-A1C3-0B830A40B19C}"/>
              </a:ext>
            </a:extLst>
          </p:cNvPr>
          <p:cNvSpPr>
            <a:spLocks noGrp="1"/>
          </p:cNvSpPr>
          <p:nvPr>
            <p:ph type="dt" sz="half" idx="10"/>
          </p:nvPr>
        </p:nvSpPr>
        <p:spPr>
          <a:xfrm>
            <a:off x="929217" y="332601"/>
            <a:ext cx="942566" cy="276999"/>
          </a:xfrm>
        </p:spPr>
        <p:txBody>
          <a:bodyPr/>
          <a:lstStyle/>
          <a:p>
            <a:pPr>
              <a:defRPr/>
            </a:pPr>
            <a:r>
              <a:rPr lang="en-US"/>
              <a:t>January 2024</a:t>
            </a:r>
            <a:endParaRPr lang="en-US" dirty="0"/>
          </a:p>
        </p:txBody>
      </p:sp>
      <p:sp>
        <p:nvSpPr>
          <p:cNvPr id="13" name="Footer Placeholder 12">
            <a:extLst>
              <a:ext uri="{FF2B5EF4-FFF2-40B4-BE49-F238E27FC236}">
                <a16:creationId xmlns:a16="http://schemas.microsoft.com/office/drawing/2014/main" id="{8DF689E7-6B72-2C4B-99D0-CD708FC1A435}"/>
              </a:ext>
            </a:extLst>
          </p:cNvPr>
          <p:cNvSpPr>
            <a:spLocks noGrp="1"/>
          </p:cNvSpPr>
          <p:nvPr>
            <p:ph type="ftr" sz="quarter" idx="11"/>
          </p:nvPr>
        </p:nvSpPr>
        <p:spPr/>
        <p:txBody>
          <a:bodyPr/>
          <a:lstStyle/>
          <a:p>
            <a:pPr>
              <a:defRPr/>
            </a:pPr>
            <a:r>
              <a:rPr lang="en-US"/>
              <a:t>Michael Montemurro, Huawei</a:t>
            </a:r>
          </a:p>
        </p:txBody>
      </p:sp>
      <p:sp>
        <p:nvSpPr>
          <p:cNvPr id="14" name="Slide Number Placeholder 13">
            <a:extLst>
              <a:ext uri="{FF2B5EF4-FFF2-40B4-BE49-F238E27FC236}">
                <a16:creationId xmlns:a16="http://schemas.microsoft.com/office/drawing/2014/main" id="{92BF0E52-58D7-5042-997A-535993AD5256}"/>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a:t>
            </a:fld>
            <a:endParaRPr lang="en-US"/>
          </a:p>
        </p:txBody>
      </p:sp>
    </p:spTree>
    <p:extLst>
      <p:ext uri="{BB962C8B-B14F-4D97-AF65-F5344CB8AC3E}">
        <p14:creationId xmlns:p14="http://schemas.microsoft.com/office/powerpoint/2010/main" val="1822727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Robert Stacey (Intel)</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September 2023</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September 2023</a:t>
            </a:r>
            <a:endParaRPr lang="en-GB"/>
          </a:p>
        </p:txBody>
      </p:sp>
      <p:sp>
        <p:nvSpPr>
          <p:cNvPr id="6" name="Footer Placeholder 5"/>
          <p:cNvSpPr>
            <a:spLocks noGrp="1"/>
          </p:cNvSpPr>
          <p:nvPr>
            <p:ph type="ftr" idx="11"/>
          </p:nvPr>
        </p:nvSpPr>
        <p:spPr/>
        <p:txBody>
          <a:bodyPr/>
          <a:lstStyle>
            <a:lvl1pPr>
              <a:defRPr/>
            </a:lvl1pPr>
          </a:lstStyle>
          <a:p>
            <a:r>
              <a:rPr lang="en-GB"/>
              <a:t>Robert Stacey (Intel)</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September 2023</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Robert Stacey (Intel)</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September 2023</a:t>
            </a:r>
            <a:endParaRPr lang="en-GB"/>
          </a:p>
        </p:txBody>
      </p:sp>
      <p:sp>
        <p:nvSpPr>
          <p:cNvPr id="4" name="Footer Placeholder 3"/>
          <p:cNvSpPr>
            <a:spLocks noGrp="1"/>
          </p:cNvSpPr>
          <p:nvPr>
            <p:ph type="ftr" idx="11"/>
          </p:nvPr>
        </p:nvSpPr>
        <p:spPr/>
        <p:txBody>
          <a:bodyPr/>
          <a:lstStyle>
            <a:lvl1pPr>
              <a:defRPr/>
            </a:lvl1pPr>
          </a:lstStyle>
          <a:p>
            <a:r>
              <a:rPr lang="en-GB"/>
              <a:t>Robert Stacey (Intel)</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September 2023</a:t>
            </a:r>
            <a:endParaRPr lang="en-GB"/>
          </a:p>
        </p:txBody>
      </p:sp>
      <p:sp>
        <p:nvSpPr>
          <p:cNvPr id="3" name="Footer Placeholder 2"/>
          <p:cNvSpPr>
            <a:spLocks noGrp="1"/>
          </p:cNvSpPr>
          <p:nvPr>
            <p:ph type="ftr" idx="11"/>
          </p:nvPr>
        </p:nvSpPr>
        <p:spPr/>
        <p:txBody>
          <a:bodyPr/>
          <a:lstStyle>
            <a:lvl1pPr>
              <a:defRPr/>
            </a:lvl1pPr>
          </a:lstStyle>
          <a:p>
            <a:r>
              <a:rPr lang="en-GB"/>
              <a:t>Robert Stacey (Intel)</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January 2024</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Robert Stacey, Intel</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a:ln>
                  <a:noFill/>
                </a:ln>
                <a:solidFill>
                  <a:srgbClr val="000000"/>
                </a:solidFill>
                <a:effectLst/>
                <a:uLnTx/>
                <a:uFillTx/>
                <a:latin typeface="Times New Roman" pitchFamily="16" charset="0"/>
                <a:ea typeface="MS Gothic" charset="-128"/>
                <a:cs typeface="Arial Unicode MS" charset="0"/>
              </a:rPr>
              <a:t>doc.: IEEE 802.11-23/2139r0</a:t>
            </a:r>
            <a:endPar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 id="2147483660" r:id="rId10"/>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hyperlink" Target="https://www.ane.gov.co/SitePages/det-noticias.aspx?p=474" TargetMode="External"/><Relationship Id="rId7" Type="http://schemas.openxmlformats.org/officeDocument/2006/relationships/hyperlink" Target="https://www.ofcom.org.uk/consultations-and-statements/category-2/ofcoms-proposed-plan-of-work-2024-25"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hyperlink" Target="https://mentor.ieee.org/802.18/documents?is_dcn=0007&amp;is_year=2024" TargetMode="External"/><Relationship Id="rId5" Type="http://schemas.openxmlformats.org/officeDocument/2006/relationships/hyperlink" Target="https://docs.fcc.gov/public/attachments/FCC-23-86A1.pdf" TargetMode="External"/><Relationship Id="rId4" Type="http://schemas.openxmlformats.org/officeDocument/2006/relationships/hyperlink" Target="https://mentor.ieee.org/802.18/documents?is_dcn=0006&amp;is_year=2024" TargetMode="External"/></Relationships>
</file>

<file path=ppt/slides/_rels/slide101.xml.rels><?xml version="1.0" encoding="UTF-8" standalone="yes"?>
<Relationships xmlns="http://schemas.openxmlformats.org/package/2006/relationships"><Relationship Id="rId3" Type="http://schemas.openxmlformats.org/officeDocument/2006/relationships/hyperlink" Target="https://mentor.ieee.org/802.18/documents?is_dcn=0008&amp;is_year=2024"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02.xml.rels><?xml version="1.0" encoding="UTF-8" standalone="yes"?>
<Relationships xmlns="http://schemas.openxmlformats.org/package/2006/relationships"><Relationship Id="rId3" Type="http://schemas.openxmlformats.org/officeDocument/2006/relationships/hyperlink" Target="https://www.ane.gov.co/SitePages/det-noticias.aspx?p=474"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hyperlink" Target="https://mentor.ieee.org/802.15/documents?is_dcn=30&amp;is_group=0thz&amp;is_year=2024" TargetMode="External"/><Relationship Id="rId4" Type="http://schemas.openxmlformats.org/officeDocument/2006/relationships/hyperlink" Target="https://mentor.ieee.org/802.18/documents?is_dcn=0006&amp;is_year=2024" TargetMode="Externa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24.emf"/></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hyperlink" Target="https://www.wi-fi.org/news-events/newsroom/wi-fi-alliance-introduces-wi-fi-certified-7"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hyperlink" Target="https://www.wi-fi.org/news-events/newsroom/wi-fi-alliance-celebrates-the-2023-world-radiocommunication-conference-wrc-23" TargetMode="External"/><Relationship Id="rId2" Type="http://schemas.openxmlformats.org/officeDocument/2006/relationships/hyperlink" Target="https://www.wi-fi.org/news-events/newsroom/wi-fi-alliance-introduces-wi-fi-certified-7" TargetMode="External"/><Relationship Id="rId1" Type="http://schemas.openxmlformats.org/officeDocument/2006/relationships/slideLayout" Target="../slideLayouts/slideLayout2.xml"/><Relationship Id="rId6" Type="http://schemas.openxmlformats.org/officeDocument/2006/relationships/hyperlink" Target="https://www.wi-fi.org/news-events/newsroom/new-wi-fi-certified-6-testing-to-support-authorization-of-6-ghz-standard-power" TargetMode="External"/><Relationship Id="rId5" Type="http://schemas.openxmlformats.org/officeDocument/2006/relationships/hyperlink" Target="https://www.wi-fi.org/news-events/newsroom/wi-fi-alliance-commends-fcc-on-expanding-regulatory-framework-for-6-ghz" TargetMode="External"/><Relationship Id="rId4" Type="http://schemas.openxmlformats.org/officeDocument/2006/relationships/hyperlink" Target="https://www.wi-fi.org/news-events/newsroom/wi-fi-alliance-subsidiary-demonstrates-commercial-operation-readiness" TargetMode="External"/></Relationships>
</file>

<file path=ppt/slides/_rels/slide113.xml.rels><?xml version="1.0" encoding="UTF-8" standalone="yes"?>
<Relationships xmlns="http://schemas.openxmlformats.org/package/2006/relationships"><Relationship Id="rId3" Type="http://schemas.openxmlformats.org/officeDocument/2006/relationships/hyperlink" Target="http://www.wi-fi.org/who-we-are/current-work-areas"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hyperlink" Target="http://www.wi-fi.org/" TargetMode="External"/></Relationships>
</file>

<file path=ppt/slides/_rels/slide11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hyperlink" Target="http://www.ietf.org/"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hyperlink" Target="https://datatracker.ietf.org/group/edu/materials/" TargetMode="External"/><Relationship Id="rId5" Type="http://schemas.openxmlformats.org/officeDocument/2006/relationships/hyperlink" Target="https://mentor.ieee.org/802.11/dcn/16/11-16-0500-01-0000-ietf-95-wireless-tutorial-802-11-overview.pptx" TargetMode="External"/><Relationship Id="rId4" Type="http://schemas.openxmlformats.org/officeDocument/2006/relationships/hyperlink" Target="https://www.ietf.org/about/participate/get-started/" TargetMode="External"/></Relationships>
</file>

<file path=ppt/slides/_rels/slide117.xml.rels><?xml version="1.0" encoding="UTF-8" standalone="yes"?>
<Relationships xmlns="http://schemas.openxmlformats.org/package/2006/relationships"><Relationship Id="rId3" Type="http://schemas.openxmlformats.org/officeDocument/2006/relationships/hyperlink" Target="http://www.iab.org/activities/joint-activities/iab-ieee-coordination/"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hyperlink" Target="https://datatracker.ietf.org/iabasg/ietfieee/meetings/" TargetMode="Externa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hyperlink" Target="https://datatracker.ietf.org/wg/bofs/"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hyperlink" Target="https://datatracker.ietf.org/wg/wimse/about/"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8" Type="http://schemas.openxmlformats.org/officeDocument/2006/relationships/hyperlink" Target="https://datatracker.ietf.org/wg/dult/about/" TargetMode="External"/><Relationship Id="rId13" Type="http://schemas.openxmlformats.org/officeDocument/2006/relationships/hyperlink" Target="https://datatracker.ietf.org/doc/charter-ietf-lisp/" TargetMode="External"/><Relationship Id="rId18" Type="http://schemas.openxmlformats.org/officeDocument/2006/relationships/hyperlink" Target="https://datatracker.ietf.org/wg/nmop/about/" TargetMode="External"/><Relationship Id="rId3" Type="http://schemas.openxmlformats.org/officeDocument/2006/relationships/hyperlink" Target="https://datatracker.ietf.org/group/chartering/" TargetMode="External"/><Relationship Id="rId21" Type="http://schemas.openxmlformats.org/officeDocument/2006/relationships/hyperlink" Target="https://datatracker.ietf.org/doc/charter-ietf-opsawg/" TargetMode="External"/><Relationship Id="rId7" Type="http://schemas.openxmlformats.org/officeDocument/2006/relationships/hyperlink" Target="https://datatracker.ietf.org/doc/charter-ietf-ccamp/" TargetMode="External"/><Relationship Id="rId12" Type="http://schemas.openxmlformats.org/officeDocument/2006/relationships/hyperlink" Target="https://datatracker.ietf.org/wg/lisp/about/" TargetMode="External"/><Relationship Id="rId17" Type="http://schemas.openxmlformats.org/officeDocument/2006/relationships/hyperlink" Target="https://datatracker.ietf.org/doc/charter-ietf-multi/" TargetMode="External"/><Relationship Id="rId2" Type="http://schemas.openxmlformats.org/officeDocument/2006/relationships/notesSlide" Target="../notesSlides/notesSlide66.xml"/><Relationship Id="rId16" Type="http://schemas.openxmlformats.org/officeDocument/2006/relationships/hyperlink" Target="https://datatracker.ietf.org/wg/multi/about/" TargetMode="External"/><Relationship Id="rId20" Type="http://schemas.openxmlformats.org/officeDocument/2006/relationships/hyperlink" Target="https://datatracker.ietf.org/wg/opsawg/about/" TargetMode="External"/><Relationship Id="rId1" Type="http://schemas.openxmlformats.org/officeDocument/2006/relationships/slideLayout" Target="../slideLayouts/slideLayout2.xml"/><Relationship Id="rId6" Type="http://schemas.openxmlformats.org/officeDocument/2006/relationships/hyperlink" Target="https://datatracker.ietf.org/wg/ccamp/about/" TargetMode="External"/><Relationship Id="rId11" Type="http://schemas.openxmlformats.org/officeDocument/2006/relationships/hyperlink" Target="https://datatracker.ietf.org/doc/charter-ietf-grow/" TargetMode="External"/><Relationship Id="rId5" Type="http://schemas.openxmlformats.org/officeDocument/2006/relationships/hyperlink" Target="https://datatracker.ietf.org/doc/charter-irtf-hrpc/" TargetMode="External"/><Relationship Id="rId15" Type="http://schemas.openxmlformats.org/officeDocument/2006/relationships/hyperlink" Target="https://datatracker.ietf.org/doc/charter-ietf-mls/" TargetMode="External"/><Relationship Id="rId10" Type="http://schemas.openxmlformats.org/officeDocument/2006/relationships/hyperlink" Target="https://datatracker.ietf.org/wg/grow/about/" TargetMode="External"/><Relationship Id="rId19" Type="http://schemas.openxmlformats.org/officeDocument/2006/relationships/hyperlink" Target="https://datatracker.ietf.org/doc/charter-ietf-nmop/" TargetMode="External"/><Relationship Id="rId4" Type="http://schemas.openxmlformats.org/officeDocument/2006/relationships/hyperlink" Target="https://datatracker.ietf.org/rg/hrpc/about/" TargetMode="External"/><Relationship Id="rId9" Type="http://schemas.openxmlformats.org/officeDocument/2006/relationships/hyperlink" Target="https://datatracker.ietf.org/doc/charter-ietf-dult/" TargetMode="External"/><Relationship Id="rId14" Type="http://schemas.openxmlformats.org/officeDocument/2006/relationships/hyperlink" Target="https://datatracker.ietf.org/wg/mls/about/" TargetMode="External"/></Relationships>
</file>

<file path=ppt/slides/_rels/slide121.xml.rels><?xml version="1.0" encoding="UTF-8" standalone="yes"?>
<Relationships xmlns="http://schemas.openxmlformats.org/package/2006/relationships"><Relationship Id="rId3" Type="http://schemas.openxmlformats.org/officeDocument/2006/relationships/hyperlink" Target="https://www.ietf.org/blog/yang-catalog-latest-developments-ietf-100-hackathon/"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hyperlink" Target="https://1.ieee802.org/yangsters/" TargetMode="External"/><Relationship Id="rId4" Type="http://schemas.openxmlformats.org/officeDocument/2006/relationships/hyperlink" Target="https://yangcatalog.org/" TargetMode="External"/></Relationships>
</file>

<file path=ppt/slides/_rels/slide122.xml.rels><?xml version="1.0" encoding="UTF-8" standalone="yes"?>
<Relationships xmlns="http://schemas.openxmlformats.org/package/2006/relationships"><Relationship Id="rId3" Type="http://schemas.openxmlformats.org/officeDocument/2006/relationships/hyperlink" Target="http://datatracker.ietf.org/wg/6lo/"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hyperlink" Target="https://datatracker.ietf.org/doc/draft-ietf-6lo-prefix-registration/" TargetMode="External"/></Relationships>
</file>

<file path=ppt/slides/_rels/slide123.xml.rels><?xml version="1.0" encoding="UTF-8" standalone="yes"?>
<Relationships xmlns="http://schemas.openxmlformats.org/package/2006/relationships"><Relationship Id="rId3" Type="http://schemas.openxmlformats.org/officeDocument/2006/relationships/hyperlink" Target="http://datatracker.ietf.org/wg/roll/"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 Id="rId5" Type="http://schemas.openxmlformats.org/officeDocument/2006/relationships/hyperlink" Target="https://datatracker.ietf.org/group/iotdir/about/" TargetMode="External"/><Relationship Id="rId4" Type="http://schemas.openxmlformats.org/officeDocument/2006/relationships/hyperlink" Target="http://datatracker.ietf.org/wg/core/" TargetMode="External"/></Relationships>
</file>

<file path=ppt/slides/_rels/slide124.xml.rels><?xml version="1.0" encoding="UTF-8" standalone="yes"?>
<Relationships xmlns="http://schemas.openxmlformats.org/package/2006/relationships"><Relationship Id="rId3" Type="http://schemas.openxmlformats.org/officeDocument/2006/relationships/hyperlink" Target="http://datatracker.ietf.org/wg/madinas/"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 Id="rId5" Type="http://schemas.openxmlformats.org/officeDocument/2006/relationships/hyperlink" Target="https://datatracker.ietf.org/doc/draft-ietf-madinas-use-cases/" TargetMode="External"/><Relationship Id="rId4" Type="http://schemas.openxmlformats.org/officeDocument/2006/relationships/hyperlink" Target="https://datatracker.ietf.org/doc/draft-ietf-madinas-mac-address-randomization/" TargetMode="External"/></Relationships>
</file>

<file path=ppt/slides/_rels/slide125.xml.rels><?xml version="1.0" encoding="UTF-8" standalone="yes"?>
<Relationships xmlns="http://schemas.openxmlformats.org/package/2006/relationships"><Relationship Id="rId3" Type="http://schemas.openxmlformats.org/officeDocument/2006/relationships/hyperlink" Target="http://datatracker.ietf.org/wg/emu/"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hyperlink" Target="https://datatracker.ietf.org/doc/draft-janfred-eap-fido/" TargetMode="External"/><Relationship Id="rId5" Type="http://schemas.openxmlformats.org/officeDocument/2006/relationships/hyperlink" Target="https://datatracker.ietf.org/doc/draft-ingles-eap-edhoc/" TargetMode="External"/><Relationship Id="rId4" Type="http://schemas.openxmlformats.org/officeDocument/2006/relationships/hyperlink" Target="https://datatracker.ietf.org/doc/draft-ietf-emu-rfc7170bis/" TargetMode="External"/></Relationships>
</file>

<file path=ppt/slides/_rels/slide126.xml.rels><?xml version="1.0" encoding="UTF-8" standalone="yes"?>
<Relationships xmlns="http://schemas.openxmlformats.org/package/2006/relationships"><Relationship Id="rId3" Type="http://schemas.openxmlformats.org/officeDocument/2006/relationships/hyperlink" Target="http://datatracker.ietf.org/wg/opsawg/"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hyperlink" Target="https://www.ietf.org/topics/netmgmt/" TargetMode="External"/><Relationship Id="rId5" Type="http://schemas.openxmlformats.org/officeDocument/2006/relationships/hyperlink" Target="https://tools.ietf.org/html/rfc6632" TargetMode="External"/><Relationship Id="rId4" Type="http://schemas.openxmlformats.org/officeDocument/2006/relationships/hyperlink" Target="https://datatracker.ietf.org/doc/draft-ietf-opsawg-mud-acceptable-urls/" TargetMode="External"/></Relationships>
</file>

<file path=ppt/slides/_rels/slide127.xml.rels><?xml version="1.0" encoding="UTF-8" standalone="yes"?>
<Relationships xmlns="http://schemas.openxmlformats.org/package/2006/relationships"><Relationship Id="rId3" Type="http://schemas.openxmlformats.org/officeDocument/2006/relationships/hyperlink" Target="https://datatracker.ietf.org/wg/intarea/"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hyperlink" Target="https://datatracker.ietf.org/doc/draft-ietf-intarea-schc-protocol-numbers/" TargetMode="External"/><Relationship Id="rId5" Type="http://schemas.openxmlformats.org/officeDocument/2006/relationships/hyperlink" Target="https://datatracker.ietf.org/doc/draft-ietf-opsawg-collected-data-manifest/" TargetMode="External"/><Relationship Id="rId4" Type="http://schemas.openxmlformats.org/officeDocument/2006/relationships/hyperlink" Target="https://datatracker.ietf.org/doc/draft-ietf-intarea-rfc7042bis/" TargetMode="External"/></Relationships>
</file>

<file path=ppt/slides/_rels/slide128.xml.rels><?xml version="1.0" encoding="UTF-8" standalone="yes"?>
<Relationships xmlns="http://schemas.openxmlformats.org/package/2006/relationships"><Relationship Id="rId3" Type="http://schemas.openxmlformats.org/officeDocument/2006/relationships/hyperlink" Target="http://datatracker.ietf.org/wg/tls/"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hyperlink" Target="https://datatracker.ietf.org/doc/draft-ietf-tls-rfc8446bis/" TargetMode="External"/><Relationship Id="rId5" Type="http://schemas.openxmlformats.org/officeDocument/2006/relationships/hyperlink" Target="https://datatracker.ietf.org/doc/draft-ietf-tls-tls13-pkcs1/" TargetMode="External"/><Relationship Id="rId4" Type="http://schemas.openxmlformats.org/officeDocument/2006/relationships/hyperlink" Target="https://datatracker.ietf.org/doc/draft-ietf-tls-8773bis/" TargetMode="External"/></Relationships>
</file>

<file path=ppt/slides/_rels/slide129.xml.rels><?xml version="1.0" encoding="UTF-8" standalone="yes"?>
<Relationships xmlns="http://schemas.openxmlformats.org/package/2006/relationships"><Relationship Id="rId3" Type="http://schemas.openxmlformats.org/officeDocument/2006/relationships/hyperlink" Target="https://datatracker.ietf.org/wg/detnet/charter/"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hyperlink" Target="https://datatracker.ietf.org/doc/draft-ietf-raw-framework/" TargetMode="External"/><Relationship Id="rId5" Type="http://schemas.openxmlformats.org/officeDocument/2006/relationships/hyperlink" Target="https://datatracker.ietf.org/doc/draft-ietf-raw-architecture/" TargetMode="External"/><Relationship Id="rId4" Type="http://schemas.openxmlformats.org/officeDocument/2006/relationships/hyperlink" Target="https://datatracker.ietf.org/doc/draft-ietf-detnet-po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hyperlink" Target="https://datatracker.ietf.org/group/anima/about/"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 Id="rId5" Type="http://schemas.openxmlformats.org/officeDocument/2006/relationships/hyperlink" Target="https://datatracker.ietf.org/doc/draft-ietf-anima-constrained-voucher/" TargetMode="External"/><Relationship Id="rId4" Type="http://schemas.openxmlformats.org/officeDocument/2006/relationships/hyperlink" Target="https://datatracker.ietf.org/doc/draft-ietf-anima-rfc8366bis/" TargetMode="External"/></Relationships>
</file>

<file path=ppt/slides/_rels/slide131.xml.rels><?xml version="1.0" encoding="UTF-8" standalone="yes"?>
<Relationships xmlns="http://schemas.openxmlformats.org/package/2006/relationships"><Relationship Id="rId3" Type="http://schemas.openxmlformats.org/officeDocument/2006/relationships/hyperlink" Target="https://datatracker.ietf.org/doc/rfc7241/" TargetMode="External"/><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hyperlink" Target="http://ieee-sa.centraldesktop.com/802liaisondb/FrontPage"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grouper.ieee.org/groups/802/11/Reports/802.11_Timelines.ht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mentor.ieee.org/802.11/dcn/09/11-09-1034-21-0000-802-11-editorial-style-guide.docx"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mentor.ieee.org/802.11/dcn/23/11-23-2182-06-0arc-arc-sc-agenda-jan-2024.pptx"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mentor.ieee.org/802.11/dcn/20/11-20-0174-00-0arc-epd-and-lpd-terminology-misalignment-in-ieee-std-802-1-and-802-11.ppt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etsi.org/deliver/etsi_en/301800_301899/301893/02.02.00_20/"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docbox.etsi.org/BRAN/BRAN/70-Draft/00230030/BRAN-230030v112.doc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mailto:hiertz@ieee.org"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1.emf"/></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mentor.ieee.org/802.11/dcn/23/11-23-2168-01-0jtc-agenda-for-january-2024-mixed-mode.pptx"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7.bin"/><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mentor.ieee.org/802.11/dcn/23/11-23-2176-02-00be-tgbe-jan-2024-meeting-agenda.pptx"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mentor.ieee.org/802.11/dcn/23/11-23-2124-03-00bk-tgbk-january-meeting-agenda.pptx"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https://mentor.ieee.org/802.11/dcn/24/11-24-0040-09-00bh-ieee-802-11bh-lb282-comments.xlsx" TargetMode="External"/><Relationship Id="rId4" Type="http://schemas.openxmlformats.org/officeDocument/2006/relationships/hyperlink" Target="https://mentor.ieee.org/802.11/dcn/22/11-22-0651-33-00bh-tgbh-motions-list.pptx"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14.emf"/></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10.bin"/><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mentor.ieee.org/802.11/dcn/23/11-23-2174-11-00bn-tgbn-jan-2024-meeting-agenda.pptx"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s://mentor.ieee.org/802.11/dcn/24/11-24-0171-01-00bn-tgbn-motions-list-part-1.pptx" TargetMode="Externa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hyperlink" Target="https://mentor.ieee.org/802.11/dcn/23/11-23-2170-04-0amp-amp-sg-meeting-agenda-for-jan-interim-2024.pptx"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hyperlink" Target="https://mentor.ieee.org/802.11/dcn/23/11-23-2202-06-0amp-draft-response-to-itu-t-sg20-ls-on-the-draft-technical-report-itu-t-ystr-ambient-iot.docx"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78.xml.rels><?xml version="1.0" encoding="UTF-8" standalone="yes"?>
<Relationships xmlns="http://schemas.openxmlformats.org/package/2006/relationships"><Relationship Id="rId3" Type="http://schemas.openxmlformats.org/officeDocument/2006/relationships/hyperlink" Target="https://mentor.ieee.org/802.11/dcn/23/11-23-0409-00-0uhr-uhr-sg-march-2023-meeting-minutes.docx" TargetMode="External"/><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17.emf"/></Relationships>
</file>

<file path=ppt/slides/_rels/slide8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hyperlink" Target="https://mentor.ieee.org/802.18/documents?is_dcn=0001&amp;is_group=0000&amp;is_year=2024"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hyperlink" Target="https://mentor.ieee.org/802.18/dcn/23/18-23-0134-07-0000-draft-response-to-rspg-s-consultation-on-work-programme-for-2024-and-beyond.pdf" TargetMode="External"/></Relationships>
</file>

<file path=ppt/slides/_rels/slide99.xml.rels><?xml version="1.0" encoding="UTF-8" standalone="yes"?>
<Relationships xmlns="http://schemas.openxmlformats.org/package/2006/relationships"><Relationship Id="rId3" Type="http://schemas.openxmlformats.org/officeDocument/2006/relationships/hyperlink" Target="https://mentor.ieee.org/802.18/dcn/23/18-23-0129-00-0000-rr-tag-november-2023-plenary-minutes.docx"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802.11 WG January 2024 Closing Reports</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a:t>Date: 2024-01-18</a:t>
            </a:r>
            <a:endParaRPr lang="en-GB" sz="2000" b="0" dirty="0"/>
          </a:p>
        </p:txBody>
      </p:sp>
      <p:sp>
        <p:nvSpPr>
          <p:cNvPr id="6" name="Date Placeholder 3"/>
          <p:cNvSpPr>
            <a:spLocks noGrp="1"/>
          </p:cNvSpPr>
          <p:nvPr>
            <p:ph type="dt" idx="10"/>
          </p:nvPr>
        </p:nvSpPr>
        <p:spPr/>
        <p:txBody>
          <a:bodyPr/>
          <a:lstStyle/>
          <a:p>
            <a:r>
              <a:rPr lang="en-US"/>
              <a:t>January 2024</a:t>
            </a:r>
            <a:endParaRPr lang="en-GB" dirty="0"/>
          </a:p>
        </p:txBody>
      </p:sp>
      <p:sp>
        <p:nvSpPr>
          <p:cNvPr id="7" name="Footer Placeholder 4"/>
          <p:cNvSpPr>
            <a:spLocks noGrp="1"/>
          </p:cNvSpPr>
          <p:nvPr>
            <p:ph type="ftr" idx="11"/>
          </p:nvPr>
        </p:nvSpPr>
        <p:spPr/>
        <p:txBody>
          <a:bodyPr/>
          <a:lstStyle/>
          <a:p>
            <a:r>
              <a:rPr lang="en-GB"/>
              <a:t>Robert Stacey (Intel)</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959450121"/>
              </p:ext>
            </p:extLst>
          </p:nvPr>
        </p:nvGraphicFramePr>
        <p:xfrm>
          <a:off x="989013" y="2411413"/>
          <a:ext cx="10039350" cy="2428875"/>
        </p:xfrm>
        <a:graphic>
          <a:graphicData uri="http://schemas.openxmlformats.org/presentationml/2006/ole">
            <mc:AlternateContent xmlns:mc="http://schemas.openxmlformats.org/markup-compatibility/2006">
              <mc:Choice xmlns:v="urn:schemas-microsoft-com:vml" Requires="v">
                <p:oleObj name="Document" r:id="rId3" imgW="10512000" imgH="2539535" progId="Word.Document.8">
                  <p:embed/>
                </p:oleObj>
              </mc:Choice>
              <mc:Fallback>
                <p:oleObj name="Document" r:id="rId3" imgW="10512000" imgH="2539535" progId="Word.Document.8">
                  <p:embed/>
                  <p:pic>
                    <p:nvPicPr>
                      <p:cNvPr id="0" name="Picture 3"/>
                      <p:cNvPicPr>
                        <a:picLocks noChangeAspect="1" noChangeArrowheads="1"/>
                      </p:cNvPicPr>
                      <p:nvPr/>
                    </p:nvPicPr>
                    <p:blipFill>
                      <a:blip r:embed="rId4"/>
                      <a:srcRect/>
                      <a:stretch>
                        <a:fillRect/>
                      </a:stretch>
                    </p:blipFill>
                    <p:spPr bwMode="auto">
                      <a:xfrm>
                        <a:off x="989013" y="2411413"/>
                        <a:ext cx="10039350" cy="242887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t>This document is a digest of the closing reports of all 802.11 sub-groups for presentation at the January 2024 closing plenary meeting. Liaison reports (including liaison reports from the opening plenary) are also included.</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10</a:t>
            </a:fld>
            <a:endParaRPr lang="en-GB"/>
          </a:p>
        </p:txBody>
      </p:sp>
      <p:sp>
        <p:nvSpPr>
          <p:cNvPr id="5" name="Footer Placeholder 4"/>
          <p:cNvSpPr>
            <a:spLocks noGrp="1"/>
          </p:cNvSpPr>
          <p:nvPr>
            <p:ph type="ftr" idx="14"/>
          </p:nvPr>
        </p:nvSpPr>
        <p:spPr/>
        <p:txBody>
          <a:bodyPr/>
          <a:lstStyle/>
          <a:p>
            <a:r>
              <a:rPr lang="en-GB"/>
              <a:t>Robert Stacey (Intel)</a:t>
            </a:r>
            <a:endParaRPr lang="en-GB" dirty="0"/>
          </a:p>
        </p:txBody>
      </p:sp>
      <p:sp>
        <p:nvSpPr>
          <p:cNvPr id="4" name="Date Placeholder 3"/>
          <p:cNvSpPr>
            <a:spLocks noGrp="1"/>
          </p:cNvSpPr>
          <p:nvPr>
            <p:ph type="dt" idx="15"/>
          </p:nvPr>
        </p:nvSpPr>
        <p:spPr/>
        <p:txBody>
          <a:bodyPr/>
          <a:lstStyle/>
          <a:p>
            <a:r>
              <a:rPr lang="en-US"/>
              <a:t>January 2024</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4394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Objectives this week:  Wednesday AM1</a:t>
            </a:r>
          </a:p>
        </p:txBody>
      </p:sp>
      <p:sp>
        <p:nvSpPr>
          <p:cNvPr id="10" name="Content Placeholder 2"/>
          <p:cNvSpPr>
            <a:spLocks noGrp="1"/>
          </p:cNvSpPr>
          <p:nvPr>
            <p:ph idx="1"/>
          </p:nvPr>
        </p:nvSpPr>
        <p:spPr>
          <a:xfrm>
            <a:off x="838200" y="1524000"/>
            <a:ext cx="10439400" cy="4648200"/>
          </a:xfrm>
        </p:spPr>
        <p:txBody>
          <a:bodyPr/>
          <a:lstStyle/>
          <a:p>
            <a:pPr algn="just">
              <a:spcBef>
                <a:spcPts val="1800"/>
              </a:spcBef>
              <a:buFont typeface="Arial" panose="020B0604020202020204" pitchFamily="34" charset="0"/>
              <a:buChar char="•"/>
            </a:pPr>
            <a:r>
              <a:rPr lang="en-US" altLang="en-US" sz="2200" dirty="0">
                <a:cs typeface="Arial" panose="020B0604020202020204" pitchFamily="34" charset="0"/>
              </a:rPr>
              <a:t>Review draft response to the following consultations</a:t>
            </a:r>
          </a:p>
          <a:p>
            <a:pPr marL="630238" marR="117475" lvl="1" indent="-230188" algn="just">
              <a:spcBef>
                <a:spcPts val="600"/>
              </a:spcBef>
              <a:buFont typeface="Times New Roman" pitchFamily="16" charset="0"/>
              <a:buChar char="•"/>
              <a:tabLst>
                <a:tab pos="230188" algn="l"/>
              </a:tabLst>
            </a:pPr>
            <a:r>
              <a:rPr lang="en-US" sz="1800" spc="-5" dirty="0">
                <a:solidFill>
                  <a:schemeClr val="tx1"/>
                </a:solidFill>
                <a:cs typeface="Arial"/>
              </a:rPr>
              <a:t>Colombia ANE:  </a:t>
            </a:r>
            <a:r>
              <a:rPr lang="en-US" sz="1800" spc="-5" dirty="0">
                <a:solidFill>
                  <a:schemeClr val="tx1"/>
                </a:solidFill>
                <a:cs typeface="Arial"/>
                <a:hlinkClick r:id="rId3"/>
              </a:rPr>
              <a:t>6 GHz band coexistence study</a:t>
            </a:r>
            <a:endParaRPr lang="en-US" sz="1800" spc="-5" dirty="0">
              <a:solidFill>
                <a:schemeClr val="tx1"/>
              </a:solidFill>
              <a:cs typeface="Arial"/>
            </a:endParaRPr>
          </a:p>
          <a:p>
            <a:pPr marL="1030288" marR="117475" lvl="2" indent="-230188" algn="just">
              <a:spcBef>
                <a:spcPts val="600"/>
              </a:spcBef>
              <a:buFont typeface="Times New Roman" pitchFamily="16" charset="0"/>
              <a:buChar char="•"/>
              <a:tabLst>
                <a:tab pos="230188" algn="l"/>
              </a:tabLst>
            </a:pPr>
            <a:r>
              <a:rPr lang="en-US" altLang="en-US" sz="1600" dirty="0">
                <a:cs typeface="Arial" panose="020B0604020202020204" pitchFamily="34" charset="0"/>
              </a:rPr>
              <a:t>Document:  </a:t>
            </a:r>
            <a:r>
              <a:rPr lang="en-US" altLang="en-US" sz="1600" dirty="0">
                <a:cs typeface="Arial" panose="020B0604020202020204" pitchFamily="34" charset="0"/>
                <a:hlinkClick r:id="rId4"/>
              </a:rPr>
              <a:t>18-24/0006</a:t>
            </a:r>
            <a:endParaRPr lang="en-US" sz="1800" spc="-5" dirty="0">
              <a:solidFill>
                <a:schemeClr val="tx1"/>
              </a:solidFill>
              <a:cs typeface="Arial"/>
            </a:endParaRPr>
          </a:p>
          <a:p>
            <a:pPr marL="630238" marR="117475" lvl="1" indent="-230188" algn="just">
              <a:spcBef>
                <a:spcPts val="600"/>
              </a:spcBef>
              <a:buFont typeface="Times New Roman" pitchFamily="16" charset="0"/>
              <a:buChar char="•"/>
              <a:tabLst>
                <a:tab pos="230188" algn="l"/>
              </a:tabLst>
            </a:pPr>
            <a:r>
              <a:rPr lang="en-US" sz="1800" spc="-5" dirty="0">
                <a:solidFill>
                  <a:schemeClr val="tx1"/>
                </a:solidFill>
                <a:cs typeface="Arial"/>
              </a:rPr>
              <a:t>US FCC:  </a:t>
            </a:r>
            <a:r>
              <a:rPr lang="en-US" sz="1800" spc="-5" dirty="0">
                <a:solidFill>
                  <a:schemeClr val="tx1"/>
                </a:solidFill>
                <a:cs typeface="Arial"/>
                <a:hlinkClick r:id="rId5"/>
              </a:rPr>
              <a:t>Unlicensed Use of the 6 GHz Band: Second Report and Order, Second Further Notice of Proposed Rulemaking, and Memorandum Opinion and Order (ET Docket No. 18-295; GN Docket No. 17-183)</a:t>
            </a:r>
            <a:endParaRPr lang="en-US" sz="1800" spc="-5" dirty="0">
              <a:solidFill>
                <a:schemeClr val="tx1"/>
              </a:solidFill>
              <a:cs typeface="Arial"/>
            </a:endParaRPr>
          </a:p>
          <a:p>
            <a:pPr marL="1030288" marR="117475" lvl="2" indent="-230188" algn="just">
              <a:spcBef>
                <a:spcPts val="600"/>
              </a:spcBef>
              <a:buFont typeface="Times New Roman" pitchFamily="16" charset="0"/>
              <a:buChar char="•"/>
              <a:tabLst>
                <a:tab pos="230188" algn="l"/>
              </a:tabLst>
            </a:pPr>
            <a:r>
              <a:rPr lang="en-US" altLang="en-US" sz="1600" dirty="0">
                <a:cs typeface="Arial" panose="020B0604020202020204" pitchFamily="34" charset="0"/>
              </a:rPr>
              <a:t>Document:  </a:t>
            </a:r>
            <a:r>
              <a:rPr lang="en-US" altLang="en-US" sz="1600" dirty="0">
                <a:cs typeface="Arial" panose="020B0604020202020204" pitchFamily="34" charset="0"/>
                <a:hlinkClick r:id="rId6"/>
              </a:rPr>
              <a:t>18-24/0007</a:t>
            </a:r>
            <a:endParaRPr lang="en-US" sz="1800" spc="-5" dirty="0">
              <a:solidFill>
                <a:schemeClr val="tx1"/>
              </a:solidFill>
              <a:cs typeface="Arial"/>
            </a:endParaRPr>
          </a:p>
          <a:p>
            <a:pPr algn="just">
              <a:spcBef>
                <a:spcPts val="1800"/>
              </a:spcBef>
              <a:buFont typeface="Arial" panose="020B0604020202020204" pitchFamily="34" charset="0"/>
              <a:buChar char="•"/>
            </a:pPr>
            <a:r>
              <a:rPr lang="en-US" altLang="en-US" sz="2200" dirty="0">
                <a:cs typeface="Arial" panose="020B0604020202020204" pitchFamily="34" charset="0"/>
              </a:rPr>
              <a:t>Review and discuss the possibility of preparing response to selected ongoing consultations</a:t>
            </a:r>
          </a:p>
          <a:p>
            <a:pPr marL="630238" marR="117475" lvl="1" indent="-230188" algn="just">
              <a:spcBef>
                <a:spcPts val="600"/>
              </a:spcBef>
              <a:buFont typeface="Times New Roman" pitchFamily="16" charset="0"/>
              <a:buChar char="•"/>
              <a:tabLst>
                <a:tab pos="230188" algn="l"/>
              </a:tabLst>
            </a:pPr>
            <a:r>
              <a:rPr lang="en-US" sz="1800" spc="-5" dirty="0">
                <a:solidFill>
                  <a:schemeClr val="tx1"/>
                </a:solidFill>
                <a:cs typeface="Arial"/>
              </a:rPr>
              <a:t>UK </a:t>
            </a:r>
            <a:r>
              <a:rPr lang="en-US" sz="1800" spc="-5" dirty="0" err="1">
                <a:solidFill>
                  <a:schemeClr val="tx1"/>
                </a:solidFill>
                <a:cs typeface="Arial"/>
              </a:rPr>
              <a:t>Ofcom</a:t>
            </a:r>
            <a:r>
              <a:rPr lang="en-US" sz="1800" spc="-5" dirty="0">
                <a:solidFill>
                  <a:schemeClr val="tx1"/>
                </a:solidFill>
                <a:cs typeface="Arial"/>
              </a:rPr>
              <a:t>:  </a:t>
            </a:r>
            <a:r>
              <a:rPr lang="en-US" sz="1800" spc="-5" dirty="0" err="1">
                <a:solidFill>
                  <a:schemeClr val="tx1"/>
                </a:solidFill>
                <a:cs typeface="Arial"/>
                <a:hlinkClick r:id="rId7"/>
              </a:rPr>
              <a:t>Ofcom’s</a:t>
            </a:r>
            <a:r>
              <a:rPr lang="en-US" sz="1800" spc="-5" dirty="0">
                <a:solidFill>
                  <a:schemeClr val="tx1"/>
                </a:solidFill>
                <a:cs typeface="Arial"/>
                <a:hlinkClick r:id="rId7"/>
              </a:rPr>
              <a:t> proposed Plan of Work 2024/25</a:t>
            </a:r>
            <a:endParaRPr lang="en-US" altLang="en-US" sz="1600" dirty="0">
              <a:cs typeface="Arial" panose="020B0604020202020204" pitchFamily="34" charset="0"/>
            </a:endParaRPr>
          </a:p>
          <a:p>
            <a:pPr marL="0" indent="0" algn="just"/>
            <a:endParaRPr lang="en-US" altLang="en-US" sz="2000" dirty="0"/>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EC3C5586-455A-C36A-F69F-F8A3159B995B}"/>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D7DE5740-5687-61EB-27DA-2DC5EB9B56D7}"/>
              </a:ext>
            </a:extLst>
          </p:cNvPr>
          <p:cNvSpPr>
            <a:spLocks noGrp="1"/>
          </p:cNvSpPr>
          <p:nvPr>
            <p:ph type="sldNum" idx="12"/>
          </p:nvPr>
        </p:nvSpPr>
        <p:spPr/>
        <p:txBody>
          <a:bodyPr/>
          <a:lstStyle/>
          <a:p>
            <a:r>
              <a:rPr lang="en-GB"/>
              <a:t>Slide </a:t>
            </a:r>
            <a:fld id="{440F5867-744E-4AA6-B0ED-4C44D2DFBB7B}" type="slidenum">
              <a:rPr lang="en-GB" smtClean="0"/>
              <a:pPr/>
              <a:t>100</a:t>
            </a:fld>
            <a:endParaRPr lang="en-GB" dirty="0"/>
          </a:p>
        </p:txBody>
      </p:sp>
      <p:sp>
        <p:nvSpPr>
          <p:cNvPr id="5" name="Date Placeholder 4">
            <a:extLst>
              <a:ext uri="{FF2B5EF4-FFF2-40B4-BE49-F238E27FC236}">
                <a16:creationId xmlns:a16="http://schemas.microsoft.com/office/drawing/2014/main" id="{923250CD-75E2-57C0-F7D1-BD657E1AA729}"/>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267824093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4394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Objectives this week:  Thursday AM1 (1)</a:t>
            </a:r>
          </a:p>
        </p:txBody>
      </p:sp>
      <p:sp>
        <p:nvSpPr>
          <p:cNvPr id="10" name="Content Placeholder 2"/>
          <p:cNvSpPr>
            <a:spLocks noGrp="1"/>
          </p:cNvSpPr>
          <p:nvPr>
            <p:ph idx="1"/>
          </p:nvPr>
        </p:nvSpPr>
        <p:spPr>
          <a:xfrm>
            <a:off x="838200" y="1524000"/>
            <a:ext cx="7848600" cy="4648200"/>
          </a:xfrm>
        </p:spPr>
        <p:txBody>
          <a:bodyPr/>
          <a:lstStyle/>
          <a:p>
            <a:pPr algn="just">
              <a:spcBef>
                <a:spcPts val="1800"/>
              </a:spcBef>
              <a:buFont typeface="Arial" panose="020B0604020202020204" pitchFamily="34" charset="0"/>
              <a:buChar char="•"/>
            </a:pPr>
            <a:r>
              <a:rPr lang="en-US" altLang="en-US" sz="2200" dirty="0">
                <a:cs typeface="Arial" panose="020B0604020202020204" pitchFamily="34" charset="0"/>
              </a:rPr>
              <a:t>Member enrichment activities</a:t>
            </a:r>
          </a:p>
          <a:p>
            <a:pPr lvl="1" algn="just">
              <a:spcBef>
                <a:spcPts val="600"/>
              </a:spcBef>
              <a:buFont typeface="Arial" panose="020B0604020202020204" pitchFamily="34" charset="0"/>
              <a:buChar char="•"/>
            </a:pPr>
            <a:r>
              <a:rPr lang="en-US" altLang="en-US" sz="1800" dirty="0">
                <a:cs typeface="Arial" panose="020B0604020202020204" pitchFamily="34" charset="0"/>
              </a:rPr>
              <a:t>Topic:  An introduction to CEPT </a:t>
            </a:r>
            <a:r>
              <a:rPr lang="en-US" sz="1800" dirty="0"/>
              <a:t>FM61 - WAS/RLANs</a:t>
            </a:r>
            <a:endParaRPr lang="en-US" altLang="en-US" sz="1800" dirty="0">
              <a:cs typeface="Arial" panose="020B0604020202020204" pitchFamily="34" charset="0"/>
            </a:endParaRPr>
          </a:p>
          <a:p>
            <a:pPr lvl="1" algn="just">
              <a:spcBef>
                <a:spcPts val="600"/>
              </a:spcBef>
              <a:buFont typeface="Arial" panose="020B0604020202020204" pitchFamily="34" charset="0"/>
              <a:buChar char="•"/>
            </a:pPr>
            <a:r>
              <a:rPr lang="en-US" altLang="en-US" sz="1800" dirty="0">
                <a:cs typeface="Arial" panose="020B0604020202020204" pitchFamily="34" charset="0"/>
              </a:rPr>
              <a:t>Author:  Andrea Mora (</a:t>
            </a:r>
            <a:r>
              <a:rPr lang="en-US" sz="1800" dirty="0" err="1"/>
              <a:t>L'agence</a:t>
            </a:r>
            <a:r>
              <a:rPr lang="en-US" sz="1800" dirty="0"/>
              <a:t> </a:t>
            </a:r>
            <a:r>
              <a:rPr lang="en-US" sz="1800" dirty="0" err="1"/>
              <a:t>nationale</a:t>
            </a:r>
            <a:r>
              <a:rPr lang="en-US" sz="1800" dirty="0"/>
              <a:t> des </a:t>
            </a:r>
            <a:r>
              <a:rPr lang="en-US" sz="1800" dirty="0" err="1"/>
              <a:t>fréquences</a:t>
            </a:r>
            <a:r>
              <a:rPr lang="en-US" sz="1800" dirty="0"/>
              <a:t>), Chair, FM61</a:t>
            </a:r>
            <a:endParaRPr lang="en-US" sz="1800" spc="-5" dirty="0">
              <a:latin typeface="Arial"/>
              <a:cs typeface="Arial"/>
            </a:endParaRPr>
          </a:p>
          <a:p>
            <a:pPr lvl="1" algn="just">
              <a:spcBef>
                <a:spcPts val="600"/>
              </a:spcBef>
              <a:buFont typeface="Arial" panose="020B0604020202020204" pitchFamily="34" charset="0"/>
              <a:buChar char="•"/>
            </a:pPr>
            <a:r>
              <a:rPr lang="en-US" sz="1800" spc="-5" dirty="0">
                <a:solidFill>
                  <a:schemeClr val="tx1"/>
                </a:solidFill>
                <a:cs typeface="Arial"/>
              </a:rPr>
              <a:t>A 30-minutes invited presentation introducing the newly established project, CEPT FM61</a:t>
            </a:r>
            <a:endParaRPr lang="en-US" altLang="en-US" sz="1800" dirty="0">
              <a:cs typeface="Arial" panose="020B0604020202020204" pitchFamily="34" charset="0"/>
            </a:endParaRPr>
          </a:p>
          <a:p>
            <a:pPr lvl="1" algn="just">
              <a:spcBef>
                <a:spcPts val="600"/>
              </a:spcBef>
              <a:buFont typeface="Arial" panose="020B0604020202020204" pitchFamily="34" charset="0"/>
              <a:buChar char="•"/>
            </a:pPr>
            <a:r>
              <a:rPr lang="en-US" altLang="en-US" sz="1800" dirty="0">
                <a:cs typeface="Arial" panose="020B0604020202020204" pitchFamily="34" charset="0"/>
              </a:rPr>
              <a:t>Document:  </a:t>
            </a:r>
            <a:r>
              <a:rPr lang="en-US" altLang="en-US" sz="1800" dirty="0">
                <a:cs typeface="Arial" panose="020B0604020202020204" pitchFamily="34" charset="0"/>
                <a:hlinkClick r:id="rId3"/>
              </a:rPr>
              <a:t>18-24/0008</a:t>
            </a:r>
            <a:endParaRPr lang="en-US" altLang="en-US" sz="1800" dirty="0">
              <a:cs typeface="Arial" panose="020B0604020202020204" pitchFamily="34" charset="0"/>
            </a:endParaRPr>
          </a:p>
          <a:p>
            <a:pPr marL="0" indent="0" algn="just"/>
            <a:endParaRPr lang="en-US" altLang="en-US" sz="2000" dirty="0"/>
          </a:p>
          <a:p>
            <a:pPr marL="0" indent="0" algn="just"/>
            <a:endParaRPr lang="en-US" altLang="en-US" sz="2000" dirty="0"/>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5" name="Rectangle 4"/>
          <p:cNvSpPr/>
          <p:nvPr/>
        </p:nvSpPr>
        <p:spPr>
          <a:xfrm>
            <a:off x="9693286" y="4562656"/>
            <a:ext cx="1588448" cy="276999"/>
          </a:xfrm>
          <a:prstGeom prst="rect">
            <a:avLst/>
          </a:prstGeom>
        </p:spPr>
        <p:txBody>
          <a:bodyPr wrap="none">
            <a:spAutoFit/>
          </a:bodyPr>
          <a:lstStyle/>
          <a:p>
            <a:r>
              <a:rPr lang="en-US" sz="1200" dirty="0">
                <a:solidFill>
                  <a:schemeClr val="tx1"/>
                </a:solidFill>
              </a:rPr>
              <a:t>  Source: Andrea Mora</a:t>
            </a:r>
          </a:p>
        </p:txBody>
      </p:sp>
      <p:pic>
        <p:nvPicPr>
          <p:cNvPr id="12" name="Image 10"/>
          <p:cNvPicPr/>
          <p:nvPr/>
        </p:nvPicPr>
        <p:blipFill>
          <a:blip r:embed="rId4">
            <a:extLst>
              <a:ext uri="{28A0092B-C50C-407E-A947-70E740481C1C}">
                <a14:useLocalDpi xmlns:a14="http://schemas.microsoft.com/office/drawing/2010/main" val="0"/>
              </a:ext>
            </a:extLst>
          </a:blip>
          <a:srcRect/>
          <a:stretch>
            <a:fillRect/>
          </a:stretch>
        </p:blipFill>
        <p:spPr bwMode="auto">
          <a:xfrm>
            <a:off x="8967394" y="1600200"/>
            <a:ext cx="2234005" cy="2940613"/>
          </a:xfrm>
          <a:prstGeom prst="rect">
            <a:avLst/>
          </a:prstGeom>
          <a:noFill/>
          <a:ln>
            <a:noFill/>
          </a:ln>
        </p:spPr>
      </p:pic>
      <p:sp>
        <p:nvSpPr>
          <p:cNvPr id="3" name="Footer Placeholder 2">
            <a:extLst>
              <a:ext uri="{FF2B5EF4-FFF2-40B4-BE49-F238E27FC236}">
                <a16:creationId xmlns:a16="http://schemas.microsoft.com/office/drawing/2014/main" id="{7B3A4269-3415-4304-4F2B-519FAD982B73}"/>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62916654-298D-3435-DF4C-B88969985200}"/>
              </a:ext>
            </a:extLst>
          </p:cNvPr>
          <p:cNvSpPr>
            <a:spLocks noGrp="1"/>
          </p:cNvSpPr>
          <p:nvPr>
            <p:ph type="sldNum" idx="12"/>
          </p:nvPr>
        </p:nvSpPr>
        <p:spPr/>
        <p:txBody>
          <a:bodyPr/>
          <a:lstStyle/>
          <a:p>
            <a:r>
              <a:rPr lang="en-GB"/>
              <a:t>Slide </a:t>
            </a:r>
            <a:fld id="{440F5867-744E-4AA6-B0ED-4C44D2DFBB7B}" type="slidenum">
              <a:rPr lang="en-GB" smtClean="0"/>
              <a:pPr/>
              <a:t>101</a:t>
            </a:fld>
            <a:endParaRPr lang="en-GB" dirty="0"/>
          </a:p>
        </p:txBody>
      </p:sp>
      <p:sp>
        <p:nvSpPr>
          <p:cNvPr id="6" name="Date Placeholder 5">
            <a:extLst>
              <a:ext uri="{FF2B5EF4-FFF2-40B4-BE49-F238E27FC236}">
                <a16:creationId xmlns:a16="http://schemas.microsoft.com/office/drawing/2014/main" id="{A027CA3D-84E9-B556-5CAB-D5548EF28015}"/>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121717500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4394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Objectives this week:  Thursday AM1 (2)</a:t>
            </a:r>
          </a:p>
        </p:txBody>
      </p:sp>
      <p:sp>
        <p:nvSpPr>
          <p:cNvPr id="10" name="Content Placeholder 2"/>
          <p:cNvSpPr>
            <a:spLocks noGrp="1"/>
          </p:cNvSpPr>
          <p:nvPr>
            <p:ph idx="1"/>
          </p:nvPr>
        </p:nvSpPr>
        <p:spPr>
          <a:xfrm>
            <a:off x="838200" y="1524000"/>
            <a:ext cx="10439400" cy="4648200"/>
          </a:xfrm>
        </p:spPr>
        <p:txBody>
          <a:bodyPr/>
          <a:lstStyle/>
          <a:p>
            <a:pPr algn="just">
              <a:spcBef>
                <a:spcPts val="1800"/>
              </a:spcBef>
              <a:buFont typeface="Arial" panose="020B0604020202020204" pitchFamily="34" charset="0"/>
              <a:buChar char="•"/>
            </a:pPr>
            <a:r>
              <a:rPr lang="en-US" altLang="en-US" sz="2200" dirty="0">
                <a:cs typeface="Arial" panose="020B0604020202020204" pitchFamily="34" charset="0"/>
              </a:rPr>
              <a:t>Review and consider approval of the draft response of the following ongoing consultation</a:t>
            </a:r>
          </a:p>
          <a:p>
            <a:pPr marL="630238" marR="117475" lvl="1" indent="-230188" algn="just">
              <a:spcBef>
                <a:spcPts val="600"/>
              </a:spcBef>
              <a:buFont typeface="Times New Roman" pitchFamily="16" charset="0"/>
              <a:buChar char="•"/>
              <a:tabLst>
                <a:tab pos="230188" algn="l"/>
              </a:tabLst>
            </a:pPr>
            <a:r>
              <a:rPr lang="en-US" sz="1800" spc="-5" dirty="0">
                <a:solidFill>
                  <a:schemeClr val="tx1"/>
                </a:solidFill>
                <a:cs typeface="Arial"/>
              </a:rPr>
              <a:t>Colombia ANE:  </a:t>
            </a:r>
            <a:r>
              <a:rPr lang="en-US" sz="1800" spc="-5" dirty="0">
                <a:solidFill>
                  <a:schemeClr val="tx1"/>
                </a:solidFill>
                <a:cs typeface="Arial"/>
                <a:hlinkClick r:id="rId3"/>
              </a:rPr>
              <a:t>6 GHz band coexistence study</a:t>
            </a:r>
            <a:endParaRPr lang="en-US" sz="1800" spc="-5" dirty="0">
              <a:solidFill>
                <a:schemeClr val="tx1"/>
              </a:solidFill>
              <a:cs typeface="Arial"/>
            </a:endParaRPr>
          </a:p>
          <a:p>
            <a:pPr marL="1030288" marR="117475" lvl="2" indent="-230188" algn="just">
              <a:spcBef>
                <a:spcPts val="600"/>
              </a:spcBef>
              <a:buFont typeface="Times New Roman" pitchFamily="16" charset="0"/>
              <a:buChar char="•"/>
              <a:tabLst>
                <a:tab pos="230188" algn="l"/>
              </a:tabLst>
            </a:pPr>
            <a:r>
              <a:rPr lang="en-US" altLang="en-US" sz="1600" dirty="0">
                <a:cs typeface="Arial" panose="020B0604020202020204" pitchFamily="34" charset="0"/>
              </a:rPr>
              <a:t>Document:  </a:t>
            </a:r>
            <a:r>
              <a:rPr lang="en-US" altLang="en-US" sz="1600" dirty="0">
                <a:cs typeface="Arial" panose="020B0604020202020204" pitchFamily="34" charset="0"/>
                <a:hlinkClick r:id="rId4"/>
              </a:rPr>
              <a:t>18-24/0006</a:t>
            </a:r>
            <a:endParaRPr lang="en-US" sz="1800" spc="-5" dirty="0">
              <a:solidFill>
                <a:schemeClr val="tx1"/>
              </a:solidFill>
              <a:cs typeface="Arial"/>
            </a:endParaRPr>
          </a:p>
          <a:p>
            <a:pPr algn="just">
              <a:spcBef>
                <a:spcPts val="1800"/>
              </a:spcBef>
              <a:buFont typeface="Arial" panose="020B0604020202020204" pitchFamily="34" charset="0"/>
              <a:buChar char="•"/>
            </a:pPr>
            <a:r>
              <a:rPr lang="en-US" altLang="en-US" sz="2200" dirty="0">
                <a:cs typeface="Arial" panose="020B0604020202020204" pitchFamily="34" charset="0"/>
              </a:rPr>
              <a:t>Discuss the latest topics related to spectrum and regulation in Europe, North America, and Asia Pacific, including:</a:t>
            </a:r>
          </a:p>
          <a:p>
            <a:pPr marL="630238" marR="117475" lvl="1" indent="-230188" algn="just">
              <a:spcBef>
                <a:spcPts val="600"/>
              </a:spcBef>
              <a:buFont typeface="Times New Roman" pitchFamily="16" charset="0"/>
              <a:buChar char="•"/>
              <a:tabLst>
                <a:tab pos="230188" algn="l"/>
              </a:tabLst>
            </a:pPr>
            <a:r>
              <a:rPr lang="en-US" sz="1800" dirty="0">
                <a:latin typeface="Times New Roman" pitchFamily="18" charset="0"/>
              </a:rPr>
              <a:t>Overview on the Results of WRC-2023 relevant for THz Communications</a:t>
            </a:r>
          </a:p>
          <a:p>
            <a:pPr marL="1030288" marR="117475" lvl="2" indent="-230188" algn="just">
              <a:spcBef>
                <a:spcPts val="600"/>
              </a:spcBef>
              <a:buFont typeface="Times New Roman" pitchFamily="16" charset="0"/>
              <a:buChar char="•"/>
              <a:tabLst>
                <a:tab pos="230188" algn="l"/>
              </a:tabLst>
            </a:pPr>
            <a:r>
              <a:rPr lang="en-US" altLang="en-US" sz="1600" dirty="0">
                <a:cs typeface="Arial" panose="020B0604020202020204" pitchFamily="34" charset="0"/>
              </a:rPr>
              <a:t>Document:  </a:t>
            </a:r>
            <a:r>
              <a:rPr lang="en-US" altLang="en-US" sz="1600" dirty="0">
                <a:cs typeface="Arial" panose="020B0604020202020204" pitchFamily="34" charset="0"/>
                <a:hlinkClick r:id="rId5"/>
              </a:rPr>
              <a:t>15-24/0030</a:t>
            </a:r>
            <a:endParaRPr lang="en-US" sz="1600" spc="-5" dirty="0">
              <a:solidFill>
                <a:schemeClr val="tx1"/>
              </a:solidFill>
              <a:cs typeface="Arial"/>
            </a:endParaRPr>
          </a:p>
          <a:p>
            <a:pPr marL="630238" marR="117475" lvl="1" indent="-230188" algn="just">
              <a:spcBef>
                <a:spcPts val="600"/>
              </a:spcBef>
              <a:buFont typeface="Times New Roman" pitchFamily="16" charset="0"/>
              <a:buChar char="•"/>
              <a:tabLst>
                <a:tab pos="230188" algn="l"/>
              </a:tabLst>
            </a:pPr>
            <a:endParaRPr lang="en-US" altLang="en-US" sz="1800" dirty="0">
              <a:cs typeface="Arial" panose="020B0604020202020204" pitchFamily="34" charset="0"/>
            </a:endParaRPr>
          </a:p>
          <a:p>
            <a:pPr marL="0" indent="0" algn="just">
              <a:spcBef>
                <a:spcPts val="1800"/>
              </a:spcBef>
            </a:pPr>
            <a:endParaRPr lang="en-US" altLang="en-US" sz="2200" dirty="0">
              <a:cs typeface="Arial" panose="020B0604020202020204" pitchFamily="34" charset="0"/>
            </a:endParaRPr>
          </a:p>
          <a:p>
            <a:pPr marL="0" indent="0" algn="just"/>
            <a:endParaRPr lang="en-US" altLang="en-US" sz="2000" dirty="0"/>
          </a:p>
          <a:p>
            <a:pPr marL="0" indent="0" algn="just"/>
            <a:endParaRPr lang="en-US" altLang="en-US" sz="2000" dirty="0"/>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C43AF781-7AB7-A3A0-9A07-F9BA0E6DB5E4}"/>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3DC18B58-912F-1B1D-DB52-B6BA5D03699C}"/>
              </a:ext>
            </a:extLst>
          </p:cNvPr>
          <p:cNvSpPr>
            <a:spLocks noGrp="1"/>
          </p:cNvSpPr>
          <p:nvPr>
            <p:ph type="sldNum" idx="12"/>
          </p:nvPr>
        </p:nvSpPr>
        <p:spPr/>
        <p:txBody>
          <a:bodyPr/>
          <a:lstStyle/>
          <a:p>
            <a:r>
              <a:rPr lang="en-GB"/>
              <a:t>Slide </a:t>
            </a:r>
            <a:fld id="{440F5867-744E-4AA6-B0ED-4C44D2DFBB7B}" type="slidenum">
              <a:rPr lang="en-GB" smtClean="0"/>
              <a:pPr/>
              <a:t>102</a:t>
            </a:fld>
            <a:endParaRPr lang="en-GB" dirty="0"/>
          </a:p>
        </p:txBody>
      </p:sp>
      <p:sp>
        <p:nvSpPr>
          <p:cNvPr id="5" name="Date Placeholder 4">
            <a:extLst>
              <a:ext uri="{FF2B5EF4-FFF2-40B4-BE49-F238E27FC236}">
                <a16:creationId xmlns:a16="http://schemas.microsoft.com/office/drawing/2014/main" id="{5913D961-48E8-1A9C-7982-41A2F0C6249D}"/>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178151154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734483" y="609600"/>
            <a:ext cx="10367426"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Officer elections in March 2024</a:t>
            </a:r>
          </a:p>
        </p:txBody>
      </p:sp>
      <p:sp>
        <p:nvSpPr>
          <p:cNvPr id="10" name="Content Placeholder 2"/>
          <p:cNvSpPr>
            <a:spLocks noGrp="1"/>
          </p:cNvSpPr>
          <p:nvPr>
            <p:ph idx="1"/>
          </p:nvPr>
        </p:nvSpPr>
        <p:spPr>
          <a:xfrm>
            <a:off x="914400" y="1524000"/>
            <a:ext cx="10399184" cy="5157187"/>
          </a:xfrm>
        </p:spPr>
        <p:txBody>
          <a:bodyPr/>
          <a:lstStyle/>
          <a:p>
            <a:pPr marL="230188" marR="117475" indent="-230188" algn="just">
              <a:buFont typeface="Times New Roman" pitchFamily="16" charset="0"/>
              <a:buChar char="•"/>
              <a:tabLst>
                <a:tab pos="230188" algn="l"/>
              </a:tabLst>
            </a:pPr>
            <a:r>
              <a:rPr lang="en-US" sz="1800" spc="-5" dirty="0">
                <a:cs typeface="Arial"/>
              </a:rPr>
              <a:t>The officer elected positions, including Chair and Vice Chair(s), are open for election in the IEEE 802 March 2024 mixed-mode plenary.</a:t>
            </a:r>
          </a:p>
          <a:p>
            <a:pPr marL="630238" marR="117475" lvl="1" indent="-230188" algn="just">
              <a:buClrTx/>
              <a:buFont typeface="Times New Roman" pitchFamily="16" charset="0"/>
              <a:buChar char="•"/>
              <a:tabLst>
                <a:tab pos="230188" algn="l"/>
              </a:tabLst>
            </a:pPr>
            <a:r>
              <a:rPr lang="en-US" sz="1800" spc="-5" dirty="0">
                <a:solidFill>
                  <a:srgbClr val="FF0000"/>
                </a:solidFill>
                <a:cs typeface="Arial"/>
              </a:rPr>
              <a:t>Nominations will be opened on Sunday, 11 February 2024, received and closed the end of Monday, 11 March 2024. Self-nomination is valid.</a:t>
            </a:r>
          </a:p>
          <a:p>
            <a:pPr marL="630238" marR="117475" lvl="1" indent="-230188" algn="just">
              <a:buClrTx/>
              <a:buFont typeface="Times New Roman" pitchFamily="16" charset="0"/>
              <a:buChar char="•"/>
              <a:tabLst>
                <a:tab pos="230188" algn="l"/>
              </a:tabLst>
            </a:pPr>
            <a:r>
              <a:rPr lang="en-US" sz="1800" spc="-5" dirty="0">
                <a:cs typeface="Arial"/>
              </a:rPr>
              <a:t>Introductory statements made by candidates with Q&amp;A during the IEEE 802.18 opening meeting at 10:30am MT on Tuesday, 12 March 2024.</a:t>
            </a:r>
          </a:p>
          <a:p>
            <a:pPr marL="630238" marR="117475" lvl="1" indent="-230188" algn="just">
              <a:buClrTx/>
              <a:buFont typeface="Times New Roman" pitchFamily="16" charset="0"/>
              <a:buChar char="•"/>
              <a:tabLst>
                <a:tab pos="230188" algn="l"/>
              </a:tabLst>
            </a:pPr>
            <a:r>
              <a:rPr lang="en-US" sz="1800" spc="-5" dirty="0">
                <a:cs typeface="Arial"/>
              </a:rPr>
              <a:t>Elections take place during the IEEE 802.18 closing meeting at 8:00am MT on Thursday, 14 March 2024, through </a:t>
            </a:r>
            <a:r>
              <a:rPr lang="en-US" sz="1800" spc="-5" dirty="0" err="1">
                <a:solidFill>
                  <a:srgbClr val="FF0000"/>
                </a:solidFill>
                <a:cs typeface="Arial"/>
              </a:rPr>
              <a:t>DirectVoteLine</a:t>
            </a:r>
            <a:r>
              <a:rPr lang="en-US" sz="1800" spc="-5" dirty="0">
                <a:cs typeface="Arial"/>
              </a:rPr>
              <a:t>.</a:t>
            </a:r>
          </a:p>
          <a:p>
            <a:pPr marL="630238" marR="117475" lvl="1" indent="-230188" algn="just">
              <a:buClrTx/>
              <a:buFont typeface="Times New Roman" pitchFamily="16" charset="0"/>
              <a:buChar char="•"/>
              <a:tabLst>
                <a:tab pos="230188" algn="l"/>
              </a:tabLst>
            </a:pPr>
            <a:r>
              <a:rPr lang="en-US" sz="1800" spc="-5" dirty="0">
                <a:cs typeface="Arial"/>
              </a:rPr>
              <a:t>All positions require majority confirmation vote. </a:t>
            </a:r>
          </a:p>
          <a:p>
            <a:pPr marL="630238" marR="117475" lvl="1" indent="-230188" algn="just">
              <a:buClrTx/>
              <a:buFont typeface="Times New Roman" pitchFamily="16" charset="0"/>
              <a:buChar char="•"/>
              <a:tabLst>
                <a:tab pos="230188" algn="l"/>
              </a:tabLst>
            </a:pPr>
            <a:r>
              <a:rPr lang="en-US" sz="1800" spc="-5" dirty="0">
                <a:cs typeface="Arial"/>
              </a:rPr>
              <a:t>The Chair and Vice Chair(s) are subject to confirmation by IEEE 802 EC, and must provide and have had accepted statements of affiliation and support to IEEE 802 EC recording secretary before the IEEE 802 EC closing plenary on Friday, 15 March 2024.</a:t>
            </a:r>
          </a:p>
          <a:p>
            <a:pPr marL="630238" marR="117475" lvl="1" indent="-230188" algn="just">
              <a:buClrTx/>
              <a:buFont typeface="Times New Roman" pitchFamily="16" charset="0"/>
              <a:buChar char="•"/>
              <a:tabLst>
                <a:tab pos="230188" algn="l"/>
              </a:tabLst>
            </a:pPr>
            <a:endParaRPr lang="en-US" sz="1800" spc="-5" dirty="0">
              <a:cs typeface="Arial"/>
            </a:endParaRPr>
          </a:p>
        </p:txBody>
      </p:sp>
      <p:sp>
        <p:nvSpPr>
          <p:cNvPr id="2" name="Footer Placeholder 1">
            <a:extLst>
              <a:ext uri="{FF2B5EF4-FFF2-40B4-BE49-F238E27FC236}">
                <a16:creationId xmlns:a16="http://schemas.microsoft.com/office/drawing/2014/main" id="{95745040-9CA4-CA44-71AA-B6F934127A04}"/>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E110523C-09C7-C681-5DF3-EF531E5CDF7D}"/>
              </a:ext>
            </a:extLst>
          </p:cNvPr>
          <p:cNvSpPr>
            <a:spLocks noGrp="1"/>
          </p:cNvSpPr>
          <p:nvPr>
            <p:ph type="sldNum" idx="12"/>
          </p:nvPr>
        </p:nvSpPr>
        <p:spPr/>
        <p:txBody>
          <a:bodyPr/>
          <a:lstStyle/>
          <a:p>
            <a:r>
              <a:rPr lang="en-GB"/>
              <a:t>Slide </a:t>
            </a:r>
            <a:fld id="{440F5867-744E-4AA6-B0ED-4C44D2DFBB7B}" type="slidenum">
              <a:rPr lang="en-GB" smtClean="0"/>
              <a:pPr/>
              <a:t>103</a:t>
            </a:fld>
            <a:endParaRPr lang="en-GB" dirty="0"/>
          </a:p>
        </p:txBody>
      </p:sp>
      <p:sp>
        <p:nvSpPr>
          <p:cNvPr id="4" name="Date Placeholder 3">
            <a:extLst>
              <a:ext uri="{FF2B5EF4-FFF2-40B4-BE49-F238E27FC236}">
                <a16:creationId xmlns:a16="http://schemas.microsoft.com/office/drawing/2014/main" id="{0224746A-BC3F-1B58-1B8C-F722824388BA}"/>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334861832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29218" y="674307"/>
            <a:ext cx="10363200" cy="749300"/>
          </a:xfrm>
          <a:ln/>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i="0" dirty="0">
                <a:solidFill>
                  <a:srgbClr val="000000"/>
                </a:solidFill>
                <a:effectLst/>
              </a:rPr>
              <a:t>802.19 WG January 2024 Liaison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2024-1-17</a:t>
            </a:r>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9" name="Object 3">
            <a:extLst>
              <a:ext uri="{FF2B5EF4-FFF2-40B4-BE49-F238E27FC236}">
                <a16:creationId xmlns:a16="http://schemas.microsoft.com/office/drawing/2014/main" id="{AFC3DD29-9CAC-4260-9BE4-AE28C71128F4}"/>
              </a:ext>
            </a:extLst>
          </p:cNvPr>
          <p:cNvGraphicFramePr>
            <a:graphicFrameLocks noChangeAspect="1"/>
          </p:cNvGraphicFramePr>
          <p:nvPr>
            <p:extLst>
              <p:ext uri="{D42A27DB-BD31-4B8C-83A1-F6EECF244321}">
                <p14:modId xmlns:p14="http://schemas.microsoft.com/office/powerpoint/2010/main" val="2587987956"/>
              </p:ext>
            </p:extLst>
          </p:nvPr>
        </p:nvGraphicFramePr>
        <p:xfrm>
          <a:off x="989013" y="2384425"/>
          <a:ext cx="9761537" cy="3003550"/>
        </p:xfrm>
        <a:graphic>
          <a:graphicData uri="http://schemas.openxmlformats.org/presentationml/2006/ole">
            <mc:AlternateContent xmlns:mc="http://schemas.openxmlformats.org/markup-compatibility/2006">
              <mc:Choice xmlns:v="urn:schemas-microsoft-com:vml" Requires="v">
                <p:oleObj name="Document" r:id="rId3" imgW="8255780" imgH="2547135" progId="Word.Document.8">
                  <p:embed/>
                </p:oleObj>
              </mc:Choice>
              <mc:Fallback>
                <p:oleObj name="Document" r:id="rId3" imgW="8255780" imgH="2547135" progId="Word.Document.8">
                  <p:embed/>
                  <p:pic>
                    <p:nvPicPr>
                      <p:cNvPr id="9" name="Object 3">
                        <a:extLst>
                          <a:ext uri="{FF2B5EF4-FFF2-40B4-BE49-F238E27FC236}">
                            <a16:creationId xmlns:a16="http://schemas.microsoft.com/office/drawing/2014/main" id="{AFC3DD29-9CAC-4260-9BE4-AE28C71128F4}"/>
                          </a:ext>
                        </a:extLst>
                      </p:cNvPr>
                      <p:cNvPicPr>
                        <a:picLocks noChangeAspect="1" noChangeArrowheads="1"/>
                      </p:cNvPicPr>
                      <p:nvPr/>
                    </p:nvPicPr>
                    <p:blipFill>
                      <a:blip r:embed="rId4"/>
                      <a:srcRect/>
                      <a:stretch>
                        <a:fillRect/>
                      </a:stretch>
                    </p:blipFill>
                    <p:spPr bwMode="auto">
                      <a:xfrm>
                        <a:off x="989013" y="2384425"/>
                        <a:ext cx="9761537" cy="3003550"/>
                      </a:xfrm>
                      <a:prstGeom prst="rect">
                        <a:avLst/>
                      </a:prstGeom>
                      <a:noFill/>
                    </p:spPr>
                  </p:pic>
                </p:oleObj>
              </mc:Fallback>
            </mc:AlternateContent>
          </a:graphicData>
        </a:graphic>
      </p:graphicFrame>
      <p:sp>
        <p:nvSpPr>
          <p:cNvPr id="3" name="Footer Placeholder 2">
            <a:extLst>
              <a:ext uri="{FF2B5EF4-FFF2-40B4-BE49-F238E27FC236}">
                <a16:creationId xmlns:a16="http://schemas.microsoft.com/office/drawing/2014/main" id="{2CE3E228-8992-CE3F-607F-A832DC957F9E}"/>
              </a:ext>
            </a:extLst>
          </p:cNvPr>
          <p:cNvSpPr>
            <a:spLocks noGrp="1"/>
          </p:cNvSpPr>
          <p:nvPr>
            <p:ph type="ftr" idx="11"/>
          </p:nvPr>
        </p:nvSpPr>
        <p:spPr/>
        <p:txBody>
          <a:bodyPr/>
          <a:lstStyle/>
          <a:p>
            <a:r>
              <a:rPr lang="en-GB"/>
              <a:t>Tuncer Baykas, Vestel</a:t>
            </a:r>
          </a:p>
        </p:txBody>
      </p:sp>
      <p:sp>
        <p:nvSpPr>
          <p:cNvPr id="4" name="Slide Number Placeholder 3">
            <a:extLst>
              <a:ext uri="{FF2B5EF4-FFF2-40B4-BE49-F238E27FC236}">
                <a16:creationId xmlns:a16="http://schemas.microsoft.com/office/drawing/2014/main" id="{1DE2EF73-C7C0-2B56-DA2C-BF85A289B0C1}"/>
              </a:ext>
            </a:extLst>
          </p:cNvPr>
          <p:cNvSpPr>
            <a:spLocks noGrp="1"/>
          </p:cNvSpPr>
          <p:nvPr>
            <p:ph type="sldNum" idx="12"/>
          </p:nvPr>
        </p:nvSpPr>
        <p:spPr/>
        <p:txBody>
          <a:bodyPr/>
          <a:lstStyle/>
          <a:p>
            <a:r>
              <a:rPr lang="en-GB"/>
              <a:t>Slide </a:t>
            </a:r>
            <a:fld id="{DE40C9FC-4879-4F20-9ECA-A574A90476B7}" type="slidenum">
              <a:rPr lang="en-GB" smtClean="0"/>
              <a:pPr/>
              <a:t>104</a:t>
            </a:fld>
            <a:endParaRPr lang="en-GB"/>
          </a:p>
        </p:txBody>
      </p:sp>
      <p:sp>
        <p:nvSpPr>
          <p:cNvPr id="5" name="Date Placeholder 4">
            <a:extLst>
              <a:ext uri="{FF2B5EF4-FFF2-40B4-BE49-F238E27FC236}">
                <a16:creationId xmlns:a16="http://schemas.microsoft.com/office/drawing/2014/main" id="{C1D4BBD5-EF46-671C-29D0-07DD52649620}"/>
              </a:ext>
            </a:extLst>
          </p:cNvPr>
          <p:cNvSpPr>
            <a:spLocks noGrp="1"/>
          </p:cNvSpPr>
          <p:nvPr>
            <p:ph type="dt" idx="10"/>
          </p:nvPr>
        </p:nvSpPr>
        <p:spPr/>
        <p:txBody>
          <a:bodyPr/>
          <a:lstStyle/>
          <a:p>
            <a:r>
              <a:rPr lang="en-US"/>
              <a:t>January 2024</a:t>
            </a:r>
            <a:endParaRPr lang="en-GB"/>
          </a:p>
        </p:txBody>
      </p:sp>
    </p:spTree>
    <p:extLst>
      <p:ext uri="{BB962C8B-B14F-4D97-AF65-F5344CB8AC3E}">
        <p14:creationId xmlns:p14="http://schemas.microsoft.com/office/powerpoint/2010/main" val="261023923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914401" y="685801"/>
            <a:ext cx="10361084" cy="533399"/>
          </a:xfrm>
          <a:ln/>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IEEE 802.19 Overview</a:t>
            </a:r>
          </a:p>
        </p:txBody>
      </p:sp>
      <p:sp>
        <p:nvSpPr>
          <p:cNvPr id="5" name="Content Placeholder 4">
            <a:extLst>
              <a:ext uri="{FF2B5EF4-FFF2-40B4-BE49-F238E27FC236}">
                <a16:creationId xmlns:a16="http://schemas.microsoft.com/office/drawing/2014/main" id="{7BBF4F36-0B54-E231-3296-454318BFC1D7}"/>
              </a:ext>
            </a:extLst>
          </p:cNvPr>
          <p:cNvSpPr>
            <a:spLocks noGrp="1"/>
          </p:cNvSpPr>
          <p:nvPr>
            <p:ph idx="1"/>
          </p:nvPr>
        </p:nvSpPr>
        <p:spPr>
          <a:xfrm>
            <a:off x="952501" y="1372393"/>
            <a:ext cx="10744199" cy="4113213"/>
          </a:xfrm>
        </p:spPr>
        <p:txBody>
          <a:bodyPr/>
          <a:lstStyle/>
          <a:p>
            <a:pPr marL="0">
              <a:buFont typeface="Arial" panose="020B0604020202020204" pitchFamily="34" charset="0"/>
              <a:buChar char="•"/>
            </a:pPr>
            <a:r>
              <a:rPr lang="en-US" b="0" i="0" dirty="0">
                <a:solidFill>
                  <a:schemeClr val="tx1"/>
                </a:solidFill>
                <a:effectLst/>
                <a:latin typeface="+mj-lt"/>
              </a:rPr>
              <a:t>IEEE 802.19 group reviews coexistence assessment documents (CAD) produced by working groups developing new wireless standards for unlicensed devices.</a:t>
            </a:r>
          </a:p>
          <a:p>
            <a:pPr marL="0">
              <a:buFont typeface="Arial" panose="020B0604020202020204" pitchFamily="34" charset="0"/>
              <a:buChar char="•"/>
            </a:pPr>
            <a:r>
              <a:rPr lang="en-US" b="0" i="0" dirty="0">
                <a:solidFill>
                  <a:schemeClr val="tx1"/>
                </a:solidFill>
                <a:effectLst/>
                <a:latin typeface="+mj-lt"/>
              </a:rPr>
              <a:t>IEEE 802.19 develops standards for coexistence between wireless standards of unlicensed devices.</a:t>
            </a:r>
          </a:p>
          <a:p>
            <a:pPr marL="0">
              <a:buFont typeface="Arial" panose="020B0604020202020204" pitchFamily="34" charset="0"/>
              <a:buChar char="•"/>
            </a:pPr>
            <a:r>
              <a:rPr lang="en-US" b="0" dirty="0">
                <a:solidFill>
                  <a:schemeClr val="tx1"/>
                </a:solidFill>
                <a:latin typeface="+mj-lt"/>
              </a:rPr>
              <a:t>Group has 47 voters as of January 2024.</a:t>
            </a:r>
          </a:p>
          <a:p>
            <a:pPr marL="0">
              <a:buFont typeface="Arial" panose="020B0604020202020204" pitchFamily="34" charset="0"/>
              <a:buChar char="•"/>
            </a:pPr>
            <a:r>
              <a:rPr lang="en-US" b="0" i="0" dirty="0">
                <a:solidFill>
                  <a:schemeClr val="tx1"/>
                </a:solidFill>
                <a:effectLst/>
                <a:latin typeface="+mj-lt"/>
              </a:rPr>
              <a:t>Group had one session </a:t>
            </a:r>
            <a:r>
              <a:rPr lang="en-US" b="0" dirty="0">
                <a:solidFill>
                  <a:schemeClr val="tx1"/>
                </a:solidFill>
                <a:latin typeface="+mj-lt"/>
              </a:rPr>
              <a:t>on Monday. </a:t>
            </a:r>
          </a:p>
          <a:p>
            <a:pPr marL="0" indent="0"/>
            <a:br>
              <a:rPr lang="en-US" b="1" i="0" dirty="0">
                <a:solidFill>
                  <a:srgbClr val="006699"/>
                </a:solidFill>
                <a:effectLst/>
                <a:latin typeface="+mj-lt"/>
              </a:rPr>
            </a:br>
            <a:endParaRPr lang="en-US" dirty="0">
              <a:latin typeface="+mj-lt"/>
            </a:endParaRPr>
          </a:p>
        </p:txBody>
      </p:sp>
      <p:graphicFrame>
        <p:nvGraphicFramePr>
          <p:cNvPr id="9" name="Table 7">
            <a:extLst>
              <a:ext uri="{FF2B5EF4-FFF2-40B4-BE49-F238E27FC236}">
                <a16:creationId xmlns:a16="http://schemas.microsoft.com/office/drawing/2014/main" id="{90E2F7A2-55B5-C834-B4F4-64DA3E80B288}"/>
              </a:ext>
            </a:extLst>
          </p:cNvPr>
          <p:cNvGraphicFramePr>
            <a:graphicFrameLocks/>
          </p:cNvGraphicFramePr>
          <p:nvPr>
            <p:extLst>
              <p:ext uri="{D42A27DB-BD31-4B8C-83A1-F6EECF244321}">
                <p14:modId xmlns:p14="http://schemas.microsoft.com/office/powerpoint/2010/main" val="3792667710"/>
              </p:ext>
            </p:extLst>
          </p:nvPr>
        </p:nvGraphicFramePr>
        <p:xfrm>
          <a:off x="1950775" y="4267200"/>
          <a:ext cx="8288336" cy="1981200"/>
        </p:xfrm>
        <a:graphic>
          <a:graphicData uri="http://schemas.openxmlformats.org/drawingml/2006/table">
            <a:tbl>
              <a:tblPr firstRow="1" bandRow="1">
                <a:tableStyleId>{21E4AEA4-8DFA-4A89-87EB-49C32662AFE0}</a:tableStyleId>
              </a:tblPr>
              <a:tblGrid>
                <a:gridCol w="4144168">
                  <a:extLst>
                    <a:ext uri="{9D8B030D-6E8A-4147-A177-3AD203B41FA5}">
                      <a16:colId xmlns:a16="http://schemas.microsoft.com/office/drawing/2014/main" val="189339927"/>
                    </a:ext>
                  </a:extLst>
                </a:gridCol>
                <a:gridCol w="4144168">
                  <a:extLst>
                    <a:ext uri="{9D8B030D-6E8A-4147-A177-3AD203B41FA5}">
                      <a16:colId xmlns:a16="http://schemas.microsoft.com/office/drawing/2014/main" val="1781321727"/>
                    </a:ext>
                  </a:extLst>
                </a:gridCol>
              </a:tblGrid>
              <a:tr h="370840">
                <a:tc>
                  <a:txBody>
                    <a:bodyPr/>
                    <a:lstStyle/>
                    <a:p>
                      <a:r>
                        <a:rPr lang="en-US" sz="2000" dirty="0">
                          <a:latin typeface="Calibri" panose="020F0502020204030204" pitchFamily="34" charset="0"/>
                          <a:cs typeface="Calibri" panose="020F0502020204030204" pitchFamily="34" charset="0"/>
                        </a:rPr>
                        <a:t>Position</a:t>
                      </a:r>
                    </a:p>
                  </a:txBody>
                  <a:tcPr/>
                </a:tc>
                <a:tc>
                  <a:txBody>
                    <a:bodyPr/>
                    <a:lstStyle/>
                    <a:p>
                      <a:r>
                        <a:rPr lang="en-US" sz="2000" dirty="0">
                          <a:latin typeface="Calibri" panose="020F0502020204030204" pitchFamily="34" charset="0"/>
                          <a:cs typeface="Calibri" panose="020F0502020204030204" pitchFamily="34" charset="0"/>
                        </a:rPr>
                        <a:t>Person</a:t>
                      </a:r>
                    </a:p>
                  </a:txBody>
                  <a:tcPr/>
                </a:tc>
                <a:extLst>
                  <a:ext uri="{0D108BD9-81ED-4DB2-BD59-A6C34878D82A}">
                    <a16:rowId xmlns:a16="http://schemas.microsoft.com/office/drawing/2014/main" val="1368241674"/>
                  </a:ext>
                </a:extLst>
              </a:tr>
              <a:tr h="370840">
                <a:tc>
                  <a:txBody>
                    <a:bodyPr/>
                    <a:lstStyle/>
                    <a:p>
                      <a:r>
                        <a:rPr lang="en-US" sz="2000" dirty="0">
                          <a:latin typeface="Calibri" panose="020F0502020204030204" pitchFamily="34" charset="0"/>
                          <a:cs typeface="Calibri" panose="020F0502020204030204" pitchFamily="34" charset="0"/>
                        </a:rPr>
                        <a:t>Working Group Chair</a:t>
                      </a:r>
                    </a:p>
                  </a:txBody>
                  <a:tcPr/>
                </a:tc>
                <a:tc>
                  <a:txBody>
                    <a:bodyPr/>
                    <a:lstStyle/>
                    <a:p>
                      <a:r>
                        <a:rPr lang="en-US" sz="2000" dirty="0">
                          <a:latin typeface="Calibri" panose="020F0502020204030204" pitchFamily="34" charset="0"/>
                          <a:cs typeface="Calibri" panose="020F0502020204030204" pitchFamily="34" charset="0"/>
                        </a:rPr>
                        <a:t>Steve Shellhammer (Qualcomm)</a:t>
                      </a:r>
                    </a:p>
                  </a:txBody>
                  <a:tcPr/>
                </a:tc>
                <a:extLst>
                  <a:ext uri="{0D108BD9-81ED-4DB2-BD59-A6C34878D82A}">
                    <a16:rowId xmlns:a16="http://schemas.microsoft.com/office/drawing/2014/main" val="271438856"/>
                  </a:ext>
                </a:extLst>
              </a:tr>
              <a:tr h="370840">
                <a:tc>
                  <a:txBody>
                    <a:bodyPr/>
                    <a:lstStyle/>
                    <a:p>
                      <a:r>
                        <a:rPr lang="en-US" sz="2000" dirty="0">
                          <a:latin typeface="Calibri" panose="020F0502020204030204" pitchFamily="34" charset="0"/>
                          <a:cs typeface="Calibri" panose="020F0502020204030204" pitchFamily="34" charset="0"/>
                        </a:rPr>
                        <a:t>Working Group Vice Chair</a:t>
                      </a:r>
                    </a:p>
                  </a:txBody>
                  <a:tcPr/>
                </a:tc>
                <a:tc>
                  <a:txBody>
                    <a:bodyPr/>
                    <a:lstStyle/>
                    <a:p>
                      <a:r>
                        <a:rPr lang="en-US" sz="2000" dirty="0">
                          <a:latin typeface="Calibri" panose="020F0502020204030204" pitchFamily="34" charset="0"/>
                          <a:cs typeface="Calibri" panose="020F0502020204030204" pitchFamily="34" charset="0"/>
                        </a:rPr>
                        <a:t>Tuncer Baykas (</a:t>
                      </a:r>
                      <a:r>
                        <a:rPr lang="en-US" sz="2000" dirty="0" err="1">
                          <a:latin typeface="Calibri" panose="020F0502020204030204" pitchFamily="34" charset="0"/>
                          <a:cs typeface="Calibri" panose="020F0502020204030204" pitchFamily="34" charset="0"/>
                        </a:rPr>
                        <a:t>Ofinno</a:t>
                      </a:r>
                      <a:r>
                        <a:rPr lang="en-US" sz="2000" dirty="0">
                          <a:latin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1117612258"/>
                  </a:ext>
                </a:extLst>
              </a:tr>
              <a:tr h="370840">
                <a:tc>
                  <a:txBody>
                    <a:bodyPr/>
                    <a:lstStyle/>
                    <a:p>
                      <a:r>
                        <a:rPr lang="en-US" sz="2000" dirty="0">
                          <a:latin typeface="Calibri" panose="020F0502020204030204" pitchFamily="34" charset="0"/>
                          <a:cs typeface="Calibri" panose="020F0502020204030204" pitchFamily="34" charset="0"/>
                        </a:rPr>
                        <a:t>Liaison To/From 802.11</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Tuncer Baykas (</a:t>
                      </a:r>
                      <a:r>
                        <a:rPr lang="en-US" sz="2000" dirty="0" err="1">
                          <a:latin typeface="Calibri" panose="020F0502020204030204" pitchFamily="34" charset="0"/>
                          <a:cs typeface="Calibri" panose="020F0502020204030204" pitchFamily="34" charset="0"/>
                        </a:rPr>
                        <a:t>Ofinno</a:t>
                      </a:r>
                      <a:r>
                        <a:rPr lang="en-US" sz="2000" dirty="0">
                          <a:latin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1369687732"/>
                  </a:ext>
                </a:extLst>
              </a:tr>
              <a:tr h="370840">
                <a:tc>
                  <a:txBody>
                    <a:bodyPr/>
                    <a:lstStyle/>
                    <a:p>
                      <a:r>
                        <a:rPr lang="en-US" sz="2000" dirty="0">
                          <a:latin typeface="Calibri" panose="020F0502020204030204" pitchFamily="34" charset="0"/>
                          <a:cs typeface="Calibri" panose="020F0502020204030204" pitchFamily="34" charset="0"/>
                        </a:rPr>
                        <a:t>Liaison To/From 802.15</a:t>
                      </a:r>
                    </a:p>
                  </a:txBody>
                  <a:tcPr/>
                </a:tc>
                <a:tc>
                  <a:txBody>
                    <a:bodyPr/>
                    <a:lstStyle/>
                    <a:p>
                      <a:r>
                        <a:rPr lang="en-US" sz="2000" dirty="0">
                          <a:latin typeface="Calibri" panose="020F0502020204030204" pitchFamily="34" charset="0"/>
                          <a:cs typeface="Calibri" panose="020F0502020204030204" pitchFamily="34" charset="0"/>
                        </a:rPr>
                        <a:t>Ben Rolfe (Blind Creek Associates)</a:t>
                      </a:r>
                    </a:p>
                  </a:txBody>
                  <a:tcPr/>
                </a:tc>
                <a:extLst>
                  <a:ext uri="{0D108BD9-81ED-4DB2-BD59-A6C34878D82A}">
                    <a16:rowId xmlns:a16="http://schemas.microsoft.com/office/drawing/2014/main" val="1766254693"/>
                  </a:ext>
                </a:extLst>
              </a:tr>
            </a:tbl>
          </a:graphicData>
        </a:graphic>
      </p:graphicFrame>
      <p:sp>
        <p:nvSpPr>
          <p:cNvPr id="3" name="Footer Placeholder 2">
            <a:extLst>
              <a:ext uri="{FF2B5EF4-FFF2-40B4-BE49-F238E27FC236}">
                <a16:creationId xmlns:a16="http://schemas.microsoft.com/office/drawing/2014/main" id="{97CD0F5F-D7BB-B0EC-55C9-1AE1879CD8CA}"/>
              </a:ext>
            </a:extLst>
          </p:cNvPr>
          <p:cNvSpPr>
            <a:spLocks noGrp="1"/>
          </p:cNvSpPr>
          <p:nvPr>
            <p:ph type="ftr" idx="14"/>
          </p:nvPr>
        </p:nvSpPr>
        <p:spPr/>
        <p:txBody>
          <a:bodyPr/>
          <a:lstStyle/>
          <a:p>
            <a:r>
              <a:rPr lang="en-GB"/>
              <a:t>Tuncer Baykas, Vestel</a:t>
            </a:r>
            <a:endParaRPr lang="en-GB" dirty="0"/>
          </a:p>
        </p:txBody>
      </p:sp>
      <p:sp>
        <p:nvSpPr>
          <p:cNvPr id="7" name="Slide Number Placeholder 6">
            <a:extLst>
              <a:ext uri="{FF2B5EF4-FFF2-40B4-BE49-F238E27FC236}">
                <a16:creationId xmlns:a16="http://schemas.microsoft.com/office/drawing/2014/main" id="{7C947D72-2140-C9E7-8954-19A4D2497B48}"/>
              </a:ext>
            </a:extLst>
          </p:cNvPr>
          <p:cNvSpPr>
            <a:spLocks noGrp="1"/>
          </p:cNvSpPr>
          <p:nvPr>
            <p:ph type="sldNum" idx="12"/>
          </p:nvPr>
        </p:nvSpPr>
        <p:spPr/>
        <p:txBody>
          <a:bodyPr/>
          <a:lstStyle/>
          <a:p>
            <a:r>
              <a:rPr lang="en-GB"/>
              <a:t>Slide </a:t>
            </a:r>
            <a:fld id="{440F5867-744E-4AA6-B0ED-4C44D2DFBB7B}" type="slidenum">
              <a:rPr lang="en-GB" smtClean="0"/>
              <a:pPr/>
              <a:t>105</a:t>
            </a:fld>
            <a:endParaRPr lang="en-GB" dirty="0"/>
          </a:p>
        </p:txBody>
      </p:sp>
      <p:sp>
        <p:nvSpPr>
          <p:cNvPr id="8" name="Date Placeholder 7">
            <a:extLst>
              <a:ext uri="{FF2B5EF4-FFF2-40B4-BE49-F238E27FC236}">
                <a16:creationId xmlns:a16="http://schemas.microsoft.com/office/drawing/2014/main" id="{6598BE5A-097C-85BE-6DC5-F256C496B74B}"/>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15174716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7B6FFBE-B6A9-BF07-6370-DE5F5B631685}"/>
              </a:ext>
            </a:extLst>
          </p:cNvPr>
          <p:cNvSpPr>
            <a:spLocks noGrp="1"/>
          </p:cNvSpPr>
          <p:nvPr>
            <p:ph type="title"/>
          </p:nvPr>
        </p:nvSpPr>
        <p:spPr>
          <a:xfrm>
            <a:off x="914401" y="685801"/>
            <a:ext cx="10361084" cy="609599"/>
          </a:xfrm>
        </p:spPr>
        <p:txBody>
          <a:bodyPr wrap="square" anchor="ctr">
            <a:normAutofit/>
          </a:bodyPr>
          <a:lstStyle/>
          <a:p>
            <a:pPr algn="ctr"/>
            <a:r>
              <a:rPr kumimoji="0" lang="en-GB" sz="3200" b="1" i="0" u="none" strike="noStrike" kern="0" cap="none" spc="0" normalizeH="0" baseline="0" noProof="0" dirty="0">
                <a:ln>
                  <a:noFill/>
                </a:ln>
                <a:solidFill>
                  <a:srgbClr val="000000"/>
                </a:solidFill>
                <a:effectLst/>
                <a:uLnTx/>
                <a:uFillTx/>
                <a:latin typeface="Times New Roman"/>
                <a:ea typeface="MS Gothic"/>
              </a:rPr>
              <a:t>Agenda</a:t>
            </a:r>
            <a:endParaRPr lang="en-US" dirty="0"/>
          </a:p>
        </p:txBody>
      </p:sp>
      <p:sp>
        <p:nvSpPr>
          <p:cNvPr id="5" name="Content Placeholder 2">
            <a:extLst>
              <a:ext uri="{FF2B5EF4-FFF2-40B4-BE49-F238E27FC236}">
                <a16:creationId xmlns:a16="http://schemas.microsoft.com/office/drawing/2014/main" id="{859A6542-1261-19FD-7B55-DE337AFDAD29}"/>
              </a:ext>
            </a:extLst>
          </p:cNvPr>
          <p:cNvSpPr txBox="1">
            <a:spLocks/>
          </p:cNvSpPr>
          <p:nvPr/>
        </p:nvSpPr>
        <p:spPr bwMode="auto">
          <a:xfrm>
            <a:off x="935737" y="1219200"/>
            <a:ext cx="10361084" cy="5218962"/>
          </a:xfrm>
          <a:prstGeom prst="rect">
            <a:avLst/>
          </a:prstGeom>
          <a:noFill/>
          <a:ln w="9525">
            <a:noFill/>
            <a:round/>
            <a:headEnd/>
            <a:tailEnd/>
          </a:ln>
        </p:spPr>
        <p:txBody>
          <a:bodyPr vert="horz" wrap="square" lIns="92160" tIns="46080" rIns="92160" bIns="46080" numCol="1" anchor="t" anchorCtr="0" compatLnSpc="1">
            <a:prstTxWarp prst="textNoShape">
              <a:avLst/>
            </a:prstTxWarp>
            <a:normAutofit/>
          </a:bodyPr>
          <a:lstStyle>
            <a:lvl1pPr marL="0" indent="0" algn="l" defTabSz="449263" rtl="0" eaLnBrk="1" fontAlgn="base" hangingPunct="1">
              <a:spcBef>
                <a:spcPts val="600"/>
              </a:spcBef>
              <a:spcAft>
                <a:spcPct val="0"/>
              </a:spcAft>
              <a:buClr>
                <a:srgbClr val="000000"/>
              </a:buClr>
              <a:buSzPct val="100000"/>
              <a:buFont typeface="Times New Roman" pitchFamily="18" charset="0"/>
              <a:buNone/>
              <a:defRPr sz="2000" b="1">
                <a:solidFill>
                  <a:srgbClr val="000000"/>
                </a:solidFill>
                <a:latin typeface="+mn-lt"/>
                <a:ea typeface="+mn-ea"/>
                <a:cs typeface="MS Gothic"/>
              </a:defRPr>
            </a:lvl1pPr>
            <a:lvl2pPr marL="457200" indent="0" algn="l" defTabSz="449263" rtl="0" eaLnBrk="1" fontAlgn="base" hangingPunct="1">
              <a:spcBef>
                <a:spcPts val="500"/>
              </a:spcBef>
              <a:spcAft>
                <a:spcPct val="0"/>
              </a:spcAft>
              <a:buClr>
                <a:srgbClr val="000000"/>
              </a:buClr>
              <a:buSzPct val="100000"/>
              <a:buFont typeface="Times New Roman" pitchFamily="18" charset="0"/>
              <a:buNone/>
              <a:defRPr sz="1800">
                <a:solidFill>
                  <a:srgbClr val="000000"/>
                </a:solidFill>
                <a:latin typeface="+mn-lt"/>
                <a:ea typeface="+mn-ea"/>
                <a:cs typeface="MS Gothic"/>
              </a:defRPr>
            </a:lvl2pPr>
            <a:lvl3pPr marL="914400" indent="0" algn="l" defTabSz="449263" rtl="0" eaLnBrk="1" fontAlgn="base" hangingPunct="1">
              <a:spcBef>
                <a:spcPts val="450"/>
              </a:spcBef>
              <a:spcAft>
                <a:spcPct val="0"/>
              </a:spcAft>
              <a:buClr>
                <a:srgbClr val="000000"/>
              </a:buClr>
              <a:buSzPct val="100000"/>
              <a:buFont typeface="Times New Roman" pitchFamily="18" charset="0"/>
              <a:buNone/>
              <a:defRPr sz="1600">
                <a:solidFill>
                  <a:srgbClr val="000000"/>
                </a:solidFill>
                <a:latin typeface="+mn-lt"/>
                <a:ea typeface="+mn-ea"/>
                <a:cs typeface="MS Gothic"/>
              </a:defRPr>
            </a:lvl3pPr>
            <a:lvl4pPr marL="1371600" indent="0" algn="l" defTabSz="449263" rtl="0" eaLnBrk="1" fontAlgn="base" hangingPunct="1">
              <a:spcBef>
                <a:spcPts val="400"/>
              </a:spcBef>
              <a:spcAft>
                <a:spcPct val="0"/>
              </a:spcAft>
              <a:buClr>
                <a:srgbClr val="000000"/>
              </a:buClr>
              <a:buSzPct val="100000"/>
              <a:buFont typeface="Times New Roman" pitchFamily="18" charset="0"/>
              <a:buNone/>
              <a:defRPr sz="1400">
                <a:solidFill>
                  <a:srgbClr val="000000"/>
                </a:solidFill>
                <a:latin typeface="+mn-lt"/>
                <a:ea typeface="+mn-ea"/>
                <a:cs typeface="MS Gothic"/>
              </a:defRPr>
            </a:lvl4pPr>
            <a:lvl5pPr marL="1828800" indent="0" algn="l" defTabSz="449263" rtl="0" eaLnBrk="1" fontAlgn="base" hangingPunct="1">
              <a:spcBef>
                <a:spcPts val="400"/>
              </a:spcBef>
              <a:spcAft>
                <a:spcPct val="0"/>
              </a:spcAft>
              <a:buClr>
                <a:srgbClr val="000000"/>
              </a:buClr>
              <a:buSzPct val="100000"/>
              <a:buFont typeface="Times New Roman" pitchFamily="18" charset="0"/>
              <a:buNone/>
              <a:defRPr sz="1400">
                <a:solidFill>
                  <a:srgbClr val="000000"/>
                </a:solidFill>
                <a:latin typeface="+mn-lt"/>
                <a:ea typeface="+mn-ea"/>
                <a:cs typeface="MS Gothic"/>
              </a:defRPr>
            </a:lvl5pPr>
            <a:lvl6pPr marL="22860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6pPr>
            <a:lvl7pPr marL="27432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7pPr>
            <a:lvl8pPr marL="32004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8pPr>
            <a:lvl9pPr marL="36576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9pPr>
          </a:lstStyle>
          <a:p>
            <a:endParaRPr lang="en-US" sz="2400" kern="0" dirty="0"/>
          </a:p>
          <a:p>
            <a:pPr marL="457200" indent="-457200">
              <a:buFont typeface="+mj-lt"/>
              <a:buAutoNum type="arabicPeriod"/>
            </a:pPr>
            <a:r>
              <a:rPr lang="en-US" sz="3100" kern="0" dirty="0"/>
              <a:t>Liaison reports from 802.11 and 802.15 </a:t>
            </a:r>
          </a:p>
          <a:p>
            <a:pPr marL="457200" indent="-457200">
              <a:buFont typeface="+mj-lt"/>
              <a:buAutoNum type="arabicPeriod"/>
            </a:pPr>
            <a:r>
              <a:rPr lang="en-US" sz="3100" kern="0" dirty="0"/>
              <a:t>Enhancing Sub-1GHz SG (Waiting for </a:t>
            </a:r>
            <a:r>
              <a:rPr lang="en-US" sz="3100" kern="0" dirty="0" err="1"/>
              <a:t>NesCom</a:t>
            </a:r>
            <a:r>
              <a:rPr lang="en-US" sz="3100" kern="0" dirty="0"/>
              <a:t> decision)</a:t>
            </a:r>
          </a:p>
          <a:p>
            <a:pPr marL="914400" lvl="1" indent="-457200">
              <a:buFont typeface="Arial" panose="020B0604020202020204" pitchFamily="34" charset="0"/>
              <a:buChar char="•"/>
            </a:pPr>
            <a:r>
              <a:rPr lang="en-US" sz="3000" b="0" i="0" u="none" strike="noStrike" kern="1200" dirty="0">
                <a:solidFill>
                  <a:srgbClr val="000000"/>
                </a:solidFill>
                <a:effectLst/>
                <a:latin typeface="Times New Roman" panose="02020603050405020304" pitchFamily="18" charset="0"/>
                <a:ea typeface="MS Gothic" panose="020B0609070205080204" pitchFamily="49" charset="-128"/>
              </a:rPr>
              <a:t>900MHz Radio Environment Measurement Results in the Tokyo Area</a:t>
            </a:r>
          </a:p>
          <a:p>
            <a:pPr marL="914400" lvl="1" indent="-457200">
              <a:buFont typeface="Arial" panose="020B0604020202020204" pitchFamily="34" charset="0"/>
              <a:buChar char="•"/>
            </a:pPr>
            <a:r>
              <a:rPr lang="en-US" sz="3200" b="0" i="0" u="none" strike="noStrike" kern="1200" dirty="0">
                <a:solidFill>
                  <a:srgbClr val="000000"/>
                </a:solidFill>
                <a:effectLst/>
                <a:latin typeface="Times New Roman" panose="02020603050405020304" pitchFamily="18" charset="0"/>
                <a:ea typeface="MS Gothic" panose="020B0609070205080204" pitchFamily="49" charset="-128"/>
              </a:rPr>
              <a:t>Spectrum use in US License-exempt</a:t>
            </a:r>
            <a:r>
              <a:rPr lang="en-US" sz="3200" dirty="0">
                <a:latin typeface="Arial" panose="020B0604020202020204" pitchFamily="34" charset="0"/>
              </a:rPr>
              <a:t> </a:t>
            </a:r>
            <a:r>
              <a:rPr lang="en-US" sz="3200" b="0" i="0" u="none" strike="noStrike" kern="1200" dirty="0">
                <a:solidFill>
                  <a:srgbClr val="000000"/>
                </a:solidFill>
                <a:effectLst/>
                <a:latin typeface="Times New Roman" panose="02020603050405020304" pitchFamily="18" charset="0"/>
                <a:ea typeface="MS Gothic" panose="020B0609070205080204" pitchFamily="49" charset="-128"/>
              </a:rPr>
              <a:t>Frequency Bands</a:t>
            </a:r>
            <a:endParaRPr lang="en-US" sz="3200" dirty="0">
              <a:latin typeface="Arial" panose="020B0604020202020204" pitchFamily="34" charset="0"/>
            </a:endParaRPr>
          </a:p>
          <a:p>
            <a:pPr marL="914400" lvl="1" indent="-457200">
              <a:buFont typeface="Arial" panose="020B0604020202020204" pitchFamily="34" charset="0"/>
              <a:buChar char="•"/>
            </a:pPr>
            <a:r>
              <a:rPr lang="en-US" sz="3200" b="0" i="0" u="none" strike="noStrike" kern="1200" dirty="0">
                <a:solidFill>
                  <a:srgbClr val="000000"/>
                </a:solidFill>
                <a:effectLst/>
                <a:latin typeface="Times New Roman" panose="02020603050405020304" pitchFamily="18" charset="0"/>
                <a:ea typeface="MS Gothic" panose="020B0609070205080204" pitchFamily="49" charset="-128"/>
              </a:rPr>
              <a:t>Japanese 920 MHz Regulation Update</a:t>
            </a:r>
          </a:p>
          <a:p>
            <a:pPr marL="1371600" lvl="2" indent="-457200">
              <a:buFont typeface="Arial" panose="020B0604020202020204" pitchFamily="34" charset="0"/>
              <a:buChar char="•"/>
            </a:pPr>
            <a:r>
              <a:rPr lang="en-US" sz="2800" b="0" i="0" u="none" strike="noStrike" kern="1200" dirty="0">
                <a:solidFill>
                  <a:srgbClr val="000000"/>
                </a:solidFill>
                <a:effectLst/>
                <a:latin typeface="Times New Roman" panose="02020603050405020304" pitchFamily="18" charset="0"/>
                <a:ea typeface="MS Gothic" panose="020B0609070205080204" pitchFamily="49" charset="-128"/>
              </a:rPr>
              <a:t>Latest Japanese 920 MHz regulation with English translation https://www.arib.or.jp/kikaku/kikaku_tushin/std-t108.html</a:t>
            </a:r>
          </a:p>
          <a:p>
            <a:pPr marL="914400" lvl="1" indent="-457200">
              <a:buFont typeface="Arial" panose="020B0604020202020204" pitchFamily="34" charset="0"/>
              <a:buChar char="•"/>
            </a:pPr>
            <a:endParaRPr lang="en-US" sz="3200" dirty="0">
              <a:latin typeface="Times New Roman" panose="02020603050405020304" pitchFamily="18" charset="0"/>
              <a:ea typeface="MS Gothic" panose="020B0609070205080204" pitchFamily="49" charset="-128"/>
            </a:endParaRPr>
          </a:p>
          <a:p>
            <a:pPr lvl="1"/>
            <a:endParaRPr lang="en-US" sz="3200" b="0" i="0" u="none" strike="noStrike" dirty="0">
              <a:effectLst/>
              <a:latin typeface="Arial" panose="020B0604020202020204" pitchFamily="34" charset="0"/>
            </a:endParaRPr>
          </a:p>
          <a:p>
            <a:pPr marL="914400" lvl="1" indent="-457200">
              <a:buFont typeface="+mj-lt"/>
              <a:buAutoNum type="arabicPeriod"/>
            </a:pPr>
            <a:endParaRPr lang="en-US" sz="2900" kern="0" dirty="0"/>
          </a:p>
        </p:txBody>
      </p:sp>
      <p:sp>
        <p:nvSpPr>
          <p:cNvPr id="7" name="Footer Placeholder 6">
            <a:extLst>
              <a:ext uri="{FF2B5EF4-FFF2-40B4-BE49-F238E27FC236}">
                <a16:creationId xmlns:a16="http://schemas.microsoft.com/office/drawing/2014/main" id="{E23FCA16-9ABD-3668-4C1D-B0A7DE6C91C5}"/>
              </a:ext>
            </a:extLst>
          </p:cNvPr>
          <p:cNvSpPr>
            <a:spLocks noGrp="1"/>
          </p:cNvSpPr>
          <p:nvPr>
            <p:ph type="ftr" idx="11"/>
          </p:nvPr>
        </p:nvSpPr>
        <p:spPr/>
        <p:txBody>
          <a:bodyPr/>
          <a:lstStyle/>
          <a:p>
            <a:r>
              <a:rPr lang="en-GB"/>
              <a:t>Tuncer Baykas, Vestel</a:t>
            </a:r>
          </a:p>
        </p:txBody>
      </p:sp>
      <p:sp>
        <p:nvSpPr>
          <p:cNvPr id="8" name="Slide Number Placeholder 7">
            <a:extLst>
              <a:ext uri="{FF2B5EF4-FFF2-40B4-BE49-F238E27FC236}">
                <a16:creationId xmlns:a16="http://schemas.microsoft.com/office/drawing/2014/main" id="{B90C2942-29E8-05B2-2498-C3D53005E78C}"/>
              </a:ext>
            </a:extLst>
          </p:cNvPr>
          <p:cNvSpPr>
            <a:spLocks noGrp="1"/>
          </p:cNvSpPr>
          <p:nvPr>
            <p:ph type="sldNum" idx="12"/>
          </p:nvPr>
        </p:nvSpPr>
        <p:spPr/>
        <p:txBody>
          <a:bodyPr/>
          <a:lstStyle/>
          <a:p>
            <a:r>
              <a:rPr lang="en-GB"/>
              <a:t>Slide </a:t>
            </a:r>
            <a:fld id="{3ABCC52B-A3F7-440B-BBF2-55191E6E7773}" type="slidenum">
              <a:rPr lang="en-GB" smtClean="0"/>
              <a:pPr/>
              <a:t>106</a:t>
            </a:fld>
            <a:endParaRPr lang="en-GB"/>
          </a:p>
        </p:txBody>
      </p:sp>
      <p:sp>
        <p:nvSpPr>
          <p:cNvPr id="9" name="Date Placeholder 8">
            <a:extLst>
              <a:ext uri="{FF2B5EF4-FFF2-40B4-BE49-F238E27FC236}">
                <a16:creationId xmlns:a16="http://schemas.microsoft.com/office/drawing/2014/main" id="{65E160B4-1207-669F-15B6-2B6E70AFB658}"/>
              </a:ext>
            </a:extLst>
          </p:cNvPr>
          <p:cNvSpPr>
            <a:spLocks noGrp="1"/>
          </p:cNvSpPr>
          <p:nvPr>
            <p:ph type="dt" idx="10"/>
          </p:nvPr>
        </p:nvSpPr>
        <p:spPr/>
        <p:txBody>
          <a:bodyPr/>
          <a:lstStyle/>
          <a:p>
            <a:r>
              <a:rPr lang="en-US"/>
              <a:t>January 2024</a:t>
            </a:r>
            <a:endParaRPr lang="en-GB"/>
          </a:p>
        </p:txBody>
      </p:sp>
    </p:spTree>
    <p:extLst>
      <p:ext uri="{BB962C8B-B14F-4D97-AF65-F5344CB8AC3E}">
        <p14:creationId xmlns:p14="http://schemas.microsoft.com/office/powerpoint/2010/main" val="75727208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7B6FFBE-B6A9-BF07-6370-DE5F5B631685}"/>
              </a:ext>
            </a:extLst>
          </p:cNvPr>
          <p:cNvSpPr>
            <a:spLocks noGrp="1"/>
          </p:cNvSpPr>
          <p:nvPr>
            <p:ph type="title"/>
          </p:nvPr>
        </p:nvSpPr>
        <p:spPr>
          <a:xfrm>
            <a:off x="914401" y="685801"/>
            <a:ext cx="10361084" cy="609599"/>
          </a:xfrm>
        </p:spPr>
        <p:txBody>
          <a:bodyPr wrap="square" anchor="ctr">
            <a:normAutofit/>
          </a:bodyPr>
          <a:lstStyle/>
          <a:p>
            <a:pPr algn="ctr"/>
            <a:r>
              <a:rPr kumimoji="0" lang="en-GB" sz="3200" b="1" i="0" u="none" strike="noStrike" kern="0" cap="none" spc="0" normalizeH="0" baseline="0" noProof="0" dirty="0">
                <a:ln>
                  <a:noFill/>
                </a:ln>
                <a:solidFill>
                  <a:srgbClr val="000000"/>
                </a:solidFill>
                <a:effectLst/>
                <a:uLnTx/>
                <a:uFillTx/>
                <a:latin typeface="Times New Roman"/>
                <a:ea typeface="MS Gothic"/>
              </a:rPr>
              <a:t>March 2024 Elections</a:t>
            </a:r>
            <a:endParaRPr lang="en-US" dirty="0"/>
          </a:p>
        </p:txBody>
      </p:sp>
      <p:sp>
        <p:nvSpPr>
          <p:cNvPr id="5" name="Content Placeholder 2">
            <a:extLst>
              <a:ext uri="{FF2B5EF4-FFF2-40B4-BE49-F238E27FC236}">
                <a16:creationId xmlns:a16="http://schemas.microsoft.com/office/drawing/2014/main" id="{859A6542-1261-19FD-7B55-DE337AFDAD29}"/>
              </a:ext>
            </a:extLst>
          </p:cNvPr>
          <p:cNvSpPr txBox="1">
            <a:spLocks/>
          </p:cNvSpPr>
          <p:nvPr/>
        </p:nvSpPr>
        <p:spPr bwMode="auto">
          <a:xfrm>
            <a:off x="685800" y="1639038"/>
            <a:ext cx="10361084" cy="5218962"/>
          </a:xfrm>
          <a:prstGeom prst="rect">
            <a:avLst/>
          </a:prstGeom>
          <a:noFill/>
          <a:ln w="9525">
            <a:noFill/>
            <a:round/>
            <a:headEnd/>
            <a:tailEnd/>
          </a:ln>
        </p:spPr>
        <p:txBody>
          <a:bodyPr vert="horz" wrap="square" lIns="92160" tIns="46080" rIns="92160" bIns="46080" numCol="1" anchor="t" anchorCtr="0" compatLnSpc="1">
            <a:prstTxWarp prst="textNoShape">
              <a:avLst/>
            </a:prstTxWarp>
            <a:normAutofit/>
          </a:bodyPr>
          <a:lstStyle>
            <a:lvl1pPr marL="0" indent="0" algn="l" defTabSz="449263" rtl="0" eaLnBrk="1" fontAlgn="base" hangingPunct="1">
              <a:spcBef>
                <a:spcPts val="600"/>
              </a:spcBef>
              <a:spcAft>
                <a:spcPct val="0"/>
              </a:spcAft>
              <a:buClr>
                <a:srgbClr val="000000"/>
              </a:buClr>
              <a:buSzPct val="100000"/>
              <a:buFont typeface="Times New Roman" pitchFamily="18" charset="0"/>
              <a:buNone/>
              <a:defRPr sz="2000" b="1">
                <a:solidFill>
                  <a:srgbClr val="000000"/>
                </a:solidFill>
                <a:latin typeface="+mn-lt"/>
                <a:ea typeface="+mn-ea"/>
                <a:cs typeface="MS Gothic"/>
              </a:defRPr>
            </a:lvl1pPr>
            <a:lvl2pPr marL="457200" indent="0" algn="l" defTabSz="449263" rtl="0" eaLnBrk="1" fontAlgn="base" hangingPunct="1">
              <a:spcBef>
                <a:spcPts val="500"/>
              </a:spcBef>
              <a:spcAft>
                <a:spcPct val="0"/>
              </a:spcAft>
              <a:buClr>
                <a:srgbClr val="000000"/>
              </a:buClr>
              <a:buSzPct val="100000"/>
              <a:buFont typeface="Times New Roman" pitchFamily="18" charset="0"/>
              <a:buNone/>
              <a:defRPr sz="1800">
                <a:solidFill>
                  <a:srgbClr val="000000"/>
                </a:solidFill>
                <a:latin typeface="+mn-lt"/>
                <a:ea typeface="+mn-ea"/>
                <a:cs typeface="MS Gothic"/>
              </a:defRPr>
            </a:lvl2pPr>
            <a:lvl3pPr marL="914400" indent="0" algn="l" defTabSz="449263" rtl="0" eaLnBrk="1" fontAlgn="base" hangingPunct="1">
              <a:spcBef>
                <a:spcPts val="450"/>
              </a:spcBef>
              <a:spcAft>
                <a:spcPct val="0"/>
              </a:spcAft>
              <a:buClr>
                <a:srgbClr val="000000"/>
              </a:buClr>
              <a:buSzPct val="100000"/>
              <a:buFont typeface="Times New Roman" pitchFamily="18" charset="0"/>
              <a:buNone/>
              <a:defRPr sz="1600">
                <a:solidFill>
                  <a:srgbClr val="000000"/>
                </a:solidFill>
                <a:latin typeface="+mn-lt"/>
                <a:ea typeface="+mn-ea"/>
                <a:cs typeface="MS Gothic"/>
              </a:defRPr>
            </a:lvl3pPr>
            <a:lvl4pPr marL="1371600" indent="0" algn="l" defTabSz="449263" rtl="0" eaLnBrk="1" fontAlgn="base" hangingPunct="1">
              <a:spcBef>
                <a:spcPts val="400"/>
              </a:spcBef>
              <a:spcAft>
                <a:spcPct val="0"/>
              </a:spcAft>
              <a:buClr>
                <a:srgbClr val="000000"/>
              </a:buClr>
              <a:buSzPct val="100000"/>
              <a:buFont typeface="Times New Roman" pitchFamily="18" charset="0"/>
              <a:buNone/>
              <a:defRPr sz="1400">
                <a:solidFill>
                  <a:srgbClr val="000000"/>
                </a:solidFill>
                <a:latin typeface="+mn-lt"/>
                <a:ea typeface="+mn-ea"/>
                <a:cs typeface="MS Gothic"/>
              </a:defRPr>
            </a:lvl4pPr>
            <a:lvl5pPr marL="1828800" indent="0" algn="l" defTabSz="449263" rtl="0" eaLnBrk="1" fontAlgn="base" hangingPunct="1">
              <a:spcBef>
                <a:spcPts val="400"/>
              </a:spcBef>
              <a:spcAft>
                <a:spcPct val="0"/>
              </a:spcAft>
              <a:buClr>
                <a:srgbClr val="000000"/>
              </a:buClr>
              <a:buSzPct val="100000"/>
              <a:buFont typeface="Times New Roman" pitchFamily="18" charset="0"/>
              <a:buNone/>
              <a:defRPr sz="1400">
                <a:solidFill>
                  <a:srgbClr val="000000"/>
                </a:solidFill>
                <a:latin typeface="+mn-lt"/>
                <a:ea typeface="+mn-ea"/>
                <a:cs typeface="MS Gothic"/>
              </a:defRPr>
            </a:lvl5pPr>
            <a:lvl6pPr marL="22860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6pPr>
            <a:lvl7pPr marL="27432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7pPr>
            <a:lvl8pPr marL="32004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8pPr>
            <a:lvl9pPr marL="36576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9pPr>
          </a:lstStyle>
          <a:p>
            <a:r>
              <a:rPr lang="en-US" sz="2400" dirty="0"/>
              <a:t>At the March IEEE 802 Plenary session we will be holding elections for Working Group Chair and Vice Chair</a:t>
            </a:r>
          </a:p>
          <a:p>
            <a:endParaRPr lang="en-US" sz="2400" dirty="0"/>
          </a:p>
          <a:p>
            <a:r>
              <a:rPr lang="en-US" sz="2400" dirty="0"/>
              <a:t>If you are interested in running for either of these positions, please contact the WG Chair by Monday March 4, 2024</a:t>
            </a:r>
          </a:p>
          <a:p>
            <a:endParaRPr lang="en-US" sz="2400" b="0" kern="0" dirty="0">
              <a:solidFill>
                <a:schemeClr val="tx1"/>
              </a:solidFill>
            </a:endParaRPr>
          </a:p>
          <a:p>
            <a:pPr marL="342900" indent="-342900">
              <a:buFont typeface="Arial" panose="020B0604020202020204" pitchFamily="34" charset="0"/>
              <a:buChar char="•"/>
            </a:pPr>
            <a:endParaRPr lang="en-US" sz="2400" b="0" kern="0" dirty="0">
              <a:solidFill>
                <a:schemeClr val="tx1"/>
              </a:solidFill>
            </a:endParaRPr>
          </a:p>
          <a:p>
            <a:pPr marL="342900" indent="-342900">
              <a:buFont typeface="Arial" panose="020B0604020202020204" pitchFamily="34" charset="0"/>
              <a:buChar char="•"/>
            </a:pPr>
            <a:endParaRPr lang="en-US" sz="2400" b="0" kern="0" dirty="0">
              <a:solidFill>
                <a:schemeClr val="tx1"/>
              </a:solidFill>
            </a:endParaRPr>
          </a:p>
          <a:p>
            <a:pPr marL="342900" indent="-342900">
              <a:buFont typeface="Arial" panose="020B0604020202020204" pitchFamily="34" charset="0"/>
              <a:buChar char="•"/>
            </a:pPr>
            <a:endParaRPr lang="en-US" sz="2400" b="0" kern="0" dirty="0">
              <a:solidFill>
                <a:schemeClr val="tx1"/>
              </a:solidFill>
            </a:endParaRPr>
          </a:p>
          <a:p>
            <a:endParaRPr lang="en-US" sz="2400" kern="0" dirty="0"/>
          </a:p>
          <a:p>
            <a:endParaRPr lang="en-US" sz="2400" kern="0" dirty="0"/>
          </a:p>
        </p:txBody>
      </p:sp>
      <p:sp>
        <p:nvSpPr>
          <p:cNvPr id="7" name="Footer Placeholder 6">
            <a:extLst>
              <a:ext uri="{FF2B5EF4-FFF2-40B4-BE49-F238E27FC236}">
                <a16:creationId xmlns:a16="http://schemas.microsoft.com/office/drawing/2014/main" id="{1051B4D8-AF22-5BF0-FA5F-AE621CEEA73B}"/>
              </a:ext>
            </a:extLst>
          </p:cNvPr>
          <p:cNvSpPr>
            <a:spLocks noGrp="1"/>
          </p:cNvSpPr>
          <p:nvPr>
            <p:ph type="ftr" idx="11"/>
          </p:nvPr>
        </p:nvSpPr>
        <p:spPr/>
        <p:txBody>
          <a:bodyPr/>
          <a:lstStyle/>
          <a:p>
            <a:r>
              <a:rPr lang="en-GB"/>
              <a:t>Tuncer Baykas, Vestel</a:t>
            </a:r>
          </a:p>
        </p:txBody>
      </p:sp>
      <p:sp>
        <p:nvSpPr>
          <p:cNvPr id="8" name="Slide Number Placeholder 7">
            <a:extLst>
              <a:ext uri="{FF2B5EF4-FFF2-40B4-BE49-F238E27FC236}">
                <a16:creationId xmlns:a16="http://schemas.microsoft.com/office/drawing/2014/main" id="{C4EF1F04-8107-A79E-B86F-745B81588CB2}"/>
              </a:ext>
            </a:extLst>
          </p:cNvPr>
          <p:cNvSpPr>
            <a:spLocks noGrp="1"/>
          </p:cNvSpPr>
          <p:nvPr>
            <p:ph type="sldNum" idx="12"/>
          </p:nvPr>
        </p:nvSpPr>
        <p:spPr/>
        <p:txBody>
          <a:bodyPr/>
          <a:lstStyle/>
          <a:p>
            <a:r>
              <a:rPr lang="en-GB"/>
              <a:t>Slide </a:t>
            </a:r>
            <a:fld id="{3ABCC52B-A3F7-440B-BBF2-55191E6E7773}" type="slidenum">
              <a:rPr lang="en-GB" smtClean="0"/>
              <a:pPr/>
              <a:t>107</a:t>
            </a:fld>
            <a:endParaRPr lang="en-GB"/>
          </a:p>
        </p:txBody>
      </p:sp>
      <p:sp>
        <p:nvSpPr>
          <p:cNvPr id="9" name="Date Placeholder 8">
            <a:extLst>
              <a:ext uri="{FF2B5EF4-FFF2-40B4-BE49-F238E27FC236}">
                <a16:creationId xmlns:a16="http://schemas.microsoft.com/office/drawing/2014/main" id="{D0DF1DB1-650D-892C-1CEB-6B1DB438D96D}"/>
              </a:ext>
            </a:extLst>
          </p:cNvPr>
          <p:cNvSpPr>
            <a:spLocks noGrp="1"/>
          </p:cNvSpPr>
          <p:nvPr>
            <p:ph type="dt" idx="10"/>
          </p:nvPr>
        </p:nvSpPr>
        <p:spPr/>
        <p:txBody>
          <a:bodyPr/>
          <a:lstStyle/>
          <a:p>
            <a:r>
              <a:rPr lang="en-US"/>
              <a:t>January 2024</a:t>
            </a:r>
            <a:endParaRPr lang="en-GB"/>
          </a:p>
        </p:txBody>
      </p:sp>
    </p:spTree>
    <p:extLst>
      <p:ext uri="{BB962C8B-B14F-4D97-AF65-F5344CB8AC3E}">
        <p14:creationId xmlns:p14="http://schemas.microsoft.com/office/powerpoint/2010/main" val="362726754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a:noFill/>
        </p:spPr>
        <p:txBody>
          <a:bodyPr/>
          <a:lstStyle/>
          <a:p>
            <a:r>
              <a:rPr lang="en-GB" altLang="en-US"/>
              <a:t>Wi-Fi Alliance </a:t>
            </a:r>
            <a:r>
              <a:rPr lang="en-GB" altLang="en-US" dirty="0"/>
              <a:t>(WFA) Liaison Update</a:t>
            </a:r>
          </a:p>
        </p:txBody>
      </p:sp>
      <p:sp>
        <p:nvSpPr>
          <p:cNvPr id="4102"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2024-01-08</a:t>
            </a:r>
          </a:p>
        </p:txBody>
      </p:sp>
      <p:sp>
        <p:nvSpPr>
          <p:cNvPr id="4104" name="Rectangle 6"/>
          <p:cNvSpPr>
            <a:spLocks noChangeArrowheads="1"/>
          </p:cNvSpPr>
          <p:nvPr/>
        </p:nvSpPr>
        <p:spPr bwMode="auto">
          <a:xfrm>
            <a:off x="2057400" y="1935163"/>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GB" altLang="en-US" sz="2000"/>
              <a:t>Authors:</a:t>
            </a:r>
            <a:endParaRPr lang="en-GB" altLang="en-US" sz="2000" b="0"/>
          </a:p>
        </p:txBody>
      </p:sp>
      <p:graphicFrame>
        <p:nvGraphicFramePr>
          <p:cNvPr id="2" name="Table 2">
            <a:extLst>
              <a:ext uri="{FF2B5EF4-FFF2-40B4-BE49-F238E27FC236}">
                <a16:creationId xmlns:a16="http://schemas.microsoft.com/office/drawing/2014/main" id="{DFE3B203-39B5-4261-AEA3-1A957979E2FF}"/>
              </a:ext>
            </a:extLst>
          </p:cNvPr>
          <p:cNvGraphicFramePr>
            <a:graphicFrameLocks noGrp="1"/>
          </p:cNvGraphicFramePr>
          <p:nvPr>
            <p:extLst>
              <p:ext uri="{D42A27DB-BD31-4B8C-83A1-F6EECF244321}">
                <p14:modId xmlns:p14="http://schemas.microsoft.com/office/powerpoint/2010/main" val="2916109021"/>
              </p:ext>
            </p:extLst>
          </p:nvPr>
        </p:nvGraphicFramePr>
        <p:xfrm>
          <a:off x="2088679" y="2442776"/>
          <a:ext cx="7748590" cy="741680"/>
        </p:xfrm>
        <a:graphic>
          <a:graphicData uri="http://schemas.openxmlformats.org/drawingml/2006/table">
            <a:tbl>
              <a:tblPr firstRow="1" bandRow="1">
                <a:tableStyleId>{5940675A-B579-460E-94D1-54222C63F5DA}</a:tableStyleId>
              </a:tblPr>
              <a:tblGrid>
                <a:gridCol w="1991097">
                  <a:extLst>
                    <a:ext uri="{9D8B030D-6E8A-4147-A177-3AD203B41FA5}">
                      <a16:colId xmlns:a16="http://schemas.microsoft.com/office/drawing/2014/main" val="886369074"/>
                    </a:ext>
                  </a:extLst>
                </a:gridCol>
                <a:gridCol w="1152128">
                  <a:extLst>
                    <a:ext uri="{9D8B030D-6E8A-4147-A177-3AD203B41FA5}">
                      <a16:colId xmlns:a16="http://schemas.microsoft.com/office/drawing/2014/main" val="3001105605"/>
                    </a:ext>
                  </a:extLst>
                </a:gridCol>
                <a:gridCol w="1008112">
                  <a:extLst>
                    <a:ext uri="{9D8B030D-6E8A-4147-A177-3AD203B41FA5}">
                      <a16:colId xmlns:a16="http://schemas.microsoft.com/office/drawing/2014/main" val="986167142"/>
                    </a:ext>
                  </a:extLst>
                </a:gridCol>
                <a:gridCol w="864096">
                  <a:extLst>
                    <a:ext uri="{9D8B030D-6E8A-4147-A177-3AD203B41FA5}">
                      <a16:colId xmlns:a16="http://schemas.microsoft.com/office/drawing/2014/main" val="984206515"/>
                    </a:ext>
                  </a:extLst>
                </a:gridCol>
                <a:gridCol w="2733157">
                  <a:extLst>
                    <a:ext uri="{9D8B030D-6E8A-4147-A177-3AD203B41FA5}">
                      <a16:colId xmlns:a16="http://schemas.microsoft.com/office/drawing/2014/main" val="785055820"/>
                    </a:ext>
                  </a:extLst>
                </a:gridCol>
              </a:tblGrid>
              <a:tr h="370840">
                <a:tc>
                  <a:txBody>
                    <a:bodyPr/>
                    <a:lstStyle/>
                    <a:p>
                      <a:r>
                        <a:rPr lang="en-US" b="1" dirty="0"/>
                        <a:t>Name</a:t>
                      </a:r>
                    </a:p>
                  </a:txBody>
                  <a:tcPr/>
                </a:tc>
                <a:tc>
                  <a:txBody>
                    <a:bodyPr/>
                    <a:lstStyle/>
                    <a:p>
                      <a:r>
                        <a:rPr lang="en-US" b="1" dirty="0"/>
                        <a:t>Company</a:t>
                      </a:r>
                    </a:p>
                  </a:txBody>
                  <a:tcPr/>
                </a:tc>
                <a:tc>
                  <a:txBody>
                    <a:bodyPr/>
                    <a:lstStyle/>
                    <a:p>
                      <a:r>
                        <a:rPr lang="en-US" b="1" dirty="0"/>
                        <a:t>Address</a:t>
                      </a:r>
                    </a:p>
                  </a:txBody>
                  <a:tcPr/>
                </a:tc>
                <a:tc>
                  <a:txBody>
                    <a:bodyPr/>
                    <a:lstStyle/>
                    <a:p>
                      <a:r>
                        <a:rPr lang="en-US" b="1" dirty="0"/>
                        <a:t>Phone</a:t>
                      </a:r>
                    </a:p>
                  </a:txBody>
                  <a:tcPr/>
                </a:tc>
                <a:tc>
                  <a:txBody>
                    <a:bodyPr/>
                    <a:lstStyle/>
                    <a:p>
                      <a:r>
                        <a:rPr lang="en-US" b="1" dirty="0"/>
                        <a:t>Email</a:t>
                      </a:r>
                    </a:p>
                  </a:txBody>
                  <a:tcPr/>
                </a:tc>
                <a:extLst>
                  <a:ext uri="{0D108BD9-81ED-4DB2-BD59-A6C34878D82A}">
                    <a16:rowId xmlns:a16="http://schemas.microsoft.com/office/drawing/2014/main" val="2890813704"/>
                  </a:ext>
                </a:extLst>
              </a:tr>
              <a:tr h="370840">
                <a:tc>
                  <a:txBody>
                    <a:bodyPr/>
                    <a:lstStyle/>
                    <a:p>
                      <a:r>
                        <a:rPr lang="en-US" dirty="0"/>
                        <a:t>Carlos Cordeiro</a:t>
                      </a:r>
                    </a:p>
                  </a:txBody>
                  <a:tcPr/>
                </a:tc>
                <a:tc>
                  <a:txBody>
                    <a:bodyPr/>
                    <a:lstStyle/>
                    <a:p>
                      <a:r>
                        <a:rPr lang="en-US" dirty="0"/>
                        <a:t>Intel</a:t>
                      </a:r>
                    </a:p>
                  </a:txBody>
                  <a:tcPr/>
                </a:tc>
                <a:tc>
                  <a:txBody>
                    <a:bodyPr/>
                    <a:lstStyle/>
                    <a:p>
                      <a:endParaRPr lang="en-US" dirty="0"/>
                    </a:p>
                  </a:txBody>
                  <a:tcPr/>
                </a:tc>
                <a:tc>
                  <a:txBody>
                    <a:bodyPr/>
                    <a:lstStyle/>
                    <a:p>
                      <a:endParaRPr lang="en-US" dirty="0"/>
                    </a:p>
                  </a:txBody>
                  <a:tcPr/>
                </a:tc>
                <a:tc>
                  <a:txBody>
                    <a:bodyPr/>
                    <a:lstStyle/>
                    <a:p>
                      <a:r>
                        <a:rPr lang="en-US" dirty="0"/>
                        <a:t>Carlos.Cordeiro@intel.com</a:t>
                      </a:r>
                    </a:p>
                  </a:txBody>
                  <a:tcPr/>
                </a:tc>
                <a:extLst>
                  <a:ext uri="{0D108BD9-81ED-4DB2-BD59-A6C34878D82A}">
                    <a16:rowId xmlns:a16="http://schemas.microsoft.com/office/drawing/2014/main" val="963518359"/>
                  </a:ext>
                </a:extLst>
              </a:tr>
            </a:tbl>
          </a:graphicData>
        </a:graphic>
      </p:graphicFrame>
      <p:sp>
        <p:nvSpPr>
          <p:cNvPr id="3" name="Footer Placeholder 2">
            <a:extLst>
              <a:ext uri="{FF2B5EF4-FFF2-40B4-BE49-F238E27FC236}">
                <a16:creationId xmlns:a16="http://schemas.microsoft.com/office/drawing/2014/main" id="{F793E4BA-E894-7D75-A2E1-C611665CB8EA}"/>
              </a:ext>
            </a:extLst>
          </p:cNvPr>
          <p:cNvSpPr>
            <a:spLocks noGrp="1"/>
          </p:cNvSpPr>
          <p:nvPr>
            <p:ph type="ftr" idx="14"/>
          </p:nvPr>
        </p:nvSpPr>
        <p:spPr/>
        <p:txBody>
          <a:bodyPr/>
          <a:lstStyle/>
          <a:p>
            <a:r>
              <a:rPr lang="en-GB"/>
              <a:t>Carlos Cordeiro, Intel</a:t>
            </a:r>
            <a:endParaRPr lang="en-GB" dirty="0"/>
          </a:p>
        </p:txBody>
      </p:sp>
      <p:sp>
        <p:nvSpPr>
          <p:cNvPr id="4" name="Slide Number Placeholder 3">
            <a:extLst>
              <a:ext uri="{FF2B5EF4-FFF2-40B4-BE49-F238E27FC236}">
                <a16:creationId xmlns:a16="http://schemas.microsoft.com/office/drawing/2014/main" id="{932CDE68-4453-E832-182C-AE6D695428C4}"/>
              </a:ext>
            </a:extLst>
          </p:cNvPr>
          <p:cNvSpPr>
            <a:spLocks noGrp="1"/>
          </p:cNvSpPr>
          <p:nvPr>
            <p:ph type="sldNum" idx="12"/>
          </p:nvPr>
        </p:nvSpPr>
        <p:spPr/>
        <p:txBody>
          <a:bodyPr/>
          <a:lstStyle/>
          <a:p>
            <a:r>
              <a:rPr lang="en-GB"/>
              <a:t>Slide </a:t>
            </a:r>
            <a:fld id="{440F5867-744E-4AA6-B0ED-4C44D2DFBB7B}" type="slidenum">
              <a:rPr lang="en-GB" smtClean="0"/>
              <a:pPr/>
              <a:t>108</a:t>
            </a:fld>
            <a:endParaRPr lang="en-GB" dirty="0"/>
          </a:p>
        </p:txBody>
      </p:sp>
      <p:sp>
        <p:nvSpPr>
          <p:cNvPr id="5" name="Date Placeholder 4">
            <a:extLst>
              <a:ext uri="{FF2B5EF4-FFF2-40B4-BE49-F238E27FC236}">
                <a16:creationId xmlns:a16="http://schemas.microsoft.com/office/drawing/2014/main" id="{85DBAC1C-EF48-C079-9DD5-0642B41E1CAB}"/>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187105836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CCF86-BBBB-4DC8-80E4-8BD169856618}"/>
              </a:ext>
            </a:extLst>
          </p:cNvPr>
          <p:cNvSpPr>
            <a:spLocks noGrp="1"/>
          </p:cNvSpPr>
          <p:nvPr>
            <p:ph type="title"/>
          </p:nvPr>
        </p:nvSpPr>
        <p:spPr>
          <a:xfrm>
            <a:off x="2209800" y="685800"/>
            <a:ext cx="7772400" cy="1066800"/>
          </a:xfrm>
        </p:spPr>
        <p:txBody>
          <a:bodyPr/>
          <a:lstStyle/>
          <a:p>
            <a:r>
              <a:rPr lang="en-US" dirty="0"/>
              <a:t>Major updates (1/2)</a:t>
            </a:r>
          </a:p>
        </p:txBody>
      </p:sp>
      <p:sp>
        <p:nvSpPr>
          <p:cNvPr id="6147" name="Rectangle 3"/>
          <p:cNvSpPr>
            <a:spLocks noGrp="1" noChangeArrowheads="1"/>
          </p:cNvSpPr>
          <p:nvPr>
            <p:ph idx="1"/>
          </p:nvPr>
        </p:nvSpPr>
        <p:spPr>
          <a:xfrm>
            <a:off x="2209800" y="1981200"/>
            <a:ext cx="7772400" cy="4114800"/>
          </a:xfrm>
        </p:spPr>
        <p:txBody>
          <a:bodyPr>
            <a:noAutofit/>
          </a:bodyPr>
          <a:lstStyle/>
          <a:p>
            <a:r>
              <a:rPr lang="en-US" altLang="en-US" dirty="0"/>
              <a:t>Wi-Fi CERTIFIED 7</a:t>
            </a:r>
            <a:r>
              <a:rPr lang="en-US" altLang="en-US" baseline="30000" dirty="0"/>
              <a:t>TM</a:t>
            </a:r>
            <a:r>
              <a:rPr lang="en-US" altLang="en-US" dirty="0"/>
              <a:t> program launched on Jan 08!</a:t>
            </a:r>
          </a:p>
          <a:p>
            <a:pPr lvl="1"/>
            <a:r>
              <a:rPr lang="en-US" altLang="en-US" dirty="0">
                <a:hlinkClick r:id="rId3"/>
              </a:rPr>
              <a:t>https://www.wi-fi.org/news-events/newsroom/wi-fi-alliance-introduces-wi-fi-certified-7</a:t>
            </a:r>
            <a:r>
              <a:rPr lang="en-US" altLang="en-US" dirty="0"/>
              <a:t> </a:t>
            </a:r>
          </a:p>
          <a:p>
            <a:endParaRPr lang="en-US" altLang="en-US" dirty="0"/>
          </a:p>
          <a:p>
            <a:endParaRPr lang="en-US" altLang="en-US" dirty="0"/>
          </a:p>
          <a:p>
            <a:r>
              <a:rPr lang="en-US" altLang="en-US" dirty="0"/>
              <a:t>Wi-Fi Alliance Services demonstrated commercial readiness of its Automated Frequency Coordination (AFC) system</a:t>
            </a:r>
          </a:p>
          <a:p>
            <a:r>
              <a:rPr lang="en-US" altLang="en-US" dirty="0"/>
              <a:t>The next WFA F2F member meeting will take place Feb 20th-22nd, 2024, in Singapore</a:t>
            </a:r>
          </a:p>
        </p:txBody>
      </p:sp>
      <p:pic>
        <p:nvPicPr>
          <p:cNvPr id="6" name="Picture 5">
            <a:extLst>
              <a:ext uri="{FF2B5EF4-FFF2-40B4-BE49-F238E27FC236}">
                <a16:creationId xmlns:a16="http://schemas.microsoft.com/office/drawing/2014/main" id="{5B63A12D-8200-EE96-28E7-C793432BD00A}"/>
              </a:ext>
            </a:extLst>
          </p:cNvPr>
          <p:cNvPicPr>
            <a:picLocks noChangeAspect="1"/>
          </p:cNvPicPr>
          <p:nvPr/>
        </p:nvPicPr>
        <p:blipFill>
          <a:blip r:embed="rId4"/>
          <a:stretch>
            <a:fillRect/>
          </a:stretch>
        </p:blipFill>
        <p:spPr>
          <a:xfrm>
            <a:off x="7608169" y="2852936"/>
            <a:ext cx="2084991" cy="1004074"/>
          </a:xfrm>
          <a:prstGeom prst="rect">
            <a:avLst/>
          </a:prstGeom>
        </p:spPr>
      </p:pic>
      <p:sp>
        <p:nvSpPr>
          <p:cNvPr id="3" name="Footer Placeholder 2">
            <a:extLst>
              <a:ext uri="{FF2B5EF4-FFF2-40B4-BE49-F238E27FC236}">
                <a16:creationId xmlns:a16="http://schemas.microsoft.com/office/drawing/2014/main" id="{8A6C1AB1-E7E9-CA82-8474-802656A98D5E}"/>
              </a:ext>
            </a:extLst>
          </p:cNvPr>
          <p:cNvSpPr>
            <a:spLocks noGrp="1"/>
          </p:cNvSpPr>
          <p:nvPr>
            <p:ph type="ftr" idx="14"/>
          </p:nvPr>
        </p:nvSpPr>
        <p:spPr/>
        <p:txBody>
          <a:bodyPr/>
          <a:lstStyle/>
          <a:p>
            <a:r>
              <a:rPr lang="en-GB"/>
              <a:t>Carlos Cordeiro, Intel</a:t>
            </a:r>
            <a:endParaRPr lang="en-GB" dirty="0"/>
          </a:p>
        </p:txBody>
      </p:sp>
      <p:sp>
        <p:nvSpPr>
          <p:cNvPr id="4" name="Slide Number Placeholder 3">
            <a:extLst>
              <a:ext uri="{FF2B5EF4-FFF2-40B4-BE49-F238E27FC236}">
                <a16:creationId xmlns:a16="http://schemas.microsoft.com/office/drawing/2014/main" id="{889B92BE-251C-4627-316E-C43211492567}"/>
              </a:ext>
            </a:extLst>
          </p:cNvPr>
          <p:cNvSpPr>
            <a:spLocks noGrp="1"/>
          </p:cNvSpPr>
          <p:nvPr>
            <p:ph type="sldNum" idx="12"/>
          </p:nvPr>
        </p:nvSpPr>
        <p:spPr/>
        <p:txBody>
          <a:bodyPr/>
          <a:lstStyle/>
          <a:p>
            <a:r>
              <a:rPr lang="en-GB"/>
              <a:t>Slide </a:t>
            </a:r>
            <a:fld id="{440F5867-744E-4AA6-B0ED-4C44D2DFBB7B}" type="slidenum">
              <a:rPr lang="en-GB" smtClean="0"/>
              <a:pPr/>
              <a:t>109</a:t>
            </a:fld>
            <a:endParaRPr lang="en-GB" dirty="0"/>
          </a:p>
        </p:txBody>
      </p:sp>
      <p:sp>
        <p:nvSpPr>
          <p:cNvPr id="5" name="Date Placeholder 4">
            <a:extLst>
              <a:ext uri="{FF2B5EF4-FFF2-40B4-BE49-F238E27FC236}">
                <a16:creationId xmlns:a16="http://schemas.microsoft.com/office/drawing/2014/main" id="{D1F91F34-050E-9E67-3DE8-37CDD6624AD7}"/>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1405213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784629"/>
            <a:ext cx="10363200" cy="10255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802.11 WG Editor’s Meeting (January 2024)</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2024-01-18</a:t>
            </a:r>
          </a:p>
        </p:txBody>
      </p:sp>
      <p:sp>
        <p:nvSpPr>
          <p:cNvPr id="6" name="Date Placeholder 3"/>
          <p:cNvSpPr>
            <a:spLocks noGrp="1"/>
          </p:cNvSpPr>
          <p:nvPr>
            <p:ph type="dt" idx="10"/>
          </p:nvPr>
        </p:nvSpPr>
        <p:spPr/>
        <p:txBody>
          <a:bodyPr/>
          <a:lstStyle/>
          <a:p>
            <a:r>
              <a:rPr lang="en-US"/>
              <a:t>January 2024</a:t>
            </a:r>
            <a:endParaRPr lang="en-GB" dirty="0"/>
          </a:p>
        </p:txBody>
      </p:sp>
      <p:sp>
        <p:nvSpPr>
          <p:cNvPr id="7" name="Footer Placeholder 4"/>
          <p:cNvSpPr>
            <a:spLocks noGrp="1"/>
          </p:cNvSpPr>
          <p:nvPr>
            <p:ph type="ftr" idx="11"/>
          </p:nvPr>
        </p:nvSpPr>
        <p:spPr/>
        <p:txBody>
          <a:bodyPr/>
          <a:lstStyle/>
          <a:p>
            <a:r>
              <a:rPr lang="en-GB"/>
              <a:t>Robert Stacey, Intel</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11</a:t>
            </a:fld>
            <a:endParaRPr lang="en-GB" dirty="0"/>
          </a:p>
        </p:txBody>
      </p:sp>
      <p:graphicFrame>
        <p:nvGraphicFramePr>
          <p:cNvPr id="3075" name="Object 3"/>
          <p:cNvGraphicFramePr>
            <a:graphicFrameLocks noChangeAspect="1"/>
          </p:cNvGraphicFramePr>
          <p:nvPr/>
        </p:nvGraphicFramePr>
        <p:xfrm>
          <a:off x="996950" y="2438400"/>
          <a:ext cx="9921875" cy="2409825"/>
        </p:xfrm>
        <a:graphic>
          <a:graphicData uri="http://schemas.openxmlformats.org/presentationml/2006/ole">
            <mc:AlternateContent xmlns:mc="http://schemas.openxmlformats.org/markup-compatibility/2006">
              <mc:Choice xmlns:v="urn:schemas-microsoft-com:vml" Requires="v">
                <p:oleObj name="Document" r:id="rId3" imgW="10459112" imgH="2542938" progId="Word.Document.8">
                  <p:embed/>
                </p:oleObj>
              </mc:Choice>
              <mc:Fallback>
                <p:oleObj name="Document" r:id="rId3" imgW="10459112" imgH="2542938" progId="Word.Document.8">
                  <p:embed/>
                  <p:pic>
                    <p:nvPicPr>
                      <p:cNvPr id="3075" name="Object 3"/>
                      <p:cNvPicPr>
                        <a:picLocks noChangeAspect="1" noChangeArrowheads="1"/>
                      </p:cNvPicPr>
                      <p:nvPr/>
                    </p:nvPicPr>
                    <p:blipFill>
                      <a:blip r:embed="rId4"/>
                      <a:srcRect/>
                      <a:stretch>
                        <a:fillRect/>
                      </a:stretch>
                    </p:blipFill>
                    <p:spPr bwMode="auto">
                      <a:xfrm>
                        <a:off x="996950" y="2438400"/>
                        <a:ext cx="9921875" cy="240982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CCF86-BBBB-4DC8-80E4-8BD169856618}"/>
              </a:ext>
            </a:extLst>
          </p:cNvPr>
          <p:cNvSpPr>
            <a:spLocks noGrp="1"/>
          </p:cNvSpPr>
          <p:nvPr>
            <p:ph type="title"/>
          </p:nvPr>
        </p:nvSpPr>
        <p:spPr>
          <a:xfrm>
            <a:off x="2209800" y="685800"/>
            <a:ext cx="7772400" cy="1066800"/>
          </a:xfrm>
        </p:spPr>
        <p:txBody>
          <a:bodyPr/>
          <a:lstStyle/>
          <a:p>
            <a:r>
              <a:rPr lang="en-US" dirty="0"/>
              <a:t>Major updates (2/2)</a:t>
            </a:r>
          </a:p>
        </p:txBody>
      </p:sp>
      <p:sp>
        <p:nvSpPr>
          <p:cNvPr id="6147" name="Rectangle 3"/>
          <p:cNvSpPr>
            <a:spLocks noGrp="1" noChangeArrowheads="1"/>
          </p:cNvSpPr>
          <p:nvPr>
            <p:ph idx="1"/>
          </p:nvPr>
        </p:nvSpPr>
        <p:spPr>
          <a:xfrm>
            <a:off x="2209800" y="1981200"/>
            <a:ext cx="7772400" cy="4114800"/>
          </a:xfrm>
        </p:spPr>
        <p:txBody>
          <a:bodyPr>
            <a:noAutofit/>
          </a:bodyPr>
          <a:lstStyle/>
          <a:p>
            <a:r>
              <a:rPr lang="en-US" altLang="en-US" dirty="0"/>
              <a:t>Technical activity at WFA that has recently (since Q1/23) led to certification</a:t>
            </a:r>
          </a:p>
          <a:p>
            <a:pPr lvl="1"/>
            <a:r>
              <a:rPr lang="en-US" altLang="en-US" dirty="0"/>
              <a:t>Wi-Fi 7</a:t>
            </a:r>
          </a:p>
          <a:p>
            <a:pPr lvl="1"/>
            <a:endParaRPr lang="en-US" altLang="en-US" dirty="0"/>
          </a:p>
          <a:p>
            <a:r>
              <a:rPr lang="en-US" altLang="en-US" dirty="0"/>
              <a:t>Technical activity at WFA that is expected to lead to certification</a:t>
            </a:r>
          </a:p>
          <a:p>
            <a:pPr lvl="1"/>
            <a:r>
              <a:rPr lang="en-US" altLang="en-US" dirty="0"/>
              <a:t>QoS Management</a:t>
            </a:r>
          </a:p>
          <a:p>
            <a:pPr lvl="1"/>
            <a:r>
              <a:rPr lang="en-US" altLang="en-US" dirty="0" err="1"/>
              <a:t>EasyMesh</a:t>
            </a:r>
            <a:endParaRPr lang="en-US" altLang="en-US" dirty="0"/>
          </a:p>
          <a:p>
            <a:pPr lvl="1"/>
            <a:r>
              <a:rPr lang="en-US" altLang="en-US" dirty="0"/>
              <a:t>6 GHz standard power</a:t>
            </a:r>
          </a:p>
          <a:p>
            <a:pPr lvl="1"/>
            <a:r>
              <a:rPr lang="en-US" altLang="en-US" dirty="0"/>
              <a:t>Wi-Fi Direct</a:t>
            </a:r>
          </a:p>
          <a:p>
            <a:pPr lvl="1"/>
            <a:r>
              <a:rPr lang="en-US" altLang="en-US" dirty="0"/>
              <a:t>Wi-Fi proximity ranging/location R2</a:t>
            </a:r>
          </a:p>
        </p:txBody>
      </p:sp>
      <p:sp>
        <p:nvSpPr>
          <p:cNvPr id="3" name="Footer Placeholder 2">
            <a:extLst>
              <a:ext uri="{FF2B5EF4-FFF2-40B4-BE49-F238E27FC236}">
                <a16:creationId xmlns:a16="http://schemas.microsoft.com/office/drawing/2014/main" id="{07E1B652-2C57-C51D-68E1-E3E32952C3D3}"/>
              </a:ext>
            </a:extLst>
          </p:cNvPr>
          <p:cNvSpPr>
            <a:spLocks noGrp="1"/>
          </p:cNvSpPr>
          <p:nvPr>
            <p:ph type="ftr" idx="14"/>
          </p:nvPr>
        </p:nvSpPr>
        <p:spPr/>
        <p:txBody>
          <a:bodyPr/>
          <a:lstStyle/>
          <a:p>
            <a:r>
              <a:rPr lang="en-GB"/>
              <a:t>Carlos Cordeiro, Intel</a:t>
            </a:r>
            <a:endParaRPr lang="en-GB" dirty="0"/>
          </a:p>
        </p:txBody>
      </p:sp>
      <p:sp>
        <p:nvSpPr>
          <p:cNvPr id="4" name="Slide Number Placeholder 3">
            <a:extLst>
              <a:ext uri="{FF2B5EF4-FFF2-40B4-BE49-F238E27FC236}">
                <a16:creationId xmlns:a16="http://schemas.microsoft.com/office/drawing/2014/main" id="{1D3FD5B3-4DE6-0645-5346-CADA0911FD45}"/>
              </a:ext>
            </a:extLst>
          </p:cNvPr>
          <p:cNvSpPr>
            <a:spLocks noGrp="1"/>
          </p:cNvSpPr>
          <p:nvPr>
            <p:ph type="sldNum" idx="12"/>
          </p:nvPr>
        </p:nvSpPr>
        <p:spPr/>
        <p:txBody>
          <a:bodyPr/>
          <a:lstStyle/>
          <a:p>
            <a:r>
              <a:rPr lang="en-GB"/>
              <a:t>Slide </a:t>
            </a:r>
            <a:fld id="{440F5867-744E-4AA6-B0ED-4C44D2DFBB7B}" type="slidenum">
              <a:rPr lang="en-GB" smtClean="0"/>
              <a:pPr/>
              <a:t>110</a:t>
            </a:fld>
            <a:endParaRPr lang="en-GB" dirty="0"/>
          </a:p>
        </p:txBody>
      </p:sp>
      <p:sp>
        <p:nvSpPr>
          <p:cNvPr id="5" name="Date Placeholder 4">
            <a:extLst>
              <a:ext uri="{FF2B5EF4-FFF2-40B4-BE49-F238E27FC236}">
                <a16:creationId xmlns:a16="http://schemas.microsoft.com/office/drawing/2014/main" id="{AAC25857-54DF-5E60-E1B7-096F8A8FB9D4}"/>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290045259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1CBB0E-4C91-4C69-BA83-40626B37671C}"/>
              </a:ext>
            </a:extLst>
          </p:cNvPr>
          <p:cNvSpPr>
            <a:spLocks noGrp="1"/>
          </p:cNvSpPr>
          <p:nvPr>
            <p:ph type="title"/>
          </p:nvPr>
        </p:nvSpPr>
        <p:spPr>
          <a:xfrm>
            <a:off x="2209800" y="685800"/>
            <a:ext cx="7772400" cy="1066800"/>
          </a:xfrm>
        </p:spPr>
        <p:txBody>
          <a:bodyPr/>
          <a:lstStyle/>
          <a:p>
            <a:r>
              <a:rPr lang="en-US" dirty="0"/>
              <a:t>Additional work areas</a:t>
            </a:r>
          </a:p>
        </p:txBody>
      </p:sp>
      <p:sp>
        <p:nvSpPr>
          <p:cNvPr id="6147" name="Rectangle 3"/>
          <p:cNvSpPr>
            <a:spLocks noGrp="1" noChangeArrowheads="1"/>
          </p:cNvSpPr>
          <p:nvPr>
            <p:ph idx="1"/>
          </p:nvPr>
        </p:nvSpPr>
        <p:spPr>
          <a:xfrm>
            <a:off x="2209800" y="1690464"/>
            <a:ext cx="8134672" cy="4114800"/>
          </a:xfrm>
        </p:spPr>
        <p:txBody>
          <a:bodyPr/>
          <a:lstStyle/>
          <a:p>
            <a:r>
              <a:rPr lang="en-US" altLang="en-US" sz="1800" dirty="0"/>
              <a:t>Examples of additional WFA technical work</a:t>
            </a:r>
          </a:p>
          <a:p>
            <a:pPr lvl="1"/>
            <a:r>
              <a:rPr lang="en-US" altLang="en-US" sz="1600" dirty="0"/>
              <a:t>Security</a:t>
            </a:r>
          </a:p>
          <a:p>
            <a:pPr lvl="1"/>
            <a:r>
              <a:rPr lang="en-US" altLang="en-US" sz="1600" dirty="0"/>
              <a:t>Automated Frequency Coordination</a:t>
            </a:r>
          </a:p>
          <a:p>
            <a:pPr lvl="1"/>
            <a:r>
              <a:rPr lang="en-US" altLang="en-US" sz="1600" dirty="0"/>
              <a:t>Customer Experience</a:t>
            </a:r>
          </a:p>
          <a:p>
            <a:pPr lvl="1"/>
            <a:r>
              <a:rPr lang="en-US" altLang="en-US" sz="1600" dirty="0"/>
              <a:t>Wi-Fi </a:t>
            </a:r>
            <a:r>
              <a:rPr lang="en-US" altLang="en-US" sz="1600" dirty="0" err="1"/>
              <a:t>HaLow</a:t>
            </a:r>
            <a:endParaRPr lang="en-US" altLang="en-US" sz="1600" dirty="0"/>
          </a:p>
          <a:p>
            <a:pPr lvl="1"/>
            <a:r>
              <a:rPr lang="en-US" altLang="en-US" sz="1600" dirty="0"/>
              <a:t>Wi-Fi Data Elements</a:t>
            </a:r>
          </a:p>
          <a:p>
            <a:r>
              <a:rPr lang="en-US" altLang="en-US" sz="1800" dirty="0"/>
              <a:t>Examples of additional WFA activity that may lead to technical work </a:t>
            </a:r>
          </a:p>
          <a:p>
            <a:pPr lvl="1"/>
            <a:r>
              <a:rPr lang="en-US" altLang="en-US" sz="1600" dirty="0"/>
              <a:t>XR (Augmented / Virtual / Mixed Reality)</a:t>
            </a:r>
          </a:p>
          <a:p>
            <a:pPr lvl="1"/>
            <a:r>
              <a:rPr lang="en-US" altLang="en-US" sz="1600" dirty="0"/>
              <a:t>Automotive</a:t>
            </a:r>
          </a:p>
          <a:p>
            <a:pPr lvl="1"/>
            <a:r>
              <a:rPr lang="en-US" altLang="en-US" sz="1600" dirty="0"/>
              <a:t>Healthcare</a:t>
            </a:r>
          </a:p>
          <a:p>
            <a:pPr lvl="1"/>
            <a:r>
              <a:rPr lang="en-US" altLang="en-US" sz="1600" dirty="0"/>
              <a:t>Operators</a:t>
            </a:r>
          </a:p>
          <a:p>
            <a:pPr lvl="1"/>
            <a:r>
              <a:rPr lang="en-US" altLang="en-US" sz="1600" dirty="0"/>
              <a:t>Internet of things</a:t>
            </a:r>
          </a:p>
          <a:p>
            <a:r>
              <a:rPr lang="en-GB" altLang="en-US" sz="1800" dirty="0"/>
              <a:t>Regulatory</a:t>
            </a:r>
          </a:p>
        </p:txBody>
      </p:sp>
      <p:sp>
        <p:nvSpPr>
          <p:cNvPr id="4" name="Footer Placeholder 3">
            <a:extLst>
              <a:ext uri="{FF2B5EF4-FFF2-40B4-BE49-F238E27FC236}">
                <a16:creationId xmlns:a16="http://schemas.microsoft.com/office/drawing/2014/main" id="{D5FFA12B-6C0A-2C04-884D-008CDEE84A96}"/>
              </a:ext>
            </a:extLst>
          </p:cNvPr>
          <p:cNvSpPr>
            <a:spLocks noGrp="1"/>
          </p:cNvSpPr>
          <p:nvPr>
            <p:ph type="ftr" idx="14"/>
          </p:nvPr>
        </p:nvSpPr>
        <p:spPr/>
        <p:txBody>
          <a:bodyPr/>
          <a:lstStyle/>
          <a:p>
            <a:r>
              <a:rPr lang="en-GB"/>
              <a:t>Carlos Cordeiro, Intel</a:t>
            </a:r>
            <a:endParaRPr lang="en-GB" dirty="0"/>
          </a:p>
        </p:txBody>
      </p:sp>
      <p:sp>
        <p:nvSpPr>
          <p:cNvPr id="5" name="Slide Number Placeholder 4">
            <a:extLst>
              <a:ext uri="{FF2B5EF4-FFF2-40B4-BE49-F238E27FC236}">
                <a16:creationId xmlns:a16="http://schemas.microsoft.com/office/drawing/2014/main" id="{1EA7EEF6-8B53-5755-2D2F-3B434AB7660E}"/>
              </a:ext>
            </a:extLst>
          </p:cNvPr>
          <p:cNvSpPr>
            <a:spLocks noGrp="1"/>
          </p:cNvSpPr>
          <p:nvPr>
            <p:ph type="sldNum" idx="12"/>
          </p:nvPr>
        </p:nvSpPr>
        <p:spPr/>
        <p:txBody>
          <a:bodyPr/>
          <a:lstStyle/>
          <a:p>
            <a:r>
              <a:rPr lang="en-GB"/>
              <a:t>Slide </a:t>
            </a:r>
            <a:fld id="{440F5867-744E-4AA6-B0ED-4C44D2DFBB7B}" type="slidenum">
              <a:rPr lang="en-GB" smtClean="0"/>
              <a:pPr/>
              <a:t>111</a:t>
            </a:fld>
            <a:endParaRPr lang="en-GB" dirty="0"/>
          </a:p>
        </p:txBody>
      </p:sp>
      <p:sp>
        <p:nvSpPr>
          <p:cNvPr id="6" name="Date Placeholder 5">
            <a:extLst>
              <a:ext uri="{FF2B5EF4-FFF2-40B4-BE49-F238E27FC236}">
                <a16:creationId xmlns:a16="http://schemas.microsoft.com/office/drawing/2014/main" id="{4DDC03BC-FC3C-0209-C77D-E2630F02D835}"/>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130265349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713B8-0149-B3ED-C70D-A277C6A5E4F9}"/>
              </a:ext>
            </a:extLst>
          </p:cNvPr>
          <p:cNvSpPr>
            <a:spLocks noGrp="1"/>
          </p:cNvSpPr>
          <p:nvPr>
            <p:ph type="title"/>
          </p:nvPr>
        </p:nvSpPr>
        <p:spPr/>
        <p:txBody>
          <a:bodyPr/>
          <a:lstStyle/>
          <a:p>
            <a:r>
              <a:rPr lang="en-US" dirty="0"/>
              <a:t>Recent publications</a:t>
            </a:r>
          </a:p>
        </p:txBody>
      </p:sp>
      <p:sp>
        <p:nvSpPr>
          <p:cNvPr id="3" name="Content Placeholder 2">
            <a:extLst>
              <a:ext uri="{FF2B5EF4-FFF2-40B4-BE49-F238E27FC236}">
                <a16:creationId xmlns:a16="http://schemas.microsoft.com/office/drawing/2014/main" id="{BEE61EF7-B509-99B0-46A4-F87B140FFD6D}"/>
              </a:ext>
            </a:extLst>
          </p:cNvPr>
          <p:cNvSpPr>
            <a:spLocks noGrp="1"/>
          </p:cNvSpPr>
          <p:nvPr>
            <p:ph idx="1"/>
          </p:nvPr>
        </p:nvSpPr>
        <p:spPr/>
        <p:txBody>
          <a:bodyPr/>
          <a:lstStyle/>
          <a:p>
            <a:pPr>
              <a:spcBef>
                <a:spcPts val="0"/>
              </a:spcBef>
              <a:spcAft>
                <a:spcPts val="0"/>
              </a:spcAft>
              <a:buFont typeface="Symbol" panose="05050102010706020507" pitchFamily="18" charset="2"/>
              <a:buChar char=""/>
            </a:pPr>
            <a:r>
              <a:rPr lang="en-US" sz="1800" dirty="0">
                <a:ea typeface="Times New Roman" panose="02020603050405020304" pitchFamily="18" charset="0"/>
              </a:rPr>
              <a:t>Wi-Fi Alliance® introduces Wi-Fi CERTIFIED 7™, </a:t>
            </a:r>
            <a:r>
              <a:rPr lang="en-US" sz="1800" dirty="0">
                <a:ea typeface="Times New Roman" panose="02020603050405020304" pitchFamily="18" charset="0"/>
                <a:hlinkClick r:id="rId2"/>
              </a:rPr>
              <a:t>https://www.wi-fi.org/news-events/newsroom/wi-fi-alliance-introduces-wi-fi-certified-7</a:t>
            </a:r>
            <a:r>
              <a:rPr lang="en-US" sz="1800" dirty="0">
                <a:ea typeface="Times New Roman" panose="02020603050405020304" pitchFamily="18" charset="0"/>
              </a:rPr>
              <a:t> </a:t>
            </a:r>
          </a:p>
          <a:p>
            <a:pPr>
              <a:spcBef>
                <a:spcPts val="0"/>
              </a:spcBef>
              <a:spcAft>
                <a:spcPts val="0"/>
              </a:spcAft>
              <a:buFont typeface="Symbol" panose="05050102010706020507" pitchFamily="18" charset="2"/>
              <a:buChar char=""/>
            </a:pPr>
            <a:r>
              <a:rPr lang="en-US" sz="1800" dirty="0">
                <a:ea typeface="Times New Roman" panose="02020603050405020304" pitchFamily="18" charset="0"/>
              </a:rPr>
              <a:t>Wi-Fi Alliance® celebrates the 2023 World Radiocommunication Conference (WRC-23) decisions on the 6.425-7.125 GHz frequency band, </a:t>
            </a:r>
            <a:r>
              <a:rPr lang="en-US" sz="1800" dirty="0">
                <a:ea typeface="Times New Roman" panose="02020603050405020304" pitchFamily="18" charset="0"/>
                <a:hlinkClick r:id="rId3"/>
              </a:rPr>
              <a:t>https://www.wi-fi.org/news-events/newsroom/wi-fi-alliance-celebrates-the-2023-world-radiocommunication-conference-wrc-23</a:t>
            </a:r>
            <a:endParaRPr lang="en-US" sz="1800" dirty="0">
              <a:ea typeface="Times New Roman" panose="02020603050405020304" pitchFamily="18" charset="0"/>
            </a:endParaRPr>
          </a:p>
          <a:p>
            <a:pPr>
              <a:spcBef>
                <a:spcPts val="0"/>
              </a:spcBef>
              <a:spcAft>
                <a:spcPts val="0"/>
              </a:spcAft>
              <a:buFont typeface="Symbol" panose="05050102010706020507" pitchFamily="18" charset="2"/>
              <a:buChar char=""/>
            </a:pPr>
            <a:r>
              <a:rPr lang="en-US" sz="1800" dirty="0">
                <a:ea typeface="Times New Roman" panose="02020603050405020304" pitchFamily="18" charset="0"/>
              </a:rPr>
              <a:t>Wi-Fi Alliance® subsidiary demonstrates commercial operation readiness, </a:t>
            </a:r>
            <a:r>
              <a:rPr lang="en-US" sz="1800" dirty="0">
                <a:ea typeface="Times New Roman" panose="02020603050405020304" pitchFamily="18" charset="0"/>
                <a:hlinkClick r:id="rId4"/>
              </a:rPr>
              <a:t>https://www.wi-fi.org/news-events/newsroom/wi-fi-alliance-subsidiary-demonstrates-commercial-operation-readiness</a:t>
            </a:r>
            <a:endParaRPr lang="en-US" sz="1800" dirty="0">
              <a:ea typeface="Times New Roman" panose="02020603050405020304" pitchFamily="18" charset="0"/>
            </a:endParaRPr>
          </a:p>
          <a:p>
            <a:pPr>
              <a:spcBef>
                <a:spcPts val="0"/>
              </a:spcBef>
              <a:spcAft>
                <a:spcPts val="0"/>
              </a:spcAft>
              <a:buFont typeface="Symbol" panose="05050102010706020507" pitchFamily="18" charset="2"/>
              <a:buChar char=""/>
            </a:pPr>
            <a:r>
              <a:rPr lang="en-US" sz="1800" dirty="0">
                <a:ea typeface="Times New Roman" panose="02020603050405020304" pitchFamily="18" charset="0"/>
              </a:rPr>
              <a:t>Wi-Fi Alliance® commends FCC on expanding regulatory framework for 6 GHz, </a:t>
            </a:r>
            <a:r>
              <a:rPr lang="en-US" sz="1800" dirty="0">
                <a:ea typeface="Times New Roman" panose="02020603050405020304" pitchFamily="18" charset="0"/>
                <a:hlinkClick r:id="rId5"/>
              </a:rPr>
              <a:t>https://www.wi-fi.org/news-events/newsroom/wi-fi-alliance-commends-fcc-on-expanding-regulatory-framework-for-6-ghz</a:t>
            </a:r>
            <a:r>
              <a:rPr lang="en-US" sz="1800" dirty="0">
                <a:ea typeface="Times New Roman" panose="02020603050405020304" pitchFamily="18" charset="0"/>
              </a:rPr>
              <a:t> </a:t>
            </a:r>
          </a:p>
          <a:p>
            <a:pPr>
              <a:spcBef>
                <a:spcPts val="0"/>
              </a:spcBef>
              <a:spcAft>
                <a:spcPts val="0"/>
              </a:spcAft>
              <a:buFont typeface="Symbol" panose="05050102010706020507" pitchFamily="18" charset="2"/>
              <a:buChar char=""/>
            </a:pPr>
            <a:r>
              <a:rPr lang="en-US" sz="1800" dirty="0">
                <a:ea typeface="Times New Roman" panose="02020603050405020304" pitchFamily="18" charset="0"/>
              </a:rPr>
              <a:t>New Wi-Fi CERTIFIED 6® testing to support authorization of 6 GHz Standard Power Devices, </a:t>
            </a:r>
            <a:r>
              <a:rPr lang="en-US" sz="1800" dirty="0">
                <a:ea typeface="Times New Roman" panose="02020603050405020304" pitchFamily="18" charset="0"/>
                <a:hlinkClick r:id="rId6"/>
              </a:rPr>
              <a:t>https://www.wi-fi.org/news-events/newsroom/new-wi-fi-certified-6-testing-to-support-authorization-of-6-ghz-standard-power</a:t>
            </a:r>
            <a:r>
              <a:rPr lang="en-US" sz="1800" dirty="0">
                <a:ea typeface="Times New Roman" panose="02020603050405020304" pitchFamily="18" charset="0"/>
              </a:rPr>
              <a:t> </a:t>
            </a:r>
          </a:p>
        </p:txBody>
      </p:sp>
      <p:sp>
        <p:nvSpPr>
          <p:cNvPr id="7" name="Footer Placeholder 6">
            <a:extLst>
              <a:ext uri="{FF2B5EF4-FFF2-40B4-BE49-F238E27FC236}">
                <a16:creationId xmlns:a16="http://schemas.microsoft.com/office/drawing/2014/main" id="{30E9BD28-8AA2-5826-B81B-27B0978BE921}"/>
              </a:ext>
            </a:extLst>
          </p:cNvPr>
          <p:cNvSpPr>
            <a:spLocks noGrp="1"/>
          </p:cNvSpPr>
          <p:nvPr>
            <p:ph type="ftr" idx="14"/>
          </p:nvPr>
        </p:nvSpPr>
        <p:spPr/>
        <p:txBody>
          <a:bodyPr/>
          <a:lstStyle/>
          <a:p>
            <a:r>
              <a:rPr lang="en-GB"/>
              <a:t>Carlos Cordeiro, Intel</a:t>
            </a:r>
            <a:endParaRPr lang="en-GB" dirty="0"/>
          </a:p>
        </p:txBody>
      </p:sp>
      <p:sp>
        <p:nvSpPr>
          <p:cNvPr id="8" name="Slide Number Placeholder 7">
            <a:extLst>
              <a:ext uri="{FF2B5EF4-FFF2-40B4-BE49-F238E27FC236}">
                <a16:creationId xmlns:a16="http://schemas.microsoft.com/office/drawing/2014/main" id="{24E6A0A9-F73E-0BE9-23F5-0C163C8EBFD8}"/>
              </a:ext>
            </a:extLst>
          </p:cNvPr>
          <p:cNvSpPr>
            <a:spLocks noGrp="1"/>
          </p:cNvSpPr>
          <p:nvPr>
            <p:ph type="sldNum" idx="12"/>
          </p:nvPr>
        </p:nvSpPr>
        <p:spPr/>
        <p:txBody>
          <a:bodyPr/>
          <a:lstStyle/>
          <a:p>
            <a:r>
              <a:rPr lang="en-GB"/>
              <a:t>Slide </a:t>
            </a:r>
            <a:fld id="{440F5867-744E-4AA6-B0ED-4C44D2DFBB7B}" type="slidenum">
              <a:rPr lang="en-GB" smtClean="0"/>
              <a:pPr/>
              <a:t>112</a:t>
            </a:fld>
            <a:endParaRPr lang="en-GB" dirty="0"/>
          </a:p>
        </p:txBody>
      </p:sp>
      <p:sp>
        <p:nvSpPr>
          <p:cNvPr id="9" name="Date Placeholder 8">
            <a:extLst>
              <a:ext uri="{FF2B5EF4-FFF2-40B4-BE49-F238E27FC236}">
                <a16:creationId xmlns:a16="http://schemas.microsoft.com/office/drawing/2014/main" id="{8730995C-6B0B-8DFB-F1BE-48818EA57DC9}"/>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69432275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5278733-69AD-490C-B9F0-8948BCCC5DF8}"/>
              </a:ext>
            </a:extLst>
          </p:cNvPr>
          <p:cNvSpPr>
            <a:spLocks noGrp="1"/>
          </p:cNvSpPr>
          <p:nvPr>
            <p:ph type="title"/>
          </p:nvPr>
        </p:nvSpPr>
        <p:spPr/>
        <p:txBody>
          <a:bodyPr/>
          <a:lstStyle/>
          <a:p>
            <a:r>
              <a:rPr lang="en-US" dirty="0"/>
              <a:t>Further information</a:t>
            </a:r>
          </a:p>
        </p:txBody>
      </p:sp>
      <p:sp>
        <p:nvSpPr>
          <p:cNvPr id="6147" name="Rectangle 3"/>
          <p:cNvSpPr>
            <a:spLocks noGrp="1" noChangeArrowheads="1"/>
          </p:cNvSpPr>
          <p:nvPr>
            <p:ph idx="1"/>
          </p:nvPr>
        </p:nvSpPr>
        <p:spPr>
          <a:xfrm>
            <a:off x="2209800" y="1981200"/>
            <a:ext cx="7772400" cy="4114800"/>
          </a:xfrm>
        </p:spPr>
        <p:txBody>
          <a:bodyPr/>
          <a:lstStyle/>
          <a:p>
            <a:r>
              <a:rPr lang="en-US" altLang="en-US" dirty="0"/>
              <a:t>For more information on current areas of work, see </a:t>
            </a:r>
            <a:r>
              <a:rPr lang="en-US" altLang="en-US" dirty="0">
                <a:hlinkClick r:id="rId3"/>
              </a:rPr>
              <a:t>http://www.wi-fi.org/who-we-are/current-work-areas</a:t>
            </a:r>
            <a:endParaRPr lang="en-US" altLang="en-US" dirty="0"/>
          </a:p>
          <a:p>
            <a:endParaRPr lang="en-US" altLang="en-US" dirty="0"/>
          </a:p>
          <a:p>
            <a:r>
              <a:rPr lang="en-US" altLang="en-US" dirty="0"/>
              <a:t>If these sound like interesting topics, please plan to sign up and participate</a:t>
            </a:r>
          </a:p>
          <a:p>
            <a:endParaRPr lang="en-GB" altLang="en-US" dirty="0"/>
          </a:p>
          <a:p>
            <a:r>
              <a:rPr lang="en-GB" altLang="en-US" dirty="0"/>
              <a:t>Further general information at </a:t>
            </a:r>
            <a:r>
              <a:rPr lang="en-GB" altLang="en-US" dirty="0">
                <a:hlinkClick r:id="rId4"/>
              </a:rPr>
              <a:t>http://www.wi-fi.org/</a:t>
            </a:r>
            <a:r>
              <a:rPr lang="en-GB" altLang="en-US" dirty="0"/>
              <a:t> </a:t>
            </a:r>
          </a:p>
        </p:txBody>
      </p:sp>
      <p:sp>
        <p:nvSpPr>
          <p:cNvPr id="2" name="Footer Placeholder 1">
            <a:extLst>
              <a:ext uri="{FF2B5EF4-FFF2-40B4-BE49-F238E27FC236}">
                <a16:creationId xmlns:a16="http://schemas.microsoft.com/office/drawing/2014/main" id="{E13EAC20-1B82-30A7-9955-7A5846873243}"/>
              </a:ext>
            </a:extLst>
          </p:cNvPr>
          <p:cNvSpPr>
            <a:spLocks noGrp="1"/>
          </p:cNvSpPr>
          <p:nvPr>
            <p:ph type="ftr" idx="14"/>
          </p:nvPr>
        </p:nvSpPr>
        <p:spPr/>
        <p:txBody>
          <a:bodyPr/>
          <a:lstStyle/>
          <a:p>
            <a:r>
              <a:rPr lang="en-GB"/>
              <a:t>Carlos Cordeiro, Intel</a:t>
            </a:r>
            <a:endParaRPr lang="en-GB" dirty="0"/>
          </a:p>
        </p:txBody>
      </p:sp>
      <p:sp>
        <p:nvSpPr>
          <p:cNvPr id="3" name="Slide Number Placeholder 2">
            <a:extLst>
              <a:ext uri="{FF2B5EF4-FFF2-40B4-BE49-F238E27FC236}">
                <a16:creationId xmlns:a16="http://schemas.microsoft.com/office/drawing/2014/main" id="{FA2EE360-A315-7EE5-BEC9-3B5BD106D97D}"/>
              </a:ext>
            </a:extLst>
          </p:cNvPr>
          <p:cNvSpPr>
            <a:spLocks noGrp="1"/>
          </p:cNvSpPr>
          <p:nvPr>
            <p:ph type="sldNum" idx="12"/>
          </p:nvPr>
        </p:nvSpPr>
        <p:spPr/>
        <p:txBody>
          <a:bodyPr/>
          <a:lstStyle/>
          <a:p>
            <a:r>
              <a:rPr lang="en-GB"/>
              <a:t>Slide </a:t>
            </a:r>
            <a:fld id="{440F5867-744E-4AA6-B0ED-4C44D2DFBB7B}" type="slidenum">
              <a:rPr lang="en-GB" smtClean="0"/>
              <a:pPr/>
              <a:t>113</a:t>
            </a:fld>
            <a:endParaRPr lang="en-GB" dirty="0"/>
          </a:p>
        </p:txBody>
      </p:sp>
      <p:sp>
        <p:nvSpPr>
          <p:cNvPr id="4" name="Date Placeholder 3">
            <a:extLst>
              <a:ext uri="{FF2B5EF4-FFF2-40B4-BE49-F238E27FC236}">
                <a16:creationId xmlns:a16="http://schemas.microsoft.com/office/drawing/2014/main" id="{5594FE28-3D3B-E063-14EA-3995E09F42E5}"/>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160317007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a:noFill/>
        </p:spPr>
        <p:txBody>
          <a:bodyPr/>
          <a:lstStyle/>
          <a:p>
            <a:r>
              <a:rPr lang="en-US" dirty="0"/>
              <a:t>IEEE 802.11-IETF Liaison Report</a:t>
            </a:r>
          </a:p>
        </p:txBody>
      </p:sp>
      <p:sp>
        <p:nvSpPr>
          <p:cNvPr id="2054" name="Rectangle 6"/>
          <p:cNvSpPr>
            <a:spLocks noGrp="1" noChangeArrowheads="1"/>
          </p:cNvSpPr>
          <p:nvPr>
            <p:ph type="body" idx="1"/>
          </p:nvPr>
        </p:nvSpPr>
        <p:spPr>
          <a:xfrm>
            <a:off x="2209800" y="1524000"/>
            <a:ext cx="7772400" cy="381000"/>
          </a:xfrm>
          <a:noFill/>
        </p:spPr>
        <p:txBody>
          <a:bodyPr/>
          <a:lstStyle/>
          <a:p>
            <a:pPr algn="ctr">
              <a:lnSpc>
                <a:spcPct val="90000"/>
              </a:lnSpc>
              <a:buFontTx/>
              <a:buNone/>
            </a:pPr>
            <a:r>
              <a:rPr lang="en-US" sz="2000" dirty="0"/>
              <a:t>Date:</a:t>
            </a:r>
            <a:r>
              <a:rPr lang="en-US" sz="2000" b="0" dirty="0"/>
              <a:t> 2024-01-17</a:t>
            </a:r>
          </a:p>
        </p:txBody>
      </p:sp>
      <p:sp>
        <p:nvSpPr>
          <p:cNvPr id="2056" name="Rectangle 12"/>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20000"/>
              </a:spcBef>
            </a:pPr>
            <a:r>
              <a:rPr lang="en-US" sz="2000" b="1"/>
              <a:t>Authors:</a:t>
            </a:r>
            <a:endParaRPr lang="en-US" sz="2000"/>
          </a:p>
        </p:txBody>
      </p:sp>
      <p:graphicFrame>
        <p:nvGraphicFramePr>
          <p:cNvPr id="2055" name="Object 11"/>
          <p:cNvGraphicFramePr>
            <a:graphicFrameLocks noChangeAspect="1"/>
          </p:cNvGraphicFramePr>
          <p:nvPr>
            <p:extLst>
              <p:ext uri="{D42A27DB-BD31-4B8C-83A1-F6EECF244321}">
                <p14:modId xmlns:p14="http://schemas.microsoft.com/office/powerpoint/2010/main" val="4134844781"/>
              </p:ext>
            </p:extLst>
          </p:nvPr>
        </p:nvGraphicFramePr>
        <p:xfrm>
          <a:off x="2371726" y="2520951"/>
          <a:ext cx="7191375" cy="925513"/>
        </p:xfrm>
        <a:graphic>
          <a:graphicData uri="http://schemas.openxmlformats.org/presentationml/2006/ole">
            <mc:AlternateContent xmlns:mc="http://schemas.openxmlformats.org/markup-compatibility/2006">
              <mc:Choice xmlns:v="urn:schemas-microsoft-com:vml" Requires="v">
                <p:oleObj name="Document" r:id="rId3" imgW="8255000" imgH="1066800" progId="Word.Document.8">
                  <p:embed/>
                </p:oleObj>
              </mc:Choice>
              <mc:Fallback>
                <p:oleObj name="Document" r:id="rId3" imgW="8255000" imgH="1066800" progId="Word.Document.8">
                  <p:embed/>
                  <p:pic>
                    <p:nvPicPr>
                      <p:cNvPr id="2055" name="Object 11"/>
                      <p:cNvPicPr>
                        <a:picLocks noChangeAspect="1" noChangeArrowheads="1"/>
                      </p:cNvPicPr>
                      <p:nvPr/>
                    </p:nvPicPr>
                    <p:blipFill>
                      <a:blip r:embed="rId4"/>
                      <a:srcRect/>
                      <a:stretch>
                        <a:fillRect/>
                      </a:stretch>
                    </p:blipFill>
                    <p:spPr bwMode="auto">
                      <a:xfrm>
                        <a:off x="2371726" y="2520951"/>
                        <a:ext cx="7191375" cy="925513"/>
                      </a:xfrm>
                      <a:prstGeom prst="rect">
                        <a:avLst/>
                      </a:prstGeom>
                      <a:noFill/>
                      <a:ln>
                        <a:noFill/>
                      </a:ln>
                      <a:effectLst/>
                    </p:spPr>
                  </p:pic>
                </p:oleObj>
              </mc:Fallback>
            </mc:AlternateContent>
          </a:graphicData>
        </a:graphic>
      </p:graphicFrame>
      <p:sp>
        <p:nvSpPr>
          <p:cNvPr id="2" name="Footer Placeholder 1">
            <a:extLst>
              <a:ext uri="{FF2B5EF4-FFF2-40B4-BE49-F238E27FC236}">
                <a16:creationId xmlns:a16="http://schemas.microsoft.com/office/drawing/2014/main" id="{572E9584-CE41-7820-ED94-9B88CC5AF8E2}"/>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65CDAC65-09FB-12F0-33C5-41DCAB9861DF}"/>
              </a:ext>
            </a:extLst>
          </p:cNvPr>
          <p:cNvSpPr>
            <a:spLocks noGrp="1"/>
          </p:cNvSpPr>
          <p:nvPr>
            <p:ph type="sldNum" idx="12"/>
          </p:nvPr>
        </p:nvSpPr>
        <p:spPr/>
        <p:txBody>
          <a:bodyPr/>
          <a:lstStyle/>
          <a:p>
            <a:r>
              <a:rPr lang="en-GB"/>
              <a:t>Slide </a:t>
            </a:r>
            <a:fld id="{440F5867-744E-4AA6-B0ED-4C44D2DFBB7B}" type="slidenum">
              <a:rPr lang="en-GB" smtClean="0"/>
              <a:pPr/>
              <a:t>114</a:t>
            </a:fld>
            <a:endParaRPr lang="en-GB" dirty="0"/>
          </a:p>
        </p:txBody>
      </p:sp>
      <p:sp>
        <p:nvSpPr>
          <p:cNvPr id="4" name="Date Placeholder 3">
            <a:extLst>
              <a:ext uri="{FF2B5EF4-FFF2-40B4-BE49-F238E27FC236}">
                <a16:creationId xmlns:a16="http://schemas.microsoft.com/office/drawing/2014/main" id="{EF100439-3576-AA15-757C-F572AAC06FBB}"/>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310690260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a:noFill/>
        </p:spPr>
        <p:txBody>
          <a:bodyPr/>
          <a:lstStyle/>
          <a:p>
            <a:r>
              <a:rPr lang="en-US"/>
              <a:t>Abstract</a:t>
            </a:r>
          </a:p>
        </p:txBody>
      </p:sp>
      <p:sp>
        <p:nvSpPr>
          <p:cNvPr id="3078" name="Rectangle 3"/>
          <p:cNvSpPr>
            <a:spLocks noGrp="1" noChangeArrowheads="1"/>
          </p:cNvSpPr>
          <p:nvPr>
            <p:ph idx="1"/>
          </p:nvPr>
        </p:nvSpPr>
        <p:spPr>
          <a:noFill/>
        </p:spPr>
        <p:txBody>
          <a:bodyPr/>
          <a:lstStyle/>
          <a:p>
            <a:pPr>
              <a:buFontTx/>
              <a:buNone/>
            </a:pPr>
            <a:r>
              <a:rPr lang="en-US" dirty="0"/>
              <a:t>	This presentation contains the IEEE 802.11 – IETF liaison report for January 2024.</a:t>
            </a:r>
          </a:p>
        </p:txBody>
      </p:sp>
      <p:sp>
        <p:nvSpPr>
          <p:cNvPr id="2" name="Footer Placeholder 1">
            <a:extLst>
              <a:ext uri="{FF2B5EF4-FFF2-40B4-BE49-F238E27FC236}">
                <a16:creationId xmlns:a16="http://schemas.microsoft.com/office/drawing/2014/main" id="{7B83D1A0-36F9-24B6-1E79-42CFAD2829EB}"/>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C6EFDE76-1E17-152D-2B84-E00A82B44FD4}"/>
              </a:ext>
            </a:extLst>
          </p:cNvPr>
          <p:cNvSpPr>
            <a:spLocks noGrp="1"/>
          </p:cNvSpPr>
          <p:nvPr>
            <p:ph type="sldNum" idx="12"/>
          </p:nvPr>
        </p:nvSpPr>
        <p:spPr/>
        <p:txBody>
          <a:bodyPr/>
          <a:lstStyle/>
          <a:p>
            <a:r>
              <a:rPr lang="en-GB"/>
              <a:t>Slide </a:t>
            </a:r>
            <a:fld id="{440F5867-744E-4AA6-B0ED-4C44D2DFBB7B}" type="slidenum">
              <a:rPr lang="en-GB" smtClean="0"/>
              <a:pPr/>
              <a:t>115</a:t>
            </a:fld>
            <a:endParaRPr lang="en-GB" dirty="0"/>
          </a:p>
        </p:txBody>
      </p:sp>
      <p:sp>
        <p:nvSpPr>
          <p:cNvPr id="4" name="Date Placeholder 3">
            <a:extLst>
              <a:ext uri="{FF2B5EF4-FFF2-40B4-BE49-F238E27FC236}">
                <a16:creationId xmlns:a16="http://schemas.microsoft.com/office/drawing/2014/main" id="{09A7FC4F-C329-07E6-96C9-0BBCD8540A7C}"/>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418923891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 Meetings</a:t>
            </a:r>
          </a:p>
        </p:txBody>
      </p:sp>
      <p:sp>
        <p:nvSpPr>
          <p:cNvPr id="20486" name="Rectangle 3"/>
          <p:cNvSpPr>
            <a:spLocks noGrp="1" noChangeArrowheads="1"/>
          </p:cNvSpPr>
          <p:nvPr>
            <p:ph idx="1"/>
          </p:nvPr>
        </p:nvSpPr>
        <p:spPr>
          <a:noFill/>
        </p:spPr>
        <p:txBody>
          <a:bodyPr/>
          <a:lstStyle/>
          <a:p>
            <a:r>
              <a:rPr lang="en-US" dirty="0"/>
              <a:t>Upcoming Meetings:</a:t>
            </a:r>
          </a:p>
          <a:p>
            <a:pPr lvl="1"/>
            <a:r>
              <a:rPr lang="en-US" dirty="0"/>
              <a:t>March 16-22, 2023 – Brisbane, QLD, AU</a:t>
            </a:r>
          </a:p>
          <a:p>
            <a:pPr lvl="1"/>
            <a:r>
              <a:rPr lang="en-US" dirty="0"/>
              <a:t>July 20-26 – Vancouver, BC, CA</a:t>
            </a:r>
          </a:p>
          <a:p>
            <a:r>
              <a:rPr lang="en-US" dirty="0">
                <a:hlinkClick r:id="rId3"/>
              </a:rPr>
              <a:t>http://www.ietf.org</a:t>
            </a:r>
            <a:endParaRPr lang="en-US" dirty="0"/>
          </a:p>
          <a:p>
            <a:pPr lvl="1"/>
            <a:r>
              <a:rPr lang="en-US" dirty="0"/>
              <a:t>Newcomer training: </a:t>
            </a:r>
            <a:r>
              <a:rPr lang="en-US" u="sng" dirty="0">
                <a:hlinkClick r:id="rId4"/>
              </a:rPr>
              <a:t>https://www.ietf.org/about/participate/get-started/</a:t>
            </a:r>
            <a:r>
              <a:rPr lang="en-US" dirty="0"/>
              <a:t> </a:t>
            </a:r>
          </a:p>
          <a:p>
            <a:pPr lvl="1"/>
            <a:r>
              <a:rPr lang="en-US" sz="1800" dirty="0"/>
              <a:t>April 2016: Wireless Tutorial (Donald Eastlake), 802.11 &amp; 802.15 tutorials (Dorothy Stanley, Charlie Perkins), see </a:t>
            </a:r>
            <a:r>
              <a:rPr lang="en-US" sz="1800" dirty="0">
                <a:hlinkClick r:id="rId5"/>
              </a:rPr>
              <a:t>11-16/500</a:t>
            </a:r>
            <a:r>
              <a:rPr lang="en-US" sz="1800" dirty="0"/>
              <a:t>, September 2016: Pat Thaler &amp; Juan Carlos – 802.1E (Privacy Considerations) and 802.c (Local MAC address usage) </a:t>
            </a:r>
            <a:r>
              <a:rPr lang="en-US" dirty="0">
                <a:hlinkClick r:id="rId6"/>
              </a:rPr>
              <a:t>https://datatracker.ietf.org/group/edu/materials/</a:t>
            </a:r>
            <a:endParaRPr lang="en-US" dirty="0"/>
          </a:p>
        </p:txBody>
      </p:sp>
      <p:sp>
        <p:nvSpPr>
          <p:cNvPr id="2" name="Footer Placeholder 1">
            <a:extLst>
              <a:ext uri="{FF2B5EF4-FFF2-40B4-BE49-F238E27FC236}">
                <a16:creationId xmlns:a16="http://schemas.microsoft.com/office/drawing/2014/main" id="{D319DB7F-6C3B-0125-960E-EBFD16EC9D28}"/>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91AF8EBC-F2F9-3F1F-DFF1-BD037DBC4600}"/>
              </a:ext>
            </a:extLst>
          </p:cNvPr>
          <p:cNvSpPr>
            <a:spLocks noGrp="1"/>
          </p:cNvSpPr>
          <p:nvPr>
            <p:ph type="sldNum" idx="12"/>
          </p:nvPr>
        </p:nvSpPr>
        <p:spPr/>
        <p:txBody>
          <a:bodyPr/>
          <a:lstStyle/>
          <a:p>
            <a:r>
              <a:rPr lang="en-GB"/>
              <a:t>Slide </a:t>
            </a:r>
            <a:fld id="{440F5867-744E-4AA6-B0ED-4C44D2DFBB7B}" type="slidenum">
              <a:rPr lang="en-GB" smtClean="0"/>
              <a:pPr/>
              <a:t>116</a:t>
            </a:fld>
            <a:endParaRPr lang="en-GB" dirty="0"/>
          </a:p>
        </p:txBody>
      </p:sp>
      <p:sp>
        <p:nvSpPr>
          <p:cNvPr id="4" name="Date Placeholder 3">
            <a:extLst>
              <a:ext uri="{FF2B5EF4-FFF2-40B4-BE49-F238E27FC236}">
                <a16:creationId xmlns:a16="http://schemas.microsoft.com/office/drawing/2014/main" id="{60C26D32-ED31-81D3-C971-27E5C180F29C}"/>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402551736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IEEE 802 Liaison Activity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r>
              <a:rPr lang="en-US" sz="2000" dirty="0"/>
              <a:t>Joint meetings, agenda and presentations</a:t>
            </a:r>
          </a:p>
          <a:p>
            <a:pPr lvl="1">
              <a:lnSpc>
                <a:spcPct val="80000"/>
              </a:lnSpc>
              <a:defRPr/>
            </a:pPr>
            <a:r>
              <a:rPr lang="en-US" sz="1600" dirty="0">
                <a:hlinkClick r:id="rId3"/>
              </a:rPr>
              <a:t>http://www.iab.org/activities/joint-activities/iab-ieee-coordination/</a:t>
            </a:r>
            <a:endParaRPr lang="en-US" sz="1600" dirty="0"/>
          </a:p>
          <a:p>
            <a:pPr lvl="1">
              <a:lnSpc>
                <a:spcPct val="80000"/>
              </a:lnSpc>
              <a:defRPr/>
            </a:pPr>
            <a:r>
              <a:rPr lang="en-US" sz="1600" dirty="0"/>
              <a:t>Proceedings: </a:t>
            </a:r>
            <a:r>
              <a:rPr lang="en-US" sz="1600" dirty="0">
                <a:hlinkClick r:id="rId4"/>
              </a:rPr>
              <a:t>https://datatracker.ietf.org/iabasg/ietfieee/meetings/</a:t>
            </a:r>
            <a:endParaRPr lang="en-US" sz="1600" dirty="0"/>
          </a:p>
          <a:p>
            <a:pPr lvl="1">
              <a:lnSpc>
                <a:spcPct val="80000"/>
              </a:lnSpc>
              <a:defRPr/>
            </a:pPr>
            <a:r>
              <a:rPr lang="en-US" sz="1600" dirty="0"/>
              <a:t>Coordination topics include: Capability Discovery, Data Center Bridging, use of Local Address in virtualization and IoT, MAC address randomization, DETNET/TSN/RAW, YANG models, pervasive monitoring</a:t>
            </a:r>
          </a:p>
          <a:p>
            <a:pPr lvl="1">
              <a:lnSpc>
                <a:spcPct val="80000"/>
              </a:lnSpc>
              <a:defRPr/>
            </a:pPr>
            <a:r>
              <a:rPr lang="en-US" sz="1600" dirty="0"/>
              <a:t>IETF-IEEE 802 coordination teleconferences: October 23, 2023</a:t>
            </a:r>
          </a:p>
        </p:txBody>
      </p:sp>
      <p:sp>
        <p:nvSpPr>
          <p:cNvPr id="2" name="Footer Placeholder 1">
            <a:extLst>
              <a:ext uri="{FF2B5EF4-FFF2-40B4-BE49-F238E27FC236}">
                <a16:creationId xmlns:a16="http://schemas.microsoft.com/office/drawing/2014/main" id="{2EAF2404-F27D-0212-2A26-85983C031FE4}"/>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11360020-1E99-7676-2934-41911A023B02}"/>
              </a:ext>
            </a:extLst>
          </p:cNvPr>
          <p:cNvSpPr>
            <a:spLocks noGrp="1"/>
          </p:cNvSpPr>
          <p:nvPr>
            <p:ph type="sldNum" idx="12"/>
          </p:nvPr>
        </p:nvSpPr>
        <p:spPr/>
        <p:txBody>
          <a:bodyPr/>
          <a:lstStyle/>
          <a:p>
            <a:r>
              <a:rPr lang="en-GB"/>
              <a:t>Slide </a:t>
            </a:r>
            <a:fld id="{440F5867-744E-4AA6-B0ED-4C44D2DFBB7B}" type="slidenum">
              <a:rPr lang="en-GB" smtClean="0"/>
              <a:pPr/>
              <a:t>117</a:t>
            </a:fld>
            <a:endParaRPr lang="en-GB" dirty="0"/>
          </a:p>
        </p:txBody>
      </p:sp>
      <p:sp>
        <p:nvSpPr>
          <p:cNvPr id="4" name="Date Placeholder 3">
            <a:extLst>
              <a:ext uri="{FF2B5EF4-FFF2-40B4-BE49-F238E27FC236}">
                <a16:creationId xmlns:a16="http://schemas.microsoft.com/office/drawing/2014/main" id="{97C339F5-66F8-A2C9-97D7-E13202D59856}"/>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377221170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protocol use with 802.11 technology</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endParaRPr lang="en-US" b="0" dirty="0">
              <a:solidFill>
                <a:srgbClr val="000000"/>
              </a:solidFill>
              <a:ea typeface="Arial Unicode MS" pitchFamily="34" charset="-128"/>
              <a:cs typeface="Arial Unicode MS" pitchFamily="34" charset="-128"/>
            </a:endParaRPr>
          </a:p>
          <a:p>
            <a:pPr>
              <a:lnSpc>
                <a:spcPct val="80000"/>
              </a:lnSpc>
              <a:defRPr/>
            </a:pPr>
            <a:r>
              <a:rPr lang="en-US" b="0" dirty="0">
                <a:solidFill>
                  <a:srgbClr val="000000"/>
                </a:solidFill>
                <a:ea typeface="Arial Unicode MS" pitchFamily="34" charset="-128"/>
                <a:cs typeface="Arial Unicode MS" pitchFamily="34" charset="-128"/>
              </a:rPr>
              <a:t>There have been no RFCs published in the last two months that reference IEEE 802.11</a:t>
            </a:r>
          </a:p>
        </p:txBody>
      </p:sp>
      <p:sp>
        <p:nvSpPr>
          <p:cNvPr id="2" name="Footer Placeholder 1">
            <a:extLst>
              <a:ext uri="{FF2B5EF4-FFF2-40B4-BE49-F238E27FC236}">
                <a16:creationId xmlns:a16="http://schemas.microsoft.com/office/drawing/2014/main" id="{2F5504AF-74FD-8CB1-85F8-6D6BC4001A6F}"/>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2F9F27D6-6532-7F48-A3A5-AEE47E1D4582}"/>
              </a:ext>
            </a:extLst>
          </p:cNvPr>
          <p:cNvSpPr>
            <a:spLocks noGrp="1"/>
          </p:cNvSpPr>
          <p:nvPr>
            <p:ph type="sldNum" idx="12"/>
          </p:nvPr>
        </p:nvSpPr>
        <p:spPr/>
        <p:txBody>
          <a:bodyPr/>
          <a:lstStyle/>
          <a:p>
            <a:r>
              <a:rPr lang="en-GB"/>
              <a:t>Slide </a:t>
            </a:r>
            <a:fld id="{440F5867-744E-4AA6-B0ED-4C44D2DFBB7B}" type="slidenum">
              <a:rPr lang="en-GB" smtClean="0"/>
              <a:pPr/>
              <a:t>118</a:t>
            </a:fld>
            <a:endParaRPr lang="en-GB" dirty="0"/>
          </a:p>
        </p:txBody>
      </p:sp>
      <p:sp>
        <p:nvSpPr>
          <p:cNvPr id="4" name="Date Placeholder 3">
            <a:extLst>
              <a:ext uri="{FF2B5EF4-FFF2-40B4-BE49-F238E27FC236}">
                <a16:creationId xmlns:a16="http://schemas.microsoft.com/office/drawing/2014/main" id="{475A3E23-0D31-4BB2-15A9-6D0D09ABE6C5}"/>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284397817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BOFs at IETF 119 March 16-22, 2024</a:t>
            </a:r>
          </a:p>
        </p:txBody>
      </p:sp>
      <p:sp>
        <p:nvSpPr>
          <p:cNvPr id="20486" name="Rectangle 3"/>
          <p:cNvSpPr>
            <a:spLocks noGrp="1" noChangeArrowheads="1"/>
          </p:cNvSpPr>
          <p:nvPr>
            <p:ph idx="1"/>
          </p:nvPr>
        </p:nvSpPr>
        <p:spPr>
          <a:xfrm>
            <a:off x="2209799" y="1600200"/>
            <a:ext cx="7772400" cy="4114800"/>
          </a:xfrm>
          <a:noFill/>
        </p:spPr>
        <p:txBody>
          <a:bodyPr/>
          <a:lstStyle/>
          <a:p>
            <a:endParaRPr lang="en-US" sz="2000" dirty="0"/>
          </a:p>
          <a:p>
            <a:r>
              <a:rPr lang="en-US" sz="2000" dirty="0"/>
              <a:t>See </a:t>
            </a:r>
            <a:r>
              <a:rPr lang="en-US" sz="2000" dirty="0">
                <a:hlinkClick r:id="rId3"/>
              </a:rPr>
              <a:t>https://datatracker.ietf.org/wg/bofs/</a:t>
            </a:r>
            <a:endParaRPr lang="en-US" sz="2000" dirty="0"/>
          </a:p>
        </p:txBody>
      </p:sp>
      <p:graphicFrame>
        <p:nvGraphicFramePr>
          <p:cNvPr id="2" name="Table 1"/>
          <p:cNvGraphicFramePr>
            <a:graphicFrameLocks noGrp="1"/>
          </p:cNvGraphicFramePr>
          <p:nvPr>
            <p:extLst>
              <p:ext uri="{D42A27DB-BD31-4B8C-83A1-F6EECF244321}">
                <p14:modId xmlns:p14="http://schemas.microsoft.com/office/powerpoint/2010/main" val="4147584516"/>
              </p:ext>
            </p:extLst>
          </p:nvPr>
        </p:nvGraphicFramePr>
        <p:xfrm>
          <a:off x="2607221" y="2574504"/>
          <a:ext cx="6977557" cy="523416"/>
        </p:xfrm>
        <a:graphic>
          <a:graphicData uri="http://schemas.openxmlformats.org/drawingml/2006/table">
            <a:tbl>
              <a:tblPr>
                <a:tableStyleId>{3C2FFA5D-87B4-456A-9821-1D502468CF0F}</a:tableStyleId>
              </a:tblPr>
              <a:tblGrid>
                <a:gridCol w="1524000">
                  <a:extLst>
                    <a:ext uri="{9D8B030D-6E8A-4147-A177-3AD203B41FA5}">
                      <a16:colId xmlns:a16="http://schemas.microsoft.com/office/drawing/2014/main" val="20000"/>
                    </a:ext>
                  </a:extLst>
                </a:gridCol>
                <a:gridCol w="5453557">
                  <a:extLst>
                    <a:ext uri="{9D8B030D-6E8A-4147-A177-3AD203B41FA5}">
                      <a16:colId xmlns:a16="http://schemas.microsoft.com/office/drawing/2014/main" val="20001"/>
                    </a:ext>
                  </a:extLst>
                </a:gridCol>
              </a:tblGrid>
              <a:tr h="523416">
                <a:tc>
                  <a:txBody>
                    <a:bodyPr/>
                    <a:lstStyle/>
                    <a:p>
                      <a:r>
                        <a:rPr lang="en-US" dirty="0">
                          <a:hlinkClick r:id="rId4"/>
                        </a:rPr>
                        <a:t>wimse</a:t>
                      </a:r>
                      <a:r>
                        <a:rPr lang="en-US" dirty="0"/>
                        <a:t> </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Workload Identity in Multi System Environments</a:t>
                      </a:r>
                      <a:endParaRPr lang="en-US" b="0" dirty="0"/>
                    </a:p>
                  </a:txBody>
                  <a:tcPr marL="70945" marR="70945" marT="35472" marB="35472" anchor="ctr"/>
                </a:tc>
                <a:extLst>
                  <a:ext uri="{0D108BD9-81ED-4DB2-BD59-A6C34878D82A}">
                    <a16:rowId xmlns:a16="http://schemas.microsoft.com/office/drawing/2014/main" val="1280367694"/>
                  </a:ext>
                </a:extLst>
              </a:tr>
            </a:tbl>
          </a:graphicData>
        </a:graphic>
      </p:graphicFrame>
      <p:sp>
        <p:nvSpPr>
          <p:cNvPr id="3" name="Footer Placeholder 2">
            <a:extLst>
              <a:ext uri="{FF2B5EF4-FFF2-40B4-BE49-F238E27FC236}">
                <a16:creationId xmlns:a16="http://schemas.microsoft.com/office/drawing/2014/main" id="{B9335217-8832-728D-8E4F-09D4B58F4E47}"/>
              </a:ext>
            </a:extLst>
          </p:cNvPr>
          <p:cNvSpPr>
            <a:spLocks noGrp="1"/>
          </p:cNvSpPr>
          <p:nvPr>
            <p:ph type="ftr" idx="14"/>
          </p:nvPr>
        </p:nvSpPr>
        <p:spPr/>
        <p:txBody>
          <a:bodyPr/>
          <a:lstStyle/>
          <a:p>
            <a:r>
              <a:rPr lang="en-GB"/>
              <a:t>Peter Yee, NSA-CSD</a:t>
            </a:r>
            <a:endParaRPr lang="en-GB" dirty="0"/>
          </a:p>
        </p:txBody>
      </p:sp>
      <p:sp>
        <p:nvSpPr>
          <p:cNvPr id="4" name="Slide Number Placeholder 3">
            <a:extLst>
              <a:ext uri="{FF2B5EF4-FFF2-40B4-BE49-F238E27FC236}">
                <a16:creationId xmlns:a16="http://schemas.microsoft.com/office/drawing/2014/main" id="{7C1000E9-FA81-AE44-0942-EB5823925959}"/>
              </a:ext>
            </a:extLst>
          </p:cNvPr>
          <p:cNvSpPr>
            <a:spLocks noGrp="1"/>
          </p:cNvSpPr>
          <p:nvPr>
            <p:ph type="sldNum" idx="12"/>
          </p:nvPr>
        </p:nvSpPr>
        <p:spPr/>
        <p:txBody>
          <a:bodyPr/>
          <a:lstStyle/>
          <a:p>
            <a:r>
              <a:rPr lang="en-GB"/>
              <a:t>Slide </a:t>
            </a:r>
            <a:fld id="{440F5867-744E-4AA6-B0ED-4C44D2DFBB7B}" type="slidenum">
              <a:rPr lang="en-GB" smtClean="0"/>
              <a:pPr/>
              <a:t>119</a:t>
            </a:fld>
            <a:endParaRPr lang="en-GB" dirty="0"/>
          </a:p>
        </p:txBody>
      </p:sp>
      <p:sp>
        <p:nvSpPr>
          <p:cNvPr id="5" name="Date Placeholder 4">
            <a:extLst>
              <a:ext uri="{FF2B5EF4-FFF2-40B4-BE49-F238E27FC236}">
                <a16:creationId xmlns:a16="http://schemas.microsoft.com/office/drawing/2014/main" id="{94073BC9-A6D8-B073-6548-4C9EB26C7B82}"/>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1930248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idx="1"/>
          </p:nvPr>
        </p:nvSpPr>
        <p:spPr>
          <a:ln/>
        </p:spPr>
        <p:txBody>
          <a:bodyPr/>
          <a:lstStyle/>
          <a:p>
            <a:pPr algn="ctr">
              <a:buFontTx/>
              <a:buNone/>
            </a:pPr>
            <a:r>
              <a:rPr lang="en-US" b="0" dirty="0"/>
              <a:t>Closing report for editors meeting January 2024</a:t>
            </a:r>
          </a:p>
        </p:txBody>
      </p:sp>
      <p:sp>
        <p:nvSpPr>
          <p:cNvPr id="6" name="Slide Number Placeholder 5"/>
          <p:cNvSpPr>
            <a:spLocks noGrp="1"/>
          </p:cNvSpPr>
          <p:nvPr>
            <p:ph type="sldNum" idx="12"/>
          </p:nvPr>
        </p:nvSpPr>
        <p:spPr/>
        <p:txBody>
          <a:bodyPr/>
          <a:lstStyle/>
          <a:p>
            <a:r>
              <a:rPr lang="en-GB" dirty="0"/>
              <a:t>Slide </a:t>
            </a:r>
            <a:fld id="{351F4386-A5E2-41A1-B4D0-BE653C929E06}" type="slidenum">
              <a:rPr lang="en-GB"/>
              <a:pPr/>
              <a:t>12</a:t>
            </a:fld>
            <a:endParaRPr lang="en-GB" dirty="0"/>
          </a:p>
        </p:txBody>
      </p:sp>
      <p:sp>
        <p:nvSpPr>
          <p:cNvPr id="5" name="Footer Placeholder 4"/>
          <p:cNvSpPr>
            <a:spLocks noGrp="1"/>
          </p:cNvSpPr>
          <p:nvPr>
            <p:ph type="ftr" idx="14"/>
          </p:nvPr>
        </p:nvSpPr>
        <p:spPr/>
        <p:txBody>
          <a:bodyPr/>
          <a:lstStyle/>
          <a:p>
            <a:r>
              <a:rPr lang="en-GB"/>
              <a:t>Robert Stacey, Intel</a:t>
            </a:r>
            <a:endParaRPr lang="en-GB" dirty="0"/>
          </a:p>
        </p:txBody>
      </p:sp>
      <p:sp>
        <p:nvSpPr>
          <p:cNvPr id="4" name="Date Placeholder 3"/>
          <p:cNvSpPr>
            <a:spLocks noGrp="1"/>
          </p:cNvSpPr>
          <p:nvPr>
            <p:ph type="dt" idx="15"/>
          </p:nvPr>
        </p:nvSpPr>
        <p:spPr/>
        <p:txBody>
          <a:bodyPr/>
          <a:lstStyle/>
          <a:p>
            <a:r>
              <a:rPr lang="en-US"/>
              <a:t>January 2024</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IETF/IRTF groups being (re-)chartered</a:t>
            </a:r>
          </a:p>
        </p:txBody>
      </p:sp>
      <p:sp>
        <p:nvSpPr>
          <p:cNvPr id="20486" name="Rectangle 3"/>
          <p:cNvSpPr>
            <a:spLocks noGrp="1" noChangeArrowheads="1"/>
          </p:cNvSpPr>
          <p:nvPr>
            <p:ph idx="1"/>
          </p:nvPr>
        </p:nvSpPr>
        <p:spPr>
          <a:xfrm>
            <a:off x="2209800" y="1524000"/>
            <a:ext cx="7772400" cy="4572000"/>
          </a:xfrm>
          <a:noFill/>
        </p:spPr>
        <p:txBody>
          <a:bodyPr/>
          <a:lstStyle/>
          <a:p>
            <a:r>
              <a:rPr lang="en-US" sz="2000" dirty="0"/>
              <a:t>See </a:t>
            </a:r>
            <a:r>
              <a:rPr lang="en-US" sz="2000" dirty="0">
                <a:hlinkClick r:id="rId3"/>
              </a:rPr>
              <a:t>https://datatracker.ietf.org/group/chartering/</a:t>
            </a:r>
            <a:r>
              <a:rPr lang="en-US" sz="2000" dirty="0"/>
              <a:t> </a:t>
            </a:r>
          </a:p>
        </p:txBody>
      </p:sp>
      <p:graphicFrame>
        <p:nvGraphicFramePr>
          <p:cNvPr id="2" name="Table 1"/>
          <p:cNvGraphicFramePr>
            <a:graphicFrameLocks noGrp="1"/>
          </p:cNvGraphicFramePr>
          <p:nvPr>
            <p:extLst>
              <p:ext uri="{D42A27DB-BD31-4B8C-83A1-F6EECF244321}">
                <p14:modId xmlns:p14="http://schemas.microsoft.com/office/powerpoint/2010/main" val="1991953009"/>
              </p:ext>
            </p:extLst>
          </p:nvPr>
        </p:nvGraphicFramePr>
        <p:xfrm>
          <a:off x="2514600" y="1983626"/>
          <a:ext cx="6977558" cy="4469526"/>
        </p:xfrm>
        <a:graphic>
          <a:graphicData uri="http://schemas.openxmlformats.org/drawingml/2006/table">
            <a:tbl>
              <a:tblPr>
                <a:tableStyleId>{3C2FFA5D-87B4-456A-9821-1D502468CF0F}</a:tableStyleId>
              </a:tblPr>
              <a:tblGrid>
                <a:gridCol w="987575">
                  <a:extLst>
                    <a:ext uri="{9D8B030D-6E8A-4147-A177-3AD203B41FA5}">
                      <a16:colId xmlns:a16="http://schemas.microsoft.com/office/drawing/2014/main" val="20000"/>
                    </a:ext>
                  </a:extLst>
                </a:gridCol>
                <a:gridCol w="5989983">
                  <a:extLst>
                    <a:ext uri="{9D8B030D-6E8A-4147-A177-3AD203B41FA5}">
                      <a16:colId xmlns:a16="http://schemas.microsoft.com/office/drawing/2014/main" val="20001"/>
                    </a:ext>
                  </a:extLst>
                </a:gridCol>
              </a:tblGrid>
              <a:tr h="496614">
                <a:tc>
                  <a:txBody>
                    <a:bodyPr/>
                    <a:lstStyle/>
                    <a:p>
                      <a:r>
                        <a:rPr lang="en-US" dirty="0">
                          <a:hlinkClick r:id="rId4"/>
                        </a:rPr>
                        <a:t>hrpc</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5"/>
                        </a:rPr>
                        <a:t>Human Rights Protocol Considerations</a:t>
                      </a:r>
                      <a:endParaRPr lang="en-US" sz="1800" b="0" dirty="0"/>
                    </a:p>
                  </a:txBody>
                  <a:tcPr marL="70945" marR="70945" marT="35472" marB="35472" anchor="ctr"/>
                </a:tc>
                <a:extLst>
                  <a:ext uri="{0D108BD9-81ED-4DB2-BD59-A6C34878D82A}">
                    <a16:rowId xmlns:a16="http://schemas.microsoft.com/office/drawing/2014/main" val="2898437168"/>
                  </a:ext>
                </a:extLst>
              </a:tr>
              <a:tr h="496614">
                <a:tc>
                  <a:txBody>
                    <a:bodyPr/>
                    <a:lstStyle/>
                    <a:p>
                      <a:r>
                        <a:rPr lang="en-US" dirty="0">
                          <a:hlinkClick r:id="rId6"/>
                        </a:rPr>
                        <a:t>ccamp</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7"/>
                        </a:rPr>
                        <a:t>Common Control and Measurement Plane</a:t>
                      </a:r>
                      <a:endParaRPr lang="en-US" sz="1800" b="0" dirty="0"/>
                    </a:p>
                  </a:txBody>
                  <a:tcPr marL="70945" marR="70945" marT="35472" marB="35472" anchor="ctr"/>
                </a:tc>
                <a:extLst>
                  <a:ext uri="{0D108BD9-81ED-4DB2-BD59-A6C34878D82A}">
                    <a16:rowId xmlns:a16="http://schemas.microsoft.com/office/drawing/2014/main" val="2926338756"/>
                  </a:ext>
                </a:extLst>
              </a:tr>
              <a:tr h="496614">
                <a:tc>
                  <a:txBody>
                    <a:bodyPr/>
                    <a:lstStyle/>
                    <a:p>
                      <a:r>
                        <a:rPr lang="en-US" dirty="0" err="1">
                          <a:hlinkClick r:id="rId8"/>
                        </a:rPr>
                        <a:t>dult</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9"/>
                        </a:rPr>
                        <a:t>Detecting Unwanted Location Trackers</a:t>
                      </a:r>
                      <a:endParaRPr lang="en-US" sz="1800" b="0" dirty="0"/>
                    </a:p>
                  </a:txBody>
                  <a:tcPr marL="70945" marR="70945" marT="35472" marB="35472" anchor="ctr"/>
                </a:tc>
                <a:extLst>
                  <a:ext uri="{0D108BD9-81ED-4DB2-BD59-A6C34878D82A}">
                    <a16:rowId xmlns:a16="http://schemas.microsoft.com/office/drawing/2014/main" val="650797588"/>
                  </a:ext>
                </a:extLst>
              </a:tr>
              <a:tr h="496614">
                <a:tc>
                  <a:txBody>
                    <a:bodyPr/>
                    <a:lstStyle/>
                    <a:p>
                      <a:r>
                        <a:rPr lang="en-US" dirty="0">
                          <a:hlinkClick r:id="rId10"/>
                        </a:rPr>
                        <a:t>grow</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1"/>
                        </a:rPr>
                        <a:t>Global Routing Operations</a:t>
                      </a:r>
                      <a:endParaRPr lang="en-US" sz="1800" b="0" dirty="0"/>
                    </a:p>
                  </a:txBody>
                  <a:tcPr marL="70945" marR="70945" marT="35472" marB="35472" anchor="ctr"/>
                </a:tc>
                <a:extLst>
                  <a:ext uri="{0D108BD9-81ED-4DB2-BD59-A6C34878D82A}">
                    <a16:rowId xmlns:a16="http://schemas.microsoft.com/office/drawing/2014/main" val="1669581490"/>
                  </a:ext>
                </a:extLst>
              </a:tr>
              <a:tr h="496614">
                <a:tc>
                  <a:txBody>
                    <a:bodyPr/>
                    <a:lstStyle/>
                    <a:p>
                      <a:r>
                        <a:rPr lang="en-US" dirty="0">
                          <a:hlinkClick r:id="rId12"/>
                        </a:rPr>
                        <a:t>lisp</a:t>
                      </a:r>
                      <a:r>
                        <a:rPr lang="en-US" dirty="0"/>
                        <a:t> </a:t>
                      </a:r>
                    </a:p>
                  </a:txBody>
                  <a:tcPr anchor="ctr"/>
                </a:tc>
                <a:tc>
                  <a:txBody>
                    <a:bodyPr/>
                    <a:lstStyle/>
                    <a:p>
                      <a:r>
                        <a:rPr lang="en-US" dirty="0">
                          <a:hlinkClick r:id="rId13"/>
                        </a:rPr>
                        <a:t>Locator/ID Separation Protocol</a:t>
                      </a:r>
                      <a:endParaRPr lang="en-US" dirty="0"/>
                    </a:p>
                  </a:txBody>
                  <a:tcPr anchor="ctr"/>
                </a:tc>
                <a:extLst>
                  <a:ext uri="{0D108BD9-81ED-4DB2-BD59-A6C34878D82A}">
                    <a16:rowId xmlns:a16="http://schemas.microsoft.com/office/drawing/2014/main" val="1860230697"/>
                  </a:ext>
                </a:extLst>
              </a:tr>
              <a:tr h="496614">
                <a:tc>
                  <a:txBody>
                    <a:bodyPr/>
                    <a:lstStyle/>
                    <a:p>
                      <a:r>
                        <a:rPr lang="en-US" dirty="0">
                          <a:hlinkClick r:id="rId14"/>
                        </a:rPr>
                        <a:t>mls</a:t>
                      </a:r>
                      <a:r>
                        <a:rPr lang="en-US" dirty="0"/>
                        <a:t> </a:t>
                      </a:r>
                    </a:p>
                  </a:txBody>
                  <a:tcPr anchor="ctr"/>
                </a:tc>
                <a:tc>
                  <a:txBody>
                    <a:bodyPr/>
                    <a:lstStyle/>
                    <a:p>
                      <a:r>
                        <a:rPr lang="en-US" dirty="0">
                          <a:hlinkClick r:id="rId15"/>
                        </a:rPr>
                        <a:t>Messaging Layer Security</a:t>
                      </a:r>
                      <a:endParaRPr lang="en-US" dirty="0"/>
                    </a:p>
                  </a:txBody>
                  <a:tcPr anchor="ctr"/>
                </a:tc>
                <a:extLst>
                  <a:ext uri="{0D108BD9-81ED-4DB2-BD59-A6C34878D82A}">
                    <a16:rowId xmlns:a16="http://schemas.microsoft.com/office/drawing/2014/main" val="1578617353"/>
                  </a:ext>
                </a:extLst>
              </a:tr>
              <a:tr h="496614">
                <a:tc>
                  <a:txBody>
                    <a:bodyPr/>
                    <a:lstStyle/>
                    <a:p>
                      <a:r>
                        <a:rPr lang="en-US" dirty="0">
                          <a:hlinkClick r:id="rId16"/>
                        </a:rPr>
                        <a:t>multi</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7"/>
                        </a:rPr>
                        <a:t>Multiformats</a:t>
                      </a:r>
                      <a:endParaRPr lang="en-US" sz="1800" b="0" dirty="0"/>
                    </a:p>
                  </a:txBody>
                  <a:tcPr marL="70945" marR="70945" marT="35472" marB="35472" anchor="ctr"/>
                </a:tc>
                <a:extLst>
                  <a:ext uri="{0D108BD9-81ED-4DB2-BD59-A6C34878D82A}">
                    <a16:rowId xmlns:a16="http://schemas.microsoft.com/office/drawing/2014/main" val="3416167694"/>
                  </a:ext>
                </a:extLst>
              </a:tr>
              <a:tr h="496614">
                <a:tc>
                  <a:txBody>
                    <a:bodyPr/>
                    <a:lstStyle/>
                    <a:p>
                      <a:r>
                        <a:rPr lang="en-US" dirty="0">
                          <a:hlinkClick r:id="rId18"/>
                        </a:rPr>
                        <a:t>nmop</a:t>
                      </a:r>
                      <a:r>
                        <a:rPr lang="en-US" dirty="0"/>
                        <a:t> </a:t>
                      </a:r>
                    </a:p>
                  </a:txBody>
                  <a:tcPr anchor="ctr"/>
                </a:tc>
                <a:tc>
                  <a:txBody>
                    <a:bodyPr/>
                    <a:lstStyle/>
                    <a:p>
                      <a:r>
                        <a:rPr lang="en-US" dirty="0">
                          <a:hlinkClick r:id="rId19"/>
                        </a:rPr>
                        <a:t>Network Management Operations</a:t>
                      </a:r>
                      <a:endParaRPr lang="en-US" dirty="0"/>
                    </a:p>
                  </a:txBody>
                  <a:tcPr anchor="ctr"/>
                </a:tc>
                <a:extLst>
                  <a:ext uri="{0D108BD9-81ED-4DB2-BD59-A6C34878D82A}">
                    <a16:rowId xmlns:a16="http://schemas.microsoft.com/office/drawing/2014/main" val="1652522811"/>
                  </a:ext>
                </a:extLst>
              </a:tr>
              <a:tr h="496614">
                <a:tc>
                  <a:txBody>
                    <a:bodyPr/>
                    <a:lstStyle/>
                    <a:p>
                      <a:r>
                        <a:rPr lang="en-US" dirty="0" err="1">
                          <a:hlinkClick r:id="rId20"/>
                        </a:rPr>
                        <a:t>opsawg</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21"/>
                        </a:rPr>
                        <a:t>Operations and Management Area Working Group</a:t>
                      </a:r>
                      <a:endParaRPr lang="en-US" sz="1800" b="0" dirty="0"/>
                    </a:p>
                  </a:txBody>
                  <a:tcPr marL="70945" marR="70945" marT="35472" marB="35472" anchor="ctr"/>
                </a:tc>
                <a:extLst>
                  <a:ext uri="{0D108BD9-81ED-4DB2-BD59-A6C34878D82A}">
                    <a16:rowId xmlns:a16="http://schemas.microsoft.com/office/drawing/2014/main" val="1248735191"/>
                  </a:ext>
                </a:extLst>
              </a:tr>
            </a:tbl>
          </a:graphicData>
        </a:graphic>
      </p:graphicFrame>
      <p:sp>
        <p:nvSpPr>
          <p:cNvPr id="3" name="Footer Placeholder 2">
            <a:extLst>
              <a:ext uri="{FF2B5EF4-FFF2-40B4-BE49-F238E27FC236}">
                <a16:creationId xmlns:a16="http://schemas.microsoft.com/office/drawing/2014/main" id="{8B564C87-512C-8BAC-E41F-7FE8B22E1D99}"/>
              </a:ext>
            </a:extLst>
          </p:cNvPr>
          <p:cNvSpPr>
            <a:spLocks noGrp="1"/>
          </p:cNvSpPr>
          <p:nvPr>
            <p:ph type="ftr" idx="14"/>
          </p:nvPr>
        </p:nvSpPr>
        <p:spPr/>
        <p:txBody>
          <a:bodyPr/>
          <a:lstStyle/>
          <a:p>
            <a:r>
              <a:rPr lang="en-GB"/>
              <a:t>Peter Yee, NSA-CSD</a:t>
            </a:r>
            <a:endParaRPr lang="en-GB" dirty="0"/>
          </a:p>
        </p:txBody>
      </p:sp>
      <p:sp>
        <p:nvSpPr>
          <p:cNvPr id="4" name="Slide Number Placeholder 3">
            <a:extLst>
              <a:ext uri="{FF2B5EF4-FFF2-40B4-BE49-F238E27FC236}">
                <a16:creationId xmlns:a16="http://schemas.microsoft.com/office/drawing/2014/main" id="{29CC5E6C-5BAC-3F50-5809-B224C91F7C8D}"/>
              </a:ext>
            </a:extLst>
          </p:cNvPr>
          <p:cNvSpPr>
            <a:spLocks noGrp="1"/>
          </p:cNvSpPr>
          <p:nvPr>
            <p:ph type="sldNum" idx="12"/>
          </p:nvPr>
        </p:nvSpPr>
        <p:spPr/>
        <p:txBody>
          <a:bodyPr/>
          <a:lstStyle/>
          <a:p>
            <a:r>
              <a:rPr lang="en-GB"/>
              <a:t>Slide </a:t>
            </a:r>
            <a:fld id="{440F5867-744E-4AA6-B0ED-4C44D2DFBB7B}" type="slidenum">
              <a:rPr lang="en-GB" smtClean="0"/>
              <a:pPr/>
              <a:t>120</a:t>
            </a:fld>
            <a:endParaRPr lang="en-GB" dirty="0"/>
          </a:p>
        </p:txBody>
      </p:sp>
      <p:sp>
        <p:nvSpPr>
          <p:cNvPr id="5" name="Date Placeholder 4">
            <a:extLst>
              <a:ext uri="{FF2B5EF4-FFF2-40B4-BE49-F238E27FC236}">
                <a16:creationId xmlns:a16="http://schemas.microsoft.com/office/drawing/2014/main" id="{6739AE9A-EE81-A5C4-74E9-84CD388C2392}"/>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210431474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YANG Model Catalog</a:t>
            </a:r>
          </a:p>
        </p:txBody>
      </p:sp>
      <p:sp>
        <p:nvSpPr>
          <p:cNvPr id="113667" name="Rectangle 3"/>
          <p:cNvSpPr>
            <a:spLocks noGrp="1" noChangeArrowheads="1"/>
          </p:cNvSpPr>
          <p:nvPr>
            <p:ph idx="1"/>
          </p:nvPr>
        </p:nvSpPr>
        <p:spPr>
          <a:xfrm>
            <a:off x="2209800" y="1752600"/>
            <a:ext cx="8077200" cy="4648200"/>
          </a:xfrm>
        </p:spPr>
        <p:txBody>
          <a:bodyPr/>
          <a:lstStyle/>
          <a:p>
            <a:pPr marL="0" indent="0">
              <a:lnSpc>
                <a:spcPct val="80000"/>
              </a:lnSpc>
              <a:defRPr/>
            </a:pPr>
            <a:endParaRPr lang="en-US" sz="900" dirty="0"/>
          </a:p>
          <a:p>
            <a:pPr>
              <a:lnSpc>
                <a:spcPct val="80000"/>
              </a:lnSpc>
            </a:pPr>
            <a:r>
              <a:rPr lang="en-US" dirty="0"/>
              <a:t>YANG catalog development</a:t>
            </a:r>
          </a:p>
          <a:p>
            <a:pPr lvl="1">
              <a:lnSpc>
                <a:spcPct val="80000"/>
              </a:lnSpc>
            </a:pPr>
            <a:r>
              <a:rPr lang="en-US" dirty="0"/>
              <a:t>A YANG model catalog and registry that allows users to find models relevant to their use cases from the large and growing number of YANG modules being published.</a:t>
            </a:r>
          </a:p>
          <a:p>
            <a:pPr lvl="1">
              <a:lnSpc>
                <a:spcPct val="80000"/>
              </a:lnSpc>
            </a:pPr>
            <a:r>
              <a:rPr lang="en-US" dirty="0"/>
              <a:t>YANG Catalog was developed through a collaboration between the IETF and the Broadband Forum, and contains many data models, including from other Standards Development Organizations (SDOs) such as the IEEE, as well as some vendor-specific data models. Interest and participation from other SDOs, equipment vendors, open source projects and network operators is encouraged.</a:t>
            </a:r>
          </a:p>
          <a:p>
            <a:pPr>
              <a:lnSpc>
                <a:spcPct val="80000"/>
              </a:lnSpc>
            </a:pPr>
            <a:r>
              <a:rPr lang="en-US" dirty="0"/>
              <a:t>See </a:t>
            </a:r>
            <a:r>
              <a:rPr lang="en-US" dirty="0">
                <a:hlinkClick r:id="rId3"/>
              </a:rPr>
              <a:t>https://www.ietf.org/blog/yang-catalog-latest-developments-ietf-100-hackathon/</a:t>
            </a:r>
            <a:endParaRPr lang="en-US" dirty="0"/>
          </a:p>
          <a:p>
            <a:pPr>
              <a:lnSpc>
                <a:spcPct val="80000"/>
              </a:lnSpc>
            </a:pPr>
            <a:endParaRPr lang="en-US" dirty="0"/>
          </a:p>
          <a:p>
            <a:pPr>
              <a:lnSpc>
                <a:spcPct val="80000"/>
              </a:lnSpc>
            </a:pPr>
            <a:r>
              <a:rPr lang="en-US" dirty="0"/>
              <a:t>See </a:t>
            </a:r>
            <a:r>
              <a:rPr lang="en-US" dirty="0">
                <a:hlinkClick r:id="rId4"/>
              </a:rPr>
              <a:t>https://yangcatalog.org/</a:t>
            </a:r>
            <a:r>
              <a:rPr lang="en-US" dirty="0"/>
              <a:t> and </a:t>
            </a:r>
            <a:r>
              <a:rPr lang="en-US" dirty="0">
                <a:hlinkClick r:id="rId5"/>
              </a:rPr>
              <a:t>https://1.ieee802.org/yangsters/</a:t>
            </a:r>
            <a:r>
              <a:rPr lang="en-US" dirty="0"/>
              <a:t> </a:t>
            </a:r>
          </a:p>
          <a:p>
            <a:pPr>
              <a:lnSpc>
                <a:spcPct val="80000"/>
              </a:lnSpc>
            </a:pPr>
            <a:endParaRPr lang="en-US" dirty="0"/>
          </a:p>
          <a:p>
            <a:pPr marL="0" indent="0"/>
            <a:endParaRPr lang="en-US" sz="1800" dirty="0"/>
          </a:p>
          <a:p>
            <a:pPr marL="0" indent="0">
              <a:lnSpc>
                <a:spcPct val="80000"/>
              </a:lnSpc>
              <a:defRPr/>
            </a:pPr>
            <a:endParaRPr lang="en-US" sz="1800" dirty="0"/>
          </a:p>
          <a:p>
            <a:pPr>
              <a:lnSpc>
                <a:spcPct val="80000"/>
              </a:lnSpc>
              <a:defRPr/>
            </a:pPr>
            <a:endParaRPr lang="en-US" sz="1800" dirty="0"/>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E410E73B-3667-CD0D-F5FB-899CD37E84BE}"/>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F493C1E5-5112-79E8-AA87-345B6C462DCB}"/>
              </a:ext>
            </a:extLst>
          </p:cNvPr>
          <p:cNvSpPr>
            <a:spLocks noGrp="1"/>
          </p:cNvSpPr>
          <p:nvPr>
            <p:ph type="sldNum" idx="12"/>
          </p:nvPr>
        </p:nvSpPr>
        <p:spPr/>
        <p:txBody>
          <a:bodyPr/>
          <a:lstStyle/>
          <a:p>
            <a:r>
              <a:rPr lang="en-GB"/>
              <a:t>Slide </a:t>
            </a:r>
            <a:fld id="{440F5867-744E-4AA6-B0ED-4C44D2DFBB7B}" type="slidenum">
              <a:rPr lang="en-GB" smtClean="0"/>
              <a:pPr/>
              <a:t>121</a:t>
            </a:fld>
            <a:endParaRPr lang="en-GB" dirty="0"/>
          </a:p>
        </p:txBody>
      </p:sp>
      <p:sp>
        <p:nvSpPr>
          <p:cNvPr id="4" name="Date Placeholder 3">
            <a:extLst>
              <a:ext uri="{FF2B5EF4-FFF2-40B4-BE49-F238E27FC236}">
                <a16:creationId xmlns:a16="http://schemas.microsoft.com/office/drawing/2014/main" id="{B9095974-0914-E9BB-A81F-BBAFAB8A74EA}"/>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372047164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a:t>
            </a:r>
          </a:p>
        </p:txBody>
      </p:sp>
      <p:sp>
        <p:nvSpPr>
          <p:cNvPr id="113667" name="Rectangle 3"/>
          <p:cNvSpPr>
            <a:spLocks noGrp="1" noChangeArrowheads="1"/>
          </p:cNvSpPr>
          <p:nvPr>
            <p:ph idx="1"/>
          </p:nvPr>
        </p:nvSpPr>
        <p:spPr/>
        <p:txBody>
          <a:bodyPr/>
          <a:lstStyle/>
          <a:p>
            <a:pPr>
              <a:lnSpc>
                <a:spcPct val="80000"/>
              </a:lnSpc>
            </a:pPr>
            <a:r>
              <a:rPr lang="en-GB" sz="1800" dirty="0">
                <a:ea typeface="Arial Unicode MS" pitchFamily="34" charset="-128"/>
                <a:cs typeface="Arial Unicode MS" pitchFamily="34" charset="-128"/>
              </a:rPr>
              <a:t>6LO</a:t>
            </a:r>
          </a:p>
          <a:p>
            <a:pPr lvl="1">
              <a:lnSpc>
                <a:spcPct val="80000"/>
              </a:lnSpc>
            </a:pPr>
            <a:r>
              <a:rPr lang="en-GB" sz="1400" dirty="0">
                <a:ea typeface="Arial Unicode MS" pitchFamily="34" charset="-128"/>
                <a:cs typeface="Arial Unicode MS" pitchFamily="34" charset="-128"/>
              </a:rPr>
              <a:t>Working Group website: </a:t>
            </a:r>
            <a:r>
              <a:rPr lang="en-GB" sz="1400" dirty="0">
                <a:hlinkClick r:id="rId3"/>
              </a:rPr>
              <a:t>http://datatracker.ietf.org/wg/6lo/</a:t>
            </a:r>
            <a:r>
              <a:rPr lang="en-GB" sz="1400" dirty="0"/>
              <a:t> </a:t>
            </a:r>
          </a:p>
          <a:p>
            <a:pPr lvl="1">
              <a:lnSpc>
                <a:spcPct val="80000"/>
              </a:lnSpc>
            </a:pPr>
            <a:r>
              <a:rPr lang="en-US" sz="1400" dirty="0"/>
              <a:t>Focus: IPv6 over Networks of Resource-constrained Nodes</a:t>
            </a:r>
          </a:p>
          <a:p>
            <a:pPr marL="457200" lvl="1" indent="0">
              <a:lnSpc>
                <a:spcPct val="80000"/>
              </a:lnSpc>
            </a:pPr>
            <a:endParaRPr lang="en-US" sz="1400" dirty="0"/>
          </a:p>
          <a:p>
            <a:pPr>
              <a:lnSpc>
                <a:spcPct val="80000"/>
              </a:lnSpc>
            </a:pPr>
            <a:r>
              <a:rPr lang="en-US" sz="1800" dirty="0"/>
              <a:t>Updates</a:t>
            </a:r>
          </a:p>
          <a:p>
            <a:pPr lvl="1">
              <a:lnSpc>
                <a:spcPct val="80000"/>
              </a:lnSpc>
              <a:spcAft>
                <a:spcPts val="600"/>
              </a:spcAft>
            </a:pPr>
            <a:r>
              <a:rPr lang="en-US" sz="1400" dirty="0"/>
              <a:t>Revised: IPv6 Neighbor Discovery Multicast and Anycast Address Listener Subscription: </a:t>
            </a:r>
            <a:r>
              <a:rPr lang="en-US" sz="1400" dirty="0">
                <a:hlinkClick r:id="rId4"/>
              </a:rPr>
              <a:t>https://datatracker.ietf.org/doc/draft-ietf-6lo-multicast-registration/</a:t>
            </a:r>
            <a:r>
              <a:rPr lang="en-US" sz="1400" dirty="0"/>
              <a:t> (November 2023)</a:t>
            </a:r>
          </a:p>
          <a:p>
            <a:pPr lvl="2">
              <a:lnSpc>
                <a:spcPct val="80000"/>
              </a:lnSpc>
              <a:spcAft>
                <a:spcPts val="600"/>
              </a:spcAft>
            </a:pPr>
            <a:r>
              <a:rPr lang="en-US" sz="1400" dirty="0"/>
              <a:t>Mentions IEEE 802.11 as one possible Low-power and Lossy Network to which this specification is applicable</a:t>
            </a:r>
          </a:p>
          <a:p>
            <a:pPr lvl="1">
              <a:lnSpc>
                <a:spcPct val="80000"/>
              </a:lnSpc>
              <a:spcAft>
                <a:spcPts val="600"/>
              </a:spcAft>
            </a:pPr>
            <a:r>
              <a:rPr lang="en-US" sz="1400" dirty="0"/>
              <a:t>Some other specifications reference IEEE 802.15.4.</a:t>
            </a:r>
          </a:p>
          <a:p>
            <a:pPr lvl="2">
              <a:lnSpc>
                <a:spcPct val="80000"/>
              </a:lnSpc>
              <a:spcAft>
                <a:spcPts val="600"/>
              </a:spcAft>
            </a:pPr>
            <a:endParaRPr lang="en-US" sz="1200" dirty="0"/>
          </a:p>
        </p:txBody>
      </p:sp>
      <p:sp>
        <p:nvSpPr>
          <p:cNvPr id="2" name="Footer Placeholder 1">
            <a:extLst>
              <a:ext uri="{FF2B5EF4-FFF2-40B4-BE49-F238E27FC236}">
                <a16:creationId xmlns:a16="http://schemas.microsoft.com/office/drawing/2014/main" id="{65FC2504-A7D1-FAD4-5AF9-1C37FCE81648}"/>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AE4F9821-4A24-14CE-15EF-E994FFE137D9}"/>
              </a:ext>
            </a:extLst>
          </p:cNvPr>
          <p:cNvSpPr>
            <a:spLocks noGrp="1"/>
          </p:cNvSpPr>
          <p:nvPr>
            <p:ph type="sldNum" idx="12"/>
          </p:nvPr>
        </p:nvSpPr>
        <p:spPr/>
        <p:txBody>
          <a:bodyPr/>
          <a:lstStyle/>
          <a:p>
            <a:r>
              <a:rPr lang="en-GB"/>
              <a:t>Slide </a:t>
            </a:r>
            <a:fld id="{440F5867-744E-4AA6-B0ED-4C44D2DFBB7B}" type="slidenum">
              <a:rPr lang="en-GB" smtClean="0"/>
              <a:pPr/>
              <a:t>122</a:t>
            </a:fld>
            <a:endParaRPr lang="en-GB" dirty="0"/>
          </a:p>
        </p:txBody>
      </p:sp>
      <p:sp>
        <p:nvSpPr>
          <p:cNvPr id="4" name="Date Placeholder 3">
            <a:extLst>
              <a:ext uri="{FF2B5EF4-FFF2-40B4-BE49-F238E27FC236}">
                <a16:creationId xmlns:a16="http://schemas.microsoft.com/office/drawing/2014/main" id="{91C8319E-A6B8-7B80-BFA6-99649E7E173D}"/>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82911206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 (cont.)</a:t>
            </a:r>
          </a:p>
        </p:txBody>
      </p:sp>
      <p:sp>
        <p:nvSpPr>
          <p:cNvPr id="113667" name="Rectangle 3"/>
          <p:cNvSpPr>
            <a:spLocks noGrp="1" noChangeArrowheads="1"/>
          </p:cNvSpPr>
          <p:nvPr>
            <p:ph idx="1"/>
          </p:nvPr>
        </p:nvSpPr>
        <p:spPr/>
        <p:txBody>
          <a:bodyPr/>
          <a:lstStyle/>
          <a:p>
            <a:pPr>
              <a:lnSpc>
                <a:spcPct val="80000"/>
              </a:lnSpc>
            </a:pPr>
            <a:r>
              <a:rPr lang="en-US" sz="1800" dirty="0"/>
              <a:t>ROLL: </a:t>
            </a:r>
            <a:r>
              <a:rPr lang="en-GB" sz="1800" dirty="0">
                <a:ea typeface="Arial Unicode MS" pitchFamily="34" charset="-128"/>
                <a:cs typeface="Arial Unicode MS" pitchFamily="34" charset="-128"/>
              </a:rPr>
              <a:t>Working Group website: </a:t>
            </a:r>
            <a:r>
              <a:rPr lang="en-GB" sz="1800" b="0" dirty="0">
                <a:hlinkClick r:id="rId3"/>
              </a:rPr>
              <a:t>http://datatracker.ietf.org/wg/roll/</a:t>
            </a:r>
            <a:r>
              <a:rPr lang="en-GB" sz="1800" dirty="0"/>
              <a:t> </a:t>
            </a:r>
          </a:p>
          <a:p>
            <a:pPr lvl="1"/>
            <a:r>
              <a:rPr lang="en-US" sz="1400" dirty="0"/>
              <a:t>Focus: Routing over Low Power and Lossy Networks</a:t>
            </a:r>
          </a:p>
          <a:p>
            <a:endParaRPr lang="en-GB" sz="1800" dirty="0">
              <a:ea typeface="Arial Unicode MS" pitchFamily="34" charset="-128"/>
              <a:cs typeface="Arial Unicode MS" pitchFamily="34" charset="-128"/>
            </a:endParaRPr>
          </a:p>
          <a:p>
            <a:r>
              <a:rPr lang="en-GB" sz="1800" dirty="0">
                <a:ea typeface="Arial Unicode MS" pitchFamily="34" charset="-128"/>
                <a:cs typeface="Arial Unicode MS" pitchFamily="34" charset="-128"/>
              </a:rPr>
              <a:t>CORE: (</a:t>
            </a:r>
            <a:r>
              <a:rPr lang="en-US" sz="1800" dirty="0"/>
              <a:t>Constrained </a:t>
            </a:r>
            <a:r>
              <a:rPr lang="en-US" sz="1800" dirty="0" err="1"/>
              <a:t>RESTful</a:t>
            </a:r>
            <a:r>
              <a:rPr lang="en-US" sz="1800" dirty="0"/>
              <a:t> Environments) </a:t>
            </a:r>
            <a:r>
              <a:rPr lang="en-GB" sz="1800" dirty="0">
                <a:ea typeface="Arial Unicode MS" pitchFamily="34" charset="-128"/>
                <a:cs typeface="Arial Unicode MS" pitchFamily="34" charset="-128"/>
              </a:rPr>
              <a:t>Working Group website: </a:t>
            </a:r>
            <a:r>
              <a:rPr lang="en-GB" sz="1800" b="0" dirty="0">
                <a:hlinkClick r:id="rId4"/>
              </a:rPr>
              <a:t>http://datatracker.ietf.org/wg/core/</a:t>
            </a:r>
            <a:r>
              <a:rPr lang="en-GB" sz="1800" b="0" dirty="0"/>
              <a:t> </a:t>
            </a:r>
            <a:endParaRPr lang="en-GB" sz="1800" dirty="0"/>
          </a:p>
          <a:p>
            <a:pPr lvl="1"/>
            <a:r>
              <a:rPr lang="en-US" sz="1400" dirty="0"/>
              <a:t>Focus: framework for resource-oriented applications intended to run on constrained IP networks. </a:t>
            </a:r>
          </a:p>
          <a:p>
            <a:pPr lvl="1"/>
            <a:endParaRPr lang="en-US" sz="1400" dirty="0"/>
          </a:p>
          <a:p>
            <a:r>
              <a:rPr lang="en-US" sz="1800" dirty="0"/>
              <a:t>IoT Directorate:</a:t>
            </a:r>
          </a:p>
          <a:p>
            <a:pPr lvl="1"/>
            <a:r>
              <a:rPr lang="en-US" sz="1400" dirty="0"/>
              <a:t>Reviews IETF drafts that are IoT related</a:t>
            </a:r>
          </a:p>
          <a:p>
            <a:pPr lvl="1"/>
            <a:r>
              <a:rPr lang="en-US" sz="1400" dirty="0"/>
              <a:t>See: </a:t>
            </a:r>
            <a:r>
              <a:rPr lang="en-US" sz="1400" dirty="0">
                <a:hlinkClick r:id="rId5"/>
              </a:rPr>
              <a:t>https://datatracker.ietf.org/group/iotdir/about/</a:t>
            </a:r>
            <a:endParaRPr lang="en-US" sz="1400" dirty="0"/>
          </a:p>
          <a:p>
            <a:pPr marL="0" indent="0"/>
            <a:endParaRPr lang="en-US" sz="1400" dirty="0"/>
          </a:p>
          <a:p>
            <a:endParaRPr lang="en-US" sz="1400" dirty="0"/>
          </a:p>
          <a:p>
            <a:pPr marL="0" indent="0">
              <a:lnSpc>
                <a:spcPct val="80000"/>
              </a:lnSpc>
              <a:defRPr/>
            </a:pPr>
            <a:endParaRPr lang="en-US" sz="1400" dirty="0"/>
          </a:p>
          <a:p>
            <a:pPr marL="457200" lvl="1" indent="0">
              <a:lnSpc>
                <a:spcPct val="80000"/>
              </a:lnSpc>
              <a:defRPr/>
            </a:pPr>
            <a:endParaRPr lang="en-US" sz="1400" dirty="0"/>
          </a:p>
          <a:p>
            <a:pPr>
              <a:lnSpc>
                <a:spcPct val="80000"/>
              </a:lnSpc>
              <a:defRPr/>
            </a:pPr>
            <a:endParaRPr lang="en-US" sz="1400" dirty="0"/>
          </a:p>
          <a:p>
            <a:pPr lvl="1">
              <a:lnSpc>
                <a:spcPct val="80000"/>
              </a:lnSpc>
              <a:defRPr/>
            </a:pPr>
            <a:endParaRPr lang="en-US" sz="1400" u="sng"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530C8F8A-B7E0-07A8-DBA3-E48C9AA93C34}"/>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C36BF90F-6587-4047-5258-A90E323A6C32}"/>
              </a:ext>
            </a:extLst>
          </p:cNvPr>
          <p:cNvSpPr>
            <a:spLocks noGrp="1"/>
          </p:cNvSpPr>
          <p:nvPr>
            <p:ph type="sldNum" idx="12"/>
          </p:nvPr>
        </p:nvSpPr>
        <p:spPr/>
        <p:txBody>
          <a:bodyPr/>
          <a:lstStyle/>
          <a:p>
            <a:r>
              <a:rPr lang="en-GB"/>
              <a:t>Slide </a:t>
            </a:r>
            <a:fld id="{440F5867-744E-4AA6-B0ED-4C44D2DFBB7B}" type="slidenum">
              <a:rPr lang="en-GB" smtClean="0"/>
              <a:pPr/>
              <a:t>123</a:t>
            </a:fld>
            <a:endParaRPr lang="en-GB" dirty="0"/>
          </a:p>
        </p:txBody>
      </p:sp>
      <p:sp>
        <p:nvSpPr>
          <p:cNvPr id="4" name="Date Placeholder 3">
            <a:extLst>
              <a:ext uri="{FF2B5EF4-FFF2-40B4-BE49-F238E27FC236}">
                <a16:creationId xmlns:a16="http://schemas.microsoft.com/office/drawing/2014/main" id="{7315E7E7-2AA4-775C-8D04-C1DD89C0F0B7}"/>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406536431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MADINAS WG</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http://datatracker.ietf.org/wg/madinas/</a:t>
            </a:r>
            <a:r>
              <a:rPr lang="en-US" sz="1800" dirty="0"/>
              <a:t> </a:t>
            </a:r>
          </a:p>
          <a:p>
            <a:pPr>
              <a:lnSpc>
                <a:spcPct val="80000"/>
              </a:lnSpc>
            </a:pPr>
            <a:endParaRPr lang="en-US" sz="1800" dirty="0"/>
          </a:p>
          <a:p>
            <a:r>
              <a:rPr lang="en-US" sz="1800" dirty="0"/>
              <a:t>MAC Address Device Identification for Network and Application Services</a:t>
            </a:r>
          </a:p>
          <a:p>
            <a:pPr lvl="1">
              <a:lnSpc>
                <a:spcPct val="80000"/>
              </a:lnSpc>
            </a:pPr>
            <a:r>
              <a:rPr lang="en-US" sz="1400" dirty="0"/>
              <a:t>This is the IETF’s equivalent of IEEE 802.11bh – how to deal with the implications of the deployment of random and changing MAC addresses. </a:t>
            </a:r>
            <a:endParaRPr lang="en-US" sz="1800" dirty="0"/>
          </a:p>
          <a:p>
            <a:pPr>
              <a:lnSpc>
                <a:spcPct val="80000"/>
              </a:lnSpc>
              <a:spcBef>
                <a:spcPts val="1200"/>
              </a:spcBef>
              <a:spcAft>
                <a:spcPts val="600"/>
              </a:spcAft>
            </a:pPr>
            <a:r>
              <a:rPr lang="en-US" sz="1800" dirty="0"/>
              <a:t>Updates</a:t>
            </a:r>
          </a:p>
          <a:p>
            <a:pPr lvl="1">
              <a:lnSpc>
                <a:spcPct val="80000"/>
              </a:lnSpc>
              <a:spcAft>
                <a:spcPts val="600"/>
              </a:spcAft>
            </a:pPr>
            <a:r>
              <a:rPr lang="en-US" sz="1400" dirty="0"/>
              <a:t>Updated: Randomized and Changing MAC Address: </a:t>
            </a:r>
            <a:r>
              <a:rPr lang="en-US" sz="1400" dirty="0">
                <a:hlinkClick r:id="rId4"/>
              </a:rPr>
              <a:t>https://datatracker.ietf.org/doc/draft-ietf-madinas-mac-address-randomization/</a:t>
            </a:r>
            <a:r>
              <a:rPr lang="en-US" sz="1400" dirty="0"/>
              <a:t> (January 2024)</a:t>
            </a:r>
          </a:p>
          <a:p>
            <a:pPr lvl="1">
              <a:lnSpc>
                <a:spcPct val="80000"/>
              </a:lnSpc>
              <a:spcAft>
                <a:spcPts val="600"/>
              </a:spcAft>
            </a:pPr>
            <a:r>
              <a:rPr lang="en-US" sz="1400" dirty="0"/>
              <a:t>Updated: Randomized and Changing MAC Address Use Cases and Requirements: </a:t>
            </a:r>
            <a:r>
              <a:rPr lang="en-US" sz="1400" dirty="0">
                <a:hlinkClick r:id="rId5"/>
              </a:rPr>
              <a:t>https://datatracker.ietf.org/doc/draft-ietf-madinas-use-cases/</a:t>
            </a:r>
            <a:r>
              <a:rPr lang="en-US" sz="1400" dirty="0"/>
              <a:t> (January 2024)</a:t>
            </a:r>
          </a:p>
          <a:p>
            <a:pPr lvl="1">
              <a:lnSpc>
                <a:spcPct val="80000"/>
              </a:lnSpc>
              <a:spcAft>
                <a:spcPts val="600"/>
              </a:spcAft>
            </a:pPr>
            <a:endParaRPr lang="en-US" sz="1400" dirty="0"/>
          </a:p>
        </p:txBody>
      </p:sp>
      <p:sp>
        <p:nvSpPr>
          <p:cNvPr id="2" name="Footer Placeholder 1">
            <a:extLst>
              <a:ext uri="{FF2B5EF4-FFF2-40B4-BE49-F238E27FC236}">
                <a16:creationId xmlns:a16="http://schemas.microsoft.com/office/drawing/2014/main" id="{BB29EA5C-6AB8-9B4C-2A14-714792F8AF80}"/>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FE8DA201-4620-059D-6D87-AD09BFA522A6}"/>
              </a:ext>
            </a:extLst>
          </p:cNvPr>
          <p:cNvSpPr>
            <a:spLocks noGrp="1"/>
          </p:cNvSpPr>
          <p:nvPr>
            <p:ph type="sldNum" idx="12"/>
          </p:nvPr>
        </p:nvSpPr>
        <p:spPr/>
        <p:txBody>
          <a:bodyPr/>
          <a:lstStyle/>
          <a:p>
            <a:r>
              <a:rPr lang="en-GB"/>
              <a:t>Slide </a:t>
            </a:r>
            <a:fld id="{440F5867-744E-4AA6-B0ED-4C44D2DFBB7B}" type="slidenum">
              <a:rPr lang="en-GB" smtClean="0"/>
              <a:pPr/>
              <a:t>124</a:t>
            </a:fld>
            <a:endParaRPr lang="en-GB" dirty="0"/>
          </a:p>
        </p:txBody>
      </p:sp>
      <p:sp>
        <p:nvSpPr>
          <p:cNvPr id="4" name="Date Placeholder 3">
            <a:extLst>
              <a:ext uri="{FF2B5EF4-FFF2-40B4-BE49-F238E27FC236}">
                <a16:creationId xmlns:a16="http://schemas.microsoft.com/office/drawing/2014/main" id="{14F8D0A2-EE43-EC92-92F2-1FAD6D0B9149}"/>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121684587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EAP Method Update (EMU)</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http://datatracker.ietf.org/wg/emu/</a:t>
            </a:r>
            <a:r>
              <a:rPr lang="en-US" sz="1800" dirty="0"/>
              <a:t> </a:t>
            </a:r>
          </a:p>
          <a:p>
            <a:pPr lvl="1">
              <a:lnSpc>
                <a:spcPct val="80000"/>
              </a:lnSpc>
            </a:pPr>
            <a:r>
              <a:rPr lang="en-US" sz="1400" dirty="0"/>
              <a:t>This working group has been chartered to provide updates to some commonly used Extensible Authentication Protocol methods including of EAP-TLS, EAP-AKA, EAP-AKA’ (for 5G), EAP-SIM, etc.</a:t>
            </a:r>
          </a:p>
          <a:p>
            <a:pPr lvl="1">
              <a:lnSpc>
                <a:spcPct val="80000"/>
              </a:lnSpc>
            </a:pPr>
            <a:r>
              <a:rPr lang="en-US" sz="1400" dirty="0"/>
              <a:t>The group should document any recently gained new knowledge on vulnerabilities or the possible implications of pervasive surveillance or other new concerns. </a:t>
            </a:r>
          </a:p>
          <a:p>
            <a:pPr lvl="1">
              <a:lnSpc>
                <a:spcPct val="80000"/>
              </a:lnSpc>
            </a:pPr>
            <a:endParaRPr lang="en-US" sz="1800" dirty="0"/>
          </a:p>
          <a:p>
            <a:pPr>
              <a:lnSpc>
                <a:spcPct val="80000"/>
              </a:lnSpc>
              <a:spcAft>
                <a:spcPts val="600"/>
              </a:spcAft>
            </a:pPr>
            <a:r>
              <a:rPr lang="en-US" sz="1800" dirty="0"/>
              <a:t>Updates</a:t>
            </a:r>
            <a:endParaRPr lang="en-US" sz="1600" dirty="0"/>
          </a:p>
          <a:p>
            <a:pPr lvl="1">
              <a:lnSpc>
                <a:spcPct val="80000"/>
              </a:lnSpc>
              <a:spcAft>
                <a:spcPts val="600"/>
              </a:spcAft>
            </a:pPr>
            <a:r>
              <a:rPr lang="en-US" sz="1400" dirty="0"/>
              <a:t>Awaiting AD Write-up: Tunnel Extensible Authentication Protocol (TEAP) Version 1: </a:t>
            </a:r>
            <a:r>
              <a:rPr lang="en-US" sz="1400" dirty="0">
                <a:hlinkClick r:id="rId4"/>
              </a:rPr>
              <a:t>https://datatracker.ietf.org/doc/draft-ietf-emu-rfc7170bis/</a:t>
            </a:r>
            <a:r>
              <a:rPr lang="en-US" sz="1400" dirty="0"/>
              <a:t> (September 2023)</a:t>
            </a:r>
          </a:p>
          <a:p>
            <a:pPr lvl="1">
              <a:lnSpc>
                <a:spcPct val="80000"/>
              </a:lnSpc>
              <a:spcAft>
                <a:spcPts val="600"/>
              </a:spcAft>
            </a:pPr>
            <a:r>
              <a:rPr lang="en-US" sz="1400" dirty="0"/>
              <a:t>For adoption: Using the Extensible Authentication Protocol with Ephemeral Diffie-Hellman over COSE (EDHOC): </a:t>
            </a:r>
            <a:r>
              <a:rPr lang="en-US" sz="1400" dirty="0">
                <a:hlinkClick r:id="rId5"/>
              </a:rPr>
              <a:t>https://datatracker.ietf.org/doc/draft-ingles-eap-edhoc/</a:t>
            </a:r>
            <a:r>
              <a:rPr lang="en-US" sz="1400" dirty="0"/>
              <a:t> (November 2023)</a:t>
            </a:r>
          </a:p>
          <a:p>
            <a:pPr lvl="1">
              <a:lnSpc>
                <a:spcPct val="80000"/>
              </a:lnSpc>
              <a:spcAft>
                <a:spcPts val="600"/>
              </a:spcAft>
            </a:pPr>
            <a:r>
              <a:rPr lang="en-US" sz="1400" dirty="0"/>
              <a:t>Updated/for adoption: EAP-FIDO: </a:t>
            </a:r>
            <a:r>
              <a:rPr lang="en-US" sz="1400" dirty="0">
                <a:hlinkClick r:id="rId6"/>
              </a:rPr>
              <a:t>https://datatracker.ietf.org/doc/draft-janfred-eap-fido/</a:t>
            </a:r>
            <a:r>
              <a:rPr lang="en-US" sz="1400" dirty="0"/>
              <a:t> (December 2023)</a:t>
            </a:r>
          </a:p>
        </p:txBody>
      </p:sp>
      <p:sp>
        <p:nvSpPr>
          <p:cNvPr id="2" name="Footer Placeholder 1">
            <a:extLst>
              <a:ext uri="{FF2B5EF4-FFF2-40B4-BE49-F238E27FC236}">
                <a16:creationId xmlns:a16="http://schemas.microsoft.com/office/drawing/2014/main" id="{1E9BA602-3FCD-1E6C-F97A-E753A83275A4}"/>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FB58B8A7-6A10-7427-7B59-8F1E7BE89F37}"/>
              </a:ext>
            </a:extLst>
          </p:cNvPr>
          <p:cNvSpPr>
            <a:spLocks noGrp="1"/>
          </p:cNvSpPr>
          <p:nvPr>
            <p:ph type="sldNum" idx="12"/>
          </p:nvPr>
        </p:nvSpPr>
        <p:spPr/>
        <p:txBody>
          <a:bodyPr/>
          <a:lstStyle/>
          <a:p>
            <a:r>
              <a:rPr lang="en-GB"/>
              <a:t>Slide </a:t>
            </a:r>
            <a:fld id="{440F5867-744E-4AA6-B0ED-4C44D2DFBB7B}" type="slidenum">
              <a:rPr lang="en-GB" smtClean="0"/>
              <a:pPr/>
              <a:t>125</a:t>
            </a:fld>
            <a:endParaRPr lang="en-GB" dirty="0"/>
          </a:p>
        </p:txBody>
      </p:sp>
      <p:sp>
        <p:nvSpPr>
          <p:cNvPr id="4" name="Date Placeholder 3">
            <a:extLst>
              <a:ext uri="{FF2B5EF4-FFF2-40B4-BE49-F238E27FC236}">
                <a16:creationId xmlns:a16="http://schemas.microsoft.com/office/drawing/2014/main" id="{EFDA57E3-4587-6944-9252-E14C5FFC91B4}"/>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312243705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Operations Area Working Group</a:t>
            </a:r>
          </a:p>
        </p:txBody>
      </p:sp>
      <p:sp>
        <p:nvSpPr>
          <p:cNvPr id="113667" name="Rectangle 3"/>
          <p:cNvSpPr>
            <a:spLocks noGrp="1" noChangeArrowheads="1"/>
          </p:cNvSpPr>
          <p:nvPr>
            <p:ph idx="1"/>
          </p:nvPr>
        </p:nvSpPr>
        <p:spPr/>
        <p:txBody>
          <a:bodyPr/>
          <a:lstStyle/>
          <a:p>
            <a:pPr>
              <a:lnSpc>
                <a:spcPct val="80000"/>
              </a:lnSpc>
              <a:defRPr/>
            </a:pPr>
            <a:r>
              <a:rPr lang="en-US" sz="2000" dirty="0">
                <a:hlinkClick r:id="rId3"/>
              </a:rPr>
              <a:t>http://datatracker.ietf.org/wg/opsawg/</a:t>
            </a:r>
            <a:endParaRPr lang="en-US" sz="2000" dirty="0"/>
          </a:p>
          <a:p>
            <a:pPr marL="457200" lvl="1" indent="0">
              <a:lnSpc>
                <a:spcPct val="80000"/>
              </a:lnSpc>
              <a:defRPr/>
            </a:pPr>
            <a:endParaRPr lang="en-US" sz="1400" dirty="0"/>
          </a:p>
          <a:p>
            <a:pPr>
              <a:lnSpc>
                <a:spcPct val="80000"/>
              </a:lnSpc>
              <a:defRPr/>
            </a:pPr>
            <a:r>
              <a:rPr lang="en-US" sz="1800" dirty="0"/>
              <a:t>Updates</a:t>
            </a:r>
          </a:p>
          <a:p>
            <a:pPr lvl="1">
              <a:lnSpc>
                <a:spcPct val="80000"/>
              </a:lnSpc>
              <a:defRPr/>
            </a:pPr>
            <a:r>
              <a:rPr lang="en-US" sz="1400" dirty="0"/>
              <a:t>Revised: Authorized update to MUD [Manufacturer Usage Description] URLs: </a:t>
            </a:r>
            <a:r>
              <a:rPr lang="en-US" sz="1400" dirty="0">
                <a:hlinkClick r:id="rId4"/>
              </a:rPr>
              <a:t>https://datatracker.ietf.org/doc/draft-ietf-opsawg-mud-acceptable-urls/</a:t>
            </a:r>
            <a:r>
              <a:rPr lang="en-US" sz="1400" dirty="0"/>
              <a:t> (January 2024)</a:t>
            </a:r>
          </a:p>
          <a:p>
            <a:pPr lvl="1">
              <a:lnSpc>
                <a:spcPct val="80000"/>
              </a:lnSpc>
              <a:defRPr/>
            </a:pPr>
            <a:endParaRPr lang="en-US" sz="1800" dirty="0"/>
          </a:p>
          <a:p>
            <a:pPr>
              <a:lnSpc>
                <a:spcPct val="80000"/>
              </a:lnSpc>
              <a:defRPr/>
            </a:pPr>
            <a:r>
              <a:rPr lang="en-US" sz="1800" dirty="0"/>
              <a:t>Background</a:t>
            </a:r>
            <a:endParaRPr lang="en-US" sz="1600" dirty="0"/>
          </a:p>
          <a:p>
            <a:pPr lvl="1">
              <a:lnSpc>
                <a:spcPct val="80000"/>
              </a:lnSpc>
              <a:spcAft>
                <a:spcPts val="600"/>
              </a:spcAft>
              <a:defRPr/>
            </a:pPr>
            <a:r>
              <a:rPr lang="en-US" sz="1400" dirty="0"/>
              <a:t>Of interest: RFC 6632, An Overview of the IETF Network Management Protocols, see </a:t>
            </a:r>
            <a:r>
              <a:rPr lang="en-US" sz="1400" dirty="0">
                <a:hlinkClick r:id="rId5"/>
              </a:rPr>
              <a:t>https://tools.ietf.org/html/rfc6632</a:t>
            </a:r>
            <a:r>
              <a:rPr lang="en-US" sz="1400" dirty="0"/>
              <a:t> </a:t>
            </a:r>
          </a:p>
          <a:p>
            <a:pPr lvl="1">
              <a:lnSpc>
                <a:spcPct val="80000"/>
              </a:lnSpc>
              <a:spcAft>
                <a:spcPts val="600"/>
              </a:spcAft>
              <a:defRPr/>
            </a:pPr>
            <a:r>
              <a:rPr lang="en-US" sz="1400" dirty="0"/>
              <a:t>Automated network management, including YANG data models, see </a:t>
            </a:r>
            <a:r>
              <a:rPr lang="en-US" sz="1400" dirty="0">
                <a:hlinkClick r:id="rId6"/>
              </a:rPr>
              <a:t>https://www.ietf.org/topics/netmgmt/</a:t>
            </a:r>
            <a:r>
              <a:rPr lang="en-US" sz="1400" dirty="0"/>
              <a:t> </a:t>
            </a:r>
          </a:p>
          <a:p>
            <a:pPr lvl="1">
              <a:lnSpc>
                <a:spcPct val="80000"/>
              </a:lnSpc>
              <a:defRPr/>
            </a:pPr>
            <a:endParaRPr lang="en-US" sz="1600" dirty="0"/>
          </a:p>
          <a:p>
            <a:pPr marL="457200" lvl="1" indent="0">
              <a:lnSpc>
                <a:spcPct val="80000"/>
              </a:lnSpc>
              <a:defRPr/>
            </a:pPr>
            <a:endParaRPr lang="en-US" sz="18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27180494-7FD3-C556-6F51-0D3367940E79}"/>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F4DAEEF9-A23E-7C7C-1F40-C52224BDC103}"/>
              </a:ext>
            </a:extLst>
          </p:cNvPr>
          <p:cNvSpPr>
            <a:spLocks noGrp="1"/>
          </p:cNvSpPr>
          <p:nvPr>
            <p:ph type="sldNum" idx="12"/>
          </p:nvPr>
        </p:nvSpPr>
        <p:spPr/>
        <p:txBody>
          <a:bodyPr/>
          <a:lstStyle/>
          <a:p>
            <a:r>
              <a:rPr lang="en-GB"/>
              <a:t>Slide </a:t>
            </a:r>
            <a:fld id="{440F5867-744E-4AA6-B0ED-4C44D2DFBB7B}" type="slidenum">
              <a:rPr lang="en-GB" smtClean="0"/>
              <a:pPr/>
              <a:t>126</a:t>
            </a:fld>
            <a:endParaRPr lang="en-GB" dirty="0"/>
          </a:p>
        </p:txBody>
      </p:sp>
      <p:sp>
        <p:nvSpPr>
          <p:cNvPr id="4" name="Date Placeholder 3">
            <a:extLst>
              <a:ext uri="{FF2B5EF4-FFF2-40B4-BE49-F238E27FC236}">
                <a16:creationId xmlns:a16="http://schemas.microsoft.com/office/drawing/2014/main" id="{B85B81E5-227A-92F9-BEFD-3F857B3B3EC1}"/>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43832905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Internet Area Working Group </a:t>
            </a:r>
          </a:p>
        </p:txBody>
      </p:sp>
      <p:sp>
        <p:nvSpPr>
          <p:cNvPr id="113667" name="Rectangle 3"/>
          <p:cNvSpPr>
            <a:spLocks noGrp="1" noChangeArrowheads="1"/>
          </p:cNvSpPr>
          <p:nvPr>
            <p:ph idx="1"/>
          </p:nvPr>
        </p:nvSpPr>
        <p:spPr/>
        <p:txBody>
          <a:bodyPr/>
          <a:lstStyle/>
          <a:p>
            <a:pPr>
              <a:lnSpc>
                <a:spcPct val="80000"/>
              </a:lnSpc>
              <a:defRPr/>
            </a:pPr>
            <a:r>
              <a:rPr lang="en-US" sz="2000" dirty="0">
                <a:hlinkClick r:id="rId3"/>
              </a:rPr>
              <a:t>https://datatracker.ietf.org/wg/intarea/</a:t>
            </a:r>
            <a:endParaRPr lang="en-US" sz="2000" dirty="0"/>
          </a:p>
          <a:p>
            <a:pPr>
              <a:lnSpc>
                <a:spcPct val="80000"/>
              </a:lnSpc>
              <a:defRPr/>
            </a:pPr>
            <a:endParaRPr lang="en-US" sz="1400" dirty="0"/>
          </a:p>
          <a:p>
            <a:pPr>
              <a:lnSpc>
                <a:spcPct val="80000"/>
              </a:lnSpc>
              <a:defRPr/>
            </a:pPr>
            <a:r>
              <a:rPr lang="en-US" sz="1800" dirty="0"/>
              <a:t>Updates</a:t>
            </a:r>
          </a:p>
          <a:p>
            <a:pPr lvl="1">
              <a:lnSpc>
                <a:spcPct val="80000"/>
              </a:lnSpc>
              <a:defRPr/>
            </a:pPr>
            <a:r>
              <a:rPr lang="en-US" sz="1400" dirty="0"/>
              <a:t>In RFC Editor’s queue: IANA Considerations and IETF Protocol and Documentation Usage for IEEE 802 Parameters: </a:t>
            </a:r>
            <a:r>
              <a:rPr lang="en-US" sz="1400" dirty="0">
                <a:hlinkClick r:id="rId4"/>
              </a:rPr>
              <a:t>https://datatracker.ietf.org/doc/draft-ietf-intarea-rfc7042bis</a:t>
            </a:r>
            <a:r>
              <a:rPr lang="en-US" sz="1400" dirty="0">
                <a:hlinkClick r:id="rId5"/>
              </a:rPr>
              <a:t>/</a:t>
            </a:r>
            <a:r>
              <a:rPr lang="en-US" sz="1400" dirty="0"/>
              <a:t> (Nov 2023)</a:t>
            </a:r>
          </a:p>
          <a:p>
            <a:pPr lvl="2">
              <a:lnSpc>
                <a:spcPct val="80000"/>
              </a:lnSpc>
              <a:defRPr/>
            </a:pPr>
            <a:r>
              <a:rPr lang="en-US" sz="1400" dirty="0"/>
              <a:t>Discusses several aspects of IEEE 802 parameter and their use in IETF protocols, specifies IANA considerations for assignment of points under the IANA OUI, and provides some values for use in documentation.</a:t>
            </a:r>
          </a:p>
          <a:p>
            <a:pPr lvl="1">
              <a:lnSpc>
                <a:spcPct val="80000"/>
              </a:lnSpc>
              <a:defRPr/>
            </a:pPr>
            <a:r>
              <a:rPr lang="en-US" sz="1400" dirty="0"/>
              <a:t>Revised: Protocol Numbers for SCHC: </a:t>
            </a:r>
            <a:r>
              <a:rPr lang="en-US" sz="1400" dirty="0">
                <a:hlinkClick r:id="rId6"/>
              </a:rPr>
              <a:t>https://datatracker.ietf.org/doc/draft-ietf-intarea-schc-protocol-numbers/</a:t>
            </a:r>
            <a:r>
              <a:rPr lang="en-US" sz="1400" dirty="0"/>
              <a:t> (October 2023)</a:t>
            </a:r>
          </a:p>
          <a:p>
            <a:pPr lvl="2">
              <a:lnSpc>
                <a:spcPct val="80000"/>
              </a:lnSpc>
              <a:defRPr/>
            </a:pPr>
            <a:r>
              <a:rPr lang="en-US" sz="1400" dirty="0"/>
              <a:t>Requests an </a:t>
            </a:r>
            <a:r>
              <a:rPr lang="en-US" sz="1400" dirty="0" err="1"/>
              <a:t>Ethertype</a:t>
            </a:r>
            <a:r>
              <a:rPr lang="en-US" sz="1400" dirty="0"/>
              <a:t> for use of native Static Context Header Compression over IEEE 802 networks (for IP and non-IP protocols).</a:t>
            </a:r>
          </a:p>
        </p:txBody>
      </p:sp>
      <p:sp>
        <p:nvSpPr>
          <p:cNvPr id="2" name="Footer Placeholder 1">
            <a:extLst>
              <a:ext uri="{FF2B5EF4-FFF2-40B4-BE49-F238E27FC236}">
                <a16:creationId xmlns:a16="http://schemas.microsoft.com/office/drawing/2014/main" id="{DEBB815B-C22A-3146-17BA-242CE995EA16}"/>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87554218-FB45-275E-C8B5-A820507B1D32}"/>
              </a:ext>
            </a:extLst>
          </p:cNvPr>
          <p:cNvSpPr>
            <a:spLocks noGrp="1"/>
          </p:cNvSpPr>
          <p:nvPr>
            <p:ph type="sldNum" idx="12"/>
          </p:nvPr>
        </p:nvSpPr>
        <p:spPr/>
        <p:txBody>
          <a:bodyPr/>
          <a:lstStyle/>
          <a:p>
            <a:r>
              <a:rPr lang="en-GB"/>
              <a:t>Slide </a:t>
            </a:r>
            <a:fld id="{440F5867-744E-4AA6-B0ED-4C44D2DFBB7B}" type="slidenum">
              <a:rPr lang="en-GB" smtClean="0"/>
              <a:pPr/>
              <a:t>127</a:t>
            </a:fld>
            <a:endParaRPr lang="en-GB" dirty="0"/>
          </a:p>
        </p:txBody>
      </p:sp>
      <p:sp>
        <p:nvSpPr>
          <p:cNvPr id="4" name="Date Placeholder 3">
            <a:extLst>
              <a:ext uri="{FF2B5EF4-FFF2-40B4-BE49-F238E27FC236}">
                <a16:creationId xmlns:a16="http://schemas.microsoft.com/office/drawing/2014/main" id="{7B32151B-95A2-DD6D-939E-BD1A01A3D7E0}"/>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315535442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Transport Layer Security (TLS)</a:t>
            </a:r>
          </a:p>
        </p:txBody>
      </p:sp>
      <p:sp>
        <p:nvSpPr>
          <p:cNvPr id="113667" name="Rectangle 3"/>
          <p:cNvSpPr>
            <a:spLocks noGrp="1" noChangeArrowheads="1"/>
          </p:cNvSpPr>
          <p:nvPr>
            <p:ph idx="1"/>
          </p:nvPr>
        </p:nvSpPr>
        <p:spPr/>
        <p:txBody>
          <a:bodyPr/>
          <a:lstStyle/>
          <a:p>
            <a:pPr>
              <a:lnSpc>
                <a:spcPct val="80000"/>
              </a:lnSpc>
              <a:defRPr/>
            </a:pPr>
            <a:r>
              <a:rPr lang="en-US" sz="2000" dirty="0"/>
              <a:t>Transport Layer Security Working Group website: </a:t>
            </a:r>
            <a:r>
              <a:rPr lang="en-US" sz="2000" dirty="0">
                <a:hlinkClick r:id="rId3"/>
              </a:rPr>
              <a:t>http://datatracker.ietf.org/wg/tls/</a:t>
            </a:r>
            <a:r>
              <a:rPr lang="en-US" sz="2000" dirty="0"/>
              <a:t> </a:t>
            </a:r>
          </a:p>
          <a:p>
            <a:pPr>
              <a:lnSpc>
                <a:spcPct val="80000"/>
              </a:lnSpc>
              <a:defRPr/>
            </a:pPr>
            <a:endParaRPr lang="en-US" sz="1400" dirty="0"/>
          </a:p>
          <a:p>
            <a:pPr>
              <a:lnSpc>
                <a:spcPct val="80000"/>
              </a:lnSpc>
              <a:defRPr/>
            </a:pPr>
            <a:r>
              <a:rPr lang="en-US" sz="1800" dirty="0"/>
              <a:t>Updates</a:t>
            </a:r>
          </a:p>
          <a:p>
            <a:pPr lvl="1">
              <a:lnSpc>
                <a:spcPct val="80000"/>
              </a:lnSpc>
              <a:spcAft>
                <a:spcPts val="600"/>
              </a:spcAft>
              <a:defRPr/>
            </a:pPr>
            <a:r>
              <a:rPr lang="en-US" sz="1400" dirty="0"/>
              <a:t>New: TLS 1.3 Extension for Using Certificates with an External Pre-Shared Key: </a:t>
            </a:r>
            <a:r>
              <a:rPr lang="en-US" sz="1400" dirty="0">
                <a:hlinkClick r:id="rId4"/>
              </a:rPr>
              <a:t>https://datatracker.ietf.org/doc/draft-ietf-tls-8773bis/</a:t>
            </a:r>
            <a:r>
              <a:rPr lang="en-US" sz="1400" dirty="0"/>
              <a:t> (January 2024)</a:t>
            </a:r>
          </a:p>
          <a:p>
            <a:pPr lvl="1">
              <a:lnSpc>
                <a:spcPct val="80000"/>
              </a:lnSpc>
              <a:spcAft>
                <a:spcPts val="600"/>
              </a:spcAft>
              <a:defRPr/>
            </a:pPr>
            <a:r>
              <a:rPr lang="en-US" sz="1400" dirty="0"/>
              <a:t>New: Legacy RSASSA-PKCS1-v1_5 codepoints for TLS 1.3: </a:t>
            </a:r>
            <a:r>
              <a:rPr lang="en-US" sz="1400" dirty="0">
                <a:hlinkClick r:id="rId5"/>
              </a:rPr>
              <a:t>https://datatracker.ietf.org/doc/draft-ietf-tls-tls13-pkcs1/</a:t>
            </a:r>
            <a:r>
              <a:rPr lang="en-US" sz="1400" dirty="0"/>
              <a:t> (November 2023)</a:t>
            </a:r>
          </a:p>
          <a:p>
            <a:pPr lvl="1">
              <a:lnSpc>
                <a:spcPct val="80000"/>
              </a:lnSpc>
              <a:spcAft>
                <a:spcPts val="600"/>
              </a:spcAft>
              <a:defRPr/>
            </a:pPr>
            <a:r>
              <a:rPr lang="en-US" sz="1400" dirty="0"/>
              <a:t>Awaiting revision after WGLC: The Transport Layer Security (TLS) Protocol Version 1.3: </a:t>
            </a:r>
            <a:r>
              <a:rPr lang="en-US" sz="1400" dirty="0">
                <a:hlinkClick r:id="rId6"/>
              </a:rPr>
              <a:t>https://datatracker.ietf.org/doc/draft-ietf-tls-rfc8446bis/</a:t>
            </a:r>
            <a:r>
              <a:rPr lang="en-US" sz="1400" dirty="0"/>
              <a:t> (December 2023)</a:t>
            </a:r>
          </a:p>
        </p:txBody>
      </p:sp>
      <p:sp>
        <p:nvSpPr>
          <p:cNvPr id="2" name="Footer Placeholder 1">
            <a:extLst>
              <a:ext uri="{FF2B5EF4-FFF2-40B4-BE49-F238E27FC236}">
                <a16:creationId xmlns:a16="http://schemas.microsoft.com/office/drawing/2014/main" id="{D26C0D58-4458-4441-BBBD-96B692119FFD}"/>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B5C1431F-4B02-5521-F005-93EE12D451E3}"/>
              </a:ext>
            </a:extLst>
          </p:cNvPr>
          <p:cNvSpPr>
            <a:spLocks noGrp="1"/>
          </p:cNvSpPr>
          <p:nvPr>
            <p:ph type="sldNum" idx="12"/>
          </p:nvPr>
        </p:nvSpPr>
        <p:spPr/>
        <p:txBody>
          <a:bodyPr/>
          <a:lstStyle/>
          <a:p>
            <a:r>
              <a:rPr lang="en-GB"/>
              <a:t>Slide </a:t>
            </a:r>
            <a:fld id="{440F5867-744E-4AA6-B0ED-4C44D2DFBB7B}" type="slidenum">
              <a:rPr lang="en-GB" smtClean="0"/>
              <a:pPr/>
              <a:t>128</a:t>
            </a:fld>
            <a:endParaRPr lang="en-GB" dirty="0"/>
          </a:p>
        </p:txBody>
      </p:sp>
      <p:sp>
        <p:nvSpPr>
          <p:cNvPr id="4" name="Date Placeholder 3">
            <a:extLst>
              <a:ext uri="{FF2B5EF4-FFF2-40B4-BE49-F238E27FC236}">
                <a16:creationId xmlns:a16="http://schemas.microsoft.com/office/drawing/2014/main" id="{AC7CCFB2-E0EF-F41E-C227-2DD9CE2B2C5D}"/>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185691390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Deterministic Networking (DETNET)</a:t>
            </a:r>
          </a:p>
        </p:txBody>
      </p:sp>
      <p:sp>
        <p:nvSpPr>
          <p:cNvPr id="113667" name="Rectangle 3"/>
          <p:cNvSpPr>
            <a:spLocks noGrp="1" noChangeArrowheads="1"/>
          </p:cNvSpPr>
          <p:nvPr>
            <p:ph idx="1"/>
          </p:nvPr>
        </p:nvSpPr>
        <p:spPr>
          <a:xfrm>
            <a:off x="1905000" y="1371600"/>
            <a:ext cx="8610600" cy="5029200"/>
          </a:xfrm>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DETNET: </a:t>
            </a:r>
            <a:r>
              <a:rPr lang="en-US" sz="2000" dirty="0">
                <a:ea typeface="Arial Unicode MS" pitchFamily="34" charset="-128"/>
                <a:cs typeface="Arial Unicode MS" pitchFamily="34" charset="-128"/>
                <a:hlinkClick r:id="rId3"/>
              </a:rPr>
              <a:t>https://datatracker.ietf.org/wg/detnet/charter/</a:t>
            </a:r>
            <a:r>
              <a:rPr lang="en-US" sz="2000" dirty="0">
                <a:ea typeface="Arial Unicode MS" pitchFamily="34" charset="-128"/>
                <a:cs typeface="Arial Unicode MS" pitchFamily="34" charset="-128"/>
              </a:rPr>
              <a:t> </a:t>
            </a:r>
          </a:p>
          <a:p>
            <a:pPr lvl="1"/>
            <a:r>
              <a:rPr lang="en-US" sz="1400" dirty="0"/>
              <a:t>The Deterministic Networking (</a:t>
            </a:r>
            <a:r>
              <a:rPr lang="en-US" sz="1400" dirty="0" err="1"/>
              <a:t>DetNet</a:t>
            </a:r>
            <a:r>
              <a:rPr lang="en-US" sz="1400" dirty="0"/>
              <a:t>) Working Group focuses on deterministic data paths that operate over Layer 2 bridged and Layer 3 routed segments, where such paths can provide bounds on latency, loss, and packet delay variation (jitter), and high reliability. </a:t>
            </a:r>
          </a:p>
          <a:p>
            <a:pPr lvl="1"/>
            <a:r>
              <a:rPr lang="en-US" sz="1400" dirty="0"/>
              <a:t>The IEEE 802.11be activities seem like they may fit in with </a:t>
            </a:r>
            <a:r>
              <a:rPr lang="en-US" sz="1400" dirty="0" err="1"/>
              <a:t>DetNet</a:t>
            </a:r>
            <a:r>
              <a:rPr lang="en-US" sz="1400" dirty="0"/>
              <a:t> and there was a joint IEEE-IETF </a:t>
            </a:r>
            <a:r>
              <a:rPr lang="en-US" sz="1400" dirty="0" err="1"/>
              <a:t>DetNet</a:t>
            </a:r>
            <a:r>
              <a:rPr lang="en-US" sz="1400" dirty="0"/>
              <a:t> discussion in Bangkok (November 2018).</a:t>
            </a:r>
          </a:p>
          <a:p>
            <a:pPr lvl="1"/>
            <a:r>
              <a:rPr lang="en-US" sz="1400" dirty="0"/>
              <a:t>Addresses Layer 3 aspects in support of applications requiring deterministic networking. </a:t>
            </a:r>
          </a:p>
          <a:p>
            <a:pPr lvl="1"/>
            <a:r>
              <a:rPr lang="en-US" sz="1400" dirty="0"/>
              <a:t>The Working Group collaborates with IEEE 802.1 Time Sensitive Networking (TSN), which is responsible for Layer 2 operations, to define a common architecture for both Layer 2 and Layer 3. </a:t>
            </a:r>
          </a:p>
          <a:p>
            <a:pPr lvl="1"/>
            <a:r>
              <a:rPr lang="en-US" sz="1400" dirty="0"/>
              <a:t>Example applications for deterministic networks include professional and home audio/video, multimedia in transportation, engine control systems, and other general industrial and vehicular applications being considered by the IEEE 802.1 TSN Task Group.</a:t>
            </a:r>
          </a:p>
          <a:p>
            <a:r>
              <a:rPr lang="en-US" sz="1800" dirty="0"/>
              <a:t>Updates:</a:t>
            </a:r>
          </a:p>
          <a:p>
            <a:pPr lvl="1"/>
            <a:r>
              <a:rPr lang="en-US" sz="1400" dirty="0"/>
              <a:t>In IESG Evaluation: Deterministic Networking (</a:t>
            </a:r>
            <a:r>
              <a:rPr lang="en-US" sz="1400" dirty="0" err="1"/>
              <a:t>DetNet</a:t>
            </a:r>
            <a:r>
              <a:rPr lang="en-US" sz="1400" dirty="0"/>
              <a:t>): Packet Ordering Function: </a:t>
            </a:r>
            <a:r>
              <a:rPr lang="en-US" sz="1400" dirty="0">
                <a:hlinkClick r:id="rId4"/>
              </a:rPr>
              <a:t>https://datatracker.ietf.org/doc/draft-ietf-detnet-pof/</a:t>
            </a:r>
            <a:r>
              <a:rPr lang="en-US" sz="1400" dirty="0"/>
              <a:t> (January 2024)</a:t>
            </a:r>
          </a:p>
          <a:p>
            <a:pPr lvl="1"/>
            <a:r>
              <a:rPr lang="en-US" sz="1400" dirty="0"/>
              <a:t>Revised: Reliable and Available Wireless Architecture: </a:t>
            </a:r>
            <a:r>
              <a:rPr lang="en-US" sz="1400" dirty="0">
                <a:hlinkClick r:id="rId5"/>
              </a:rPr>
              <a:t>https://datatracker.ietf.org/doc/draft-ietf-raw-architecture/</a:t>
            </a:r>
            <a:r>
              <a:rPr lang="en-US" sz="1400" dirty="0"/>
              <a:t> (October 2023)</a:t>
            </a:r>
          </a:p>
          <a:p>
            <a:pPr lvl="1"/>
            <a:r>
              <a:rPr lang="en-US" sz="1400" dirty="0"/>
              <a:t>Revised: Reliable and Available Wireless Framework: </a:t>
            </a:r>
            <a:r>
              <a:rPr lang="en-US" sz="1400" dirty="0">
                <a:hlinkClick r:id="rId6"/>
              </a:rPr>
              <a:t>https://datatracker.ietf.org/doc/draft-ietf-raw-framework/</a:t>
            </a:r>
            <a:r>
              <a:rPr lang="en-US" sz="1400" dirty="0"/>
              <a:t> (September 2023)</a:t>
            </a:r>
          </a:p>
          <a:p>
            <a:pPr lvl="1"/>
            <a:endParaRPr lang="en-US" sz="1400" dirty="0"/>
          </a:p>
        </p:txBody>
      </p:sp>
      <p:sp>
        <p:nvSpPr>
          <p:cNvPr id="2" name="Footer Placeholder 1">
            <a:extLst>
              <a:ext uri="{FF2B5EF4-FFF2-40B4-BE49-F238E27FC236}">
                <a16:creationId xmlns:a16="http://schemas.microsoft.com/office/drawing/2014/main" id="{AA6E2705-A0DD-B2EE-3499-C492F7D54C2B}"/>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7FBDDFC4-1395-C833-C055-00CCBD9EF215}"/>
              </a:ext>
            </a:extLst>
          </p:cNvPr>
          <p:cNvSpPr>
            <a:spLocks noGrp="1"/>
          </p:cNvSpPr>
          <p:nvPr>
            <p:ph type="sldNum" idx="12"/>
          </p:nvPr>
        </p:nvSpPr>
        <p:spPr/>
        <p:txBody>
          <a:bodyPr/>
          <a:lstStyle/>
          <a:p>
            <a:r>
              <a:rPr lang="en-GB"/>
              <a:t>Slide </a:t>
            </a:r>
            <a:fld id="{440F5867-744E-4AA6-B0ED-4C44D2DFBB7B}" type="slidenum">
              <a:rPr lang="en-GB" smtClean="0"/>
              <a:pPr/>
              <a:t>129</a:t>
            </a:fld>
            <a:endParaRPr lang="en-GB" dirty="0"/>
          </a:p>
        </p:txBody>
      </p:sp>
      <p:sp>
        <p:nvSpPr>
          <p:cNvPr id="4" name="Date Placeholder 3">
            <a:extLst>
              <a:ext uri="{FF2B5EF4-FFF2-40B4-BE49-F238E27FC236}">
                <a16:creationId xmlns:a16="http://schemas.microsoft.com/office/drawing/2014/main" id="{0706219F-9AF1-4FAB-CC0D-4E041838BCDD}"/>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758548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and Report for 2024-01-16 meeting</a:t>
            </a:r>
          </a:p>
        </p:txBody>
      </p:sp>
      <p:sp>
        <p:nvSpPr>
          <p:cNvPr id="3" name="Content Placeholder 2"/>
          <p:cNvSpPr>
            <a:spLocks noGrp="1"/>
          </p:cNvSpPr>
          <p:nvPr>
            <p:ph idx="1"/>
          </p:nvPr>
        </p:nvSpPr>
        <p:spPr>
          <a:xfrm>
            <a:off x="914401" y="1751014"/>
            <a:ext cx="10361084" cy="4724400"/>
          </a:xfrm>
        </p:spPr>
        <p:txBody>
          <a:bodyPr/>
          <a:lstStyle/>
          <a:p>
            <a:pPr>
              <a:buFont typeface="Arial" panose="020B0604020202020204" pitchFamily="34" charset="0"/>
              <a:buChar char="•"/>
            </a:pPr>
            <a:r>
              <a:rPr lang="en-US" sz="2000" dirty="0"/>
              <a:t>Roll Call / Contacts / Reflector</a:t>
            </a:r>
          </a:p>
          <a:p>
            <a:pPr>
              <a:buFont typeface="Arial" panose="020B0604020202020204" pitchFamily="34" charset="0"/>
              <a:buChar char="•"/>
            </a:pPr>
            <a:r>
              <a:rPr lang="en-US" sz="2000" dirty="0"/>
              <a:t>Brief status report</a:t>
            </a:r>
          </a:p>
          <a:p>
            <a:pPr>
              <a:buFont typeface="Arial" panose="020B0604020202020204" pitchFamily="34" charset="0"/>
              <a:buChar char="•"/>
            </a:pPr>
            <a:r>
              <a:rPr lang="en-US" sz="2000" dirty="0"/>
              <a:t>Draft and Amendment alignments</a:t>
            </a:r>
          </a:p>
          <a:p>
            <a:pPr lvl="1">
              <a:buFont typeface="Arial" panose="020B0604020202020204" pitchFamily="34" charset="0"/>
              <a:buChar char="•"/>
            </a:pPr>
            <a:r>
              <a:rPr lang="en-US" sz="1600" dirty="0"/>
              <a:t>	11bc publication and 11be, 11bf, 11bh, 11bk ordering</a:t>
            </a:r>
          </a:p>
          <a:p>
            <a:pPr>
              <a:buFont typeface="Arial" panose="020B0604020202020204" pitchFamily="34" charset="0"/>
              <a:buChar char="•"/>
            </a:pPr>
            <a:r>
              <a:rPr lang="en-US" sz="2000" dirty="0"/>
              <a:t>11bf and 11bh MDR/MEC Planning</a:t>
            </a:r>
          </a:p>
          <a:p>
            <a:pPr lvl="1">
              <a:buFont typeface="Arial" panose="020B0604020202020204" pitchFamily="34" charset="0"/>
              <a:buChar char="•"/>
            </a:pPr>
            <a:r>
              <a:rPr lang="en-US" sz="1600" b="1" dirty="0"/>
              <a:t>11bf and 11bh MDR/MEC starts in January and will complete in the March meeting </a:t>
            </a:r>
          </a:p>
          <a:p>
            <a:pPr>
              <a:buFont typeface="Arial" panose="020B0604020202020204" pitchFamily="34" charset="0"/>
              <a:buChar char="•"/>
            </a:pPr>
            <a:r>
              <a:rPr lang="en-US" sz="2000" dirty="0"/>
              <a:t>Review updated WG Style Guide  (to be covered in the next meeting) </a:t>
            </a:r>
          </a:p>
          <a:p>
            <a:pPr>
              <a:buFont typeface="Arial" panose="020B0604020202020204" pitchFamily="34" charset="0"/>
              <a:buChar char="•"/>
            </a:pPr>
            <a:r>
              <a:rPr lang="en-US" sz="2000" dirty="0"/>
              <a:t>ANA number spaces</a:t>
            </a:r>
          </a:p>
          <a:p>
            <a:endParaRPr lang="en-US" sz="2000" dirty="0"/>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13</a:t>
            </a:fld>
            <a:endParaRPr lang="en-GB" dirty="0"/>
          </a:p>
        </p:txBody>
      </p:sp>
      <p:sp>
        <p:nvSpPr>
          <p:cNvPr id="5" name="Footer Placeholder 4"/>
          <p:cNvSpPr>
            <a:spLocks noGrp="1"/>
          </p:cNvSpPr>
          <p:nvPr>
            <p:ph type="ftr" idx="14"/>
          </p:nvPr>
        </p:nvSpPr>
        <p:spPr/>
        <p:txBody>
          <a:bodyPr/>
          <a:lstStyle/>
          <a:p>
            <a:r>
              <a:rPr lang="en-GB"/>
              <a:t>Robert Stacey, Intel</a:t>
            </a:r>
            <a:endParaRPr lang="en-GB" dirty="0"/>
          </a:p>
        </p:txBody>
      </p:sp>
      <p:sp>
        <p:nvSpPr>
          <p:cNvPr id="6" name="Date Placeholder 5"/>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196872031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Autonomic Networking Integrated Model and Approach (ANIMA)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ANIMA: </a:t>
            </a:r>
            <a:r>
              <a:rPr lang="en-US" sz="2000" dirty="0">
                <a:ea typeface="Arial Unicode MS" pitchFamily="34" charset="-128"/>
                <a:cs typeface="Arial Unicode MS" pitchFamily="34" charset="-128"/>
                <a:hlinkClick r:id="rId3"/>
              </a:rPr>
              <a:t>https://datatracker.ietf.org/group/anima/about/</a:t>
            </a:r>
            <a:endParaRPr lang="en-US" sz="2000" dirty="0">
              <a:ea typeface="Arial Unicode MS" pitchFamily="34" charset="-128"/>
              <a:cs typeface="Arial Unicode MS" pitchFamily="34" charset="-128"/>
            </a:endParaRPr>
          </a:p>
          <a:p>
            <a:pPr>
              <a:lnSpc>
                <a:spcPct val="80000"/>
              </a:lnSpc>
            </a:pPr>
            <a:endParaRPr lang="en-US" sz="2000" dirty="0">
              <a:ea typeface="Arial Unicode MS" pitchFamily="34" charset="-128"/>
              <a:cs typeface="Arial Unicode MS" pitchFamily="34" charset="-128"/>
            </a:endParaRPr>
          </a:p>
          <a:p>
            <a:pPr lvl="1">
              <a:lnSpc>
                <a:spcPct val="80000"/>
              </a:lnSpc>
            </a:pPr>
            <a:r>
              <a:rPr lang="en-US" sz="1400" dirty="0">
                <a:ea typeface="Arial Unicode MS" pitchFamily="34" charset="-128"/>
                <a:cs typeface="Arial Unicode MS" pitchFamily="34" charset="-128"/>
              </a:rPr>
              <a:t>ANIMA designs protocols to allow network operations to be carried out without requiring low-level management of individual devices</a:t>
            </a:r>
            <a:endParaRPr lang="en-US" sz="1400" dirty="0"/>
          </a:p>
          <a:p>
            <a:r>
              <a:rPr lang="en-US" sz="1800" dirty="0"/>
              <a:t>Updates:</a:t>
            </a:r>
          </a:p>
          <a:p>
            <a:pPr lvl="1">
              <a:lnSpc>
                <a:spcPct val="80000"/>
              </a:lnSpc>
              <a:spcAft>
                <a:spcPts val="600"/>
              </a:spcAft>
              <a:defRPr/>
            </a:pPr>
            <a:r>
              <a:rPr lang="en-US" sz="1400" dirty="0"/>
              <a:t>Publication requested: BRSKI-AE: Alternative Enrollment Protocols in BRSKI: </a:t>
            </a:r>
            <a:r>
              <a:rPr lang="en-US" sz="1400" dirty="0">
                <a:hlinkClick r:id="rId4"/>
              </a:rPr>
              <a:t>https://datatracker.ietf.org/doc/draft-ietf-anima-brski-ae/</a:t>
            </a:r>
            <a:r>
              <a:rPr lang="en-US" sz="1400" dirty="0"/>
              <a:t> (December 2023)</a:t>
            </a:r>
          </a:p>
          <a:p>
            <a:pPr lvl="1">
              <a:lnSpc>
                <a:spcPct val="80000"/>
              </a:lnSpc>
              <a:spcAft>
                <a:spcPts val="600"/>
              </a:spcAft>
              <a:defRPr/>
            </a:pPr>
            <a:r>
              <a:rPr lang="en-US" sz="1400" dirty="0"/>
              <a:t>In WGLC: Constrained Bootstrapping Remote Secure Key Infrastructure (</a:t>
            </a:r>
            <a:r>
              <a:rPr lang="en-US" sz="1400" dirty="0" err="1"/>
              <a:t>cBRSKI</a:t>
            </a:r>
            <a:r>
              <a:rPr lang="en-US" sz="1400" dirty="0"/>
              <a:t>): </a:t>
            </a:r>
            <a:r>
              <a:rPr lang="en-US" sz="1400" dirty="0">
                <a:hlinkClick r:id="rId5"/>
              </a:rPr>
              <a:t>https://datatracker.ietf.org/doc/draft-ietf-anima-constrained-voucher/</a:t>
            </a:r>
            <a:r>
              <a:rPr lang="en-US" sz="1400" dirty="0"/>
              <a:t> (January 2024)</a:t>
            </a:r>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AAB31B29-BD76-D6D8-0083-E23DC48E8ECE}"/>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9696F851-F2AA-BCA2-7AF3-23535661D084}"/>
              </a:ext>
            </a:extLst>
          </p:cNvPr>
          <p:cNvSpPr>
            <a:spLocks noGrp="1"/>
          </p:cNvSpPr>
          <p:nvPr>
            <p:ph type="sldNum" idx="12"/>
          </p:nvPr>
        </p:nvSpPr>
        <p:spPr/>
        <p:txBody>
          <a:bodyPr/>
          <a:lstStyle/>
          <a:p>
            <a:r>
              <a:rPr lang="en-GB"/>
              <a:t>Slide </a:t>
            </a:r>
            <a:fld id="{440F5867-744E-4AA6-B0ED-4C44D2DFBB7B}" type="slidenum">
              <a:rPr lang="en-GB" smtClean="0"/>
              <a:pPr/>
              <a:t>130</a:t>
            </a:fld>
            <a:endParaRPr lang="en-GB" dirty="0"/>
          </a:p>
        </p:txBody>
      </p:sp>
      <p:sp>
        <p:nvSpPr>
          <p:cNvPr id="4" name="Date Placeholder 3">
            <a:extLst>
              <a:ext uri="{FF2B5EF4-FFF2-40B4-BE49-F238E27FC236}">
                <a16:creationId xmlns:a16="http://schemas.microsoft.com/office/drawing/2014/main" id="{9618AEEA-7B0B-E20E-1E39-1EC99623BE25}"/>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198034237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References</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marL="457200" lvl="1" indent="0">
              <a:lnSpc>
                <a:spcPct val="80000"/>
              </a:lnSpc>
              <a:defRPr/>
            </a:pPr>
            <a:endParaRPr lang="en-US" sz="1200" dirty="0"/>
          </a:p>
          <a:p>
            <a:pPr>
              <a:lnSpc>
                <a:spcPct val="80000"/>
              </a:lnSpc>
              <a:defRPr/>
            </a:pPr>
            <a:r>
              <a:rPr lang="en-US" sz="2000" dirty="0"/>
              <a:t>RFC 7241, “The IEEE 802/IETF Relationship” (RFC 4441 update)</a:t>
            </a:r>
          </a:p>
          <a:p>
            <a:pPr lvl="1">
              <a:lnSpc>
                <a:spcPct val="80000"/>
              </a:lnSpc>
              <a:defRPr/>
            </a:pPr>
            <a:r>
              <a:rPr lang="en-US" sz="1600" dirty="0">
                <a:hlinkClick r:id="rId3"/>
              </a:rPr>
              <a:t>https://datatracker.ietf.org/doc/rfc7241/</a:t>
            </a:r>
            <a:r>
              <a:rPr lang="en-US" sz="1600" dirty="0"/>
              <a:t> </a:t>
            </a:r>
          </a:p>
          <a:p>
            <a:pPr>
              <a:lnSpc>
                <a:spcPct val="80000"/>
              </a:lnSpc>
              <a:spcBef>
                <a:spcPts val="1200"/>
              </a:spcBef>
              <a:defRPr/>
            </a:pPr>
            <a:r>
              <a:rPr lang="en-US" sz="2000" dirty="0"/>
              <a:t>IEEE 802 Liaisons list is available </a:t>
            </a:r>
          </a:p>
          <a:p>
            <a:pPr lvl="1">
              <a:lnSpc>
                <a:spcPct val="80000"/>
              </a:lnSpc>
              <a:defRPr/>
            </a:pPr>
            <a:r>
              <a:rPr lang="en-US" sz="1600" u="sng" dirty="0">
                <a:hlinkClick r:id="rId4"/>
              </a:rPr>
              <a:t>http://ieee-sa.centraldesktop.com/802liaisondb/FrontPage</a:t>
            </a:r>
            <a:endParaRPr lang="en-US" sz="1600" u="sng" dirty="0"/>
          </a:p>
          <a:p>
            <a:pPr lvl="1">
              <a:lnSpc>
                <a:spcPct val="80000"/>
              </a:lnSpc>
              <a:defRPr/>
            </a:pPr>
            <a:endParaRPr lang="en-US" sz="1600" u="sng" dirty="0"/>
          </a:p>
          <a:p>
            <a:pPr marL="0" indent="0">
              <a:lnSpc>
                <a:spcPct val="80000"/>
              </a:lnSpc>
              <a:defRPr/>
            </a:pPr>
            <a:endParaRPr lang="en-US" sz="2200" dirty="0"/>
          </a:p>
        </p:txBody>
      </p:sp>
      <p:sp>
        <p:nvSpPr>
          <p:cNvPr id="2" name="Footer Placeholder 1">
            <a:extLst>
              <a:ext uri="{FF2B5EF4-FFF2-40B4-BE49-F238E27FC236}">
                <a16:creationId xmlns:a16="http://schemas.microsoft.com/office/drawing/2014/main" id="{9F01362A-8CCE-0CFA-161F-6493E7F3C07A}"/>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C7A96BD6-63DA-F0D0-BEA6-DAFA97586D02}"/>
              </a:ext>
            </a:extLst>
          </p:cNvPr>
          <p:cNvSpPr>
            <a:spLocks noGrp="1"/>
          </p:cNvSpPr>
          <p:nvPr>
            <p:ph type="sldNum" idx="12"/>
          </p:nvPr>
        </p:nvSpPr>
        <p:spPr/>
        <p:txBody>
          <a:bodyPr/>
          <a:lstStyle/>
          <a:p>
            <a:r>
              <a:rPr lang="en-GB"/>
              <a:t>Slide </a:t>
            </a:r>
            <a:fld id="{440F5867-744E-4AA6-B0ED-4C44D2DFBB7B}" type="slidenum">
              <a:rPr lang="en-GB" smtClean="0"/>
              <a:pPr/>
              <a:t>131</a:t>
            </a:fld>
            <a:endParaRPr lang="en-GB" dirty="0"/>
          </a:p>
        </p:txBody>
      </p:sp>
      <p:sp>
        <p:nvSpPr>
          <p:cNvPr id="4" name="Date Placeholder 3">
            <a:extLst>
              <a:ext uri="{FF2B5EF4-FFF2-40B4-BE49-F238E27FC236}">
                <a16:creationId xmlns:a16="http://schemas.microsoft.com/office/drawing/2014/main" id="{4766A518-1E65-D04B-1DF2-2A7D7C5D5633}"/>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3170918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458" y="685800"/>
            <a:ext cx="10361084" cy="1065213"/>
          </a:xfrm>
        </p:spPr>
        <p:txBody>
          <a:bodyPr/>
          <a:lstStyle/>
          <a:p>
            <a:r>
              <a:rPr lang="en-GB" dirty="0"/>
              <a:t>January 16 roundtable status report</a:t>
            </a:r>
          </a:p>
        </p:txBody>
      </p:sp>
      <p:sp>
        <p:nvSpPr>
          <p:cNvPr id="9218" name="Rectangle 2"/>
          <p:cNvSpPr>
            <a:spLocks noGrp="1" noChangeArrowheads="1"/>
          </p:cNvSpPr>
          <p:nvPr>
            <p:ph idx="1"/>
          </p:nvPr>
        </p:nvSpPr>
        <p:spPr>
          <a:xfrm>
            <a:off x="911728" y="1791534"/>
            <a:ext cx="10361084" cy="4380666"/>
          </a:xfrm>
          <a:ln/>
        </p:spPr>
        <p:txBody>
          <a:bodyPr/>
          <a:lstStyle/>
          <a:p>
            <a:r>
              <a:rPr lang="en-GB" sz="1600" dirty="0"/>
              <a:t>11bc – </a:t>
            </a:r>
            <a:r>
              <a:rPr lang="en-GB" sz="1600" b="0" dirty="0"/>
              <a:t>In publication editing </a:t>
            </a:r>
          </a:p>
          <a:p>
            <a:r>
              <a:rPr lang="en-GB" sz="1600" dirty="0"/>
              <a:t>11be –</a:t>
            </a:r>
            <a:r>
              <a:rPr lang="en-GB" sz="1600" b="0" dirty="0"/>
              <a:t> </a:t>
            </a:r>
            <a:r>
              <a:rPr lang="en-US" sz="1600" b="0" dirty="0"/>
              <a:t>1045 pages for D5.0.  Expect to align the draft with the baseline when </a:t>
            </a:r>
            <a:r>
              <a:rPr lang="en-US" sz="1600" b="0" dirty="0" err="1"/>
              <a:t>REVme</a:t>
            </a:r>
            <a:r>
              <a:rPr lang="en-US" sz="1600" b="0" dirty="0"/>
              <a:t> 5.0 is published with 11az, 11bd, 11bb, and 11bc amendments.</a:t>
            </a:r>
          </a:p>
          <a:p>
            <a:r>
              <a:rPr lang="en-US" sz="1600" dirty="0"/>
              <a:t>11bf </a:t>
            </a:r>
            <a:r>
              <a:rPr lang="en-GB" sz="1600" dirty="0"/>
              <a:t>– </a:t>
            </a:r>
            <a:r>
              <a:rPr lang="en-GB" sz="1600" b="0" dirty="0"/>
              <a:t>LB281 just finished. 308 comments. Working on comment resolution. Expect to complete and go to recirc out of the March meeting. Plan to start MDR.</a:t>
            </a:r>
            <a:endParaRPr lang="en-US" sz="1600" b="0" dirty="0"/>
          </a:p>
          <a:p>
            <a:r>
              <a:rPr lang="en-GB" sz="1600" dirty="0"/>
              <a:t>11bh – </a:t>
            </a:r>
            <a:r>
              <a:rPr lang="en-GB" sz="1600" b="0" dirty="0"/>
              <a:t>LB282 just finished, 284 comments, Working through comment resolution. Expect to complete and go to recirc out of the January meeting. Plan to start MDR. </a:t>
            </a:r>
          </a:p>
          <a:p>
            <a:r>
              <a:rPr lang="en-GB" sz="1600" dirty="0"/>
              <a:t>11bi – </a:t>
            </a:r>
            <a:r>
              <a:rPr lang="en-GB" sz="1600" b="0" dirty="0"/>
              <a:t>Plan to have D0.1 out of January meeting session, and check with the group and see whether the draft is ready for CC or not. </a:t>
            </a:r>
          </a:p>
          <a:p>
            <a:r>
              <a:rPr lang="en-GB" sz="1600" dirty="0"/>
              <a:t>11bk</a:t>
            </a:r>
            <a:r>
              <a:rPr lang="en-GB" sz="1600" b="0" dirty="0"/>
              <a:t> –Current draft is D 1.0.  completed LB 279, 401 comments. Expect to complete and go to recirc out of the March or May meeting.</a:t>
            </a:r>
          </a:p>
          <a:p>
            <a:r>
              <a:rPr lang="en-GB" sz="1600" dirty="0" err="1"/>
              <a:t>REVme</a:t>
            </a:r>
            <a:r>
              <a:rPr lang="en-GB" sz="1600" dirty="0"/>
              <a:t> – </a:t>
            </a:r>
            <a:r>
              <a:rPr lang="en-GB" sz="1600" b="0" dirty="0"/>
              <a:t>606 comments on initial SA Ballot. Plan to go SA recirc out of the January meeting. 4 new amendments will be included in recirc.</a:t>
            </a:r>
            <a:endParaRPr lang="en-GB" sz="1400" dirty="0"/>
          </a:p>
          <a:p>
            <a:endParaRPr lang="en-US" sz="1400" dirty="0"/>
          </a:p>
          <a:p>
            <a:r>
              <a:rPr lang="en-GB" sz="2000" dirty="0"/>
              <a:t>  </a:t>
            </a:r>
          </a:p>
          <a:p>
            <a:endParaRPr lang="en-GB" sz="2000"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14</a:t>
            </a:fld>
            <a:endParaRPr lang="en-GB"/>
          </a:p>
        </p:txBody>
      </p:sp>
      <p:sp>
        <p:nvSpPr>
          <p:cNvPr id="5" name="Footer Placeholder 4"/>
          <p:cNvSpPr>
            <a:spLocks noGrp="1"/>
          </p:cNvSpPr>
          <p:nvPr>
            <p:ph type="ftr" idx="14"/>
          </p:nvPr>
        </p:nvSpPr>
        <p:spPr/>
        <p:txBody>
          <a:bodyPr/>
          <a:lstStyle/>
          <a:p>
            <a:r>
              <a:rPr lang="en-GB"/>
              <a:t>Robert Stacey, Intel</a:t>
            </a:r>
            <a:endParaRPr lang="en-GB" dirty="0"/>
          </a:p>
        </p:txBody>
      </p:sp>
      <p:sp>
        <p:nvSpPr>
          <p:cNvPr id="4" name="Date Placeholder 3"/>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175389020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380999"/>
          </a:xfrm>
        </p:spPr>
        <p:txBody>
          <a:bodyPr/>
          <a:lstStyle/>
          <a:p>
            <a:r>
              <a:rPr lang="en-US" dirty="0"/>
              <a:t>Editor Amendment Ordering</a:t>
            </a:r>
            <a:endParaRPr lang="en-GB" dirty="0"/>
          </a:p>
        </p:txBody>
      </p:sp>
      <p:sp>
        <p:nvSpPr>
          <p:cNvPr id="9218" name="Rectangle 2"/>
          <p:cNvSpPr>
            <a:spLocks noGrp="1" noChangeArrowheads="1"/>
          </p:cNvSpPr>
          <p:nvPr>
            <p:ph idx="1"/>
          </p:nvPr>
        </p:nvSpPr>
        <p:spPr>
          <a:xfrm>
            <a:off x="969950" y="1447800"/>
            <a:ext cx="10665885" cy="5329237"/>
          </a:xfrm>
          <a:ln/>
        </p:spPr>
        <p:txBody>
          <a:bodyPr/>
          <a:lstStyle/>
          <a:p>
            <a:pPr>
              <a:lnSpc>
                <a:spcPct val="80000"/>
              </a:lnSpc>
              <a:spcBef>
                <a:spcPct val="20000"/>
              </a:spcBef>
              <a:buFontTx/>
              <a:buChar char="•"/>
            </a:pPr>
            <a:r>
              <a:rPr lang="en-US" sz="2000" dirty="0"/>
              <a:t>Data as of </a:t>
            </a:r>
            <a:r>
              <a:rPr lang="en-US" sz="2000" dirty="0">
                <a:solidFill>
                  <a:srgbClr val="FF0000"/>
                </a:solidFill>
              </a:rPr>
              <a:t>November 2023</a:t>
            </a:r>
          </a:p>
          <a:p>
            <a:pPr>
              <a:lnSpc>
                <a:spcPct val="80000"/>
              </a:lnSpc>
              <a:spcBef>
                <a:spcPct val="20000"/>
              </a:spcBef>
              <a:buFontTx/>
              <a:buChar char="•"/>
            </a:pPr>
            <a:r>
              <a:rPr lang="en-US" sz="1600" dirty="0"/>
              <a:t>See </a:t>
            </a:r>
            <a:r>
              <a:rPr lang="en-US" sz="1600" dirty="0">
                <a:hlinkClick r:id="rId3"/>
              </a:rPr>
              <a:t>http://grouper.ieee.org/groups/802/11/Reports/802.11_Timelines.htm</a:t>
            </a:r>
            <a:endParaRPr lang="en-US" sz="1600" dirty="0"/>
          </a:p>
          <a:p>
            <a:pPr>
              <a:lnSpc>
                <a:spcPct val="80000"/>
              </a:lnSpc>
              <a:spcBef>
                <a:spcPct val="20000"/>
              </a:spcBef>
              <a:buFontTx/>
              <a:buChar char="•"/>
            </a:pPr>
            <a:r>
              <a:rPr lang="en-US" sz="1800" dirty="0">
                <a:solidFill>
                  <a:schemeClr val="tx1"/>
                </a:solidFill>
              </a:rPr>
              <a:t>Changes are usually based on MDR readiness.</a:t>
            </a:r>
          </a:p>
          <a:p>
            <a:pPr>
              <a:buFont typeface="Times New Roman" pitchFamily="16" charset="0"/>
              <a:buChar char="•"/>
            </a:pPr>
            <a:endParaRPr lang="en-GB" b="0"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15</a:t>
            </a:fld>
            <a:endParaRPr lang="en-GB"/>
          </a:p>
        </p:txBody>
      </p:sp>
      <p:sp>
        <p:nvSpPr>
          <p:cNvPr id="5" name="Footer Placeholder 4"/>
          <p:cNvSpPr>
            <a:spLocks noGrp="1"/>
          </p:cNvSpPr>
          <p:nvPr>
            <p:ph type="ftr" idx="14"/>
          </p:nvPr>
        </p:nvSpPr>
        <p:spPr/>
        <p:txBody>
          <a:bodyPr/>
          <a:lstStyle/>
          <a:p>
            <a:r>
              <a:rPr lang="en-GB"/>
              <a:t>Robert Stacey, Intel</a:t>
            </a:r>
            <a:endParaRPr lang="en-GB" dirty="0"/>
          </a:p>
        </p:txBody>
      </p:sp>
      <p:sp>
        <p:nvSpPr>
          <p:cNvPr id="4" name="Date Placeholder 3"/>
          <p:cNvSpPr>
            <a:spLocks noGrp="1"/>
          </p:cNvSpPr>
          <p:nvPr>
            <p:ph type="dt" idx="15"/>
          </p:nvPr>
        </p:nvSpPr>
        <p:spPr/>
        <p:txBody>
          <a:bodyPr/>
          <a:lstStyle/>
          <a:p>
            <a:r>
              <a:rPr lang="en-US"/>
              <a:t>January 2024</a:t>
            </a:r>
            <a:endParaRPr lang="en-GB" dirty="0"/>
          </a:p>
        </p:txBody>
      </p:sp>
      <p:graphicFrame>
        <p:nvGraphicFramePr>
          <p:cNvPr id="3" name="Table 2"/>
          <p:cNvGraphicFramePr>
            <a:graphicFrameLocks noGrp="1"/>
          </p:cNvGraphicFramePr>
          <p:nvPr/>
        </p:nvGraphicFramePr>
        <p:xfrm>
          <a:off x="914401" y="2909273"/>
          <a:ext cx="10721434" cy="3280072"/>
        </p:xfrm>
        <a:graphic>
          <a:graphicData uri="http://schemas.openxmlformats.org/drawingml/2006/table">
            <a:tbl>
              <a:tblPr firstRow="1" bandRow="1">
                <a:tableStyleId>{5C22544A-7EE6-4342-B048-85BDC9FD1C3A}</a:tableStyleId>
              </a:tblPr>
              <a:tblGrid>
                <a:gridCol w="3685111">
                  <a:extLst>
                    <a:ext uri="{9D8B030D-6E8A-4147-A177-3AD203B41FA5}">
                      <a16:colId xmlns:a16="http://schemas.microsoft.com/office/drawing/2014/main" val="3336049185"/>
                    </a:ext>
                  </a:extLst>
                </a:gridCol>
                <a:gridCol w="1910260">
                  <a:extLst>
                    <a:ext uri="{9D8B030D-6E8A-4147-A177-3AD203B41FA5}">
                      <a16:colId xmlns:a16="http://schemas.microsoft.com/office/drawing/2014/main" val="1921072032"/>
                    </a:ext>
                  </a:extLst>
                </a:gridCol>
                <a:gridCol w="1671478">
                  <a:extLst>
                    <a:ext uri="{9D8B030D-6E8A-4147-A177-3AD203B41FA5}">
                      <a16:colId xmlns:a16="http://schemas.microsoft.com/office/drawing/2014/main" val="3854697234"/>
                    </a:ext>
                  </a:extLst>
                </a:gridCol>
                <a:gridCol w="3454585">
                  <a:extLst>
                    <a:ext uri="{9D8B030D-6E8A-4147-A177-3AD203B41FA5}">
                      <a16:colId xmlns:a16="http://schemas.microsoft.com/office/drawing/2014/main" val="3834352144"/>
                    </a:ext>
                  </a:extLst>
                </a:gridCol>
              </a:tblGrid>
              <a:tr h="27673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Amendment Number</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Task Group</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Page Count</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Projected </a:t>
                      </a:r>
                      <a:r>
                        <a:rPr kumimoji="0" lang="en-US" sz="1600" b="1" i="0" u="none" strike="noStrike" cap="none" normalizeH="0" baseline="0" dirty="0" err="1">
                          <a:ln>
                            <a:noFill/>
                          </a:ln>
                          <a:solidFill>
                            <a:schemeClr val="tx1"/>
                          </a:solidFill>
                          <a:effectLst/>
                          <a:latin typeface="Times New Roman" pitchFamily="18" charset="0"/>
                        </a:rPr>
                        <a:t>RevCom</a:t>
                      </a:r>
                      <a:r>
                        <a:rPr kumimoji="0" lang="en-US" sz="1600" b="1" i="0" u="none" strike="noStrike" cap="none" normalizeH="0" baseline="0" dirty="0">
                          <a:ln>
                            <a:noFill/>
                          </a:ln>
                          <a:solidFill>
                            <a:schemeClr val="tx1"/>
                          </a:solidFill>
                          <a:effectLst/>
                          <a:latin typeface="Times New Roman" pitchFamily="18" charset="0"/>
                        </a:rPr>
                        <a:t> Date</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8554141"/>
                  </a:ext>
                </a:extLst>
              </a:tr>
              <a:tr h="51824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802.11-2020 Amendment </a:t>
                      </a:r>
                      <a:r>
                        <a:rPr kumimoji="0" lang="en-US" sz="1600" b="0" i="0" u="none" strike="noStrike" cap="none" normalizeH="0" baseline="0" dirty="0">
                          <a:ln>
                            <a:noFill/>
                          </a:ln>
                          <a:solidFill>
                            <a:srgbClr val="FF0000"/>
                          </a:solidFill>
                          <a:effectLst/>
                          <a:latin typeface="Times New Roman" pitchFamily="18" charset="0"/>
                        </a:rPr>
                        <a:t>7</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TGbc</a:t>
                      </a:r>
                      <a:endParaRPr kumimoji="0" lang="en-US" sz="1600" b="0" i="0" u="none" strike="noStrike" cap="none" normalizeH="0" baseline="0" dirty="0">
                        <a:ln>
                          <a:noFill/>
                        </a:ln>
                        <a:solidFill>
                          <a:srgbClr val="00206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002060"/>
                          </a:solidFill>
                          <a:effectLst/>
                          <a:latin typeface="Times New Roman" pitchFamily="18" charset="0"/>
                        </a:rPr>
                        <a:t>121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Jan or Feb 2024</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2524201"/>
                  </a:ext>
                </a:extLst>
              </a:tr>
              <a:tr h="27673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REVme</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TGm</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6119</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Sep 2024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3177727"/>
                  </a:ext>
                </a:extLst>
              </a:tr>
              <a:tr h="276733">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rPr>
                        <a:t>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TGbh</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34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Sep 2024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1619219"/>
                  </a:ext>
                </a:extLst>
              </a:tr>
              <a:tr h="276733">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rPr>
                        <a:t>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TGbe</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1031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Dec 2024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5075965"/>
                  </a:ext>
                </a:extLst>
              </a:tr>
              <a:tr h="276733">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rPr>
                        <a:t>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TGbk</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94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Dec 2024  </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9065581"/>
                  </a:ext>
                </a:extLst>
              </a:tr>
              <a:tr h="276733">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sym typeface="Wingdings" panose="05000000000000000000" pitchFamily="2" charset="2"/>
                        </a:rPr>
                        <a:t>4</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TGbf</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220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Mar 2025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7635205"/>
                  </a:ext>
                </a:extLst>
              </a:tr>
              <a:tr h="640504">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7951284"/>
                  </a:ext>
                </a:extLst>
              </a:tr>
            </a:tbl>
          </a:graphicData>
        </a:graphic>
      </p:graphicFrame>
    </p:spTree>
    <p:extLst>
      <p:ext uri="{BB962C8B-B14F-4D97-AF65-F5344CB8AC3E}">
        <p14:creationId xmlns:p14="http://schemas.microsoft.com/office/powerpoint/2010/main" val="345488325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12B5B-4630-A352-6190-9E294E05D474}"/>
              </a:ext>
            </a:extLst>
          </p:cNvPr>
          <p:cNvSpPr>
            <a:spLocks noGrp="1"/>
          </p:cNvSpPr>
          <p:nvPr>
            <p:ph type="title"/>
          </p:nvPr>
        </p:nvSpPr>
        <p:spPr/>
        <p:txBody>
          <a:bodyPr/>
          <a:lstStyle/>
          <a:p>
            <a:r>
              <a:rPr lang="en-US" sz="3200" dirty="0"/>
              <a:t>11bf and 11bh MDR/MEC Planning </a:t>
            </a:r>
          </a:p>
        </p:txBody>
      </p:sp>
      <p:sp>
        <p:nvSpPr>
          <p:cNvPr id="3" name="Content Placeholder 2">
            <a:extLst>
              <a:ext uri="{FF2B5EF4-FFF2-40B4-BE49-F238E27FC236}">
                <a16:creationId xmlns:a16="http://schemas.microsoft.com/office/drawing/2014/main" id="{79F8E904-6966-31F1-4EB7-8CADBFD4BBE7}"/>
              </a:ext>
            </a:extLst>
          </p:cNvPr>
          <p:cNvSpPr>
            <a:spLocks noGrp="1"/>
          </p:cNvSpPr>
          <p:nvPr>
            <p:ph idx="1"/>
          </p:nvPr>
        </p:nvSpPr>
        <p:spPr>
          <a:xfrm>
            <a:off x="612776" y="1600200"/>
            <a:ext cx="10361084" cy="4264024"/>
          </a:xfrm>
        </p:spPr>
        <p:txBody>
          <a:bodyPr/>
          <a:lstStyle/>
          <a:p>
            <a:pPr marL="0" marR="0">
              <a:spcBef>
                <a:spcPts val="0"/>
              </a:spcBef>
              <a:spcAft>
                <a:spcPts val="0"/>
              </a:spcAft>
              <a:buFont typeface="Arial" panose="020B0604020202020204" pitchFamily="34" charset="0"/>
              <a:buChar char="•"/>
            </a:pPr>
            <a:r>
              <a:rPr lang="en-US" sz="2000" dirty="0">
                <a:latin typeface="Times New Roman" panose="02020603050405020304" pitchFamily="18" charset="0"/>
                <a:ea typeface="Calibri" panose="020F0502020204030204" pitchFamily="34" charset="0"/>
                <a:cs typeface="Times New Roman" panose="02020603050405020304" pitchFamily="18" charset="0"/>
              </a:rPr>
              <a:t>Timeline: Start in Jan 2024 and complete in March 2024.</a:t>
            </a:r>
          </a:p>
          <a:p>
            <a:pPr marL="0" marR="0" indent="0">
              <a:spcBef>
                <a:spcPts val="0"/>
              </a:spcBef>
              <a:spcAft>
                <a:spcPts val="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buFont typeface="Arial" panose="020B0604020202020204" pitchFamily="34" charset="0"/>
              <a:buChar char="•"/>
            </a:pPr>
            <a:r>
              <a:rPr lang="en-US" sz="2000" dirty="0">
                <a:latin typeface="Times New Roman" panose="02020603050405020304" pitchFamily="18" charset="0"/>
                <a:ea typeface="Calibri" panose="020F0502020204030204" pitchFamily="34" charset="0"/>
                <a:cs typeface="Times New Roman" panose="02020603050405020304" pitchFamily="18" charset="0"/>
              </a:rPr>
              <a:t>11bh will be based on D3.0, around Feb 2nd; 11bh review volunteers: </a:t>
            </a:r>
          </a:p>
          <a:p>
            <a:pPr marL="0" lvl="2" indent="0">
              <a:spcBef>
                <a:spcPts val="0"/>
              </a:spcBef>
              <a:spcAft>
                <a:spcPts val="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latin typeface="Times New Roman" panose="02020603050405020304" pitchFamily="18" charset="0"/>
                <a:ea typeface="Calibri" panose="020F0502020204030204" pitchFamily="34" charset="0"/>
                <a:cs typeface="Times New Roman" panose="02020603050405020304" pitchFamily="18" charset="0"/>
              </a:rPr>
              <a:t>Robert; 	Emily ; 	Edward ; Joseph Levy; Ross; Po-kai; Roy; Carol Ansley; Mark H ... ...</a:t>
            </a:r>
          </a:p>
          <a:p>
            <a:pPr marL="0" lvl="2" indent="0">
              <a:spcBef>
                <a:spcPts val="0"/>
              </a:spcBef>
              <a:spcAft>
                <a:spcPts val="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buFont typeface="Arial" panose="020B0604020202020204" pitchFamily="34" charset="0"/>
              <a:buChar char="•"/>
            </a:pPr>
            <a:r>
              <a:rPr lang="en-US" sz="2000" dirty="0">
                <a:latin typeface="Times New Roman" panose="02020603050405020304" pitchFamily="18" charset="0"/>
                <a:ea typeface="Calibri" panose="020F0502020204030204" pitchFamily="34" charset="0"/>
                <a:cs typeface="Times New Roman" panose="02020603050405020304" pitchFamily="18" charset="0"/>
              </a:rPr>
              <a:t>11bf will be based on D3.0,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11bf review </a:t>
            </a:r>
            <a:r>
              <a:rPr lang="en-US" sz="2000" dirty="0">
                <a:latin typeface="Times New Roman" panose="02020603050405020304" pitchFamily="18" charset="0"/>
                <a:ea typeface="Calibri" panose="020F0502020204030204" pitchFamily="34" charset="0"/>
                <a:cs typeface="Times New Roman" panose="02020603050405020304" pitchFamily="18" charset="0"/>
              </a:rPr>
              <a:t>volunteers:</a:t>
            </a:r>
          </a:p>
          <a:p>
            <a:pPr marL="0" lvl="2" indent="0">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latin typeface="Times New Roman" panose="02020603050405020304" pitchFamily="18" charset="0"/>
                <a:ea typeface="Calibri" panose="020F0502020204030204" pitchFamily="34" charset="0"/>
                <a:cs typeface="Times New Roman" panose="02020603050405020304" pitchFamily="18" charset="0"/>
              </a:rPr>
              <a:t>Robert; 	Emily ; 	Edward ; Joseph Levy; Ross; Po-kai; Roy; Carol Ansley; Mark H ... ...</a:t>
            </a:r>
          </a:p>
          <a:p>
            <a:pPr marL="0" lvl="2" indent="0">
              <a:spcBef>
                <a:spcPts val="0"/>
              </a:spcBef>
              <a:spcAft>
                <a:spcPts val="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800" dirty="0"/>
          </a:p>
        </p:txBody>
      </p:sp>
      <p:sp>
        <p:nvSpPr>
          <p:cNvPr id="4" name="Slide Number Placeholder 3">
            <a:extLst>
              <a:ext uri="{FF2B5EF4-FFF2-40B4-BE49-F238E27FC236}">
                <a16:creationId xmlns:a16="http://schemas.microsoft.com/office/drawing/2014/main" id="{0D11A741-8084-115E-007C-C1DCECC20BDD}"/>
              </a:ext>
            </a:extLst>
          </p:cNvPr>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
        <p:nvSpPr>
          <p:cNvPr id="5" name="Footer Placeholder 4">
            <a:extLst>
              <a:ext uri="{FF2B5EF4-FFF2-40B4-BE49-F238E27FC236}">
                <a16:creationId xmlns:a16="http://schemas.microsoft.com/office/drawing/2014/main" id="{C94FFB7A-4DD2-59A3-ED7C-59344C61B5DB}"/>
              </a:ext>
            </a:extLst>
          </p:cNvPr>
          <p:cNvSpPr>
            <a:spLocks noGrp="1"/>
          </p:cNvSpPr>
          <p:nvPr>
            <p:ph type="ftr" idx="14"/>
          </p:nvPr>
        </p:nvSpPr>
        <p:spPr/>
        <p:txBody>
          <a:bodyPr/>
          <a:lstStyle/>
          <a:p>
            <a:r>
              <a:rPr lang="en-GB"/>
              <a:t>Robert Stacey, Intel</a:t>
            </a:r>
            <a:endParaRPr lang="en-GB" dirty="0"/>
          </a:p>
        </p:txBody>
      </p:sp>
      <p:sp>
        <p:nvSpPr>
          <p:cNvPr id="6" name="Date Placeholder 5">
            <a:extLst>
              <a:ext uri="{FF2B5EF4-FFF2-40B4-BE49-F238E27FC236}">
                <a16:creationId xmlns:a16="http://schemas.microsoft.com/office/drawing/2014/main" id="{C64C913C-4BA1-C311-A2BE-DD612B92C636}"/>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2368875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12B5B-4630-A352-6190-9E294E05D474}"/>
              </a:ext>
            </a:extLst>
          </p:cNvPr>
          <p:cNvSpPr>
            <a:spLocks noGrp="1"/>
          </p:cNvSpPr>
          <p:nvPr>
            <p:ph type="title"/>
          </p:nvPr>
        </p:nvSpPr>
        <p:spPr/>
        <p:txBody>
          <a:bodyPr/>
          <a:lstStyle/>
          <a:p>
            <a:r>
              <a:rPr lang="en-US" sz="3200" dirty="0"/>
              <a:t>Review updated style guide</a:t>
            </a:r>
          </a:p>
        </p:txBody>
      </p:sp>
      <p:sp>
        <p:nvSpPr>
          <p:cNvPr id="3" name="Content Placeholder 2">
            <a:extLst>
              <a:ext uri="{FF2B5EF4-FFF2-40B4-BE49-F238E27FC236}">
                <a16:creationId xmlns:a16="http://schemas.microsoft.com/office/drawing/2014/main" id="{79F8E904-6966-31F1-4EB7-8CADBFD4BBE7}"/>
              </a:ext>
            </a:extLst>
          </p:cNvPr>
          <p:cNvSpPr>
            <a:spLocks noGrp="1"/>
          </p:cNvSpPr>
          <p:nvPr>
            <p:ph idx="1"/>
          </p:nvPr>
        </p:nvSpPr>
        <p:spPr/>
        <p:txBody>
          <a:bodyPr/>
          <a:lstStyle/>
          <a:p>
            <a:pPr marL="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See: </a:t>
            </a:r>
            <a:r>
              <a:rPr lang="en-US" sz="1800" dirty="0">
                <a:effectLst/>
                <a:latin typeface="Times New Roman" panose="02020603050405020304" pitchFamily="18" charset="0"/>
                <a:ea typeface="Calibri" panose="020F0502020204030204" pitchFamily="34" charset="0"/>
                <a:cs typeface="Times New Roman" panose="02020603050405020304" pitchFamily="18" charset="0"/>
                <a:hlinkClick r:id="rId2"/>
              </a:rPr>
              <a:t>https://mentor.ieee.org/802.11/dcn/09/11-09-1034-21-0000-802-11-editorial-style-guide.docx</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dirty="0"/>
          </a:p>
          <a:p>
            <a:endParaRPr lang="en-US" dirty="0"/>
          </a:p>
        </p:txBody>
      </p:sp>
      <p:sp>
        <p:nvSpPr>
          <p:cNvPr id="4" name="Slide Number Placeholder 3">
            <a:extLst>
              <a:ext uri="{FF2B5EF4-FFF2-40B4-BE49-F238E27FC236}">
                <a16:creationId xmlns:a16="http://schemas.microsoft.com/office/drawing/2014/main" id="{0D11A741-8084-115E-007C-C1DCECC20BDD}"/>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5" name="Footer Placeholder 4">
            <a:extLst>
              <a:ext uri="{FF2B5EF4-FFF2-40B4-BE49-F238E27FC236}">
                <a16:creationId xmlns:a16="http://schemas.microsoft.com/office/drawing/2014/main" id="{C94FFB7A-4DD2-59A3-ED7C-59344C61B5DB}"/>
              </a:ext>
            </a:extLst>
          </p:cNvPr>
          <p:cNvSpPr>
            <a:spLocks noGrp="1"/>
          </p:cNvSpPr>
          <p:nvPr>
            <p:ph type="ftr" idx="14"/>
          </p:nvPr>
        </p:nvSpPr>
        <p:spPr/>
        <p:txBody>
          <a:bodyPr/>
          <a:lstStyle/>
          <a:p>
            <a:r>
              <a:rPr lang="en-GB"/>
              <a:t>Robert Stacey, Intel</a:t>
            </a:r>
            <a:endParaRPr lang="en-GB" dirty="0"/>
          </a:p>
        </p:txBody>
      </p:sp>
      <p:sp>
        <p:nvSpPr>
          <p:cNvPr id="6" name="Date Placeholder 5">
            <a:extLst>
              <a:ext uri="{FF2B5EF4-FFF2-40B4-BE49-F238E27FC236}">
                <a16:creationId xmlns:a16="http://schemas.microsoft.com/office/drawing/2014/main" id="{C64C913C-4BA1-C311-A2BE-DD612B92C636}"/>
              </a:ext>
            </a:extLst>
          </p:cNvPr>
          <p:cNvSpPr>
            <a:spLocks noGrp="1"/>
          </p:cNvSpPr>
          <p:nvPr>
            <p:ph type="dt" idx="15"/>
          </p:nvPr>
        </p:nvSpPr>
        <p:spPr/>
        <p:txBody>
          <a:bodyPr/>
          <a:lstStyle/>
          <a:p>
            <a:r>
              <a:rPr lang="en-US"/>
              <a:t>January 2024</a:t>
            </a:r>
            <a:endParaRPr lang="en-GB" dirty="0"/>
          </a:p>
        </p:txBody>
      </p:sp>
      <p:sp>
        <p:nvSpPr>
          <p:cNvPr id="8" name="Title 1">
            <a:extLst>
              <a:ext uri="{FF2B5EF4-FFF2-40B4-BE49-F238E27FC236}">
                <a16:creationId xmlns:a16="http://schemas.microsoft.com/office/drawing/2014/main" id="{8B786AB3-C9B6-F039-F800-5D6DB0B236D5}"/>
              </a:ext>
            </a:extLst>
          </p:cNvPr>
          <p:cNvSpPr txBox="1">
            <a:spLocks/>
          </p:cNvSpPr>
          <p:nvPr/>
        </p:nvSpPr>
        <p:spPr bwMode="auto">
          <a:xfrm>
            <a:off x="802216" y="5856188"/>
            <a:ext cx="10744200" cy="644374"/>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pPr marL="457200" indent="-457200" algn="l">
              <a:buFont typeface="Arial" panose="020B0604020202020204" pitchFamily="34" charset="0"/>
              <a:buChar char="•"/>
            </a:pPr>
            <a:r>
              <a:rPr lang="en-US" b="0" kern="0" dirty="0">
                <a:solidFill>
                  <a:schemeClr val="accent1"/>
                </a:solidFill>
              </a:rPr>
              <a:t>No time to cover it. Will be reviewed in the next meeting</a:t>
            </a:r>
          </a:p>
        </p:txBody>
      </p:sp>
    </p:spTree>
    <p:extLst>
      <p:ext uri="{BB962C8B-B14F-4D97-AF65-F5344CB8AC3E}">
        <p14:creationId xmlns:p14="http://schemas.microsoft.com/office/powerpoint/2010/main" val="2369335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753" y="580101"/>
            <a:ext cx="10361084" cy="1065213"/>
          </a:xfrm>
        </p:spPr>
        <p:txBody>
          <a:bodyPr/>
          <a:lstStyle/>
          <a:p>
            <a:r>
              <a:rPr lang="en-US" dirty="0"/>
              <a:t>Draft Development Snapshot</a:t>
            </a:r>
          </a:p>
        </p:txBody>
      </p:sp>
      <p:graphicFrame>
        <p:nvGraphicFramePr>
          <p:cNvPr id="10" name="Content Placeholder 9"/>
          <p:cNvGraphicFramePr>
            <a:graphicFrameLocks noGrp="1"/>
          </p:cNvGraphicFramePr>
          <p:nvPr>
            <p:ph idx="1"/>
          </p:nvPr>
        </p:nvGraphicFramePr>
        <p:xfrm>
          <a:off x="737392" y="1521960"/>
          <a:ext cx="9930609" cy="3490046"/>
        </p:xfrm>
        <a:graphic>
          <a:graphicData uri="http://schemas.openxmlformats.org/drawingml/2006/table">
            <a:tbl>
              <a:tblPr firstRow="1">
                <a:tableStyleId>{073A0DAA-6AF3-43AB-8588-CEC1D06C72B9}</a:tableStyleId>
              </a:tblPr>
              <a:tblGrid>
                <a:gridCol w="756842">
                  <a:extLst>
                    <a:ext uri="{9D8B030D-6E8A-4147-A177-3AD203B41FA5}">
                      <a16:colId xmlns:a16="http://schemas.microsoft.com/office/drawing/2014/main" val="4261970102"/>
                    </a:ext>
                  </a:extLst>
                </a:gridCol>
                <a:gridCol w="858822">
                  <a:extLst>
                    <a:ext uri="{9D8B030D-6E8A-4147-A177-3AD203B41FA5}">
                      <a16:colId xmlns:a16="http://schemas.microsoft.com/office/drawing/2014/main" val="78877518"/>
                    </a:ext>
                  </a:extLst>
                </a:gridCol>
                <a:gridCol w="526821">
                  <a:extLst>
                    <a:ext uri="{9D8B030D-6E8A-4147-A177-3AD203B41FA5}">
                      <a16:colId xmlns:a16="http://schemas.microsoft.com/office/drawing/2014/main" val="1625024730"/>
                    </a:ext>
                  </a:extLst>
                </a:gridCol>
                <a:gridCol w="526821">
                  <a:extLst>
                    <a:ext uri="{9D8B030D-6E8A-4147-A177-3AD203B41FA5}">
                      <a16:colId xmlns:a16="http://schemas.microsoft.com/office/drawing/2014/main" val="2198051875"/>
                    </a:ext>
                  </a:extLst>
                </a:gridCol>
                <a:gridCol w="526821">
                  <a:extLst>
                    <a:ext uri="{9D8B030D-6E8A-4147-A177-3AD203B41FA5}">
                      <a16:colId xmlns:a16="http://schemas.microsoft.com/office/drawing/2014/main" val="2849464904"/>
                    </a:ext>
                  </a:extLst>
                </a:gridCol>
                <a:gridCol w="526821">
                  <a:extLst>
                    <a:ext uri="{9D8B030D-6E8A-4147-A177-3AD203B41FA5}">
                      <a16:colId xmlns:a16="http://schemas.microsoft.com/office/drawing/2014/main" val="3784159027"/>
                    </a:ext>
                  </a:extLst>
                </a:gridCol>
                <a:gridCol w="476156">
                  <a:extLst>
                    <a:ext uri="{9D8B030D-6E8A-4147-A177-3AD203B41FA5}">
                      <a16:colId xmlns:a16="http://schemas.microsoft.com/office/drawing/2014/main" val="1499934070"/>
                    </a:ext>
                  </a:extLst>
                </a:gridCol>
                <a:gridCol w="1545975">
                  <a:extLst>
                    <a:ext uri="{9D8B030D-6E8A-4147-A177-3AD203B41FA5}">
                      <a16:colId xmlns:a16="http://schemas.microsoft.com/office/drawing/2014/main" val="309422106"/>
                    </a:ext>
                  </a:extLst>
                </a:gridCol>
                <a:gridCol w="690408">
                  <a:extLst>
                    <a:ext uri="{9D8B030D-6E8A-4147-A177-3AD203B41FA5}">
                      <a16:colId xmlns:a16="http://schemas.microsoft.com/office/drawing/2014/main" val="2746800865"/>
                    </a:ext>
                  </a:extLst>
                </a:gridCol>
                <a:gridCol w="2109510">
                  <a:extLst>
                    <a:ext uri="{9D8B030D-6E8A-4147-A177-3AD203B41FA5}">
                      <a16:colId xmlns:a16="http://schemas.microsoft.com/office/drawing/2014/main" val="664609411"/>
                    </a:ext>
                  </a:extLst>
                </a:gridCol>
                <a:gridCol w="1385612">
                  <a:extLst>
                    <a:ext uri="{9D8B030D-6E8A-4147-A177-3AD203B41FA5}">
                      <a16:colId xmlns:a16="http://schemas.microsoft.com/office/drawing/2014/main" val="1668201667"/>
                    </a:ext>
                  </a:extLst>
                </a:gridCol>
              </a:tblGrid>
              <a:tr h="354270">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TG</a:t>
                      </a:r>
                      <a:endParaRPr kumimoji="0" lang="en-US" sz="11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a:ln>
                            <a:noFill/>
                          </a:ln>
                          <a:effectLst/>
                        </a:rPr>
                        <a:t>Published or Draft Baseline Document</a:t>
                      </a: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Times New Roman" pitchFamily="18" charset="0"/>
                      </a:endParaRPr>
                    </a:p>
                  </a:txBody>
                  <a:tcPr marR="0" marB="0" horzOverflow="overflow"/>
                </a:tc>
                <a:tc hMerge="1">
                  <a:txBody>
                    <a:bodyPr/>
                    <a:lstStyle/>
                    <a:p>
                      <a:endParaRPr 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a:ln>
                            <a:noFill/>
                          </a:ln>
                          <a:solidFill>
                            <a:schemeClr val="bg1"/>
                          </a:solidFill>
                          <a:effectLst/>
                        </a:rPr>
                        <a:t>Source</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Times New Roman" pitchFamily="18" charset="0"/>
                        </a:rPr>
                        <a:t>MDR</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u="none" strike="noStrike" cap="none" normalizeH="0" baseline="0" dirty="0">
                          <a:ln>
                            <a:noFill/>
                          </a:ln>
                          <a:solidFill>
                            <a:schemeClr val="bg1"/>
                          </a:solidFill>
                          <a:effectLst/>
                        </a:rPr>
                        <a:t>Editor</a:t>
                      </a:r>
                      <a:endParaRPr kumimoji="0" lang="en-US" sz="1200" b="1" i="0" u="none" strike="noStrike" cap="none" normalizeH="0" baseline="0" dirty="0">
                        <a:ln>
                          <a:noFill/>
                        </a:ln>
                        <a:solidFill>
                          <a:schemeClr val="bg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u="none" strike="noStrike" cap="none" normalizeH="0" baseline="0" dirty="0">
                          <a:ln>
                            <a:noFill/>
                          </a:ln>
                          <a:solidFill>
                            <a:schemeClr val="bg1"/>
                          </a:solidFill>
                          <a:effectLst/>
                        </a:rPr>
                        <a:t>Snapshot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u="none" strike="noStrike" cap="none" normalizeH="0" baseline="0" dirty="0">
                          <a:ln>
                            <a:noFill/>
                          </a:ln>
                          <a:solidFill>
                            <a:schemeClr val="bg1"/>
                          </a:solidFill>
                          <a:effectLst/>
                        </a:rPr>
                        <a:t>Date</a:t>
                      </a:r>
                      <a:endParaRPr kumimoji="0" lang="en-US" sz="1200" b="1" i="0" u="none" strike="noStrike" cap="none" normalizeH="0" baseline="0" dirty="0">
                        <a:ln>
                          <a:noFill/>
                        </a:ln>
                        <a:solidFill>
                          <a:schemeClr val="bg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557412"/>
                  </a:ext>
                </a:extLst>
              </a:tr>
              <a:tr h="455490">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solidFill>
                            <a:srgbClr val="002060"/>
                          </a:solidFill>
                          <a:effectLst/>
                        </a:rPr>
                        <a:t>Published</a:t>
                      </a:r>
                      <a:endParaRPr kumimoji="0" lang="en-US" sz="1100" b="1" i="0" u="none" strike="noStrike" cap="none" normalizeH="0" baseline="0" dirty="0">
                        <a:ln>
                          <a:noFill/>
                        </a:ln>
                        <a:solidFill>
                          <a:srgbClr val="002060"/>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latin typeface="+mn-lt"/>
                          <a:cs typeface="Arial" panose="020B0604020202020204" pitchFamily="34" charset="0"/>
                        </a:rPr>
                        <a:t>me</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err="1">
                          <a:ln>
                            <a:noFill/>
                          </a:ln>
                          <a:solidFill>
                            <a:schemeClr val="tx1"/>
                          </a:solidFill>
                          <a:effectLst/>
                          <a:latin typeface="+mn-lt"/>
                          <a:cs typeface="Arial" panose="020B0604020202020204" pitchFamily="34" charset="0"/>
                        </a:rPr>
                        <a:t>bh</a:t>
                      </a:r>
                      <a:endParaRPr kumimoji="0" lang="en-US" sz="1400" b="1" i="0" u="none" strike="noStrike" cap="none" normalizeH="0" baseline="0" dirty="0">
                        <a:ln>
                          <a:noFill/>
                        </a:ln>
                        <a:solidFill>
                          <a:schemeClr val="tx1"/>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latin typeface="+mn-lt"/>
                          <a:cs typeface="Arial" panose="020B0604020202020204" pitchFamily="34" charset="0"/>
                        </a:rPr>
                        <a:t>be</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latin typeface="+mn-lt"/>
                          <a:cs typeface="Arial" panose="020B0604020202020204" pitchFamily="34" charset="0"/>
                        </a:rPr>
                        <a:t>bf </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bk</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val="1841105578"/>
                  </a:ext>
                </a:extLst>
              </a:tr>
              <a:tr h="3048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a:ln>
                            <a:noFill/>
                          </a:ln>
                          <a:solidFill>
                            <a:schemeClr val="tx1"/>
                          </a:solidFill>
                          <a:effectLst/>
                          <a:latin typeface="+mn-lt"/>
                          <a:cs typeface="Arial" panose="020B0604020202020204" pitchFamily="34" charset="0"/>
                        </a:rPr>
                        <a:t>bc</a:t>
                      </a:r>
                      <a:endParaRPr kumimoji="0" lang="en-US" sz="1400" b="0" i="0" u="none" strike="noStrike" cap="none" normalizeH="0" baseline="0" dirty="0">
                        <a:ln>
                          <a:noFill/>
                        </a:ln>
                        <a:solidFill>
                          <a:schemeClr val="tx1"/>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kern="1200" dirty="0">
                          <a:solidFill>
                            <a:schemeClr val="tx1"/>
                          </a:solidFill>
                          <a:effectLst/>
                          <a:latin typeface="+mn-lt"/>
                          <a:ea typeface="+mn-ea"/>
                          <a:cs typeface="+mn-cs"/>
                        </a:rPr>
                        <a:t>FrameMaker 2020</a:t>
                      </a:r>
                      <a:endParaRPr lang="en-US" sz="1200" dirty="0">
                        <a:solidFill>
                          <a:schemeClr val="tx1"/>
                        </a:solidFill>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Yes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Carol Ansley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14-Mar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2362811"/>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002060"/>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mn-lt"/>
                        </a:rPr>
                        <a:t>4.2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 2020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imes New Roman" pitchFamily="18" charset="0"/>
                        </a:rPr>
                        <a:t>Yes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Emily Qi, Edward Au</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11-Jan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499157"/>
                  </a:ext>
                </a:extLst>
              </a:tr>
              <a:tr h="410503">
                <a:tc>
                  <a:txBody>
                    <a:bodyPr/>
                    <a:lstStyle/>
                    <a:p>
                      <a:pPr algn="ctr"/>
                      <a:r>
                        <a:rPr lang="en-US" sz="1400" b="0" u="none" dirty="0" err="1">
                          <a:solidFill>
                            <a:schemeClr val="tx1"/>
                          </a:solidFill>
                          <a:latin typeface="+mn-lt"/>
                          <a:cs typeface="Arial" panose="020B0604020202020204" pitchFamily="34" charset="0"/>
                        </a:rPr>
                        <a:t>bh</a:t>
                      </a:r>
                      <a:endParaRPr lang="en-US" sz="1400" b="0" u="none" dirty="0">
                        <a:solidFill>
                          <a:schemeClr val="tx1"/>
                        </a:solidFill>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rgbClr val="FF0000"/>
                          </a:solidFill>
                          <a:latin typeface="+mn-lt"/>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Carol Ansley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16-Jan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63496149"/>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chemeClr val="tx1"/>
                          </a:solidFill>
                          <a:effectLst/>
                          <a:latin typeface="+mn-lt"/>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a:t>
                      </a:r>
                    </a:p>
                    <a:p>
                      <a:pPr algn="ctr"/>
                      <a:r>
                        <a:rPr lang="en-US" sz="1200" dirty="0">
                          <a:solidFill>
                            <a:schemeClr val="tx1"/>
                          </a:solidFill>
                        </a:rPr>
                        <a:t>(old)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imes New Roman" pitchFamily="18" charset="0"/>
                        </a:rPr>
                        <a:t>Yes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Edward Au</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16-Jan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8542191"/>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chemeClr val="tx1"/>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cap="none" normalizeH="0" baseline="0" dirty="0">
                          <a:ln>
                            <a:noFill/>
                          </a:ln>
                          <a:solidFill>
                            <a:schemeClr val="tx1"/>
                          </a:solidFill>
                          <a:effectLst/>
                          <a:latin typeface="+mn-lt"/>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chemeClr val="tx1"/>
                          </a:solidFill>
                          <a:effectLst/>
                          <a:latin typeface="+mn-lt"/>
                        </a:rPr>
                        <a:t>3.2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2.1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 2020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Claudio da Silva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16-Jan</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cap="none" normalizeH="0" baseline="0" dirty="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1138465"/>
                  </a:ext>
                </a:extLst>
              </a:tr>
              <a:tr h="205252">
                <a:tc>
                  <a:txBody>
                    <a:bodyPr/>
                    <a:lstStyle/>
                    <a:p>
                      <a:pPr algn="ctr"/>
                      <a:r>
                        <a:rPr lang="en-US" sz="1400" b="0" dirty="0">
                          <a:solidFill>
                            <a:schemeClr val="tx1"/>
                          </a:solidFill>
                          <a:latin typeface="+mn-lt"/>
                          <a:cs typeface="Arial" panose="020B0604020202020204" pitchFamily="34" charset="0"/>
                        </a:rPr>
                        <a:t>bk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rgbClr val="FF0000"/>
                          </a:solidFill>
                          <a:latin typeface="+mn-lt"/>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Word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Roy Want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16-Jan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48918916"/>
                  </a:ext>
                </a:extLst>
              </a:tr>
              <a:tr h="205252">
                <a:tc>
                  <a:txBody>
                    <a:bodyPr/>
                    <a:lstStyle/>
                    <a:p>
                      <a:pPr algn="ctr"/>
                      <a:endParaRPr lang="en-US" sz="1400" b="0" dirty="0">
                        <a:solidFill>
                          <a:schemeClr val="tx1"/>
                        </a:solidFill>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1030737"/>
                  </a:ext>
                </a:extLst>
              </a:tr>
            </a:tbl>
          </a:graphicData>
        </a:graphic>
      </p:graphicFrame>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sp>
        <p:nvSpPr>
          <p:cNvPr id="5" name="Footer Placeholder 4"/>
          <p:cNvSpPr>
            <a:spLocks noGrp="1"/>
          </p:cNvSpPr>
          <p:nvPr>
            <p:ph type="ftr" idx="14"/>
          </p:nvPr>
        </p:nvSpPr>
        <p:spPr/>
        <p:txBody>
          <a:bodyPr/>
          <a:lstStyle/>
          <a:p>
            <a:r>
              <a:rPr lang="en-GB"/>
              <a:t>Robert Stacey, Intel</a:t>
            </a:r>
            <a:endParaRPr lang="en-GB" dirty="0"/>
          </a:p>
        </p:txBody>
      </p:sp>
      <p:sp>
        <p:nvSpPr>
          <p:cNvPr id="6" name="Date Placeholder 5"/>
          <p:cNvSpPr>
            <a:spLocks noGrp="1"/>
          </p:cNvSpPr>
          <p:nvPr>
            <p:ph type="dt" idx="15"/>
          </p:nvPr>
        </p:nvSpPr>
        <p:spPr/>
        <p:txBody>
          <a:bodyPr/>
          <a:lstStyle/>
          <a:p>
            <a:r>
              <a:rPr lang="en-US"/>
              <a:t>January 2024</a:t>
            </a:r>
            <a:endParaRPr lang="en-GB" dirty="0"/>
          </a:p>
        </p:txBody>
      </p:sp>
      <p:sp>
        <p:nvSpPr>
          <p:cNvPr id="8" name="Text Box 231"/>
          <p:cNvSpPr txBox="1">
            <a:spLocks noChangeArrowheads="1"/>
          </p:cNvSpPr>
          <p:nvPr/>
        </p:nvSpPr>
        <p:spPr bwMode="auto">
          <a:xfrm>
            <a:off x="737392" y="943429"/>
            <a:ext cx="1701008" cy="338554"/>
          </a:xfrm>
          <a:prstGeom prst="rect">
            <a:avLst/>
          </a:prstGeom>
          <a:noFill/>
          <a:ln w="9525">
            <a:noFill/>
            <a:miter lim="800000"/>
            <a:headEnd/>
            <a:tailEnd/>
          </a:ln>
        </p:spPr>
        <p:txBody>
          <a:bodyPr wrap="square">
            <a:spAutoFit/>
          </a:bodyPr>
          <a:lstStyle/>
          <a:p>
            <a:pPr eaLnBrk="1" hangingPunct="1">
              <a:spcBef>
                <a:spcPct val="50000"/>
              </a:spcBef>
            </a:pPr>
            <a:r>
              <a:rPr lang="en-US" sz="1600" dirty="0">
                <a:solidFill>
                  <a:srgbClr val="FF0000"/>
                </a:solidFill>
                <a:latin typeface="Arial" charset="0"/>
              </a:rPr>
              <a:t>January 2024</a:t>
            </a:r>
            <a:endParaRPr lang="en-US" sz="1800" dirty="0">
              <a:solidFill>
                <a:srgbClr val="FF0000"/>
              </a:solidFill>
              <a:latin typeface="Arial" charset="0"/>
            </a:endParaRPr>
          </a:p>
        </p:txBody>
      </p:sp>
      <p:sp>
        <p:nvSpPr>
          <p:cNvPr id="9" name="Text Box 116"/>
          <p:cNvSpPr txBox="1">
            <a:spLocks noChangeArrowheads="1"/>
          </p:cNvSpPr>
          <p:nvPr/>
        </p:nvSpPr>
        <p:spPr bwMode="auto">
          <a:xfrm>
            <a:off x="2209800" y="589365"/>
            <a:ext cx="1676400" cy="461665"/>
          </a:xfrm>
          <a:prstGeom prst="rect">
            <a:avLst/>
          </a:prstGeom>
          <a:noFill/>
          <a:ln w="12700">
            <a:noFill/>
            <a:miter lim="800000"/>
            <a:headEnd type="none" w="sm" len="sm"/>
            <a:tailEnd type="none" w="sm" len="sm"/>
          </a:ln>
        </p:spPr>
        <p:txBody>
          <a:bodyPr wrap="square">
            <a:spAutoFit/>
          </a:bodyPr>
          <a:lstStyle/>
          <a:p>
            <a:r>
              <a:rPr lang="en-US" sz="1200" dirty="0">
                <a:solidFill>
                  <a:srgbClr val="FF0000"/>
                </a:solidFill>
              </a:rPr>
              <a:t>Changes from  last report shown in </a:t>
            </a:r>
            <a:r>
              <a:rPr lang="en-US" sz="1200" b="1" dirty="0">
                <a:solidFill>
                  <a:srgbClr val="FF0000"/>
                </a:solidFill>
              </a:rPr>
              <a:t>red.</a:t>
            </a:r>
          </a:p>
        </p:txBody>
      </p:sp>
    </p:spTree>
    <p:extLst>
      <p:ext uri="{BB962C8B-B14F-4D97-AF65-F5344CB8AC3E}">
        <p14:creationId xmlns:p14="http://schemas.microsoft.com/office/powerpoint/2010/main" val="1998207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a:t>ARC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2024-01-18</a:t>
            </a:r>
          </a:p>
        </p:txBody>
      </p:sp>
      <p:graphicFrame>
        <p:nvGraphicFramePr>
          <p:cNvPr id="1026" name="Object 11"/>
          <p:cNvGraphicFramePr>
            <a:graphicFrameLocks noChangeAspect="1"/>
          </p:cNvGraphicFramePr>
          <p:nvPr>
            <p:extLst>
              <p:ext uri="{D42A27DB-BD31-4B8C-83A1-F6EECF244321}">
                <p14:modId xmlns:p14="http://schemas.microsoft.com/office/powerpoint/2010/main" val="3305098018"/>
              </p:ext>
            </p:extLst>
          </p:nvPr>
        </p:nvGraphicFramePr>
        <p:xfrm>
          <a:off x="2041526" y="2286001"/>
          <a:ext cx="7559675" cy="2632075"/>
        </p:xfrm>
        <a:graphic>
          <a:graphicData uri="http://schemas.openxmlformats.org/presentationml/2006/ole">
            <mc:AlternateContent xmlns:mc="http://schemas.openxmlformats.org/markup-compatibility/2006">
              <mc:Choice xmlns:v="urn:schemas-microsoft-com:vml" Requires="v">
                <p:oleObj name="Document" r:id="rId3" imgW="8267030" imgH="2874253" progId="Word.Document.8">
                  <p:embed/>
                </p:oleObj>
              </mc:Choice>
              <mc:Fallback>
                <p:oleObj name="Document" r:id="rId3" imgW="8267030" imgH="2874253" progId="Word.Document.8">
                  <p:embed/>
                  <p:pic>
                    <p:nvPicPr>
                      <p:cNvPr id="1026" name="Object 11"/>
                      <p:cNvPicPr>
                        <a:picLocks noChangeAspect="1" noChangeArrowheads="1"/>
                      </p:cNvPicPr>
                      <p:nvPr/>
                    </p:nvPicPr>
                    <p:blipFill>
                      <a:blip r:embed="rId4"/>
                      <a:srcRect/>
                      <a:stretch>
                        <a:fillRect/>
                      </a:stretch>
                    </p:blipFill>
                    <p:spPr bwMode="auto">
                      <a:xfrm>
                        <a:off x="2041526" y="2286001"/>
                        <a:ext cx="7559675" cy="263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Footer Placeholder 1">
            <a:extLst>
              <a:ext uri="{FF2B5EF4-FFF2-40B4-BE49-F238E27FC236}">
                <a16:creationId xmlns:a16="http://schemas.microsoft.com/office/drawing/2014/main" id="{C413B819-DED9-D6FB-9C8B-AF01A077B8BF}"/>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5F071EE8-0BD5-F41E-1D11-75DDC15A5792}"/>
              </a:ext>
            </a:extLst>
          </p:cNvPr>
          <p:cNvSpPr>
            <a:spLocks noGrp="1"/>
          </p:cNvSpPr>
          <p:nvPr>
            <p:ph type="sldNum" idx="12"/>
          </p:nvPr>
        </p:nvSpPr>
        <p:spPr/>
        <p:txBody>
          <a:bodyPr/>
          <a:lstStyle/>
          <a:p>
            <a:r>
              <a:rPr lang="en-GB"/>
              <a:t>Slide </a:t>
            </a:r>
            <a:fld id="{440F5867-744E-4AA6-B0ED-4C44D2DFBB7B}" type="slidenum">
              <a:rPr lang="en-GB" smtClean="0"/>
              <a:pPr/>
              <a:t>19</a:t>
            </a:fld>
            <a:endParaRPr lang="en-GB" dirty="0"/>
          </a:p>
        </p:txBody>
      </p:sp>
      <p:sp>
        <p:nvSpPr>
          <p:cNvPr id="4" name="Date Placeholder 3">
            <a:extLst>
              <a:ext uri="{FF2B5EF4-FFF2-40B4-BE49-F238E27FC236}">
                <a16:creationId xmlns:a16="http://schemas.microsoft.com/office/drawing/2014/main" id="{93207362-0BC3-3C04-AEB4-7D2C9CC4393B}"/>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4139299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3B9C411-F9C4-B076-DDA1-ED1036EA1537}"/>
              </a:ext>
            </a:extLst>
          </p:cNvPr>
          <p:cNvSpPr>
            <a:spLocks noGrp="1"/>
          </p:cNvSpPr>
          <p:nvPr>
            <p:ph type="title"/>
          </p:nvPr>
        </p:nvSpPr>
        <p:spPr/>
        <p:txBody>
          <a:bodyPr/>
          <a:lstStyle/>
          <a:p>
            <a:r>
              <a:rPr lang="en-US" dirty="0"/>
              <a:t>Attendance Data</a:t>
            </a:r>
          </a:p>
        </p:txBody>
      </p:sp>
      <p:sp>
        <p:nvSpPr>
          <p:cNvPr id="8" name="Text Placeholder 7">
            <a:extLst>
              <a:ext uri="{FF2B5EF4-FFF2-40B4-BE49-F238E27FC236}">
                <a16:creationId xmlns:a16="http://schemas.microsoft.com/office/drawing/2014/main" id="{1CBDE1C1-24DD-4A7F-1D6B-77C7AFDCEC0D}"/>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F7DF0E1D-0270-EC84-6833-0467D17648CB}"/>
              </a:ext>
            </a:extLst>
          </p:cNvPr>
          <p:cNvSpPr>
            <a:spLocks noGrp="1"/>
          </p:cNvSpPr>
          <p:nvPr>
            <p:ph type="dt" idx="10"/>
          </p:nvPr>
        </p:nvSpPr>
        <p:spPr/>
        <p:txBody>
          <a:bodyPr/>
          <a:lstStyle/>
          <a:p>
            <a:r>
              <a:rPr lang="en-US"/>
              <a:t>January 2024</a:t>
            </a:r>
            <a:endParaRPr lang="en-GB" dirty="0"/>
          </a:p>
        </p:txBody>
      </p:sp>
      <p:sp>
        <p:nvSpPr>
          <p:cNvPr id="5" name="Footer Placeholder 4">
            <a:extLst>
              <a:ext uri="{FF2B5EF4-FFF2-40B4-BE49-F238E27FC236}">
                <a16:creationId xmlns:a16="http://schemas.microsoft.com/office/drawing/2014/main" id="{EAF3B115-F962-575E-362D-846D7BA4008B}"/>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DE35FA66-40A8-F957-C331-5EC3E75B0A3C}"/>
              </a:ext>
            </a:extLst>
          </p:cNvPr>
          <p:cNvSpPr>
            <a:spLocks noGrp="1"/>
          </p:cNvSpPr>
          <p:nvPr>
            <p:ph type="sldNum" idx="12"/>
          </p:nvPr>
        </p:nvSpPr>
        <p:spPr/>
        <p:txBody>
          <a:bodyPr/>
          <a:lstStyle/>
          <a:p>
            <a:r>
              <a:rPr lang="en-GB"/>
              <a:t>Slide </a:t>
            </a:r>
            <a:fld id="{440F5867-744E-4AA6-B0ED-4C44D2DFBB7B}" type="slidenum">
              <a:rPr lang="en-GB" smtClean="0"/>
              <a:pPr/>
              <a:t>2</a:t>
            </a:fld>
            <a:endParaRPr lang="en-GB" dirty="0"/>
          </a:p>
        </p:txBody>
      </p:sp>
    </p:spTree>
    <p:extLst>
      <p:ext uri="{BB962C8B-B14F-4D97-AF65-F5344CB8AC3E}">
        <p14:creationId xmlns:p14="http://schemas.microsoft.com/office/powerpoint/2010/main" val="40797303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Abstract</a:t>
            </a:r>
          </a:p>
        </p:txBody>
      </p:sp>
      <p:sp>
        <p:nvSpPr>
          <p:cNvPr id="14339" name="Rectangle 3"/>
          <p:cNvSpPr>
            <a:spLocks noGrp="1" noChangeArrowheads="1"/>
          </p:cNvSpPr>
          <p:nvPr>
            <p:ph idx="1"/>
          </p:nvPr>
        </p:nvSpPr>
        <p:spPr/>
        <p:txBody>
          <a:bodyPr/>
          <a:lstStyle/>
          <a:p>
            <a:pPr algn="ctr" eaLnBrk="1" hangingPunct="1">
              <a:buFontTx/>
              <a:buNone/>
            </a:pPr>
            <a:r>
              <a:rPr lang="en-US" dirty="0"/>
              <a:t>This document is the closing report for ARC SC, </a:t>
            </a:r>
          </a:p>
          <a:p>
            <a:pPr algn="ctr" eaLnBrk="1" hangingPunct="1">
              <a:buFontTx/>
              <a:buNone/>
            </a:pPr>
            <a:r>
              <a:rPr lang="en-US" dirty="0"/>
              <a:t>January 2024 Session</a:t>
            </a:r>
          </a:p>
        </p:txBody>
      </p:sp>
      <p:sp>
        <p:nvSpPr>
          <p:cNvPr id="2" name="Footer Placeholder 1">
            <a:extLst>
              <a:ext uri="{FF2B5EF4-FFF2-40B4-BE49-F238E27FC236}">
                <a16:creationId xmlns:a16="http://schemas.microsoft.com/office/drawing/2014/main" id="{687CF7EF-D57E-4614-D1C8-3DB25EA3FFFD}"/>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2B6BD55D-4819-A5C0-9DE1-0E321EDE9D10}"/>
              </a:ext>
            </a:extLst>
          </p:cNvPr>
          <p:cNvSpPr>
            <a:spLocks noGrp="1"/>
          </p:cNvSpPr>
          <p:nvPr>
            <p:ph type="sldNum" idx="12"/>
          </p:nvPr>
        </p:nvSpPr>
        <p:spPr/>
        <p:txBody>
          <a:bodyPr/>
          <a:lstStyle/>
          <a:p>
            <a:r>
              <a:rPr lang="en-GB"/>
              <a:t>Slide </a:t>
            </a:r>
            <a:fld id="{440F5867-744E-4AA6-B0ED-4C44D2DFBB7B}" type="slidenum">
              <a:rPr lang="en-GB" smtClean="0"/>
              <a:pPr/>
              <a:t>20</a:t>
            </a:fld>
            <a:endParaRPr lang="en-GB" dirty="0"/>
          </a:p>
        </p:txBody>
      </p:sp>
      <p:sp>
        <p:nvSpPr>
          <p:cNvPr id="4" name="Date Placeholder 3">
            <a:extLst>
              <a:ext uri="{FF2B5EF4-FFF2-40B4-BE49-F238E27FC236}">
                <a16:creationId xmlns:a16="http://schemas.microsoft.com/office/drawing/2014/main" id="{87F645BA-AD8E-FCEC-D8E2-1D5134531CC3}"/>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143340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 - 1</a:t>
            </a:r>
          </a:p>
        </p:txBody>
      </p:sp>
      <p:sp>
        <p:nvSpPr>
          <p:cNvPr id="15366" name="Rectangle 3"/>
          <p:cNvSpPr>
            <a:spLocks noGrp="1" noChangeArrowheads="1"/>
          </p:cNvSpPr>
          <p:nvPr>
            <p:ph type="body" idx="1"/>
          </p:nvPr>
        </p:nvSpPr>
        <p:spPr>
          <a:xfrm>
            <a:off x="929217" y="1447800"/>
            <a:ext cx="10576983" cy="5029200"/>
          </a:xfrm>
        </p:spPr>
        <p:txBody>
          <a:bodyPr/>
          <a:lstStyle/>
          <a:p>
            <a:pPr marL="0" indent="0">
              <a:spcBef>
                <a:spcPts val="0"/>
              </a:spcBef>
            </a:pPr>
            <a:r>
              <a:rPr lang="en-US" sz="2800" dirty="0"/>
              <a:t>Agenda is here:  </a:t>
            </a:r>
            <a:r>
              <a:rPr lang="en-US" sz="2800" dirty="0">
                <a:hlinkClick r:id="rId3"/>
              </a:rPr>
              <a:t>11-23/2182r6</a:t>
            </a:r>
            <a:r>
              <a:rPr lang="en-US" sz="2800" dirty="0"/>
              <a:t>  </a:t>
            </a:r>
          </a:p>
          <a:p>
            <a:pPr marL="0" indent="0">
              <a:spcBef>
                <a:spcPts val="0"/>
              </a:spcBef>
            </a:pPr>
            <a:endParaRPr lang="en-US" sz="2800" dirty="0"/>
          </a:p>
          <a:p>
            <a:pPr marL="0" indent="0">
              <a:spcBef>
                <a:spcPts val="0"/>
              </a:spcBef>
            </a:pPr>
            <a:r>
              <a:rPr lang="en-US" sz="2800" dirty="0"/>
              <a:t>IEEE Std 802 revision: </a:t>
            </a:r>
          </a:p>
          <a:p>
            <a:pPr marL="457200" lvl="1" indent="0">
              <a:lnSpc>
                <a:spcPct val="90000"/>
              </a:lnSpc>
              <a:spcBef>
                <a:spcPts val="300"/>
              </a:spcBef>
              <a:defRPr/>
            </a:pPr>
            <a:r>
              <a:rPr lang="en-US" sz="2400" dirty="0">
                <a:ea typeface="Calibri" panose="020F0502020204030204" pitchFamily="34" charset="0"/>
              </a:rPr>
              <a:t>Currently under WG LB (802.1 “hosting”).  Not aware of any new comments or issues to discuss here.</a:t>
            </a:r>
          </a:p>
          <a:p>
            <a:pPr marL="457200" lvl="1" indent="0">
              <a:lnSpc>
                <a:spcPct val="90000"/>
              </a:lnSpc>
              <a:spcBef>
                <a:spcPts val="300"/>
              </a:spcBef>
              <a:defRPr/>
            </a:pPr>
            <a:r>
              <a:rPr lang="en-US" sz="2400" dirty="0">
                <a:ea typeface="Calibri" panose="020F0502020204030204" pitchFamily="34" charset="0"/>
              </a:rPr>
              <a:t>The last significant open issue is what to do to better describe EPD/LPD.  Reviewed a </a:t>
            </a:r>
            <a:r>
              <a:rPr lang="en-US" sz="2400" dirty="0" err="1">
                <a:ea typeface="Calibri" panose="020F0502020204030204" pitchFamily="34" charset="0"/>
              </a:rPr>
              <a:t>a</a:t>
            </a:r>
            <a:r>
              <a:rPr lang="en-US" sz="2400" dirty="0">
                <a:ea typeface="Calibri" panose="020F0502020204030204" pitchFamily="34" charset="0"/>
              </a:rPr>
              <a:t> proposal for replacement text, which will remove the EPD and LPD terminology, and instead refer to/describe how the HLPDE does protocol discrimination with a protocol identifier (PI) and how it carries the PI in “LLC protocol” between peer HLPDEs (</a:t>
            </a:r>
            <a:r>
              <a:rPr lang="en-US" sz="2400" dirty="0" err="1">
                <a:ea typeface="Calibri" panose="020F0502020204030204" pitchFamily="34" charset="0"/>
              </a:rPr>
              <a:t>EtherType</a:t>
            </a:r>
            <a:r>
              <a:rPr lang="en-US" sz="2400" dirty="0">
                <a:ea typeface="Calibri" panose="020F0502020204030204" pitchFamily="34" charset="0"/>
              </a:rPr>
              <a:t>, LSAP addresses/SNAP, etc.).  Made some edits of suggestions for improvement of the draft.</a:t>
            </a:r>
          </a:p>
          <a:p>
            <a:pPr marL="457200" lvl="1" indent="0">
              <a:lnSpc>
                <a:spcPct val="90000"/>
              </a:lnSpc>
              <a:spcBef>
                <a:spcPts val="300"/>
              </a:spcBef>
              <a:defRPr/>
            </a:pPr>
            <a:endParaRPr lang="en-US" sz="2200" dirty="0">
              <a:ea typeface="Calibri" panose="020F0502020204030204" pitchFamily="34" charset="0"/>
            </a:endParaRPr>
          </a:p>
        </p:txBody>
      </p:sp>
      <p:sp>
        <p:nvSpPr>
          <p:cNvPr id="2" name="Footer Placeholder 1">
            <a:extLst>
              <a:ext uri="{FF2B5EF4-FFF2-40B4-BE49-F238E27FC236}">
                <a16:creationId xmlns:a16="http://schemas.microsoft.com/office/drawing/2014/main" id="{79A35A21-F7A9-EF5C-7560-1896C6515E4B}"/>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A45C04B6-FBDF-9B9E-AC2B-7FD2FDDDC31E}"/>
              </a:ext>
            </a:extLst>
          </p:cNvPr>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sp>
        <p:nvSpPr>
          <p:cNvPr id="4" name="Date Placeholder 3">
            <a:extLst>
              <a:ext uri="{FF2B5EF4-FFF2-40B4-BE49-F238E27FC236}">
                <a16:creationId xmlns:a16="http://schemas.microsoft.com/office/drawing/2014/main" id="{CCEBCF5A-009A-E6D7-5A71-FE36D0E51FFD}"/>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35591347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 - 2</a:t>
            </a:r>
          </a:p>
        </p:txBody>
      </p:sp>
      <p:sp>
        <p:nvSpPr>
          <p:cNvPr id="15366" name="Rectangle 3"/>
          <p:cNvSpPr>
            <a:spLocks noGrp="1" noChangeArrowheads="1"/>
          </p:cNvSpPr>
          <p:nvPr>
            <p:ph type="body" idx="1"/>
          </p:nvPr>
        </p:nvSpPr>
        <p:spPr>
          <a:xfrm>
            <a:off x="990600" y="1600200"/>
            <a:ext cx="10363200" cy="4876800"/>
          </a:xfrm>
        </p:spPr>
        <p:txBody>
          <a:bodyPr/>
          <a:lstStyle/>
          <a:p>
            <a:pPr marL="0" indent="0">
              <a:lnSpc>
                <a:spcPct val="90000"/>
              </a:lnSpc>
              <a:spcBef>
                <a:spcPts val="300"/>
              </a:spcBef>
              <a:defRPr/>
            </a:pPr>
            <a:r>
              <a:rPr lang="en-US" sz="2600" dirty="0">
                <a:ea typeface="Calibri" panose="020F0502020204030204" pitchFamily="34" charset="0"/>
              </a:rPr>
              <a:t>“Non-infrastructure BSS” and Channel Usage</a:t>
            </a:r>
          </a:p>
          <a:p>
            <a:pPr marL="457200" lvl="1" indent="0">
              <a:lnSpc>
                <a:spcPct val="90000"/>
              </a:lnSpc>
              <a:spcBef>
                <a:spcPts val="300"/>
              </a:spcBef>
              <a:defRPr/>
            </a:pPr>
            <a:r>
              <a:rPr lang="en-US" sz="2400" dirty="0">
                <a:ea typeface="Calibri" panose="020F0502020204030204" pitchFamily="34" charset="0"/>
              </a:rPr>
              <a:t>Reviewed a proposal for 802.11 language to clarity “non-infrastructure”, and propose that Channel Usage really needs a new concept that focuses on an ESS that provides channel hints to other devices.  Gave the author feedback.</a:t>
            </a:r>
          </a:p>
          <a:p>
            <a:pPr marL="457200" lvl="1" indent="0">
              <a:lnSpc>
                <a:spcPct val="90000"/>
              </a:lnSpc>
              <a:spcBef>
                <a:spcPts val="300"/>
              </a:spcBef>
              <a:defRPr/>
            </a:pPr>
            <a:endParaRPr lang="en-US" sz="2200" dirty="0">
              <a:ea typeface="Calibri" panose="020F0502020204030204" pitchFamily="34" charset="0"/>
            </a:endParaRPr>
          </a:p>
          <a:p>
            <a:pPr marL="0" indent="0">
              <a:lnSpc>
                <a:spcPct val="90000"/>
              </a:lnSpc>
              <a:spcBef>
                <a:spcPts val="300"/>
              </a:spcBef>
              <a:defRPr/>
            </a:pPr>
            <a:r>
              <a:rPr lang="en-US" sz="2600" dirty="0">
                <a:ea typeface="Calibri" panose="020F0502020204030204" pitchFamily="34" charset="0"/>
              </a:rPr>
              <a:t>WBA E2E QoS presentation</a:t>
            </a:r>
          </a:p>
          <a:p>
            <a:pPr marL="457200" lvl="1" indent="0">
              <a:lnSpc>
                <a:spcPct val="90000"/>
              </a:lnSpc>
              <a:spcBef>
                <a:spcPts val="300"/>
              </a:spcBef>
              <a:defRPr/>
            </a:pPr>
            <a:r>
              <a:rPr lang="en-US" sz="2200" dirty="0">
                <a:ea typeface="Calibri" panose="020F0502020204030204" pitchFamily="34" charset="0"/>
              </a:rPr>
              <a:t>With invited guest SME, Ganesh </a:t>
            </a:r>
            <a:r>
              <a:rPr lang="en-US" sz="2400" dirty="0">
                <a:ea typeface="Calibri" panose="020F0502020204030204" pitchFamily="34" charset="0"/>
              </a:rPr>
              <a:t>Venkatesan.  </a:t>
            </a:r>
            <a:r>
              <a:rPr lang="en-US" sz="2200" dirty="0">
                <a:ea typeface="Calibri" panose="020F0502020204030204" pitchFamily="34" charset="0"/>
              </a:rPr>
              <a:t>Reviewed a presentation (PPT) describing how L4S can fit with/over 802.11, and also a bit about 802.1Q-QCN.  This could likely become a project kicking-off soon.</a:t>
            </a:r>
          </a:p>
          <a:p>
            <a:pPr marL="457200" lvl="1" indent="0">
              <a:lnSpc>
                <a:spcPct val="90000"/>
              </a:lnSpc>
              <a:spcBef>
                <a:spcPts val="300"/>
              </a:spcBef>
              <a:defRPr/>
            </a:pPr>
            <a:endParaRPr lang="en-US" sz="2200" dirty="0">
              <a:ea typeface="Calibri" panose="020F0502020204030204" pitchFamily="34" charset="0"/>
            </a:endParaRPr>
          </a:p>
          <a:p>
            <a:pPr marL="0" indent="0">
              <a:lnSpc>
                <a:spcPct val="90000"/>
              </a:lnSpc>
              <a:spcBef>
                <a:spcPts val="300"/>
              </a:spcBef>
              <a:defRPr/>
            </a:pPr>
            <a:r>
              <a:rPr lang="en-US" sz="2600" dirty="0">
                <a:ea typeface="Calibri" panose="020F0502020204030204" pitchFamily="34" charset="0"/>
              </a:rPr>
              <a:t>Annex G:</a:t>
            </a:r>
          </a:p>
          <a:p>
            <a:pPr marL="457200" lvl="1" indent="0">
              <a:lnSpc>
                <a:spcPct val="90000"/>
              </a:lnSpc>
              <a:spcBef>
                <a:spcPts val="300"/>
              </a:spcBef>
              <a:defRPr/>
            </a:pPr>
            <a:r>
              <a:rPr lang="en-US" sz="2400" dirty="0">
                <a:ea typeface="Calibri" panose="020F0502020204030204" pitchFamily="34" charset="0"/>
              </a:rPr>
              <a:t>The author of an updated proposal progressing the Annex G replacement, was not available.  This item is deferred to March.</a:t>
            </a:r>
          </a:p>
          <a:p>
            <a:pPr marL="0" indent="0">
              <a:lnSpc>
                <a:spcPct val="90000"/>
              </a:lnSpc>
              <a:spcBef>
                <a:spcPts val="300"/>
              </a:spcBef>
              <a:defRPr/>
            </a:pPr>
            <a:endParaRPr lang="en-US" sz="2600" dirty="0">
              <a:ea typeface="Calibri" panose="020F0502020204030204" pitchFamily="34" charset="0"/>
            </a:endParaRPr>
          </a:p>
        </p:txBody>
      </p:sp>
      <p:sp>
        <p:nvSpPr>
          <p:cNvPr id="2" name="Footer Placeholder 1">
            <a:extLst>
              <a:ext uri="{FF2B5EF4-FFF2-40B4-BE49-F238E27FC236}">
                <a16:creationId xmlns:a16="http://schemas.microsoft.com/office/drawing/2014/main" id="{571D174C-7FC5-A1D0-DDC2-63445CD440D8}"/>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9B2232DE-0137-CECF-2485-396E4E7A1F6A}"/>
              </a:ext>
            </a:extLst>
          </p:cNvPr>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sp>
        <p:nvSpPr>
          <p:cNvPr id="4" name="Date Placeholder 3">
            <a:extLst>
              <a:ext uri="{FF2B5EF4-FFF2-40B4-BE49-F238E27FC236}">
                <a16:creationId xmlns:a16="http://schemas.microsoft.com/office/drawing/2014/main" id="{0DA785E5-CE0D-083C-5DFD-1BB30D456E07}"/>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18912219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Monitoring/future activities</a:t>
            </a:r>
          </a:p>
        </p:txBody>
      </p:sp>
      <p:sp>
        <p:nvSpPr>
          <p:cNvPr id="7" name="Rectangle 3">
            <a:extLst>
              <a:ext uri="{FF2B5EF4-FFF2-40B4-BE49-F238E27FC236}">
                <a16:creationId xmlns:a16="http://schemas.microsoft.com/office/drawing/2014/main" id="{81351754-4384-4741-98EB-67ED3215A0D9}"/>
              </a:ext>
            </a:extLst>
          </p:cNvPr>
          <p:cNvSpPr txBox="1">
            <a:spLocks noChangeArrowheads="1"/>
          </p:cNvSpPr>
          <p:nvPr/>
        </p:nvSpPr>
        <p:spPr bwMode="auto">
          <a:xfrm>
            <a:off x="929217" y="1752600"/>
            <a:ext cx="10424583" cy="47244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2" indent="0">
              <a:spcBef>
                <a:spcPts val="300"/>
              </a:spcBef>
              <a:spcAft>
                <a:spcPts val="0"/>
              </a:spcAft>
              <a:buNone/>
              <a:defRPr/>
            </a:pPr>
            <a:r>
              <a:rPr lang="en-US" altLang="en-US" sz="2000" b="1" kern="0" dirty="0"/>
              <a:t>Other items being tracked (but not actively worked unless/until contributions):</a:t>
            </a:r>
          </a:p>
          <a:p>
            <a:pPr marL="685800" lvl="2" indent="-342900">
              <a:lnSpc>
                <a:spcPct val="90000"/>
              </a:lnSpc>
              <a:buFont typeface="Arial" pitchFamily="34" charset="0"/>
              <a:buChar char="•"/>
              <a:defRPr/>
            </a:pPr>
            <a:r>
              <a:rPr lang="en-US" sz="2000" b="1" dirty="0"/>
              <a:t>Related to IEEE Std 802 updates (slide 20):</a:t>
            </a:r>
          </a:p>
          <a:p>
            <a:pPr marL="1143000" lvl="3" indent="-342900">
              <a:lnSpc>
                <a:spcPct val="90000"/>
              </a:lnSpc>
              <a:buFont typeface="Arial" pitchFamily="34" charset="0"/>
              <a:buChar char="•"/>
              <a:defRPr/>
            </a:pPr>
            <a:r>
              <a:rPr lang="en-US" sz="2000" b="1" dirty="0"/>
              <a:t>802.1AC mapping from ISS to 802.11 MAC SAP interface</a:t>
            </a:r>
          </a:p>
          <a:p>
            <a:pPr marL="1143000" lvl="3" indent="-342900">
              <a:lnSpc>
                <a:spcPct val="90000"/>
              </a:lnSpc>
              <a:buFont typeface="Arial" pitchFamily="34" charset="0"/>
              <a:buChar char="•"/>
              <a:defRPr/>
            </a:pPr>
            <a:r>
              <a:rPr lang="en-US" sz="2000" b="1" dirty="0"/>
              <a:t>Consider any changes to remove 802.2/LLC terms?</a:t>
            </a:r>
          </a:p>
          <a:p>
            <a:pPr marL="1143000" lvl="3" indent="-342900">
              <a:lnSpc>
                <a:spcPct val="90000"/>
              </a:lnSpc>
              <a:buFont typeface="Arial" pitchFamily="34" charset="0"/>
              <a:buChar char="•"/>
              <a:defRPr/>
            </a:pPr>
            <a:r>
              <a:rPr lang="en-US" sz="2000" b="1" kern="0" dirty="0"/>
              <a:t>802.11’s “Portal”, and mapping to/usage of IEEE Std 802 terminology</a:t>
            </a:r>
          </a:p>
          <a:p>
            <a:pPr marL="1143000" lvl="3" indent="-342900">
              <a:lnSpc>
                <a:spcPct val="90000"/>
              </a:lnSpc>
              <a:buFont typeface="Arial" pitchFamily="34" charset="0"/>
              <a:buChar char="•"/>
              <a:defRPr/>
            </a:pPr>
            <a:r>
              <a:rPr lang="en-US" sz="2000" b="1" dirty="0"/>
              <a:t>Access Domains: “802 Access Domains”?  In 802.11, an ESS?  TGbe implications?</a:t>
            </a:r>
          </a:p>
          <a:p>
            <a:pPr marL="1143000" lvl="3" indent="-342900">
              <a:lnSpc>
                <a:spcPct val="90000"/>
              </a:lnSpc>
              <a:buFont typeface="Arial" pitchFamily="34" charset="0"/>
              <a:buChar char="•"/>
              <a:defRPr/>
            </a:pPr>
            <a:r>
              <a:rPr lang="en-US" sz="2000" b="1" dirty="0"/>
              <a:t>Is the DS a bridge (small ‘b’)?</a:t>
            </a:r>
          </a:p>
          <a:p>
            <a:pPr marL="1143000" lvl="3" indent="-342900">
              <a:lnSpc>
                <a:spcPct val="90000"/>
              </a:lnSpc>
              <a:buFont typeface="Arial" pitchFamily="34" charset="0"/>
              <a:buChar char="•"/>
              <a:defRPr/>
            </a:pPr>
            <a:r>
              <a:rPr lang="en-US" sz="2000" b="1" dirty="0"/>
              <a:t>Clarify EPD/LPD within 802.11: </a:t>
            </a:r>
            <a:r>
              <a:rPr lang="en-US" sz="2000" dirty="0">
                <a:hlinkClick r:id="rId3"/>
              </a:rPr>
              <a:t>11-20/0174r0</a:t>
            </a:r>
            <a:endParaRPr lang="en-US" sz="2000" dirty="0"/>
          </a:p>
          <a:p>
            <a:pPr marL="1485900" lvl="4" indent="-342900">
              <a:lnSpc>
                <a:spcPct val="90000"/>
              </a:lnSpc>
              <a:buFont typeface="Arial" pitchFamily="34" charset="0"/>
              <a:buChar char="•"/>
              <a:defRPr/>
            </a:pPr>
            <a:r>
              <a:rPr lang="en-US" sz="2000" b="1" dirty="0">
                <a:solidFill>
                  <a:schemeClr val="accent2">
                    <a:lumMod val="75000"/>
                  </a:schemeClr>
                </a:solidFill>
              </a:rPr>
              <a:t>Follow the lead from 802REVc?</a:t>
            </a:r>
          </a:p>
          <a:p>
            <a:pPr marL="685800" lvl="2" indent="-342900">
              <a:lnSpc>
                <a:spcPct val="90000"/>
              </a:lnSpc>
              <a:spcBef>
                <a:spcPts val="300"/>
              </a:spcBef>
              <a:spcAft>
                <a:spcPts val="0"/>
              </a:spcAft>
              <a:buFont typeface="Arial" pitchFamily="34" charset="0"/>
              <a:buChar char="•"/>
              <a:defRPr/>
            </a:pPr>
            <a:r>
              <a:rPr lang="en-US" sz="2000" b="1" kern="0" dirty="0"/>
              <a:t>MLME-RESET, versus MLME-JOIN, MLME-START, MLME-SCAN and MLME-END</a:t>
            </a:r>
          </a:p>
          <a:p>
            <a:pPr marL="1143000" lvl="3" indent="-342900">
              <a:lnSpc>
                <a:spcPct val="90000"/>
              </a:lnSpc>
              <a:spcBef>
                <a:spcPts val="300"/>
              </a:spcBef>
              <a:spcAft>
                <a:spcPts val="0"/>
              </a:spcAft>
              <a:buFont typeface="Arial" pitchFamily="34" charset="0"/>
              <a:buChar char="•"/>
              <a:defRPr/>
            </a:pPr>
            <a:r>
              <a:rPr lang="en-US" sz="2000" b="1" kern="0" dirty="0"/>
              <a:t>One aspect is how MAC address is set/controlled – related to IEEE 1609/</a:t>
            </a:r>
            <a:r>
              <a:rPr lang="en-US" sz="2000" b="1" kern="0" dirty="0" err="1"/>
              <a:t>TGbd</a:t>
            </a:r>
            <a:r>
              <a:rPr lang="en-US" sz="2000" b="1" kern="0" dirty="0"/>
              <a:t>  activities</a:t>
            </a:r>
          </a:p>
          <a:p>
            <a:pPr marL="342900" lvl="1" indent="-342900" eaLnBrk="1" hangingPunct="1">
              <a:lnSpc>
                <a:spcPct val="90000"/>
              </a:lnSpc>
              <a:spcBef>
                <a:spcPts val="300"/>
              </a:spcBef>
              <a:buFont typeface="Arial" pitchFamily="34" charset="0"/>
              <a:buChar char="•"/>
              <a:defRPr/>
            </a:pPr>
            <a:endParaRPr lang="en-US" sz="1800" kern="0" dirty="0"/>
          </a:p>
        </p:txBody>
      </p:sp>
      <p:sp>
        <p:nvSpPr>
          <p:cNvPr id="2" name="Footer Placeholder 1">
            <a:extLst>
              <a:ext uri="{FF2B5EF4-FFF2-40B4-BE49-F238E27FC236}">
                <a16:creationId xmlns:a16="http://schemas.microsoft.com/office/drawing/2014/main" id="{583E8DAC-D476-C438-BC0E-BD257A5570E5}"/>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D7338746-E35E-F9AB-3489-C3574BCDA63C}"/>
              </a:ext>
            </a:extLst>
          </p:cNvPr>
          <p:cNvSpPr>
            <a:spLocks noGrp="1"/>
          </p:cNvSpPr>
          <p:nvPr>
            <p:ph type="sldNum" idx="12"/>
          </p:nvPr>
        </p:nvSpPr>
        <p:spPr/>
        <p:txBody>
          <a:bodyPr/>
          <a:lstStyle/>
          <a:p>
            <a:r>
              <a:rPr lang="en-GB"/>
              <a:t>Slide </a:t>
            </a:r>
            <a:fld id="{440F5867-744E-4AA6-B0ED-4C44D2DFBB7B}" type="slidenum">
              <a:rPr lang="en-GB" smtClean="0"/>
              <a:pPr/>
              <a:t>23</a:t>
            </a:fld>
            <a:endParaRPr lang="en-GB" dirty="0"/>
          </a:p>
        </p:txBody>
      </p:sp>
      <p:sp>
        <p:nvSpPr>
          <p:cNvPr id="4" name="Date Placeholder 3">
            <a:extLst>
              <a:ext uri="{FF2B5EF4-FFF2-40B4-BE49-F238E27FC236}">
                <a16:creationId xmlns:a16="http://schemas.microsoft.com/office/drawing/2014/main" id="{CC68799E-93B7-39F0-36F4-4837CED75EE1}"/>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34843942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2209800" y="685800"/>
            <a:ext cx="7772400" cy="605118"/>
          </a:xfrm>
        </p:spPr>
        <p:txBody>
          <a:bodyPr/>
          <a:lstStyle/>
          <a:p>
            <a:r>
              <a:rPr lang="en-US" dirty="0"/>
              <a:t>Plans</a:t>
            </a:r>
          </a:p>
        </p:txBody>
      </p:sp>
      <p:sp>
        <p:nvSpPr>
          <p:cNvPr id="17414" name="Rectangle 3"/>
          <p:cNvSpPr>
            <a:spLocks noGrp="1" noChangeArrowheads="1"/>
          </p:cNvSpPr>
          <p:nvPr>
            <p:ph type="body" idx="1"/>
          </p:nvPr>
        </p:nvSpPr>
        <p:spPr>
          <a:xfrm>
            <a:off x="1752600" y="1371600"/>
            <a:ext cx="8686800" cy="4953000"/>
          </a:xfrm>
          <a:ln>
            <a:solidFill>
              <a:schemeClr val="bg1"/>
            </a:solidFill>
          </a:ln>
        </p:spPr>
        <p:txBody>
          <a:bodyPr/>
          <a:lstStyle/>
          <a:p>
            <a:pPr>
              <a:lnSpc>
                <a:spcPct val="90000"/>
              </a:lnSpc>
            </a:pPr>
            <a:r>
              <a:rPr lang="en-US" sz="3200" dirty="0"/>
              <a:t>Ongoing work:</a:t>
            </a:r>
            <a:endParaRPr lang="en-US" dirty="0"/>
          </a:p>
          <a:p>
            <a:pPr marL="684213">
              <a:lnSpc>
                <a:spcPct val="90000"/>
              </a:lnSpc>
            </a:pPr>
            <a:r>
              <a:rPr lang="en-US" dirty="0"/>
              <a:t>Monitor results of IEEE P802REVc recirculation ballot</a:t>
            </a:r>
          </a:p>
          <a:p>
            <a:pPr marL="684213">
              <a:lnSpc>
                <a:spcPct val="90000"/>
              </a:lnSpc>
            </a:pPr>
            <a:r>
              <a:rPr lang="en-US" dirty="0"/>
              <a:t>Annex G replacement phase 2, continued</a:t>
            </a:r>
          </a:p>
          <a:p>
            <a:pPr marL="684213">
              <a:lnSpc>
                <a:spcPct val="90000"/>
              </a:lnSpc>
            </a:pPr>
            <a:r>
              <a:rPr lang="en-US" dirty="0"/>
              <a:t>WBA E2E QoS coordination, continued</a:t>
            </a:r>
          </a:p>
          <a:p>
            <a:pPr marL="684213">
              <a:lnSpc>
                <a:spcPct val="90000"/>
              </a:lnSpc>
            </a:pPr>
            <a:r>
              <a:rPr lang="en-US" dirty="0"/>
              <a:t>Monitoring/future activities, or other relevant topics, if any contributions</a:t>
            </a:r>
          </a:p>
          <a:p>
            <a:pPr>
              <a:lnSpc>
                <a:spcPct val="90000"/>
              </a:lnSpc>
            </a:pPr>
            <a:r>
              <a:rPr lang="en-US" sz="3200" dirty="0"/>
              <a:t>Teleconferences – Probably will need one, to review P802REVc ballot results/output.  Will schedule with 10-days notice.</a:t>
            </a:r>
          </a:p>
          <a:p>
            <a:pPr>
              <a:lnSpc>
                <a:spcPct val="90000"/>
              </a:lnSpc>
            </a:pPr>
            <a:r>
              <a:rPr lang="en-US" sz="3200" dirty="0"/>
              <a:t>Two meeting slots requested in March</a:t>
            </a:r>
          </a:p>
          <a:p>
            <a:pPr marL="684213">
              <a:lnSpc>
                <a:spcPct val="90000"/>
              </a:lnSpc>
            </a:pPr>
            <a:endParaRPr lang="en-US" dirty="0"/>
          </a:p>
        </p:txBody>
      </p:sp>
      <p:sp>
        <p:nvSpPr>
          <p:cNvPr id="2" name="Footer Placeholder 1">
            <a:extLst>
              <a:ext uri="{FF2B5EF4-FFF2-40B4-BE49-F238E27FC236}">
                <a16:creationId xmlns:a16="http://schemas.microsoft.com/office/drawing/2014/main" id="{6A78C43B-D512-66EE-2116-E72F82FF6C9A}"/>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023BDCD3-8B4B-CBA1-8B45-B6A5023E657C}"/>
              </a:ext>
            </a:extLst>
          </p:cNvPr>
          <p:cNvSpPr>
            <a:spLocks noGrp="1"/>
          </p:cNvSpPr>
          <p:nvPr>
            <p:ph type="sldNum" idx="12"/>
          </p:nvPr>
        </p:nvSpPr>
        <p:spPr/>
        <p:txBody>
          <a:bodyPr/>
          <a:lstStyle/>
          <a:p>
            <a:r>
              <a:rPr lang="en-GB"/>
              <a:t>Slide </a:t>
            </a:r>
            <a:fld id="{440F5867-744E-4AA6-B0ED-4C44D2DFBB7B}" type="slidenum">
              <a:rPr lang="en-GB" smtClean="0"/>
              <a:pPr/>
              <a:t>24</a:t>
            </a:fld>
            <a:endParaRPr lang="en-GB" dirty="0"/>
          </a:p>
        </p:txBody>
      </p:sp>
      <p:sp>
        <p:nvSpPr>
          <p:cNvPr id="4" name="Date Placeholder 3">
            <a:extLst>
              <a:ext uri="{FF2B5EF4-FFF2-40B4-BE49-F238E27FC236}">
                <a16:creationId xmlns:a16="http://schemas.microsoft.com/office/drawing/2014/main" id="{BB472CB9-32EC-86B7-8913-9AD37D7E1566}"/>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27407568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err="1"/>
              <a:t>Coex</a:t>
            </a:r>
            <a:r>
              <a:rPr lang="en-GB" dirty="0"/>
              <a:t> SC Closing Report</a:t>
            </a:r>
          </a:p>
        </p:txBody>
      </p:sp>
      <p:sp>
        <p:nvSpPr>
          <p:cNvPr id="3074" name="Rectangle 2"/>
          <p:cNvSpPr>
            <a:spLocks noGrp="1" noChangeArrowheads="1"/>
          </p:cNvSpPr>
          <p:nvPr>
            <p:ph type="body" idx="1"/>
          </p:nvPr>
        </p:nvSpPr>
        <p:spPr>
          <a:xfrm>
            <a:off x="2209800" y="1524001"/>
            <a:ext cx="7772400" cy="396875"/>
          </a:xfrm>
          <a:ln/>
        </p:spPr>
        <p:txBody>
          <a:bodyPr/>
          <a:lstStyle/>
          <a:p>
            <a:pPr algn="ctr">
              <a:spcBef>
                <a:spcPts val="500"/>
              </a:spcBef>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sz="2000" dirty="0"/>
              <a:t>Date:</a:t>
            </a:r>
            <a:r>
              <a:rPr lang="en-GB" sz="2000" b="0" dirty="0"/>
              <a:t> 2024-01-18</a:t>
            </a:r>
          </a:p>
        </p:txBody>
      </p:sp>
      <p:graphicFrame>
        <p:nvGraphicFramePr>
          <p:cNvPr id="3075" name="Object 3"/>
          <p:cNvGraphicFramePr>
            <a:graphicFrameLocks noChangeAspect="1"/>
          </p:cNvGraphicFramePr>
          <p:nvPr>
            <p:extLst>
              <p:ext uri="{D42A27DB-BD31-4B8C-83A1-F6EECF244321}">
                <p14:modId xmlns:p14="http://schemas.microsoft.com/office/powerpoint/2010/main" val="1216912886"/>
              </p:ext>
            </p:extLst>
          </p:nvPr>
        </p:nvGraphicFramePr>
        <p:xfrm>
          <a:off x="2032000" y="2276872"/>
          <a:ext cx="8128000" cy="2463800"/>
        </p:xfrm>
        <a:graphic>
          <a:graphicData uri="http://schemas.openxmlformats.org/presentationml/2006/ole">
            <mc:AlternateContent xmlns:mc="http://schemas.openxmlformats.org/markup-compatibility/2006">
              <mc:Choice xmlns:v="urn:schemas-microsoft-com:vml" Requires="v">
                <p:oleObj name="Document" r:id="rId3" imgW="8255000" imgH="2514600" progId="Word.Document.8">
                  <p:embed/>
                </p:oleObj>
              </mc:Choice>
              <mc:Fallback>
                <p:oleObj name="Document" r:id="rId3" imgW="8255000" imgH="2514600" progId="Word.Document.8">
                  <p:embed/>
                  <p:pic>
                    <p:nvPicPr>
                      <p:cNvPr id="3075" name="Object 3"/>
                      <p:cNvPicPr>
                        <a:picLocks noChangeAspect="1" noChangeArrowheads="1"/>
                      </p:cNvPicPr>
                      <p:nvPr/>
                    </p:nvPicPr>
                    <p:blipFill>
                      <a:blip r:embed="rId4"/>
                      <a:srcRect/>
                      <a:stretch>
                        <a:fillRect/>
                      </a:stretch>
                    </p:blipFill>
                    <p:spPr bwMode="auto">
                      <a:xfrm>
                        <a:off x="2032000" y="2276872"/>
                        <a:ext cx="8128000" cy="24638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891" algn="l"/>
                <a:tab pos="1257269" algn="l"/>
                <a:tab pos="2171646" algn="l"/>
                <a:tab pos="3086023" algn="l"/>
                <a:tab pos="4000400" algn="l"/>
                <a:tab pos="4914777" algn="l"/>
                <a:tab pos="5829154" algn="l"/>
                <a:tab pos="6743531" algn="l"/>
                <a:tab pos="7657909" algn="l"/>
                <a:tab pos="8572286" algn="l"/>
                <a:tab pos="9486663" algn="l"/>
                <a:tab pos="10401040" algn="l"/>
              </a:tabLst>
            </a:pPr>
            <a:r>
              <a:rPr lang="en-GB" sz="2000">
                <a:solidFill>
                  <a:srgbClr val="000000"/>
                </a:solidFill>
              </a:rPr>
              <a:t>Authors:</a:t>
            </a:r>
          </a:p>
        </p:txBody>
      </p:sp>
      <p:sp>
        <p:nvSpPr>
          <p:cNvPr id="2" name="Footer Placeholder 1">
            <a:extLst>
              <a:ext uri="{FF2B5EF4-FFF2-40B4-BE49-F238E27FC236}">
                <a16:creationId xmlns:a16="http://schemas.microsoft.com/office/drawing/2014/main" id="{D7B6DAD2-222A-0721-B9C7-65D8CDEFCF80}"/>
              </a:ext>
            </a:extLst>
          </p:cNvPr>
          <p:cNvSpPr>
            <a:spLocks noGrp="1"/>
          </p:cNvSpPr>
          <p:nvPr>
            <p:ph type="ftr" idx="14"/>
          </p:nvPr>
        </p:nvSpPr>
        <p:spPr/>
        <p:txBody>
          <a:bodyPr/>
          <a:lstStyle/>
          <a:p>
            <a:r>
              <a:rPr lang="en-GB"/>
              <a:t>Marc Emmelmann, Self</a:t>
            </a:r>
            <a:endParaRPr lang="en-GB" dirty="0"/>
          </a:p>
        </p:txBody>
      </p:sp>
      <p:sp>
        <p:nvSpPr>
          <p:cNvPr id="3" name="Slide Number Placeholder 2">
            <a:extLst>
              <a:ext uri="{FF2B5EF4-FFF2-40B4-BE49-F238E27FC236}">
                <a16:creationId xmlns:a16="http://schemas.microsoft.com/office/drawing/2014/main" id="{8845C701-A02B-2099-9385-CCCF40DB6487}"/>
              </a:ext>
            </a:extLst>
          </p:cNvPr>
          <p:cNvSpPr>
            <a:spLocks noGrp="1"/>
          </p:cNvSpPr>
          <p:nvPr>
            <p:ph type="sldNum" idx="12"/>
          </p:nvPr>
        </p:nvSpPr>
        <p:spPr/>
        <p:txBody>
          <a:bodyPr/>
          <a:lstStyle/>
          <a:p>
            <a:r>
              <a:rPr lang="en-GB"/>
              <a:t>Slide </a:t>
            </a:r>
            <a:fld id="{440F5867-744E-4AA6-B0ED-4C44D2DFBB7B}" type="slidenum">
              <a:rPr lang="en-GB" smtClean="0"/>
              <a:pPr/>
              <a:t>25</a:t>
            </a:fld>
            <a:endParaRPr lang="en-GB" dirty="0"/>
          </a:p>
        </p:txBody>
      </p:sp>
      <p:sp>
        <p:nvSpPr>
          <p:cNvPr id="4" name="Date Placeholder 3">
            <a:extLst>
              <a:ext uri="{FF2B5EF4-FFF2-40B4-BE49-F238E27FC236}">
                <a16:creationId xmlns:a16="http://schemas.microsoft.com/office/drawing/2014/main" id="{A883D362-EA04-F1EB-2C7D-7F46EA490C24}"/>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227188457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a:t>Abstract</a:t>
            </a:r>
          </a:p>
        </p:txBody>
      </p:sp>
      <p:sp>
        <p:nvSpPr>
          <p:cNvPr id="4098" name="Rectangle 2"/>
          <p:cNvSpPr>
            <a:spLocks noGrp="1" noChangeArrowheads="1"/>
          </p:cNvSpPr>
          <p:nvPr>
            <p:ph type="body" idx="1"/>
          </p:nvPr>
        </p:nvSpPr>
        <p:spPr>
          <a:xfrm>
            <a:off x="914510" y="1981200"/>
            <a:ext cx="10462077" cy="4114800"/>
          </a:xfrm>
          <a:ln/>
        </p:spPr>
        <p:txBody>
          <a:bodyPr/>
          <a:lstStyle/>
          <a:p>
            <a:pPr>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dirty="0"/>
              <a:t>Closing report for IEEE 802.11 </a:t>
            </a:r>
            <a:r>
              <a:rPr lang="en-GB" dirty="0" err="1"/>
              <a:t>Coex</a:t>
            </a:r>
            <a:r>
              <a:rPr lang="en-GB" dirty="0"/>
              <a:t> SC (Coexistence Standing Committee) for January 2024.</a:t>
            </a:r>
          </a:p>
        </p:txBody>
      </p:sp>
      <p:sp>
        <p:nvSpPr>
          <p:cNvPr id="2" name="Footer Placeholder 1">
            <a:extLst>
              <a:ext uri="{FF2B5EF4-FFF2-40B4-BE49-F238E27FC236}">
                <a16:creationId xmlns:a16="http://schemas.microsoft.com/office/drawing/2014/main" id="{45CEC0B0-B9C3-2DF7-F922-813266D4B858}"/>
              </a:ext>
            </a:extLst>
          </p:cNvPr>
          <p:cNvSpPr>
            <a:spLocks noGrp="1"/>
          </p:cNvSpPr>
          <p:nvPr>
            <p:ph type="ftr" idx="14"/>
          </p:nvPr>
        </p:nvSpPr>
        <p:spPr/>
        <p:txBody>
          <a:bodyPr/>
          <a:lstStyle/>
          <a:p>
            <a:r>
              <a:rPr lang="en-GB"/>
              <a:t>Marc Emmelmann, Self</a:t>
            </a:r>
            <a:endParaRPr lang="en-GB" dirty="0"/>
          </a:p>
        </p:txBody>
      </p:sp>
      <p:sp>
        <p:nvSpPr>
          <p:cNvPr id="3" name="Slide Number Placeholder 2">
            <a:extLst>
              <a:ext uri="{FF2B5EF4-FFF2-40B4-BE49-F238E27FC236}">
                <a16:creationId xmlns:a16="http://schemas.microsoft.com/office/drawing/2014/main" id="{013AF34D-F767-D111-E298-303E0CEF792F}"/>
              </a:ext>
            </a:extLst>
          </p:cNvPr>
          <p:cNvSpPr>
            <a:spLocks noGrp="1"/>
          </p:cNvSpPr>
          <p:nvPr>
            <p:ph type="sldNum" idx="12"/>
          </p:nvPr>
        </p:nvSpPr>
        <p:spPr/>
        <p:txBody>
          <a:bodyPr/>
          <a:lstStyle/>
          <a:p>
            <a:r>
              <a:rPr lang="en-GB"/>
              <a:t>Slide </a:t>
            </a:r>
            <a:fld id="{440F5867-744E-4AA6-B0ED-4C44D2DFBB7B}" type="slidenum">
              <a:rPr lang="en-GB" smtClean="0"/>
              <a:pPr/>
              <a:t>26</a:t>
            </a:fld>
            <a:endParaRPr lang="en-GB" dirty="0"/>
          </a:p>
        </p:txBody>
      </p:sp>
      <p:sp>
        <p:nvSpPr>
          <p:cNvPr id="7" name="Date Placeholder 6">
            <a:extLst>
              <a:ext uri="{FF2B5EF4-FFF2-40B4-BE49-F238E27FC236}">
                <a16:creationId xmlns:a16="http://schemas.microsoft.com/office/drawing/2014/main" id="{1B214D67-2ACE-6C77-E452-5A255DD0167B}"/>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5604177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46F1A-D660-5288-C5CB-CCDBBEEA4F4B}"/>
              </a:ext>
            </a:extLst>
          </p:cNvPr>
          <p:cNvSpPr>
            <a:spLocks noGrp="1"/>
          </p:cNvSpPr>
          <p:nvPr>
            <p:ph type="title"/>
          </p:nvPr>
        </p:nvSpPr>
        <p:spPr/>
        <p:txBody>
          <a:bodyPr/>
          <a:lstStyle/>
          <a:p>
            <a:r>
              <a:rPr lang="en-US" dirty="0" err="1"/>
              <a:t>Coex</a:t>
            </a:r>
            <a:r>
              <a:rPr lang="en-US" dirty="0"/>
              <a:t> SC’s week at a glance</a:t>
            </a:r>
          </a:p>
        </p:txBody>
      </p:sp>
      <p:sp>
        <p:nvSpPr>
          <p:cNvPr id="3" name="Content Placeholder 2">
            <a:extLst>
              <a:ext uri="{FF2B5EF4-FFF2-40B4-BE49-F238E27FC236}">
                <a16:creationId xmlns:a16="http://schemas.microsoft.com/office/drawing/2014/main" id="{19932AE5-FEF0-17E5-3639-85AAE468CBED}"/>
              </a:ext>
            </a:extLst>
          </p:cNvPr>
          <p:cNvSpPr>
            <a:spLocks noGrp="1"/>
          </p:cNvSpPr>
          <p:nvPr>
            <p:ph idx="1"/>
          </p:nvPr>
        </p:nvSpPr>
        <p:spPr/>
        <p:txBody>
          <a:bodyPr/>
          <a:lstStyle/>
          <a:p>
            <a:r>
              <a:rPr lang="en-US" dirty="0"/>
              <a:t>Met three times</a:t>
            </a:r>
          </a:p>
          <a:p>
            <a:pPr marL="380990" indent="-380990">
              <a:buFont typeface="Arial" panose="020B0604020202020204" pitchFamily="34" charset="0"/>
              <a:buChar char="•"/>
            </a:pPr>
            <a:r>
              <a:rPr lang="en-US" dirty="0"/>
              <a:t>Two </a:t>
            </a:r>
            <a:r>
              <a:rPr lang="en-US" dirty="0" err="1"/>
              <a:t>Coex</a:t>
            </a:r>
            <a:r>
              <a:rPr lang="en-US" dirty="0"/>
              <a:t> SC (only) slots</a:t>
            </a:r>
          </a:p>
          <a:p>
            <a:pPr marL="380990" indent="-380990">
              <a:buFont typeface="Arial" panose="020B0604020202020204" pitchFamily="34" charset="0"/>
              <a:buChar char="•"/>
            </a:pPr>
            <a:r>
              <a:rPr lang="en-US" dirty="0"/>
              <a:t>One Joint session with 15.4.ab</a:t>
            </a:r>
          </a:p>
          <a:p>
            <a:pPr marL="0" indent="0"/>
            <a:endParaRPr lang="en-US" dirty="0"/>
          </a:p>
          <a:p>
            <a:pPr marL="0" indent="0"/>
            <a:r>
              <a:rPr lang="en-US" dirty="0"/>
              <a:t>10 </a:t>
            </a:r>
            <a:r>
              <a:rPr lang="en-US" dirty="0" err="1"/>
              <a:t>Coex</a:t>
            </a:r>
            <a:r>
              <a:rPr lang="en-US" dirty="0"/>
              <a:t> Submissions &amp; Discussions with 15.4ab</a:t>
            </a:r>
          </a:p>
          <a:p>
            <a:pPr marL="380990" indent="-380990">
              <a:buFont typeface="Arial" panose="020B0604020202020204" pitchFamily="34" charset="0"/>
              <a:buChar char="•"/>
            </a:pPr>
            <a:r>
              <a:rPr lang="en-US" dirty="0"/>
              <a:t>Made use of every minute of our meeting time</a:t>
            </a:r>
          </a:p>
          <a:p>
            <a:pPr marL="0" indent="0"/>
            <a:endParaRPr lang="en-US" dirty="0"/>
          </a:p>
          <a:p>
            <a:pPr marL="0" indent="0"/>
            <a:r>
              <a:rPr lang="en-US" dirty="0"/>
              <a:t>Straw poll on an opening statement of </a:t>
            </a:r>
            <a:r>
              <a:rPr lang="en-US" dirty="0" err="1"/>
              <a:t>Coex</a:t>
            </a:r>
            <a:r>
              <a:rPr lang="en-US" dirty="0"/>
              <a:t> for the joint session</a:t>
            </a:r>
          </a:p>
        </p:txBody>
      </p:sp>
      <p:sp>
        <p:nvSpPr>
          <p:cNvPr id="7" name="Footer Placeholder 6">
            <a:extLst>
              <a:ext uri="{FF2B5EF4-FFF2-40B4-BE49-F238E27FC236}">
                <a16:creationId xmlns:a16="http://schemas.microsoft.com/office/drawing/2014/main" id="{6464F6DD-BBDA-2B55-AA4D-C5C45FFE9F23}"/>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59833678-B048-2919-7D30-25B748BCD81F}"/>
              </a:ext>
            </a:extLst>
          </p:cNvPr>
          <p:cNvSpPr>
            <a:spLocks noGrp="1"/>
          </p:cNvSpPr>
          <p:nvPr>
            <p:ph type="sldNum" idx="12"/>
          </p:nvPr>
        </p:nvSpPr>
        <p:spPr/>
        <p:txBody>
          <a:bodyPr/>
          <a:lstStyle/>
          <a:p>
            <a:r>
              <a:rPr lang="en-GB"/>
              <a:t>Slide </a:t>
            </a:r>
            <a:fld id="{440F5867-744E-4AA6-B0ED-4C44D2DFBB7B}" type="slidenum">
              <a:rPr lang="en-GB" smtClean="0"/>
              <a:pPr/>
              <a:t>27</a:t>
            </a:fld>
            <a:endParaRPr lang="en-GB" dirty="0"/>
          </a:p>
        </p:txBody>
      </p:sp>
      <p:sp>
        <p:nvSpPr>
          <p:cNvPr id="9" name="Date Placeholder 8">
            <a:extLst>
              <a:ext uri="{FF2B5EF4-FFF2-40B4-BE49-F238E27FC236}">
                <a16:creationId xmlns:a16="http://schemas.microsoft.com/office/drawing/2014/main" id="{A43B4331-BC5E-5131-626F-E672F7608AFB}"/>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25796278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503C-F210-AB51-C361-A20C3CC6DB57}"/>
              </a:ext>
            </a:extLst>
          </p:cNvPr>
          <p:cNvSpPr>
            <a:spLocks noGrp="1"/>
          </p:cNvSpPr>
          <p:nvPr>
            <p:ph type="title"/>
          </p:nvPr>
        </p:nvSpPr>
        <p:spPr/>
        <p:txBody>
          <a:bodyPr/>
          <a:lstStyle/>
          <a:p>
            <a:r>
              <a:rPr lang="en-US" dirty="0"/>
              <a:t>ETSI BRAN Update to 802.11 (1/2)</a:t>
            </a:r>
          </a:p>
        </p:txBody>
      </p:sp>
      <p:sp>
        <p:nvSpPr>
          <p:cNvPr id="3" name="Content Placeholder 2">
            <a:extLst>
              <a:ext uri="{FF2B5EF4-FFF2-40B4-BE49-F238E27FC236}">
                <a16:creationId xmlns:a16="http://schemas.microsoft.com/office/drawing/2014/main" id="{C3CBFE3F-7C38-9B1F-2604-A2C100C95452}"/>
              </a:ext>
            </a:extLst>
          </p:cNvPr>
          <p:cNvSpPr>
            <a:spLocks noGrp="1"/>
          </p:cNvSpPr>
          <p:nvPr>
            <p:ph idx="1"/>
          </p:nvPr>
        </p:nvSpPr>
        <p:spPr>
          <a:xfrm>
            <a:off x="914402" y="1908075"/>
            <a:ext cx="10361084" cy="4113213"/>
          </a:xfrm>
          <a:noFill/>
          <a:ln w="9525">
            <a:noFill/>
            <a:round/>
            <a:headEnd/>
            <a:tailEnd/>
          </a:ln>
          <a:effectLst/>
        </p:spPr>
        <p:txBody>
          <a:bodyPr vert="horz" wrap="square" lIns="122880" tIns="61440" rIns="122880" bIns="61440" numCol="1" anchor="t" anchorCtr="0" compatLnSpc="1">
            <a:prstTxWarp prst="textNoShape">
              <a:avLst/>
            </a:prstTxWarp>
          </a:bodyPr>
          <a:lstStyle/>
          <a:p>
            <a:pPr marL="0" indent="0"/>
            <a:r>
              <a:rPr lang="en-US" dirty="0">
                <a:latin typeface="Helvetica" pitchFamily="2" charset="0"/>
              </a:rPr>
              <a:t>EN 301 893 (5 GHz)</a:t>
            </a:r>
          </a:p>
          <a:p>
            <a:pPr marL="380990" indent="-380990">
              <a:buFont typeface="Arial" panose="020B0604020202020204" pitchFamily="34" charset="0"/>
              <a:buChar char="•"/>
            </a:pPr>
            <a:r>
              <a:rPr lang="en-US" b="0" dirty="0">
                <a:latin typeface="Helvetica" pitchFamily="2" charset="0"/>
              </a:rPr>
              <a:t>Work completed</a:t>
            </a:r>
          </a:p>
          <a:p>
            <a:pPr marL="380990" indent="-380990">
              <a:buFont typeface="Arial" panose="020B0604020202020204" pitchFamily="34" charset="0"/>
              <a:buChar char="•"/>
            </a:pPr>
            <a:r>
              <a:rPr lang="en-GB" b="0" dirty="0">
                <a:latin typeface="Helvetica" pitchFamily="2" charset="0"/>
                <a:hlinkClick r:id="rId2">
                  <a:extLst>
                    <a:ext uri="{A12FA001-AC4F-418D-AE19-62706E023703}">
                      <ahyp:hlinkClr xmlns:ahyp="http://schemas.microsoft.com/office/drawing/2018/hyperlinkcolor" val="tx"/>
                    </a:ext>
                  </a:extLst>
                </a:hlinkClick>
              </a:rPr>
              <a:t>Version 2.2.0</a:t>
            </a:r>
            <a:r>
              <a:rPr lang="en-GB" b="0" dirty="0">
                <a:latin typeface="Helvetica" pitchFamily="2" charset="0"/>
              </a:rPr>
              <a:t> published on 2023-11-16</a:t>
            </a:r>
          </a:p>
          <a:p>
            <a:pPr marL="380990" indent="-380990">
              <a:buFont typeface="Arial" panose="020B0604020202020204" pitchFamily="34" charset="0"/>
              <a:buChar char="•"/>
            </a:pPr>
            <a:r>
              <a:rPr lang="en-GB" b="0" dirty="0">
                <a:latin typeface="Helvetica" pitchFamily="2" charset="0"/>
              </a:rPr>
              <a:t>EN Approval Procedure (ENAP) in progress</a:t>
            </a:r>
            <a:endParaRPr lang="en-US" b="0" dirty="0">
              <a:latin typeface="Helvetica" pitchFamily="2" charset="0"/>
            </a:endParaRPr>
          </a:p>
          <a:p>
            <a:pPr marL="781031" lvl="1" indent="-380990">
              <a:buFont typeface="Arial" panose="020B0604020202020204" pitchFamily="34" charset="0"/>
              <a:buChar char="•"/>
            </a:pPr>
            <a:endParaRPr lang="en-US" sz="1600" dirty="0">
              <a:latin typeface="Helvetica" pitchFamily="2" charset="0"/>
            </a:endParaRPr>
          </a:p>
          <a:p>
            <a:pPr marL="0" indent="0"/>
            <a:r>
              <a:rPr lang="en-US" dirty="0">
                <a:latin typeface="Helvetica" pitchFamily="2" charset="0"/>
              </a:rPr>
              <a:t>EN 303 753 (60 GHz)</a:t>
            </a:r>
          </a:p>
          <a:p>
            <a:pPr marL="380990" indent="-380990">
              <a:buFont typeface="Arial" panose="020B0604020202020204" pitchFamily="34" charset="0"/>
              <a:buChar char="•"/>
            </a:pPr>
            <a:r>
              <a:rPr lang="en-US" b="0" dirty="0">
                <a:latin typeface="Helvetica" pitchFamily="2" charset="0"/>
              </a:rPr>
              <a:t>waiting for approval by European Commission to enter next stage</a:t>
            </a:r>
          </a:p>
          <a:p>
            <a:pPr marL="380990" indent="-380990">
              <a:buFont typeface="Arial" panose="020B0604020202020204" pitchFamily="34" charset="0"/>
              <a:buChar char="•"/>
            </a:pPr>
            <a:r>
              <a:rPr lang="en-US" b="0" dirty="0">
                <a:latin typeface="Helvetica" pitchFamily="2" charset="0"/>
              </a:rPr>
              <a:t>Re-circulation at national voting level</a:t>
            </a:r>
          </a:p>
        </p:txBody>
      </p:sp>
      <p:sp>
        <p:nvSpPr>
          <p:cNvPr id="7" name="Footer Placeholder 6">
            <a:extLst>
              <a:ext uri="{FF2B5EF4-FFF2-40B4-BE49-F238E27FC236}">
                <a16:creationId xmlns:a16="http://schemas.microsoft.com/office/drawing/2014/main" id="{DB3BA44E-CF06-A282-941B-EE879CC773BC}"/>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56EB0FD5-03DC-56C9-2FB4-415A2D338D54}"/>
              </a:ext>
            </a:extLst>
          </p:cNvPr>
          <p:cNvSpPr>
            <a:spLocks noGrp="1"/>
          </p:cNvSpPr>
          <p:nvPr>
            <p:ph type="sldNum" idx="12"/>
          </p:nvPr>
        </p:nvSpPr>
        <p:spPr/>
        <p:txBody>
          <a:bodyPr/>
          <a:lstStyle/>
          <a:p>
            <a:r>
              <a:rPr lang="en-GB"/>
              <a:t>Slide </a:t>
            </a:r>
            <a:fld id="{440F5867-744E-4AA6-B0ED-4C44D2DFBB7B}" type="slidenum">
              <a:rPr lang="en-GB" smtClean="0"/>
              <a:pPr/>
              <a:t>28</a:t>
            </a:fld>
            <a:endParaRPr lang="en-GB" dirty="0"/>
          </a:p>
        </p:txBody>
      </p:sp>
      <p:sp>
        <p:nvSpPr>
          <p:cNvPr id="9" name="Date Placeholder 8">
            <a:extLst>
              <a:ext uri="{FF2B5EF4-FFF2-40B4-BE49-F238E27FC236}">
                <a16:creationId xmlns:a16="http://schemas.microsoft.com/office/drawing/2014/main" id="{188F86FE-548C-17CE-B818-BABB66B8FD8F}"/>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36757550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503C-F210-AB51-C361-A20C3CC6DB57}"/>
              </a:ext>
            </a:extLst>
          </p:cNvPr>
          <p:cNvSpPr>
            <a:spLocks noGrp="1"/>
          </p:cNvSpPr>
          <p:nvPr>
            <p:ph type="title"/>
          </p:nvPr>
        </p:nvSpPr>
        <p:spPr/>
        <p:txBody>
          <a:bodyPr/>
          <a:lstStyle/>
          <a:p>
            <a:r>
              <a:rPr lang="en-US" dirty="0"/>
              <a:t>ETSI BRAN Update to 802.11 (2/2)</a:t>
            </a:r>
          </a:p>
        </p:txBody>
      </p:sp>
      <p:sp>
        <p:nvSpPr>
          <p:cNvPr id="3" name="Content Placeholder 2">
            <a:extLst>
              <a:ext uri="{FF2B5EF4-FFF2-40B4-BE49-F238E27FC236}">
                <a16:creationId xmlns:a16="http://schemas.microsoft.com/office/drawing/2014/main" id="{C3CBFE3F-7C38-9B1F-2604-A2C100C95452}"/>
              </a:ext>
            </a:extLst>
          </p:cNvPr>
          <p:cNvSpPr>
            <a:spLocks noGrp="1"/>
          </p:cNvSpPr>
          <p:nvPr>
            <p:ph idx="1"/>
          </p:nvPr>
        </p:nvSpPr>
        <p:spPr>
          <a:xfrm>
            <a:off x="914402" y="1908075"/>
            <a:ext cx="10361084" cy="4113213"/>
          </a:xfrm>
          <a:noFill/>
          <a:ln w="9525">
            <a:noFill/>
            <a:round/>
            <a:headEnd/>
            <a:tailEnd/>
          </a:ln>
          <a:effectLst/>
        </p:spPr>
        <p:txBody>
          <a:bodyPr vert="horz" wrap="square" lIns="122880" tIns="61440" rIns="122880" bIns="61440" numCol="1" anchor="t" anchorCtr="0" compatLnSpc="1">
            <a:prstTxWarp prst="textNoShape">
              <a:avLst/>
            </a:prstTxWarp>
          </a:bodyPr>
          <a:lstStyle/>
          <a:p>
            <a:pPr marL="0" indent="0"/>
            <a:r>
              <a:rPr lang="en-US" dirty="0">
                <a:latin typeface="Helvetica" pitchFamily="2" charset="0"/>
              </a:rPr>
              <a:t>EN 303 687 (6 GHz)</a:t>
            </a:r>
          </a:p>
          <a:p>
            <a:pPr marL="380990" indent="-380990">
              <a:buFont typeface="Arial" panose="020B0604020202020204" pitchFamily="34" charset="0"/>
              <a:buChar char="•"/>
            </a:pPr>
            <a:r>
              <a:rPr lang="en-US" b="0" dirty="0">
                <a:latin typeface="Helvetica" pitchFamily="2" charset="0"/>
              </a:rPr>
              <a:t>Work on revision EN 303 687 continued</a:t>
            </a:r>
          </a:p>
          <a:p>
            <a:pPr marL="380990" indent="-380990">
              <a:buFont typeface="Arial" panose="020B0604020202020204" pitchFamily="34" charset="0"/>
              <a:buChar char="•"/>
            </a:pPr>
            <a:r>
              <a:rPr lang="en-US" b="0" dirty="0">
                <a:latin typeface="Helvetica" pitchFamily="2" charset="0"/>
                <a:hlinkClick r:id="rId2">
                  <a:extLst>
                    <a:ext uri="{A12FA001-AC4F-418D-AE19-62706E023703}">
                      <ahyp:hlinkClr xmlns:ahyp="http://schemas.microsoft.com/office/drawing/2018/hyperlinkcolor" val="tx"/>
                    </a:ext>
                  </a:extLst>
                </a:hlinkClick>
              </a:rPr>
              <a:t>Version 1.1.2</a:t>
            </a:r>
            <a:r>
              <a:rPr lang="en-US" b="0" dirty="0">
                <a:latin typeface="Helvetica" pitchFamily="2" charset="0"/>
              </a:rPr>
              <a:t> published (Early draft)</a:t>
            </a:r>
          </a:p>
          <a:p>
            <a:pPr marL="380990" indent="-380990">
              <a:buFont typeface="Arial" panose="020B0604020202020204" pitchFamily="34" charset="0"/>
              <a:buChar char="•"/>
            </a:pPr>
            <a:r>
              <a:rPr lang="en-US" b="0" dirty="0">
                <a:latin typeface="Helvetica" pitchFamily="2" charset="0"/>
              </a:rPr>
              <a:t>Spectrum mask requirements for 320 MHz included</a:t>
            </a:r>
          </a:p>
          <a:p>
            <a:pPr marL="380990" indent="-380990">
              <a:buFont typeface="Arial" panose="020B0604020202020204" pitchFamily="34" charset="0"/>
              <a:buChar char="•"/>
            </a:pPr>
            <a:r>
              <a:rPr lang="en-US" b="0" dirty="0">
                <a:latin typeface="Helvetica" pitchFamily="2" charset="0"/>
              </a:rPr>
              <a:t>New test regarding deferral for narrowband signals included</a:t>
            </a:r>
          </a:p>
          <a:p>
            <a:pPr marL="380990" indent="-380990">
              <a:buFont typeface="Arial" panose="020B0604020202020204" pitchFamily="34" charset="0"/>
              <a:buChar char="•"/>
            </a:pPr>
            <a:r>
              <a:rPr lang="en-US" b="0" dirty="0">
                <a:latin typeface="Helvetica" pitchFamily="2" charset="0"/>
              </a:rPr>
              <a:t>Further interest in medium access requirements for narrowband frequency hopping equipment and client-to-client communication</a:t>
            </a:r>
          </a:p>
          <a:p>
            <a:pPr marL="380990" indent="-380990">
              <a:buFont typeface="Arial" panose="020B0604020202020204" pitchFamily="34" charset="0"/>
              <a:buChar char="•"/>
            </a:pPr>
            <a:endParaRPr lang="en-US" b="0" dirty="0">
              <a:latin typeface="Helvetica" pitchFamily="2" charset="0"/>
            </a:endParaRPr>
          </a:p>
        </p:txBody>
      </p:sp>
      <p:sp>
        <p:nvSpPr>
          <p:cNvPr id="7" name="Footer Placeholder 6">
            <a:extLst>
              <a:ext uri="{FF2B5EF4-FFF2-40B4-BE49-F238E27FC236}">
                <a16:creationId xmlns:a16="http://schemas.microsoft.com/office/drawing/2014/main" id="{1CCAABCF-5DAE-62EC-F11D-D83C30215574}"/>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2B83A656-E22D-32B8-413C-927C454FFA20}"/>
              </a:ext>
            </a:extLst>
          </p:cNvPr>
          <p:cNvSpPr>
            <a:spLocks noGrp="1"/>
          </p:cNvSpPr>
          <p:nvPr>
            <p:ph type="sldNum" idx="12"/>
          </p:nvPr>
        </p:nvSpPr>
        <p:spPr/>
        <p:txBody>
          <a:bodyPr/>
          <a:lstStyle/>
          <a:p>
            <a:r>
              <a:rPr lang="en-GB"/>
              <a:t>Slide </a:t>
            </a:r>
            <a:fld id="{440F5867-744E-4AA6-B0ED-4C44D2DFBB7B}" type="slidenum">
              <a:rPr lang="en-GB" smtClean="0"/>
              <a:pPr/>
              <a:t>29</a:t>
            </a:fld>
            <a:endParaRPr lang="en-GB" dirty="0"/>
          </a:p>
        </p:txBody>
      </p:sp>
      <p:sp>
        <p:nvSpPr>
          <p:cNvPr id="9" name="Date Placeholder 8">
            <a:extLst>
              <a:ext uri="{FF2B5EF4-FFF2-40B4-BE49-F238E27FC236}">
                <a16:creationId xmlns:a16="http://schemas.microsoft.com/office/drawing/2014/main" id="{68F385CE-17B4-C9A8-08B4-217AB818B01C}"/>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2153958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January 2024</a:t>
            </a:r>
          </a:p>
        </p:txBody>
      </p:sp>
      <p:sp>
        <p:nvSpPr>
          <p:cNvPr id="5" name="Footer Placeholder 4"/>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3" name="Slide Number Placeholder 2"/>
          <p:cNvSpPr>
            <a:spLocks noGrp="1"/>
          </p:cNvSpPr>
          <p:nvPr>
            <p:ph type="sldNum" sz="quarter" idx="12"/>
          </p:nvPr>
        </p:nvSpPr>
        <p:spPr/>
        <p:txBody>
          <a:bodyPr/>
          <a:lstStyle/>
          <a:p>
            <a:pPr>
              <a:defRPr/>
            </a:pPr>
            <a:r>
              <a:rPr lang="en-US"/>
              <a:t>Slide </a:t>
            </a:r>
            <a:fld id="{DDBC98B1-8847-456F-A590-69DC1C4B50DA}" type="slidenum">
              <a:rPr lang="en-US" smtClean="0"/>
              <a:pPr>
                <a:defRPr/>
              </a:pPr>
              <a:t>3</a:t>
            </a:fld>
            <a:endParaRPr lang="en-US"/>
          </a:p>
        </p:txBody>
      </p:sp>
      <p:pic>
        <p:nvPicPr>
          <p:cNvPr id="7" name="Picture 6">
            <a:extLst>
              <a:ext uri="{FF2B5EF4-FFF2-40B4-BE49-F238E27FC236}">
                <a16:creationId xmlns:a16="http://schemas.microsoft.com/office/drawing/2014/main" id="{7A8C250C-AFBB-8945-1E18-35947066CC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4845" y="674751"/>
            <a:ext cx="10615155" cy="5800662"/>
          </a:xfrm>
          <a:prstGeom prst="rect">
            <a:avLst/>
          </a:prstGeom>
        </p:spPr>
      </p:pic>
    </p:spTree>
    <p:extLst>
      <p:ext uri="{BB962C8B-B14F-4D97-AF65-F5344CB8AC3E}">
        <p14:creationId xmlns:p14="http://schemas.microsoft.com/office/powerpoint/2010/main" val="13918958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567B-2CFC-8223-6950-BF298979C3C7}"/>
              </a:ext>
            </a:extLst>
          </p:cNvPr>
          <p:cNvSpPr>
            <a:spLocks noGrp="1"/>
          </p:cNvSpPr>
          <p:nvPr>
            <p:ph type="title"/>
          </p:nvPr>
        </p:nvSpPr>
        <p:spPr/>
        <p:txBody>
          <a:bodyPr/>
          <a:lstStyle/>
          <a:p>
            <a:r>
              <a:rPr lang="en-US" dirty="0"/>
              <a:t>Update from Bluetooth SIG Work</a:t>
            </a:r>
          </a:p>
        </p:txBody>
      </p:sp>
      <p:sp>
        <p:nvSpPr>
          <p:cNvPr id="3" name="Content Placeholder 2">
            <a:extLst>
              <a:ext uri="{FF2B5EF4-FFF2-40B4-BE49-F238E27FC236}">
                <a16:creationId xmlns:a16="http://schemas.microsoft.com/office/drawing/2014/main" id="{0CBA3634-F82D-A682-0C6D-7A0026D646D3}"/>
              </a:ext>
            </a:extLst>
          </p:cNvPr>
          <p:cNvSpPr>
            <a:spLocks noGrp="1"/>
          </p:cNvSpPr>
          <p:nvPr>
            <p:ph idx="1"/>
          </p:nvPr>
        </p:nvSpPr>
        <p:spPr>
          <a:xfrm>
            <a:off x="914402" y="1604798"/>
            <a:ext cx="10361084" cy="4113213"/>
          </a:xfrm>
        </p:spPr>
        <p:txBody>
          <a:bodyPr/>
          <a:lstStyle/>
          <a:p>
            <a:r>
              <a:rPr lang="en-US" sz="2133" dirty="0"/>
              <a:t>Addressed FCC23-68</a:t>
            </a:r>
          </a:p>
          <a:p>
            <a:r>
              <a:rPr lang="en-US" sz="2133" dirty="0"/>
              <a:t>Second Report and Order</a:t>
            </a:r>
          </a:p>
          <a:p>
            <a:pPr marL="380990" indent="-380990">
              <a:buFont typeface="Arial" panose="020B0604020202020204" pitchFamily="34" charset="0"/>
              <a:buChar char="•"/>
            </a:pPr>
            <a:r>
              <a:rPr lang="en-US" sz="2133" dirty="0"/>
              <a:t>VLP Power Levels and Protection of Incumbents</a:t>
            </a:r>
          </a:p>
          <a:p>
            <a:pPr marL="380990" indent="-380990">
              <a:buFont typeface="Arial" panose="020B0604020202020204" pitchFamily="34" charset="0"/>
              <a:buChar char="•"/>
            </a:pPr>
            <a:r>
              <a:rPr lang="en-US" sz="2133" dirty="0"/>
              <a:t>Bluetooth SIG:</a:t>
            </a:r>
          </a:p>
          <a:p>
            <a:pPr marL="781031" lvl="1" indent="-380990">
              <a:buFont typeface="Arial" panose="020B0604020202020204" pitchFamily="34" charset="0"/>
              <a:buChar char="•"/>
            </a:pPr>
            <a:r>
              <a:rPr lang="en-US" sz="1867" dirty="0"/>
              <a:t>Support Wi-Fi conclusions on VLP power and PSD limits (14 dBm and 1 dBm/MHz); narrowband less likely to cause harmful interference.</a:t>
            </a:r>
          </a:p>
          <a:p>
            <a:pPr marL="781031" lvl="1" indent="-380990">
              <a:buFont typeface="Arial" panose="020B0604020202020204" pitchFamily="34" charset="0"/>
              <a:buChar char="•"/>
            </a:pPr>
            <a:r>
              <a:rPr lang="en-US" sz="1867" dirty="0"/>
              <a:t>CBP for protection of BAS and CARS not a concern for U-NII-5</a:t>
            </a:r>
          </a:p>
          <a:p>
            <a:pPr marL="0" lvl="1" indent="0">
              <a:spcBef>
                <a:spcPts val="600"/>
              </a:spcBef>
            </a:pPr>
            <a:r>
              <a:rPr lang="en-US" sz="2133" b="1" dirty="0">
                <a:cs typeface="+mn-cs"/>
              </a:rPr>
              <a:t>Second Further Notice of Proposed Rulemaking</a:t>
            </a:r>
            <a:endParaRPr lang="en-US" sz="1867" dirty="0"/>
          </a:p>
          <a:p>
            <a:pPr marL="380990" lvl="1" indent="-380990">
              <a:spcBef>
                <a:spcPts val="600"/>
              </a:spcBef>
              <a:buFont typeface="Arial" panose="020B0604020202020204" pitchFamily="34" charset="0"/>
              <a:buChar char="•"/>
            </a:pPr>
            <a:r>
              <a:rPr lang="en-US" sz="2133" b="1" dirty="0">
                <a:cs typeface="+mn-cs"/>
              </a:rPr>
              <a:t>Power Limits for Geofenced VLP Devices in the U-NII-5 through U-NII-8 Bands</a:t>
            </a:r>
          </a:p>
          <a:p>
            <a:pPr marL="380990" lvl="1" indent="-380990">
              <a:spcBef>
                <a:spcPts val="600"/>
              </a:spcBef>
              <a:buFont typeface="Arial" panose="020B0604020202020204" pitchFamily="34" charset="0"/>
              <a:buChar char="•"/>
            </a:pPr>
            <a:r>
              <a:rPr lang="en-US" sz="2133" b="1" dirty="0">
                <a:cs typeface="+mn-cs"/>
              </a:rPr>
              <a:t>Bluetooth SIG: </a:t>
            </a:r>
          </a:p>
          <a:p>
            <a:pPr marL="781031" lvl="1" indent="-380990">
              <a:buFont typeface="Arial" panose="020B0604020202020204" pitchFamily="34" charset="0"/>
              <a:buChar char="•"/>
            </a:pPr>
            <a:r>
              <a:rPr lang="en-US" sz="1867" dirty="0"/>
              <a:t>Currently, Bluetooth does not natively have geolocation capability, but can share in multi-radio devices via coordination with GPS</a:t>
            </a:r>
          </a:p>
          <a:p>
            <a:pPr marL="781031" lvl="1" indent="-380990">
              <a:buFont typeface="Arial" panose="020B0604020202020204" pitchFamily="34" charset="0"/>
              <a:buChar char="•"/>
            </a:pPr>
            <a:r>
              <a:rPr lang="en-US" sz="1867" dirty="0"/>
              <a:t>Narrowband operation may not pose harmful interference threat without geofencing</a:t>
            </a:r>
          </a:p>
        </p:txBody>
      </p:sp>
      <p:sp>
        <p:nvSpPr>
          <p:cNvPr id="7" name="Footer Placeholder 6">
            <a:extLst>
              <a:ext uri="{FF2B5EF4-FFF2-40B4-BE49-F238E27FC236}">
                <a16:creationId xmlns:a16="http://schemas.microsoft.com/office/drawing/2014/main" id="{AC7D0816-589B-07A7-8F54-A989B7BB1106}"/>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20025524-7090-6231-2F60-E25AD55026EF}"/>
              </a:ext>
            </a:extLst>
          </p:cNvPr>
          <p:cNvSpPr>
            <a:spLocks noGrp="1"/>
          </p:cNvSpPr>
          <p:nvPr>
            <p:ph type="sldNum" idx="12"/>
          </p:nvPr>
        </p:nvSpPr>
        <p:spPr/>
        <p:txBody>
          <a:bodyPr/>
          <a:lstStyle/>
          <a:p>
            <a:r>
              <a:rPr lang="en-GB"/>
              <a:t>Slide </a:t>
            </a:r>
            <a:fld id="{440F5867-744E-4AA6-B0ED-4C44D2DFBB7B}" type="slidenum">
              <a:rPr lang="en-GB" smtClean="0"/>
              <a:pPr/>
              <a:t>30</a:t>
            </a:fld>
            <a:endParaRPr lang="en-GB" dirty="0"/>
          </a:p>
        </p:txBody>
      </p:sp>
      <p:sp>
        <p:nvSpPr>
          <p:cNvPr id="9" name="Date Placeholder 8">
            <a:extLst>
              <a:ext uri="{FF2B5EF4-FFF2-40B4-BE49-F238E27FC236}">
                <a16:creationId xmlns:a16="http://schemas.microsoft.com/office/drawing/2014/main" id="{D070ABA4-42E8-C744-96BB-DD47F0CC7319}"/>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26598375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34495-0642-467A-30E8-3C38C924E203}"/>
              </a:ext>
            </a:extLst>
          </p:cNvPr>
          <p:cNvSpPr>
            <a:spLocks noGrp="1"/>
          </p:cNvSpPr>
          <p:nvPr>
            <p:ph type="title"/>
          </p:nvPr>
        </p:nvSpPr>
        <p:spPr/>
        <p:txBody>
          <a:bodyPr/>
          <a:lstStyle/>
          <a:p>
            <a:r>
              <a:rPr lang="en-US" dirty="0"/>
              <a:t>Technical Submissions &amp; Discussion Items (1/3)</a:t>
            </a:r>
          </a:p>
        </p:txBody>
      </p:sp>
      <p:sp>
        <p:nvSpPr>
          <p:cNvPr id="3" name="Content Placeholder 2">
            <a:extLst>
              <a:ext uri="{FF2B5EF4-FFF2-40B4-BE49-F238E27FC236}">
                <a16:creationId xmlns:a16="http://schemas.microsoft.com/office/drawing/2014/main" id="{64D9F142-409A-99BA-C197-C41D80816A20}"/>
              </a:ext>
            </a:extLst>
          </p:cNvPr>
          <p:cNvSpPr>
            <a:spLocks noGrp="1"/>
          </p:cNvSpPr>
          <p:nvPr>
            <p:ph idx="1"/>
          </p:nvPr>
        </p:nvSpPr>
        <p:spPr/>
        <p:txBody>
          <a:bodyPr/>
          <a:lstStyle/>
          <a:p>
            <a:r>
              <a:rPr lang="en-US" dirty="0"/>
              <a:t>Preparation for joint .15.4ab session</a:t>
            </a:r>
          </a:p>
          <a:p>
            <a:pPr marL="380990" indent="-380990">
              <a:buFont typeface="Arial" panose="020B0604020202020204" pitchFamily="34" charset="0"/>
              <a:buChar char="•"/>
            </a:pPr>
            <a:r>
              <a:rPr lang="en-US" dirty="0"/>
              <a:t>Review / comparison of previously discussed NB simulation results</a:t>
            </a:r>
          </a:p>
          <a:p>
            <a:pPr marL="380990" indent="-380990">
              <a:buFont typeface="Arial" panose="020B0604020202020204" pitchFamily="34" charset="0"/>
              <a:buChar char="•"/>
            </a:pPr>
            <a:r>
              <a:rPr lang="en-US" dirty="0"/>
              <a:t>Identified discussion items for joint session</a:t>
            </a:r>
          </a:p>
          <a:p>
            <a:pPr marL="380990" indent="-380990">
              <a:buFont typeface="Arial" panose="020B0604020202020204" pitchFamily="34" charset="0"/>
              <a:buChar char="•"/>
            </a:pPr>
            <a:r>
              <a:rPr lang="en-US" dirty="0"/>
              <a:t>Straw poll as initial discussion statement of </a:t>
            </a:r>
            <a:r>
              <a:rPr lang="en-US" dirty="0" err="1"/>
              <a:t>Coex</a:t>
            </a:r>
            <a:r>
              <a:rPr lang="en-US" dirty="0"/>
              <a:t> towards .15.4ab for joint session:</a:t>
            </a:r>
          </a:p>
          <a:p>
            <a:pPr marL="781031" lvl="1" indent="-380990">
              <a:buFont typeface="Arial" panose="020B0604020202020204" pitchFamily="34" charset="0"/>
              <a:buChar char="•"/>
            </a:pPr>
            <a:r>
              <a:rPr lang="en-US" dirty="0"/>
              <a:t>802.11 </a:t>
            </a:r>
            <a:r>
              <a:rPr lang="en-US" dirty="0" err="1"/>
              <a:t>Coex</a:t>
            </a:r>
            <a:r>
              <a:rPr lang="en-US" dirty="0"/>
              <a:t> SC recommends that 802.15.4ab considers adopting a mandatory coexistence mechanism to enable shared use of the spectrum and adequate performance between 802.11 and 802.15.4ab. This mandatory </a:t>
            </a:r>
            <a:r>
              <a:rPr lang="en-US" dirty="0" err="1"/>
              <a:t>coex</a:t>
            </a:r>
            <a:r>
              <a:rPr lang="en-US" dirty="0"/>
              <a:t> mechanism should consist of one or more of LBT or other techniques</a:t>
            </a:r>
          </a:p>
          <a:p>
            <a:pPr marL="781031" lvl="1" indent="-380990">
              <a:buFont typeface="Arial" panose="020B0604020202020204" pitchFamily="34" charset="0"/>
              <a:buChar char="•"/>
            </a:pPr>
            <a:r>
              <a:rPr lang="en-US" dirty="0" err="1"/>
              <a:t>Coex</a:t>
            </a:r>
            <a:r>
              <a:rPr lang="en-US" dirty="0"/>
              <a:t> SC results: Y-N-A: 44 – 13 - 0</a:t>
            </a:r>
            <a:endParaRPr lang="en-US" b="0" dirty="0"/>
          </a:p>
        </p:txBody>
      </p:sp>
      <p:sp>
        <p:nvSpPr>
          <p:cNvPr id="7" name="Footer Placeholder 6">
            <a:extLst>
              <a:ext uri="{FF2B5EF4-FFF2-40B4-BE49-F238E27FC236}">
                <a16:creationId xmlns:a16="http://schemas.microsoft.com/office/drawing/2014/main" id="{D06CB965-613B-777B-79D4-8E8B923E6D92}"/>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991721EB-540E-EBED-9A9E-2931799D47FD}"/>
              </a:ext>
            </a:extLst>
          </p:cNvPr>
          <p:cNvSpPr>
            <a:spLocks noGrp="1"/>
          </p:cNvSpPr>
          <p:nvPr>
            <p:ph type="sldNum" idx="12"/>
          </p:nvPr>
        </p:nvSpPr>
        <p:spPr/>
        <p:txBody>
          <a:bodyPr/>
          <a:lstStyle/>
          <a:p>
            <a:r>
              <a:rPr lang="en-GB"/>
              <a:t>Slide </a:t>
            </a:r>
            <a:fld id="{440F5867-744E-4AA6-B0ED-4C44D2DFBB7B}" type="slidenum">
              <a:rPr lang="en-GB" smtClean="0"/>
              <a:pPr/>
              <a:t>31</a:t>
            </a:fld>
            <a:endParaRPr lang="en-GB" dirty="0"/>
          </a:p>
        </p:txBody>
      </p:sp>
      <p:sp>
        <p:nvSpPr>
          <p:cNvPr id="9" name="Date Placeholder 8">
            <a:extLst>
              <a:ext uri="{FF2B5EF4-FFF2-40B4-BE49-F238E27FC236}">
                <a16:creationId xmlns:a16="http://schemas.microsoft.com/office/drawing/2014/main" id="{8761623C-7AFA-13CF-07B9-E785201AD750}"/>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36789848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15529E-50C9-77FD-8B0A-916CBC7EF2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8209A5-7EB3-6F64-6FCE-EB9FC836930E}"/>
              </a:ext>
            </a:extLst>
          </p:cNvPr>
          <p:cNvSpPr>
            <a:spLocks noGrp="1"/>
          </p:cNvSpPr>
          <p:nvPr>
            <p:ph type="title"/>
          </p:nvPr>
        </p:nvSpPr>
        <p:spPr/>
        <p:txBody>
          <a:bodyPr/>
          <a:lstStyle/>
          <a:p>
            <a:r>
              <a:rPr lang="en-US" dirty="0"/>
              <a:t>Technical Submissions &amp; Discussion Items (2/3)</a:t>
            </a:r>
          </a:p>
        </p:txBody>
      </p:sp>
      <p:sp>
        <p:nvSpPr>
          <p:cNvPr id="3" name="Content Placeholder 2">
            <a:extLst>
              <a:ext uri="{FF2B5EF4-FFF2-40B4-BE49-F238E27FC236}">
                <a16:creationId xmlns:a16="http://schemas.microsoft.com/office/drawing/2014/main" id="{444602BA-8F35-863B-9EDE-0448583135B0}"/>
              </a:ext>
            </a:extLst>
          </p:cNvPr>
          <p:cNvSpPr>
            <a:spLocks noGrp="1"/>
          </p:cNvSpPr>
          <p:nvPr>
            <p:ph idx="1"/>
          </p:nvPr>
        </p:nvSpPr>
        <p:spPr>
          <a:xfrm>
            <a:off x="914402" y="1796819"/>
            <a:ext cx="10361084" cy="4113213"/>
          </a:xfrm>
        </p:spPr>
        <p:txBody>
          <a:bodyPr/>
          <a:lstStyle/>
          <a:p>
            <a:r>
              <a:rPr lang="en-US" dirty="0"/>
              <a:t>Joint Session </a:t>
            </a:r>
            <a:r>
              <a:rPr lang="en-US" dirty="0" err="1"/>
              <a:t>Coex</a:t>
            </a:r>
            <a:r>
              <a:rPr lang="en-US" dirty="0"/>
              <a:t> SC with 802.15.4ab</a:t>
            </a:r>
          </a:p>
          <a:p>
            <a:pPr marL="380990" indent="-380990">
              <a:buFont typeface="Arial" panose="020B0604020202020204" pitchFamily="34" charset="0"/>
              <a:buChar char="•"/>
            </a:pPr>
            <a:r>
              <a:rPr lang="en-US" b="0" dirty="0"/>
              <a:t>Joint session as a place for discussions welcomed</a:t>
            </a:r>
          </a:p>
          <a:p>
            <a:pPr marL="380990" indent="-380990">
              <a:buFont typeface="Arial" panose="020B0604020202020204" pitchFamily="34" charset="0"/>
              <a:buChar char="•"/>
            </a:pPr>
            <a:r>
              <a:rPr lang="en-US" b="0" dirty="0"/>
              <a:t>Straw poll as opening statement for discussion well received</a:t>
            </a:r>
          </a:p>
          <a:p>
            <a:pPr marL="380990" indent="-380990">
              <a:buFont typeface="Arial" panose="020B0604020202020204" pitchFamily="34" charset="0"/>
              <a:buChar char="•"/>
            </a:pPr>
            <a:r>
              <a:rPr lang="en-US" dirty="0"/>
              <a:t>Discussion and feedback:</a:t>
            </a:r>
          </a:p>
          <a:p>
            <a:pPr marL="781031" lvl="1" indent="-380990">
              <a:buFont typeface="Arial" panose="020B0604020202020204" pitchFamily="34" charset="0"/>
              <a:buChar char="•"/>
            </a:pPr>
            <a:r>
              <a:rPr lang="en-US" dirty="0"/>
              <a:t>802.15.4ab build on .15.4 (baseline) which has mandatory coexistence mechanisms in place</a:t>
            </a:r>
          </a:p>
          <a:p>
            <a:pPr marL="781031" lvl="1" indent="-380990">
              <a:buFont typeface="Arial" panose="020B0604020202020204" pitchFamily="34" charset="0"/>
              <a:buChar char="•"/>
            </a:pPr>
            <a:r>
              <a:rPr lang="en-US" dirty="0"/>
              <a:t>Not all implementations follow strictly what is specified</a:t>
            </a:r>
          </a:p>
          <a:p>
            <a:pPr marL="781031" lvl="1" indent="-380990">
              <a:buFont typeface="Arial" panose="020B0604020202020204" pitchFamily="34" charset="0"/>
              <a:buChar char="•"/>
            </a:pPr>
            <a:r>
              <a:rPr lang="en-US" dirty="0"/>
              <a:t>Potential need to improve on the wording in the standard to emphasize this mandatory feature</a:t>
            </a:r>
          </a:p>
          <a:p>
            <a:pPr marL="781031" lvl="1" indent="-380990">
              <a:buFont typeface="Arial" panose="020B0604020202020204" pitchFamily="34" charset="0"/>
              <a:buChar char="•"/>
            </a:pPr>
            <a:r>
              <a:rPr lang="en-US" dirty="0"/>
              <a:t>802.15.4 SA Ballot pool was open. Chairs encouraged members to join the ballot pool to file comments. Future joint sessions could be scheduled to discuss and potentially resolve those</a:t>
            </a:r>
          </a:p>
          <a:p>
            <a:pPr marL="380990" indent="-380990">
              <a:buFont typeface="Arial" panose="020B0604020202020204" pitchFamily="34" charset="0"/>
              <a:buChar char="•"/>
            </a:pPr>
            <a:r>
              <a:rPr lang="en-US" dirty="0"/>
              <a:t>Next Step: continue with joint session in March; intermediate telco</a:t>
            </a:r>
          </a:p>
        </p:txBody>
      </p:sp>
      <p:sp>
        <p:nvSpPr>
          <p:cNvPr id="7" name="Footer Placeholder 6">
            <a:extLst>
              <a:ext uri="{FF2B5EF4-FFF2-40B4-BE49-F238E27FC236}">
                <a16:creationId xmlns:a16="http://schemas.microsoft.com/office/drawing/2014/main" id="{323A5111-AA14-3CC6-2051-99DDDFBC4346}"/>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E60C68C9-0F0E-0975-9DF9-E077AF4323C1}"/>
              </a:ext>
            </a:extLst>
          </p:cNvPr>
          <p:cNvSpPr>
            <a:spLocks noGrp="1"/>
          </p:cNvSpPr>
          <p:nvPr>
            <p:ph type="sldNum" idx="12"/>
          </p:nvPr>
        </p:nvSpPr>
        <p:spPr/>
        <p:txBody>
          <a:bodyPr/>
          <a:lstStyle/>
          <a:p>
            <a:r>
              <a:rPr lang="en-GB"/>
              <a:t>Slide </a:t>
            </a:r>
            <a:fld id="{440F5867-744E-4AA6-B0ED-4C44D2DFBB7B}" type="slidenum">
              <a:rPr lang="en-GB" smtClean="0"/>
              <a:pPr/>
              <a:t>32</a:t>
            </a:fld>
            <a:endParaRPr lang="en-GB" dirty="0"/>
          </a:p>
        </p:txBody>
      </p:sp>
      <p:sp>
        <p:nvSpPr>
          <p:cNvPr id="9" name="Date Placeholder 8">
            <a:extLst>
              <a:ext uri="{FF2B5EF4-FFF2-40B4-BE49-F238E27FC236}">
                <a16:creationId xmlns:a16="http://schemas.microsoft.com/office/drawing/2014/main" id="{2FD16AC0-99AE-BACE-E2B3-238FF7E5F3CF}"/>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20408298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289F5-6754-68A3-993D-EB8D264950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0F4F9C-C33A-9127-D6AF-84073E48206F}"/>
              </a:ext>
            </a:extLst>
          </p:cNvPr>
          <p:cNvSpPr>
            <a:spLocks noGrp="1"/>
          </p:cNvSpPr>
          <p:nvPr>
            <p:ph type="title"/>
          </p:nvPr>
        </p:nvSpPr>
        <p:spPr/>
        <p:txBody>
          <a:bodyPr/>
          <a:lstStyle/>
          <a:p>
            <a:r>
              <a:rPr lang="en-US" dirty="0"/>
              <a:t>Technical Submissions &amp; Discussion Items (3/3)</a:t>
            </a:r>
          </a:p>
        </p:txBody>
      </p:sp>
      <p:sp>
        <p:nvSpPr>
          <p:cNvPr id="3" name="Content Placeholder 2">
            <a:extLst>
              <a:ext uri="{FF2B5EF4-FFF2-40B4-BE49-F238E27FC236}">
                <a16:creationId xmlns:a16="http://schemas.microsoft.com/office/drawing/2014/main" id="{FBF7309B-6E82-FBF4-7F3E-230A8BD0DD9D}"/>
              </a:ext>
            </a:extLst>
          </p:cNvPr>
          <p:cNvSpPr>
            <a:spLocks noGrp="1"/>
          </p:cNvSpPr>
          <p:nvPr>
            <p:ph idx="1"/>
          </p:nvPr>
        </p:nvSpPr>
        <p:spPr>
          <a:xfrm>
            <a:off x="914402" y="1796819"/>
            <a:ext cx="10361084" cy="4113213"/>
          </a:xfrm>
        </p:spPr>
        <p:txBody>
          <a:bodyPr/>
          <a:lstStyle/>
          <a:p>
            <a:r>
              <a:rPr lang="en-US" dirty="0"/>
              <a:t>Additional technical submissions addressed</a:t>
            </a:r>
          </a:p>
          <a:p>
            <a:pPr marL="380990" indent="-380990">
              <a:buFont typeface="Arial" panose="020B0604020202020204" pitchFamily="34" charset="0"/>
              <a:buChar char="•"/>
            </a:pPr>
            <a:r>
              <a:rPr lang="en-US" b="0" dirty="0"/>
              <a:t>Performance evaluation of Bluetooth isochronous audio in the presence of a Wi-Fi XR link (23/122)</a:t>
            </a:r>
          </a:p>
          <a:p>
            <a:pPr marL="380990" indent="-380990">
              <a:buFont typeface="Arial" panose="020B0604020202020204" pitchFamily="34" charset="0"/>
              <a:buChar char="•"/>
            </a:pPr>
            <a:r>
              <a:rPr lang="en-US" b="0" dirty="0"/>
              <a:t>Revisit of presentation on “In-Device Coexistence (IDC)” previously given to 11bn and 15.4 (23/126)</a:t>
            </a:r>
          </a:p>
          <a:p>
            <a:pPr marL="380990" indent="-380990">
              <a:buFont typeface="Arial" panose="020B0604020202020204" pitchFamily="34" charset="0"/>
              <a:buChar char="•"/>
            </a:pPr>
            <a:r>
              <a:rPr lang="en-US" b="0" dirty="0"/>
              <a:t>Comparison of an optimal and a “easy, simple-to-implement” puncturing scheme for coexistence (24/0055)</a:t>
            </a:r>
          </a:p>
          <a:p>
            <a:pPr marL="380990" indent="-380990">
              <a:buFont typeface="Arial" panose="020B0604020202020204" pitchFamily="34" charset="0"/>
              <a:buChar char="•"/>
            </a:pPr>
            <a:r>
              <a:rPr lang="en-US" b="0" dirty="0"/>
              <a:t>Discussed framework for Wi-Fi and Bluetooth coexistence in the 5 and 6 GHz bands, viewed from the perspective of Bluetooth (24/0007)</a:t>
            </a:r>
          </a:p>
          <a:p>
            <a:pPr marL="380990" indent="-380990">
              <a:buFont typeface="Arial" panose="020B0604020202020204" pitchFamily="34" charset="0"/>
              <a:buChar char="•"/>
            </a:pPr>
            <a:r>
              <a:rPr lang="en-US" b="0" dirty="0"/>
              <a:t>Continued discussion of simulation results of non-LBT BT on 802.11 (</a:t>
            </a:r>
            <a:r>
              <a:rPr lang="en-GB" b="0" dirty="0"/>
              <a:t>11-24/0130)</a:t>
            </a:r>
            <a:r>
              <a:rPr lang="en-US" b="0" dirty="0"/>
              <a:t> </a:t>
            </a:r>
          </a:p>
        </p:txBody>
      </p:sp>
      <p:sp>
        <p:nvSpPr>
          <p:cNvPr id="7" name="Footer Placeholder 6">
            <a:extLst>
              <a:ext uri="{FF2B5EF4-FFF2-40B4-BE49-F238E27FC236}">
                <a16:creationId xmlns:a16="http://schemas.microsoft.com/office/drawing/2014/main" id="{47783EFD-53F7-29A9-5721-FFEBF21A0856}"/>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99725AB8-86CB-F0C4-2A53-F3C40B17DB8F}"/>
              </a:ext>
            </a:extLst>
          </p:cNvPr>
          <p:cNvSpPr>
            <a:spLocks noGrp="1"/>
          </p:cNvSpPr>
          <p:nvPr>
            <p:ph type="sldNum" idx="12"/>
          </p:nvPr>
        </p:nvSpPr>
        <p:spPr/>
        <p:txBody>
          <a:bodyPr/>
          <a:lstStyle/>
          <a:p>
            <a:r>
              <a:rPr lang="en-GB"/>
              <a:t>Slide </a:t>
            </a:r>
            <a:fld id="{440F5867-744E-4AA6-B0ED-4C44D2DFBB7B}" type="slidenum">
              <a:rPr lang="en-GB" smtClean="0"/>
              <a:pPr/>
              <a:t>33</a:t>
            </a:fld>
            <a:endParaRPr lang="en-GB" dirty="0"/>
          </a:p>
        </p:txBody>
      </p:sp>
      <p:sp>
        <p:nvSpPr>
          <p:cNvPr id="9" name="Date Placeholder 8">
            <a:extLst>
              <a:ext uri="{FF2B5EF4-FFF2-40B4-BE49-F238E27FC236}">
                <a16:creationId xmlns:a16="http://schemas.microsoft.com/office/drawing/2014/main" id="{B7B4CCB3-529F-D19A-87DA-905B3F13DE94}"/>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30291514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ED527-A501-683A-2981-0A842B6A30EF}"/>
              </a:ext>
            </a:extLst>
          </p:cNvPr>
          <p:cNvSpPr>
            <a:spLocks noGrp="1"/>
          </p:cNvSpPr>
          <p:nvPr>
            <p:ph type="title"/>
          </p:nvPr>
        </p:nvSpPr>
        <p:spPr/>
        <p:txBody>
          <a:bodyPr/>
          <a:lstStyle/>
          <a:p>
            <a:r>
              <a:rPr lang="en-US" dirty="0"/>
              <a:t>Announcement: DSA Tutorial in March</a:t>
            </a:r>
          </a:p>
        </p:txBody>
      </p:sp>
      <p:sp>
        <p:nvSpPr>
          <p:cNvPr id="3" name="Content Placeholder 2">
            <a:extLst>
              <a:ext uri="{FF2B5EF4-FFF2-40B4-BE49-F238E27FC236}">
                <a16:creationId xmlns:a16="http://schemas.microsoft.com/office/drawing/2014/main" id="{EBB9E48E-DDDF-F14E-DFC7-714E0C7F350E}"/>
              </a:ext>
            </a:extLst>
          </p:cNvPr>
          <p:cNvSpPr>
            <a:spLocks noGrp="1"/>
          </p:cNvSpPr>
          <p:nvPr>
            <p:ph idx="1"/>
          </p:nvPr>
        </p:nvSpPr>
        <p:spPr>
          <a:xfrm>
            <a:off x="914402" y="1908075"/>
            <a:ext cx="10361084" cy="4113213"/>
          </a:xfrm>
        </p:spPr>
        <p:txBody>
          <a:bodyPr/>
          <a:lstStyle/>
          <a:p>
            <a:pPr algn="ctr"/>
            <a:r>
              <a:rPr lang="en-US" sz="1867" dirty="0">
                <a:solidFill>
                  <a:schemeClr val="accent6"/>
                </a:solidFill>
              </a:rPr>
              <a:t>Request for giving a tutorial on Dynamic Spectrum Access (DSA)</a:t>
            </a:r>
            <a:endParaRPr lang="en-US" sz="1600" dirty="0"/>
          </a:p>
          <a:p>
            <a:pPr algn="ctr"/>
            <a:r>
              <a:rPr lang="en-US" sz="1600" dirty="0"/>
              <a:t>If you would kindly be willing to give</a:t>
            </a:r>
            <a:br>
              <a:rPr lang="en-US" sz="1600" dirty="0"/>
            </a:br>
            <a:r>
              <a:rPr lang="en-US" sz="1600" dirty="0"/>
              <a:t>a tutorial on Dynamic Spectrum Access (DSA) to ETSI BRAN</a:t>
            </a:r>
          </a:p>
          <a:p>
            <a:pPr algn="ctr"/>
            <a:endParaRPr lang="en-US" sz="1600" dirty="0"/>
          </a:p>
          <a:p>
            <a:pPr algn="ctr"/>
            <a:r>
              <a:rPr lang="en-US" sz="1600" dirty="0"/>
              <a:t>Please contact Guido </a:t>
            </a:r>
            <a:r>
              <a:rPr lang="en-US" sz="1600" dirty="0" err="1"/>
              <a:t>Hiertz</a:t>
            </a:r>
            <a:r>
              <a:rPr lang="en-US" sz="1600" dirty="0"/>
              <a:t> (</a:t>
            </a:r>
            <a:r>
              <a:rPr lang="en-US" sz="1600" dirty="0">
                <a:hlinkClick r:id="rId2"/>
              </a:rPr>
              <a:t>hiertz@ieee.org</a:t>
            </a:r>
            <a:r>
              <a:rPr lang="en-US" sz="1600" dirty="0"/>
              <a:t>).</a:t>
            </a:r>
          </a:p>
          <a:p>
            <a:pPr algn="ctr"/>
            <a:endParaRPr lang="en-US" sz="1600" dirty="0"/>
          </a:p>
          <a:p>
            <a:pPr algn="ctr"/>
            <a:r>
              <a:rPr lang="en-US" sz="1867" dirty="0">
                <a:solidFill>
                  <a:schemeClr val="accent6"/>
                </a:solidFill>
              </a:rPr>
              <a:t>Mark Gibson (</a:t>
            </a:r>
            <a:r>
              <a:rPr lang="en-US" sz="1867" dirty="0" err="1">
                <a:solidFill>
                  <a:schemeClr val="accent6"/>
                </a:solidFill>
              </a:rPr>
              <a:t>Comsearch</a:t>
            </a:r>
            <a:r>
              <a:rPr lang="en-US" sz="1867" dirty="0">
                <a:solidFill>
                  <a:schemeClr val="accent6"/>
                </a:solidFill>
              </a:rPr>
              <a:t>) volunteered.</a:t>
            </a:r>
          </a:p>
          <a:p>
            <a:pPr algn="ctr"/>
            <a:r>
              <a:rPr lang="en-US" sz="1600" dirty="0"/>
              <a:t>He will give the </a:t>
            </a:r>
            <a:r>
              <a:rPr lang="en-US" sz="1867" dirty="0">
                <a:solidFill>
                  <a:schemeClr val="accent6"/>
                </a:solidFill>
              </a:rPr>
              <a:t>tutorial to </a:t>
            </a:r>
            <a:r>
              <a:rPr lang="en-US" sz="1600" dirty="0"/>
              <a:t>ETSI BRAN as well as to </a:t>
            </a:r>
            <a:r>
              <a:rPr lang="en-US" sz="1867" dirty="0">
                <a:solidFill>
                  <a:schemeClr val="accent6"/>
                </a:solidFill>
              </a:rPr>
              <a:t>802</a:t>
            </a:r>
          </a:p>
          <a:p>
            <a:pPr algn="ctr"/>
            <a:r>
              <a:rPr lang="en-US" sz="1600" dirty="0"/>
              <a:t>Plans for scheduling the tutorial </a:t>
            </a:r>
            <a:r>
              <a:rPr lang="en-US" sz="1867" dirty="0">
                <a:solidFill>
                  <a:schemeClr val="accent6"/>
                </a:solidFill>
              </a:rPr>
              <a:t>Monday EVE of the March meeting</a:t>
            </a:r>
          </a:p>
          <a:p>
            <a:pPr algn="ctr"/>
            <a:r>
              <a:rPr lang="en-US" sz="1600" dirty="0"/>
              <a:t>Confirmed slot:</a:t>
            </a:r>
          </a:p>
          <a:p>
            <a:pPr algn="ctr"/>
            <a:r>
              <a:rPr lang="en-GB" sz="1600" dirty="0"/>
              <a:t>Tutorial "</a:t>
            </a:r>
            <a:r>
              <a:rPr lang="en-GB" sz="1600" dirty="0">
                <a:solidFill>
                  <a:schemeClr val="accent6">
                    <a:lumMod val="60000"/>
                    <a:lumOff val="40000"/>
                  </a:schemeClr>
                </a:solidFill>
              </a:rPr>
              <a:t>Automated Frequency Coordination (AFC)</a:t>
            </a:r>
            <a:r>
              <a:rPr lang="en-GB" sz="1600" dirty="0"/>
              <a:t>”</a:t>
            </a:r>
          </a:p>
          <a:p>
            <a:pPr algn="ctr"/>
            <a:r>
              <a:rPr lang="en-GB" sz="1600" dirty="0"/>
              <a:t>assigned to</a:t>
            </a:r>
          </a:p>
          <a:p>
            <a:pPr algn="ctr"/>
            <a:r>
              <a:rPr lang="en-GB" sz="1600" dirty="0">
                <a:solidFill>
                  <a:schemeClr val="accent6">
                    <a:lumMod val="60000"/>
                    <a:lumOff val="40000"/>
                  </a:schemeClr>
                </a:solidFill>
              </a:rPr>
              <a:t>Tutorial #2 Monday 7:45-9:05 PM.</a:t>
            </a:r>
          </a:p>
          <a:p>
            <a:pPr algn="ctr"/>
            <a:endParaRPr lang="en-US" sz="1867" dirty="0">
              <a:solidFill>
                <a:schemeClr val="accent6"/>
              </a:solidFill>
            </a:endParaRPr>
          </a:p>
        </p:txBody>
      </p:sp>
      <p:cxnSp>
        <p:nvCxnSpPr>
          <p:cNvPr id="8" name="Straight Connector 7">
            <a:extLst>
              <a:ext uri="{FF2B5EF4-FFF2-40B4-BE49-F238E27FC236}">
                <a16:creationId xmlns:a16="http://schemas.microsoft.com/office/drawing/2014/main" id="{2ED251D1-7000-5475-664C-988ABC691670}"/>
              </a:ext>
            </a:extLst>
          </p:cNvPr>
          <p:cNvCxnSpPr>
            <a:cxnSpLocks/>
          </p:cNvCxnSpPr>
          <p:nvPr/>
        </p:nvCxnSpPr>
        <p:spPr bwMode="auto">
          <a:xfrm flipV="1">
            <a:off x="2831637" y="2203747"/>
            <a:ext cx="6912768" cy="1248139"/>
          </a:xfrm>
          <a:prstGeom prst="line">
            <a:avLst/>
          </a:prstGeom>
          <a:solidFill>
            <a:srgbClr val="00B8FF"/>
          </a:solidFill>
          <a:ln w="28575" cap="flat" cmpd="sng" algn="ctr">
            <a:solidFill>
              <a:schemeClr val="tx1"/>
            </a:solidFill>
            <a:prstDash val="solid"/>
            <a:round/>
            <a:headEnd type="none" w="med" len="med"/>
            <a:tailEnd type="none" w="med" len="med"/>
          </a:ln>
          <a:effectLst/>
        </p:spPr>
      </p:cxnSp>
      <p:sp>
        <p:nvSpPr>
          <p:cNvPr id="7" name="Footer Placeholder 6">
            <a:extLst>
              <a:ext uri="{FF2B5EF4-FFF2-40B4-BE49-F238E27FC236}">
                <a16:creationId xmlns:a16="http://schemas.microsoft.com/office/drawing/2014/main" id="{53886809-92EA-E7F6-E18E-933C1ECF69E0}"/>
              </a:ext>
            </a:extLst>
          </p:cNvPr>
          <p:cNvSpPr>
            <a:spLocks noGrp="1"/>
          </p:cNvSpPr>
          <p:nvPr>
            <p:ph type="ftr" idx="14"/>
          </p:nvPr>
        </p:nvSpPr>
        <p:spPr/>
        <p:txBody>
          <a:bodyPr/>
          <a:lstStyle/>
          <a:p>
            <a:r>
              <a:rPr lang="en-GB"/>
              <a:t>Marc Emmelmann, Self</a:t>
            </a:r>
            <a:endParaRPr lang="en-GB" dirty="0"/>
          </a:p>
        </p:txBody>
      </p:sp>
      <p:sp>
        <p:nvSpPr>
          <p:cNvPr id="9" name="Slide Number Placeholder 8">
            <a:extLst>
              <a:ext uri="{FF2B5EF4-FFF2-40B4-BE49-F238E27FC236}">
                <a16:creationId xmlns:a16="http://schemas.microsoft.com/office/drawing/2014/main" id="{FFCBBDE0-495F-6707-4BED-021D35857253}"/>
              </a:ext>
            </a:extLst>
          </p:cNvPr>
          <p:cNvSpPr>
            <a:spLocks noGrp="1"/>
          </p:cNvSpPr>
          <p:nvPr>
            <p:ph type="sldNum" idx="12"/>
          </p:nvPr>
        </p:nvSpPr>
        <p:spPr/>
        <p:txBody>
          <a:bodyPr/>
          <a:lstStyle/>
          <a:p>
            <a:r>
              <a:rPr lang="en-GB"/>
              <a:t>Slide </a:t>
            </a:r>
            <a:fld id="{440F5867-744E-4AA6-B0ED-4C44D2DFBB7B}" type="slidenum">
              <a:rPr lang="en-GB" smtClean="0"/>
              <a:pPr/>
              <a:t>34</a:t>
            </a:fld>
            <a:endParaRPr lang="en-GB" dirty="0"/>
          </a:p>
        </p:txBody>
      </p:sp>
      <p:sp>
        <p:nvSpPr>
          <p:cNvPr id="10" name="Date Placeholder 9">
            <a:extLst>
              <a:ext uri="{FF2B5EF4-FFF2-40B4-BE49-F238E27FC236}">
                <a16:creationId xmlns:a16="http://schemas.microsoft.com/office/drawing/2014/main" id="{7CB3FAEC-DB6A-4296-10B1-2F670D2F5536}"/>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14141317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AD243-3AA6-87D8-6191-370CAF77D1E4}"/>
              </a:ext>
            </a:extLst>
          </p:cNvPr>
          <p:cNvSpPr>
            <a:spLocks noGrp="1"/>
          </p:cNvSpPr>
          <p:nvPr>
            <p:ph type="title"/>
          </p:nvPr>
        </p:nvSpPr>
        <p:spPr/>
        <p:txBody>
          <a:bodyPr/>
          <a:lstStyle/>
          <a:p>
            <a:r>
              <a:rPr lang="en-US" dirty="0"/>
              <a:t>Plans for March</a:t>
            </a:r>
          </a:p>
        </p:txBody>
      </p:sp>
      <p:sp>
        <p:nvSpPr>
          <p:cNvPr id="3" name="Content Placeholder 2">
            <a:extLst>
              <a:ext uri="{FF2B5EF4-FFF2-40B4-BE49-F238E27FC236}">
                <a16:creationId xmlns:a16="http://schemas.microsoft.com/office/drawing/2014/main" id="{A67A459E-2387-4221-74BE-AFF3B6A1FED5}"/>
              </a:ext>
            </a:extLst>
          </p:cNvPr>
          <p:cNvSpPr>
            <a:spLocks noGrp="1"/>
          </p:cNvSpPr>
          <p:nvPr>
            <p:ph idx="1"/>
          </p:nvPr>
        </p:nvSpPr>
        <p:spPr>
          <a:xfrm>
            <a:off x="914294" y="1372394"/>
            <a:ext cx="10361084" cy="5028406"/>
          </a:xfrm>
        </p:spPr>
        <p:txBody>
          <a:bodyPr/>
          <a:lstStyle/>
          <a:p>
            <a:pPr marL="0" indent="0"/>
            <a:r>
              <a:rPr lang="en-US" sz="2000" dirty="0"/>
              <a:t>Two </a:t>
            </a:r>
            <a:r>
              <a:rPr lang="en-US" sz="2000" dirty="0" err="1"/>
              <a:t>Coex</a:t>
            </a:r>
            <a:r>
              <a:rPr lang="en-US" sz="2000" dirty="0"/>
              <a:t> slots:</a:t>
            </a:r>
          </a:p>
          <a:p>
            <a:pPr marL="380990" indent="-380990">
              <a:buFont typeface="Arial" panose="020B0604020202020204" pitchFamily="34" charset="0"/>
              <a:buChar char="•"/>
            </a:pPr>
            <a:r>
              <a:rPr lang="en-US" sz="2000" dirty="0"/>
              <a:t>One joint 802.11 </a:t>
            </a:r>
            <a:r>
              <a:rPr lang="en-US" sz="2000" dirty="0" err="1"/>
              <a:t>Coex</a:t>
            </a:r>
            <a:r>
              <a:rPr lang="en-US" sz="2000" dirty="0"/>
              <a:t> SC – 802.15.4ab – Tuesday EVE</a:t>
            </a:r>
          </a:p>
          <a:p>
            <a:pPr marL="380990" indent="-380990">
              <a:buFont typeface="Arial" panose="020B0604020202020204" pitchFamily="34" charset="0"/>
              <a:buChar char="•"/>
            </a:pPr>
            <a:r>
              <a:rPr lang="en-US" sz="2000" dirty="0"/>
              <a:t>Two dot11 </a:t>
            </a:r>
            <a:r>
              <a:rPr lang="en-US" sz="2000" dirty="0" err="1"/>
              <a:t>Coex</a:t>
            </a:r>
            <a:r>
              <a:rPr lang="en-US" sz="2000" dirty="0"/>
              <a:t> (only) slot (one before and one after the joint session with .15.4ab)</a:t>
            </a:r>
          </a:p>
          <a:p>
            <a:pPr marL="0" indent="0"/>
            <a:r>
              <a:rPr lang="en-US" sz="2000" dirty="0"/>
              <a:t>Joint dot11 dot15.4ab slot:</a:t>
            </a:r>
          </a:p>
          <a:p>
            <a:pPr marL="380990" indent="-380990">
              <a:buFont typeface="Arial" panose="020B0604020202020204" pitchFamily="34" charset="0"/>
              <a:buChar char="•"/>
            </a:pPr>
            <a:r>
              <a:rPr lang="en-US" sz="2000" dirty="0"/>
              <a:t>Agenda </a:t>
            </a:r>
            <a:r>
              <a:rPr lang="en-US" sz="2000" dirty="0" err="1"/>
              <a:t>tbd</a:t>
            </a:r>
            <a:r>
              <a:rPr lang="en-US" sz="2000" dirty="0"/>
              <a:t>.</a:t>
            </a:r>
          </a:p>
          <a:p>
            <a:pPr marL="0" indent="0"/>
            <a:r>
              <a:rPr lang="en-US" sz="2000" dirty="0"/>
              <a:t>Dot11 </a:t>
            </a:r>
            <a:r>
              <a:rPr lang="en-US" sz="2000" dirty="0" err="1"/>
              <a:t>Coex</a:t>
            </a:r>
            <a:r>
              <a:rPr lang="en-US" sz="2000" dirty="0"/>
              <a:t> (only):</a:t>
            </a:r>
          </a:p>
          <a:p>
            <a:pPr marL="380990" indent="-380990">
              <a:buFont typeface="Arial" panose="020B0604020202020204" pitchFamily="34" charset="0"/>
              <a:buChar char="•"/>
            </a:pPr>
            <a:r>
              <a:rPr lang="en-US" sz="2000" dirty="0"/>
              <a:t>Update on ETSI BRAN</a:t>
            </a:r>
          </a:p>
          <a:p>
            <a:pPr marL="380990" indent="-380990">
              <a:buFont typeface="Arial" panose="020B0604020202020204" pitchFamily="34" charset="0"/>
              <a:buChar char="•"/>
            </a:pPr>
            <a:r>
              <a:rPr lang="en-US" sz="2000" dirty="0"/>
              <a:t>Update on Bluetooth SIG</a:t>
            </a:r>
          </a:p>
          <a:p>
            <a:pPr marL="380990" indent="-380990">
              <a:buFont typeface="Arial" panose="020B0604020202020204" pitchFamily="34" charset="0"/>
              <a:buChar char="•"/>
            </a:pPr>
            <a:r>
              <a:rPr lang="en-US" sz="2000" dirty="0"/>
              <a:t>DSA Tutorial (Monday 802 tutorial slots)</a:t>
            </a:r>
          </a:p>
          <a:p>
            <a:pPr marL="380990" indent="-380990">
              <a:buFont typeface="Arial" panose="020B0604020202020204" pitchFamily="34" charset="0"/>
              <a:buChar char="•"/>
            </a:pPr>
            <a:r>
              <a:rPr lang="en-US" sz="2000" dirty="0"/>
              <a:t>Technical submissions (tba)</a:t>
            </a:r>
          </a:p>
          <a:p>
            <a:pPr marL="0" indent="0"/>
            <a:r>
              <a:rPr lang="en-US" sz="2000" dirty="0"/>
              <a:t>Note: coexistence-related topics are welcome. Please contact the </a:t>
            </a:r>
            <a:r>
              <a:rPr lang="en-US" sz="2000" dirty="0" err="1"/>
              <a:t>Coex</a:t>
            </a:r>
            <a:r>
              <a:rPr lang="en-US" sz="2000" dirty="0"/>
              <a:t> Chair or respond to the call for submissions</a:t>
            </a:r>
          </a:p>
        </p:txBody>
      </p:sp>
      <p:sp>
        <p:nvSpPr>
          <p:cNvPr id="7" name="Footer Placeholder 6">
            <a:extLst>
              <a:ext uri="{FF2B5EF4-FFF2-40B4-BE49-F238E27FC236}">
                <a16:creationId xmlns:a16="http://schemas.microsoft.com/office/drawing/2014/main" id="{65608DD2-1502-E96B-E86F-3D7C9A86A613}"/>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F7D04DF3-A15A-021E-CE59-714A61599FFF}"/>
              </a:ext>
            </a:extLst>
          </p:cNvPr>
          <p:cNvSpPr>
            <a:spLocks noGrp="1"/>
          </p:cNvSpPr>
          <p:nvPr>
            <p:ph type="sldNum" idx="12"/>
          </p:nvPr>
        </p:nvSpPr>
        <p:spPr/>
        <p:txBody>
          <a:bodyPr/>
          <a:lstStyle/>
          <a:p>
            <a:r>
              <a:rPr lang="en-GB"/>
              <a:t>Slide </a:t>
            </a:r>
            <a:fld id="{440F5867-744E-4AA6-B0ED-4C44D2DFBB7B}" type="slidenum">
              <a:rPr lang="en-GB" smtClean="0"/>
              <a:pPr/>
              <a:t>35</a:t>
            </a:fld>
            <a:endParaRPr lang="en-GB" dirty="0"/>
          </a:p>
        </p:txBody>
      </p:sp>
      <p:sp>
        <p:nvSpPr>
          <p:cNvPr id="9" name="Date Placeholder 8">
            <a:extLst>
              <a:ext uri="{FF2B5EF4-FFF2-40B4-BE49-F238E27FC236}">
                <a16:creationId xmlns:a16="http://schemas.microsoft.com/office/drawing/2014/main" id="{ADDDDBD6-4C4B-DF7D-B66C-ADA39B0784E0}"/>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20265427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D37C7-86CE-8D8E-8A8B-F6760BECE872}"/>
              </a:ext>
            </a:extLst>
          </p:cNvPr>
          <p:cNvSpPr>
            <a:spLocks noGrp="1"/>
          </p:cNvSpPr>
          <p:nvPr>
            <p:ph type="title"/>
          </p:nvPr>
        </p:nvSpPr>
        <p:spPr/>
        <p:txBody>
          <a:bodyPr/>
          <a:lstStyle/>
          <a:p>
            <a:r>
              <a:rPr lang="en-US" dirty="0"/>
              <a:t>Telcos</a:t>
            </a:r>
          </a:p>
        </p:txBody>
      </p:sp>
      <p:sp>
        <p:nvSpPr>
          <p:cNvPr id="3" name="Content Placeholder 2">
            <a:extLst>
              <a:ext uri="{FF2B5EF4-FFF2-40B4-BE49-F238E27FC236}">
                <a16:creationId xmlns:a16="http://schemas.microsoft.com/office/drawing/2014/main" id="{24AD3F1B-B9F4-63CB-5805-C0A4E3EB2624}"/>
              </a:ext>
            </a:extLst>
          </p:cNvPr>
          <p:cNvSpPr>
            <a:spLocks noGrp="1"/>
          </p:cNvSpPr>
          <p:nvPr>
            <p:ph idx="1"/>
          </p:nvPr>
        </p:nvSpPr>
        <p:spPr/>
        <p:txBody>
          <a:bodyPr/>
          <a:lstStyle/>
          <a:p>
            <a:r>
              <a:rPr lang="en-US" dirty="0"/>
              <a:t>One telco to </a:t>
            </a:r>
            <a:r>
              <a:rPr lang="en-US" dirty="0">
                <a:solidFill>
                  <a:schemeClr val="accent6">
                    <a:lumMod val="60000"/>
                    <a:lumOff val="40000"/>
                  </a:schemeClr>
                </a:solidFill>
              </a:rPr>
              <a:t>continue discussion with 802.15.4ab</a:t>
            </a:r>
          </a:p>
          <a:p>
            <a:endParaRPr lang="en-US" dirty="0"/>
          </a:p>
          <a:p>
            <a:r>
              <a:rPr lang="en-US" dirty="0" err="1"/>
              <a:t>Coex</a:t>
            </a:r>
            <a:r>
              <a:rPr lang="en-US" dirty="0"/>
              <a:t> SC members will join 802.15.4ab telco bridge.</a:t>
            </a:r>
          </a:p>
          <a:p>
            <a:pPr marL="380990" indent="-380990">
              <a:buFont typeface="Arial" panose="020B0604020202020204" pitchFamily="34" charset="0"/>
              <a:buChar char="•"/>
            </a:pPr>
            <a:r>
              <a:rPr lang="en-US" dirty="0"/>
              <a:t>Tuesday, Feb 27, 2024</a:t>
            </a:r>
          </a:p>
          <a:p>
            <a:pPr marL="380990" indent="-380990">
              <a:buFont typeface="Arial" panose="020B0604020202020204" pitchFamily="34" charset="0"/>
              <a:buChar char="•"/>
            </a:pPr>
            <a:r>
              <a:rPr lang="en-US" dirty="0"/>
              <a:t>6AM PT / 9AM ET</a:t>
            </a:r>
          </a:p>
        </p:txBody>
      </p:sp>
      <p:sp>
        <p:nvSpPr>
          <p:cNvPr id="7" name="Footer Placeholder 6">
            <a:extLst>
              <a:ext uri="{FF2B5EF4-FFF2-40B4-BE49-F238E27FC236}">
                <a16:creationId xmlns:a16="http://schemas.microsoft.com/office/drawing/2014/main" id="{FE6CAE42-8D83-6E21-A700-A186260161E3}"/>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4C404AB6-DD24-5D12-8743-87968722BFCC}"/>
              </a:ext>
            </a:extLst>
          </p:cNvPr>
          <p:cNvSpPr>
            <a:spLocks noGrp="1"/>
          </p:cNvSpPr>
          <p:nvPr>
            <p:ph type="sldNum" idx="12"/>
          </p:nvPr>
        </p:nvSpPr>
        <p:spPr/>
        <p:txBody>
          <a:bodyPr/>
          <a:lstStyle/>
          <a:p>
            <a:r>
              <a:rPr lang="en-GB"/>
              <a:t>Slide </a:t>
            </a:r>
            <a:fld id="{440F5867-744E-4AA6-B0ED-4C44D2DFBB7B}" type="slidenum">
              <a:rPr lang="en-GB" smtClean="0"/>
              <a:pPr/>
              <a:t>36</a:t>
            </a:fld>
            <a:endParaRPr lang="en-GB" dirty="0"/>
          </a:p>
        </p:txBody>
      </p:sp>
      <p:sp>
        <p:nvSpPr>
          <p:cNvPr id="9" name="Date Placeholder 8">
            <a:extLst>
              <a:ext uri="{FF2B5EF4-FFF2-40B4-BE49-F238E27FC236}">
                <a16:creationId xmlns:a16="http://schemas.microsoft.com/office/drawing/2014/main" id="{2C33A653-7E04-A6D5-CF98-D13057E0B47F}"/>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6564894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a:t>References for this week</a:t>
            </a:r>
          </a:p>
        </p:txBody>
      </p:sp>
      <p:sp>
        <p:nvSpPr>
          <p:cNvPr id="11266" name="Rectangle 2"/>
          <p:cNvSpPr>
            <a:spLocks noGrp="1" noChangeArrowheads="1"/>
          </p:cNvSpPr>
          <p:nvPr>
            <p:ph type="body" idx="1"/>
          </p:nvPr>
        </p:nvSpPr>
        <p:spPr>
          <a:xfrm>
            <a:off x="840791" y="1981202"/>
            <a:ext cx="10631807" cy="4208463"/>
          </a:xfrm>
          <a:ln/>
        </p:spPr>
        <p:txBody>
          <a:bodyPr/>
          <a:lstStyle/>
          <a:p>
            <a:r>
              <a:rPr lang="en-US" dirty="0"/>
              <a:t>Agenda for this week:				11-23/2130</a:t>
            </a:r>
          </a:p>
          <a:p>
            <a:r>
              <a:rPr lang="en-US" dirty="0"/>
              <a:t>Snapshot Slide:						11-23/2131</a:t>
            </a:r>
          </a:p>
          <a:p>
            <a:r>
              <a:rPr lang="en-US" dirty="0"/>
              <a:t>Meeting / Chair’s Slide Deck:		11-23/2132</a:t>
            </a:r>
          </a:p>
          <a:p>
            <a:r>
              <a:rPr lang="en-US" dirty="0"/>
              <a:t>Closing report:						11-23/2133</a:t>
            </a:r>
          </a:p>
          <a:p>
            <a:r>
              <a:rPr lang="en-US" dirty="0"/>
              <a:t>Meeting minutes:					11-24/0157</a:t>
            </a:r>
          </a:p>
        </p:txBody>
      </p:sp>
      <p:sp>
        <p:nvSpPr>
          <p:cNvPr id="2" name="Footer Placeholder 1">
            <a:extLst>
              <a:ext uri="{FF2B5EF4-FFF2-40B4-BE49-F238E27FC236}">
                <a16:creationId xmlns:a16="http://schemas.microsoft.com/office/drawing/2014/main" id="{C23C1BFA-78EF-803B-83CC-B52B82DFE379}"/>
              </a:ext>
            </a:extLst>
          </p:cNvPr>
          <p:cNvSpPr>
            <a:spLocks noGrp="1"/>
          </p:cNvSpPr>
          <p:nvPr>
            <p:ph type="ftr" idx="14"/>
          </p:nvPr>
        </p:nvSpPr>
        <p:spPr/>
        <p:txBody>
          <a:bodyPr/>
          <a:lstStyle/>
          <a:p>
            <a:r>
              <a:rPr lang="en-GB"/>
              <a:t>Marc Emmelmann, Self</a:t>
            </a:r>
            <a:endParaRPr lang="en-GB" dirty="0"/>
          </a:p>
        </p:txBody>
      </p:sp>
      <p:sp>
        <p:nvSpPr>
          <p:cNvPr id="3" name="Slide Number Placeholder 2">
            <a:extLst>
              <a:ext uri="{FF2B5EF4-FFF2-40B4-BE49-F238E27FC236}">
                <a16:creationId xmlns:a16="http://schemas.microsoft.com/office/drawing/2014/main" id="{8BD1E3CC-A62D-A7C9-4E63-39195B8A6D66}"/>
              </a:ext>
            </a:extLst>
          </p:cNvPr>
          <p:cNvSpPr>
            <a:spLocks noGrp="1"/>
          </p:cNvSpPr>
          <p:nvPr>
            <p:ph type="sldNum" idx="12"/>
          </p:nvPr>
        </p:nvSpPr>
        <p:spPr/>
        <p:txBody>
          <a:bodyPr/>
          <a:lstStyle/>
          <a:p>
            <a:r>
              <a:rPr lang="en-GB"/>
              <a:t>Slide </a:t>
            </a:r>
            <a:fld id="{440F5867-744E-4AA6-B0ED-4C44D2DFBB7B}" type="slidenum">
              <a:rPr lang="en-GB" smtClean="0"/>
              <a:pPr/>
              <a:t>37</a:t>
            </a:fld>
            <a:endParaRPr lang="en-GB" dirty="0"/>
          </a:p>
        </p:txBody>
      </p:sp>
      <p:sp>
        <p:nvSpPr>
          <p:cNvPr id="7" name="Date Placeholder 6">
            <a:extLst>
              <a:ext uri="{FF2B5EF4-FFF2-40B4-BE49-F238E27FC236}">
                <a16:creationId xmlns:a16="http://schemas.microsoft.com/office/drawing/2014/main" id="{93B93424-3551-C1CF-46BE-F731FFFCDA3F}"/>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54983433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A73AD-25FB-F0D2-7D67-1E211FDCF9B5}"/>
              </a:ext>
            </a:extLst>
          </p:cNvPr>
          <p:cNvSpPr>
            <a:spLocks noGrp="1"/>
          </p:cNvSpPr>
          <p:nvPr>
            <p:ph type="title"/>
          </p:nvPr>
        </p:nvSpPr>
        <p:spPr/>
        <p:txBody>
          <a:bodyPr/>
          <a:lstStyle/>
          <a:p>
            <a:r>
              <a:rPr lang="en-US" dirty="0" err="1"/>
              <a:t>Coex</a:t>
            </a:r>
            <a:r>
              <a:rPr lang="en-US" dirty="0"/>
              <a:t> Submissions</a:t>
            </a:r>
          </a:p>
        </p:txBody>
      </p:sp>
      <p:graphicFrame>
        <p:nvGraphicFramePr>
          <p:cNvPr id="7" name="Table 6">
            <a:extLst>
              <a:ext uri="{FF2B5EF4-FFF2-40B4-BE49-F238E27FC236}">
                <a16:creationId xmlns:a16="http://schemas.microsoft.com/office/drawing/2014/main" id="{9D0BE0D9-9E30-7CAD-2390-3DA07A7B3F86}"/>
              </a:ext>
            </a:extLst>
          </p:cNvPr>
          <p:cNvGraphicFramePr>
            <a:graphicFrameLocks noGrp="1"/>
          </p:cNvGraphicFramePr>
          <p:nvPr>
            <p:extLst>
              <p:ext uri="{D42A27DB-BD31-4B8C-83A1-F6EECF244321}">
                <p14:modId xmlns:p14="http://schemas.microsoft.com/office/powerpoint/2010/main" val="1108645437"/>
              </p:ext>
            </p:extLst>
          </p:nvPr>
        </p:nvGraphicFramePr>
        <p:xfrm>
          <a:off x="929219" y="1988841"/>
          <a:ext cx="10346267" cy="4047806"/>
        </p:xfrm>
        <a:graphic>
          <a:graphicData uri="http://schemas.openxmlformats.org/drawingml/2006/table">
            <a:tbl>
              <a:tblPr>
                <a:tableStyleId>{5C22544A-7EE6-4342-B048-85BDC9FD1C3A}</a:tableStyleId>
              </a:tblPr>
              <a:tblGrid>
                <a:gridCol w="8815187">
                  <a:extLst>
                    <a:ext uri="{9D8B030D-6E8A-4147-A177-3AD203B41FA5}">
                      <a16:colId xmlns:a16="http://schemas.microsoft.com/office/drawing/2014/main" val="1277005463"/>
                    </a:ext>
                  </a:extLst>
                </a:gridCol>
                <a:gridCol w="1531080">
                  <a:extLst>
                    <a:ext uri="{9D8B030D-6E8A-4147-A177-3AD203B41FA5}">
                      <a16:colId xmlns:a16="http://schemas.microsoft.com/office/drawing/2014/main" val="3807982636"/>
                    </a:ext>
                  </a:extLst>
                </a:gridCol>
              </a:tblGrid>
              <a:tr h="599260">
                <a:tc>
                  <a:txBody>
                    <a:bodyPr/>
                    <a:lstStyle/>
                    <a:p>
                      <a:pPr algn="l" fontAlgn="t"/>
                      <a:r>
                        <a:rPr lang="en-GB" sz="1900" u="none" strike="noStrike" kern="1200" dirty="0">
                          <a:solidFill>
                            <a:schemeClr val="dk1"/>
                          </a:solidFill>
                          <a:effectLst/>
                          <a:latin typeface="+mn-lt"/>
                          <a:ea typeface="+mn-ea"/>
                          <a:cs typeface="+mn-cs"/>
                        </a:rPr>
                        <a:t>ETSI TC BRAN update, January 2024</a:t>
                      </a:r>
                    </a:p>
                  </a:txBody>
                  <a:tcPr marL="5543" marR="5543" marT="5543" marB="0"/>
                </a:tc>
                <a:tc>
                  <a:txBody>
                    <a:bodyPr/>
                    <a:lstStyle/>
                    <a:p>
                      <a:pPr algn="l" fontAlgn="t"/>
                      <a:r>
                        <a:rPr lang="en-GB" sz="1900" u="none" strike="noStrike" kern="1200" dirty="0">
                          <a:solidFill>
                            <a:schemeClr val="dk1"/>
                          </a:solidFill>
                          <a:effectLst/>
                          <a:latin typeface="+mn-lt"/>
                          <a:ea typeface="+mn-ea"/>
                          <a:cs typeface="+mn-cs"/>
                        </a:rPr>
                        <a:t>11-24/127</a:t>
                      </a:r>
                    </a:p>
                  </a:txBody>
                  <a:tcPr marL="5543" marR="5543" marT="5543" marB="0"/>
                </a:tc>
                <a:extLst>
                  <a:ext uri="{0D108BD9-81ED-4DB2-BD59-A6C34878D82A}">
                    <a16:rowId xmlns:a16="http://schemas.microsoft.com/office/drawing/2014/main" val="3259822236"/>
                  </a:ext>
                </a:extLst>
              </a:tr>
              <a:tr h="599260">
                <a:tc>
                  <a:txBody>
                    <a:bodyPr/>
                    <a:lstStyle/>
                    <a:p>
                      <a:pPr algn="l" fontAlgn="t"/>
                      <a:r>
                        <a:rPr lang="en-GB" sz="1900" u="none" strike="noStrike" kern="1200" dirty="0">
                          <a:solidFill>
                            <a:schemeClr val="dk1"/>
                          </a:solidFill>
                          <a:effectLst/>
                          <a:latin typeface="+mn-lt"/>
                          <a:ea typeface="+mn-ea"/>
                          <a:cs typeface="+mn-cs"/>
                        </a:rPr>
                        <a:t>Bluetooth SIG January 2024 Update</a:t>
                      </a:r>
                    </a:p>
                  </a:txBody>
                  <a:tcPr marL="5543" marR="5543" marT="5543" marB="0"/>
                </a:tc>
                <a:tc>
                  <a:txBody>
                    <a:bodyPr/>
                    <a:lstStyle/>
                    <a:p>
                      <a:pPr algn="l" fontAlgn="t"/>
                      <a:r>
                        <a:rPr lang="en-GB" sz="1900" u="none" strike="noStrike" kern="1200" dirty="0">
                          <a:solidFill>
                            <a:schemeClr val="dk1"/>
                          </a:solidFill>
                          <a:effectLst/>
                          <a:latin typeface="+mn-lt"/>
                          <a:ea typeface="+mn-ea"/>
                          <a:cs typeface="+mn-cs"/>
                        </a:rPr>
                        <a:t>11-24/0006</a:t>
                      </a:r>
                    </a:p>
                  </a:txBody>
                  <a:tcPr marL="5543" marR="5543" marT="5543" marB="0"/>
                </a:tc>
                <a:extLst>
                  <a:ext uri="{0D108BD9-81ED-4DB2-BD59-A6C34878D82A}">
                    <a16:rowId xmlns:a16="http://schemas.microsoft.com/office/drawing/2014/main" val="1453540243"/>
                  </a:ext>
                </a:extLst>
              </a:tr>
              <a:tr h="599260">
                <a:tc>
                  <a:txBody>
                    <a:bodyPr/>
                    <a:lstStyle/>
                    <a:p>
                      <a:pPr algn="l" fontAlgn="t"/>
                      <a:r>
                        <a:rPr lang="en-GB" sz="1900" u="none" strike="noStrike" kern="1200" dirty="0">
                          <a:solidFill>
                            <a:schemeClr val="dk1"/>
                          </a:solidFill>
                          <a:effectLst/>
                          <a:latin typeface="+mn-lt"/>
                          <a:ea typeface="+mn-ea"/>
                          <a:cs typeface="+mn-cs"/>
                        </a:rPr>
                        <a:t>NB Simulation Results Comparison</a:t>
                      </a:r>
                    </a:p>
                  </a:txBody>
                  <a:tcPr marL="5543" marR="5543" marT="5543" marB="0"/>
                </a:tc>
                <a:tc>
                  <a:txBody>
                    <a:bodyPr/>
                    <a:lstStyle/>
                    <a:p>
                      <a:pPr algn="l" fontAlgn="t"/>
                      <a:r>
                        <a:rPr lang="en-GB" sz="1900" u="none" strike="noStrike" kern="1200">
                          <a:solidFill>
                            <a:schemeClr val="dk1"/>
                          </a:solidFill>
                          <a:effectLst/>
                          <a:latin typeface="+mn-lt"/>
                          <a:ea typeface="+mn-ea"/>
                          <a:cs typeface="+mn-cs"/>
                        </a:rPr>
                        <a:t>11-24/0148</a:t>
                      </a:r>
                    </a:p>
                  </a:txBody>
                  <a:tcPr marL="5543" marR="5543" marT="5543" marB="0"/>
                </a:tc>
                <a:extLst>
                  <a:ext uri="{0D108BD9-81ED-4DB2-BD59-A6C34878D82A}">
                    <a16:rowId xmlns:a16="http://schemas.microsoft.com/office/drawing/2014/main" val="1969641123"/>
                  </a:ext>
                </a:extLst>
              </a:tr>
              <a:tr h="479408">
                <a:tc>
                  <a:txBody>
                    <a:bodyPr/>
                    <a:lstStyle/>
                    <a:p>
                      <a:pPr algn="l" fontAlgn="t"/>
                      <a:r>
                        <a:rPr lang="en-GB" sz="1900" u="none" strike="noStrike" kern="1200" dirty="0">
                          <a:solidFill>
                            <a:schemeClr val="dk1"/>
                          </a:solidFill>
                          <a:effectLst/>
                          <a:latin typeface="+mn-lt"/>
                          <a:ea typeface="+mn-ea"/>
                          <a:cs typeface="+mn-cs"/>
                        </a:rPr>
                        <a:t>Bluetooth isochronous audio with LBT</a:t>
                      </a:r>
                    </a:p>
                  </a:txBody>
                  <a:tcPr marL="5543" marR="5543" marT="5543" marB="0"/>
                </a:tc>
                <a:tc>
                  <a:txBody>
                    <a:bodyPr/>
                    <a:lstStyle/>
                    <a:p>
                      <a:pPr algn="l" fontAlgn="t"/>
                      <a:r>
                        <a:rPr lang="en-GB" sz="1900" u="none" strike="noStrike" kern="1200" dirty="0">
                          <a:solidFill>
                            <a:schemeClr val="dk1"/>
                          </a:solidFill>
                          <a:effectLst/>
                          <a:latin typeface="+mn-lt"/>
                          <a:ea typeface="+mn-ea"/>
                          <a:cs typeface="+mn-cs"/>
                        </a:rPr>
                        <a:t>11-24/0122</a:t>
                      </a:r>
                    </a:p>
                  </a:txBody>
                  <a:tcPr marL="5543" marR="5543" marT="5543" marB="0"/>
                </a:tc>
                <a:extLst>
                  <a:ext uri="{0D108BD9-81ED-4DB2-BD59-A6C34878D82A}">
                    <a16:rowId xmlns:a16="http://schemas.microsoft.com/office/drawing/2014/main" val="1660602164"/>
                  </a:ext>
                </a:extLst>
              </a:tr>
              <a:tr h="290023">
                <a:tc>
                  <a:txBody>
                    <a:bodyPr/>
                    <a:lstStyle/>
                    <a:p>
                      <a:pPr algn="l" fontAlgn="t"/>
                      <a:r>
                        <a:rPr lang="en-GB" sz="1900" u="none" strike="noStrike" kern="1200" dirty="0">
                          <a:solidFill>
                            <a:schemeClr val="dk1"/>
                          </a:solidFill>
                          <a:effectLst/>
                          <a:latin typeface="+mn-lt"/>
                          <a:ea typeface="+mn-ea"/>
                          <a:cs typeface="+mn-cs"/>
                        </a:rPr>
                        <a:t>Discussion items 11 </a:t>
                      </a:r>
                      <a:r>
                        <a:rPr lang="en-GB" sz="1900" u="none" strike="noStrike" kern="1200" dirty="0" err="1">
                          <a:solidFill>
                            <a:schemeClr val="dk1"/>
                          </a:solidFill>
                          <a:effectLst/>
                          <a:latin typeface="+mn-lt"/>
                          <a:ea typeface="+mn-ea"/>
                          <a:cs typeface="+mn-cs"/>
                        </a:rPr>
                        <a:t>Coex</a:t>
                      </a:r>
                      <a:r>
                        <a:rPr lang="en-GB" sz="1900" u="none" strike="noStrike" kern="1200" dirty="0">
                          <a:solidFill>
                            <a:schemeClr val="dk1"/>
                          </a:solidFill>
                          <a:effectLst/>
                          <a:latin typeface="+mn-lt"/>
                          <a:ea typeface="+mn-ea"/>
                          <a:cs typeface="+mn-cs"/>
                        </a:rPr>
                        <a:t> SC / 15.4ab</a:t>
                      </a:r>
                    </a:p>
                  </a:txBody>
                  <a:tcPr marL="5543" marR="5543" marT="5543" marB="0"/>
                </a:tc>
                <a:tc>
                  <a:txBody>
                    <a:bodyPr/>
                    <a:lstStyle/>
                    <a:p>
                      <a:pPr algn="l" fontAlgn="t"/>
                      <a:r>
                        <a:rPr lang="en-GB" sz="1900" u="none" strike="noStrike" kern="1200">
                          <a:solidFill>
                            <a:schemeClr val="dk1"/>
                          </a:solidFill>
                          <a:effectLst/>
                          <a:latin typeface="+mn-lt"/>
                          <a:ea typeface="+mn-ea"/>
                          <a:cs typeface="+mn-cs"/>
                        </a:rPr>
                        <a:t>11-24/0146</a:t>
                      </a:r>
                    </a:p>
                  </a:txBody>
                  <a:tcPr marL="5543" marR="5543" marT="5543" marB="0"/>
                </a:tc>
                <a:extLst>
                  <a:ext uri="{0D108BD9-81ED-4DB2-BD59-A6C34878D82A}">
                    <a16:rowId xmlns:a16="http://schemas.microsoft.com/office/drawing/2014/main" val="1395775108"/>
                  </a:ext>
                </a:extLst>
              </a:tr>
              <a:tr h="290023">
                <a:tc>
                  <a:txBody>
                    <a:bodyPr/>
                    <a:lstStyle/>
                    <a:p>
                      <a:pPr algn="l" fontAlgn="t"/>
                      <a:r>
                        <a:rPr lang="en-GB" sz="1900" u="none" strike="noStrike" kern="1200" dirty="0">
                          <a:solidFill>
                            <a:schemeClr val="dk1"/>
                          </a:solidFill>
                          <a:effectLst/>
                          <a:latin typeface="+mn-lt"/>
                          <a:ea typeface="+mn-ea"/>
                          <a:cs typeface="+mn-cs"/>
                        </a:rPr>
                        <a:t>Balanced Wireless In-Device Coexistence</a:t>
                      </a:r>
                    </a:p>
                  </a:txBody>
                  <a:tcPr marL="5543" marR="5543" marT="5543" marB="0"/>
                </a:tc>
                <a:tc>
                  <a:txBody>
                    <a:bodyPr/>
                    <a:lstStyle/>
                    <a:p>
                      <a:pPr algn="l" fontAlgn="t"/>
                      <a:r>
                        <a:rPr lang="en-GB" sz="1900" u="none" strike="noStrike" kern="1200" dirty="0">
                          <a:solidFill>
                            <a:schemeClr val="dk1"/>
                          </a:solidFill>
                          <a:effectLst/>
                          <a:latin typeface="+mn-lt"/>
                          <a:ea typeface="+mn-ea"/>
                          <a:cs typeface="+mn-cs"/>
                        </a:rPr>
                        <a:t>11-23/2026</a:t>
                      </a:r>
                    </a:p>
                  </a:txBody>
                  <a:tcPr marL="5543" marR="5543" marT="5543" marB="0"/>
                </a:tc>
                <a:extLst>
                  <a:ext uri="{0D108BD9-81ED-4DB2-BD59-A6C34878D82A}">
                    <a16:rowId xmlns:a16="http://schemas.microsoft.com/office/drawing/2014/main" val="564913706"/>
                  </a:ext>
                </a:extLst>
              </a:tr>
              <a:tr h="290023">
                <a:tc>
                  <a:txBody>
                    <a:bodyPr/>
                    <a:lstStyle/>
                    <a:p>
                      <a:pPr algn="l" fontAlgn="t"/>
                      <a:r>
                        <a:rPr lang="en-GB" sz="1900" u="none" strike="noStrike" kern="1200" dirty="0">
                          <a:solidFill>
                            <a:schemeClr val="dk1"/>
                          </a:solidFill>
                          <a:effectLst/>
                          <a:latin typeface="+mn-lt"/>
                          <a:ea typeface="+mn-ea"/>
                          <a:cs typeface="+mn-cs"/>
                        </a:rPr>
                        <a:t>Revising ETSI EN 303 687</a:t>
                      </a:r>
                    </a:p>
                  </a:txBody>
                  <a:tcPr marL="5543" marR="5543" marT="5543" marB="0"/>
                </a:tc>
                <a:tc>
                  <a:txBody>
                    <a:bodyPr/>
                    <a:lstStyle/>
                    <a:p>
                      <a:pPr algn="l" fontAlgn="t"/>
                      <a:r>
                        <a:rPr lang="en-GB" sz="1900" u="none" strike="noStrike" kern="1200" dirty="0">
                          <a:solidFill>
                            <a:schemeClr val="dk1"/>
                          </a:solidFill>
                          <a:effectLst/>
                          <a:latin typeface="+mn-lt"/>
                          <a:ea typeface="+mn-ea"/>
                          <a:cs typeface="+mn-cs"/>
                        </a:rPr>
                        <a:t>11-24/0019</a:t>
                      </a:r>
                    </a:p>
                  </a:txBody>
                  <a:tcPr marL="5543" marR="5543" marT="5543" marB="0"/>
                </a:tc>
                <a:extLst>
                  <a:ext uri="{0D108BD9-81ED-4DB2-BD59-A6C34878D82A}">
                    <a16:rowId xmlns:a16="http://schemas.microsoft.com/office/drawing/2014/main" val="726280972"/>
                  </a:ext>
                </a:extLst>
              </a:tr>
              <a:tr h="290023">
                <a:tc>
                  <a:txBody>
                    <a:bodyPr/>
                    <a:lstStyle/>
                    <a:p>
                      <a:pPr algn="l" fontAlgn="t"/>
                      <a:r>
                        <a:rPr lang="en-GB" sz="1900" u="none" strike="noStrike" kern="1200" dirty="0">
                          <a:solidFill>
                            <a:schemeClr val="dk1"/>
                          </a:solidFill>
                          <a:effectLst/>
                          <a:latin typeface="+mn-lt"/>
                          <a:ea typeface="+mn-ea"/>
                          <a:cs typeface="+mn-cs"/>
                        </a:rPr>
                        <a:t>Evaluation of Puncturing for Coexistence of IEEE 802.11 and Bluetooth in 6 GHz</a:t>
                      </a:r>
                    </a:p>
                  </a:txBody>
                  <a:tcPr marL="5543" marR="5543" marT="5543" marB="0"/>
                </a:tc>
                <a:tc>
                  <a:txBody>
                    <a:bodyPr/>
                    <a:lstStyle/>
                    <a:p>
                      <a:pPr algn="l" fontAlgn="t"/>
                      <a:r>
                        <a:rPr lang="en-GB" sz="1900" u="none" strike="noStrike" kern="1200" dirty="0">
                          <a:solidFill>
                            <a:schemeClr val="dk1"/>
                          </a:solidFill>
                          <a:effectLst/>
                          <a:latin typeface="+mn-lt"/>
                          <a:ea typeface="+mn-ea"/>
                          <a:cs typeface="+mn-cs"/>
                        </a:rPr>
                        <a:t>11-24/0055</a:t>
                      </a:r>
                    </a:p>
                  </a:txBody>
                  <a:tcPr marL="5543" marR="5543" marT="5543" marB="0"/>
                </a:tc>
                <a:extLst>
                  <a:ext uri="{0D108BD9-81ED-4DB2-BD59-A6C34878D82A}">
                    <a16:rowId xmlns:a16="http://schemas.microsoft.com/office/drawing/2014/main" val="2001027842"/>
                  </a:ext>
                </a:extLst>
              </a:tr>
              <a:tr h="290023">
                <a:tc>
                  <a:txBody>
                    <a:bodyPr/>
                    <a:lstStyle/>
                    <a:p>
                      <a:pPr algn="l" fontAlgn="t"/>
                      <a:r>
                        <a:rPr lang="en-GB" sz="1900" u="none" strike="noStrike" kern="1200">
                          <a:solidFill>
                            <a:schemeClr val="dk1"/>
                          </a:solidFill>
                          <a:effectLst/>
                          <a:latin typeface="+mn-lt"/>
                          <a:ea typeface="+mn-ea"/>
                          <a:cs typeface="+mn-cs"/>
                        </a:rPr>
                        <a:t>Proposal for Bluetooth and Wi-Fi Coexistence in 5 and 6GHz</a:t>
                      </a:r>
                    </a:p>
                  </a:txBody>
                  <a:tcPr marL="5543" marR="5543" marT="5543" marB="0"/>
                </a:tc>
                <a:tc>
                  <a:txBody>
                    <a:bodyPr/>
                    <a:lstStyle/>
                    <a:p>
                      <a:pPr algn="l" fontAlgn="t"/>
                      <a:r>
                        <a:rPr lang="en-GB" sz="1900" u="none" strike="noStrike" kern="1200" dirty="0">
                          <a:solidFill>
                            <a:schemeClr val="dk1"/>
                          </a:solidFill>
                          <a:effectLst/>
                          <a:latin typeface="+mn-lt"/>
                          <a:ea typeface="+mn-ea"/>
                          <a:cs typeface="+mn-cs"/>
                        </a:rPr>
                        <a:t>11-24/007</a:t>
                      </a:r>
                    </a:p>
                  </a:txBody>
                  <a:tcPr marL="5543" marR="5543" marT="5543" marB="0"/>
                </a:tc>
                <a:extLst>
                  <a:ext uri="{0D108BD9-81ED-4DB2-BD59-A6C34878D82A}">
                    <a16:rowId xmlns:a16="http://schemas.microsoft.com/office/drawing/2014/main" val="4110315620"/>
                  </a:ext>
                </a:extLst>
              </a:tr>
              <a:tr h="290023">
                <a:tc>
                  <a:txBody>
                    <a:bodyPr/>
                    <a:lstStyle/>
                    <a:p>
                      <a:pPr algn="l" fontAlgn="t"/>
                      <a:r>
                        <a:rPr lang="en-GB" sz="1900" u="none" strike="noStrike" kern="1200">
                          <a:solidFill>
                            <a:schemeClr val="dk1"/>
                          </a:solidFill>
                          <a:effectLst/>
                          <a:latin typeface="+mn-lt"/>
                          <a:ea typeface="+mn-ea"/>
                          <a:cs typeface="+mn-cs"/>
                        </a:rPr>
                        <a:t>Effect of no-LBT NB on 802.11 devices: Part 2</a:t>
                      </a:r>
                    </a:p>
                  </a:txBody>
                  <a:tcPr marL="5543" marR="5543" marT="5543" marB="0"/>
                </a:tc>
                <a:tc>
                  <a:txBody>
                    <a:bodyPr/>
                    <a:lstStyle/>
                    <a:p>
                      <a:pPr algn="l" fontAlgn="t"/>
                      <a:r>
                        <a:rPr lang="en-GB" sz="1900" u="none" strike="noStrike" kern="1200" dirty="0">
                          <a:solidFill>
                            <a:schemeClr val="dk1"/>
                          </a:solidFill>
                          <a:effectLst/>
                          <a:latin typeface="+mn-lt"/>
                          <a:ea typeface="+mn-ea"/>
                          <a:cs typeface="+mn-cs"/>
                        </a:rPr>
                        <a:t>11-24/0130</a:t>
                      </a:r>
                    </a:p>
                  </a:txBody>
                  <a:tcPr marL="5543" marR="5543" marT="5543" marB="0"/>
                </a:tc>
                <a:extLst>
                  <a:ext uri="{0D108BD9-81ED-4DB2-BD59-A6C34878D82A}">
                    <a16:rowId xmlns:a16="http://schemas.microsoft.com/office/drawing/2014/main" val="3917691022"/>
                  </a:ext>
                </a:extLst>
              </a:tr>
            </a:tbl>
          </a:graphicData>
        </a:graphic>
      </p:graphicFrame>
      <p:sp>
        <p:nvSpPr>
          <p:cNvPr id="3" name="Footer Placeholder 2">
            <a:extLst>
              <a:ext uri="{FF2B5EF4-FFF2-40B4-BE49-F238E27FC236}">
                <a16:creationId xmlns:a16="http://schemas.microsoft.com/office/drawing/2014/main" id="{EA72E74F-D8FC-1F1C-8CCD-CDF2C348D0D9}"/>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418081A2-7956-D22C-6EE9-33520338C07A}"/>
              </a:ext>
            </a:extLst>
          </p:cNvPr>
          <p:cNvSpPr>
            <a:spLocks noGrp="1"/>
          </p:cNvSpPr>
          <p:nvPr>
            <p:ph type="sldNum" idx="12"/>
          </p:nvPr>
        </p:nvSpPr>
        <p:spPr/>
        <p:txBody>
          <a:bodyPr/>
          <a:lstStyle/>
          <a:p>
            <a:r>
              <a:rPr lang="en-GB"/>
              <a:t>Slide </a:t>
            </a:r>
            <a:fld id="{440F5867-744E-4AA6-B0ED-4C44D2DFBB7B}" type="slidenum">
              <a:rPr lang="en-GB" smtClean="0"/>
              <a:pPr/>
              <a:t>38</a:t>
            </a:fld>
            <a:endParaRPr lang="en-GB" dirty="0"/>
          </a:p>
        </p:txBody>
      </p:sp>
      <p:sp>
        <p:nvSpPr>
          <p:cNvPr id="9" name="Date Placeholder 8">
            <a:extLst>
              <a:ext uri="{FF2B5EF4-FFF2-40B4-BE49-F238E27FC236}">
                <a16:creationId xmlns:a16="http://schemas.microsoft.com/office/drawing/2014/main" id="{93CEE5C4-7335-0D37-7C86-A61E0C731729}"/>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39120115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606425"/>
            <a:ext cx="10363200" cy="13335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AU" dirty="0"/>
              <a:t>IEEE 802 JTC1 Standing Committee</a:t>
            </a:r>
            <a:br>
              <a:rPr lang="en-AU" dirty="0"/>
            </a:br>
            <a:r>
              <a:rPr lang="en-AU" dirty="0"/>
              <a:t>January 2024 (mixed-mode) closing report</a:t>
            </a:r>
            <a:endParaRPr lang="en-GB" dirty="0"/>
          </a:p>
        </p:txBody>
      </p:sp>
      <p:sp>
        <p:nvSpPr>
          <p:cNvPr id="3074" name="Rectangle 2"/>
          <p:cNvSpPr>
            <a:spLocks noGrp="1" noChangeArrowheads="1"/>
          </p:cNvSpPr>
          <p:nvPr>
            <p:ph type="subTitle" idx="1"/>
          </p:nvPr>
        </p:nvSpPr>
        <p:spPr>
          <a:xfrm>
            <a:off x="1828800" y="2088654"/>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2024-01-19</a:t>
            </a:r>
          </a:p>
        </p:txBody>
      </p:sp>
      <p:graphicFrame>
        <p:nvGraphicFramePr>
          <p:cNvPr id="3075" name="Object 3"/>
          <p:cNvGraphicFramePr>
            <a:graphicFrameLocks noChangeAspect="1"/>
          </p:cNvGraphicFramePr>
          <p:nvPr>
            <p:extLst>
              <p:ext uri="{D42A27DB-BD31-4B8C-83A1-F6EECF244321}">
                <p14:modId xmlns:p14="http://schemas.microsoft.com/office/powerpoint/2010/main" val="2522401612"/>
              </p:ext>
            </p:extLst>
          </p:nvPr>
        </p:nvGraphicFramePr>
        <p:xfrm>
          <a:off x="1487488" y="3302517"/>
          <a:ext cx="10263463" cy="2066925"/>
        </p:xfrm>
        <a:graphic>
          <a:graphicData uri="http://schemas.openxmlformats.org/presentationml/2006/ole">
            <mc:AlternateContent xmlns:mc="http://schemas.openxmlformats.org/markup-compatibility/2006">
              <mc:Choice xmlns:v="urn:schemas-microsoft-com:vml" Requires="v">
                <p:oleObj name="Document" r:id="rId3" imgW="10439400" imgH="2159000" progId="Word.Document.8">
                  <p:embed/>
                </p:oleObj>
              </mc:Choice>
              <mc:Fallback>
                <p:oleObj name="Document" r:id="rId3" imgW="10439400" imgH="2159000" progId="Word.Document.8">
                  <p:embed/>
                  <p:pic>
                    <p:nvPicPr>
                      <p:cNvPr id="3075" name="Object 3"/>
                      <p:cNvPicPr>
                        <a:picLocks noChangeAspect="1" noChangeArrowheads="1"/>
                      </p:cNvPicPr>
                      <p:nvPr/>
                    </p:nvPicPr>
                    <p:blipFill>
                      <a:blip r:embed="rId4"/>
                      <a:srcRect/>
                      <a:stretch>
                        <a:fillRect/>
                      </a:stretch>
                    </p:blipFill>
                    <p:spPr bwMode="auto">
                      <a:xfrm>
                        <a:off x="1487488" y="3302517"/>
                        <a:ext cx="10263463" cy="2066925"/>
                      </a:xfrm>
                      <a:prstGeom prst="rect">
                        <a:avLst/>
                      </a:prstGeom>
                      <a:noFill/>
                    </p:spPr>
                  </p:pic>
                </p:oleObj>
              </mc:Fallback>
            </mc:AlternateContent>
          </a:graphicData>
        </a:graphic>
      </p:graphicFrame>
      <p:sp>
        <p:nvSpPr>
          <p:cNvPr id="3076" name="Rectangle 4"/>
          <p:cNvSpPr>
            <a:spLocks noChangeArrowheads="1"/>
          </p:cNvSpPr>
          <p:nvPr/>
        </p:nvSpPr>
        <p:spPr bwMode="auto">
          <a:xfrm>
            <a:off x="993775" y="2702893"/>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a:t>
            </a:r>
          </a:p>
        </p:txBody>
      </p:sp>
      <p:sp>
        <p:nvSpPr>
          <p:cNvPr id="2" name="Footer Placeholder 1">
            <a:extLst>
              <a:ext uri="{FF2B5EF4-FFF2-40B4-BE49-F238E27FC236}">
                <a16:creationId xmlns:a16="http://schemas.microsoft.com/office/drawing/2014/main" id="{C4DA66EE-69F1-41BF-3186-F058A2FE1AE7}"/>
              </a:ext>
            </a:extLst>
          </p:cNvPr>
          <p:cNvSpPr>
            <a:spLocks noGrp="1"/>
          </p:cNvSpPr>
          <p:nvPr>
            <p:ph type="ftr" idx="11"/>
          </p:nvPr>
        </p:nvSpPr>
        <p:spPr/>
        <p:txBody>
          <a:bodyPr/>
          <a:lstStyle/>
          <a:p>
            <a:r>
              <a:rPr lang="en-GB"/>
              <a:t>Peter Yee, AKAYLA</a:t>
            </a:r>
          </a:p>
        </p:txBody>
      </p:sp>
      <p:sp>
        <p:nvSpPr>
          <p:cNvPr id="3" name="Slide Number Placeholder 2">
            <a:extLst>
              <a:ext uri="{FF2B5EF4-FFF2-40B4-BE49-F238E27FC236}">
                <a16:creationId xmlns:a16="http://schemas.microsoft.com/office/drawing/2014/main" id="{865934EB-112E-764E-370A-2A07AEEEAD19}"/>
              </a:ext>
            </a:extLst>
          </p:cNvPr>
          <p:cNvSpPr>
            <a:spLocks noGrp="1"/>
          </p:cNvSpPr>
          <p:nvPr>
            <p:ph type="sldNum" idx="12"/>
          </p:nvPr>
        </p:nvSpPr>
        <p:spPr/>
        <p:txBody>
          <a:bodyPr/>
          <a:lstStyle/>
          <a:p>
            <a:r>
              <a:rPr lang="en-GB"/>
              <a:t>Slide </a:t>
            </a:r>
            <a:fld id="{DE40C9FC-4879-4F20-9ECA-A574A90476B7}" type="slidenum">
              <a:rPr lang="en-GB" smtClean="0"/>
              <a:pPr/>
              <a:t>39</a:t>
            </a:fld>
            <a:endParaRPr lang="en-GB"/>
          </a:p>
        </p:txBody>
      </p:sp>
      <p:sp>
        <p:nvSpPr>
          <p:cNvPr id="4" name="Date Placeholder 3">
            <a:extLst>
              <a:ext uri="{FF2B5EF4-FFF2-40B4-BE49-F238E27FC236}">
                <a16:creationId xmlns:a16="http://schemas.microsoft.com/office/drawing/2014/main" id="{92B5F408-28DE-3BF5-0F81-EE3C628073F1}"/>
              </a:ext>
            </a:extLst>
          </p:cNvPr>
          <p:cNvSpPr>
            <a:spLocks noGrp="1"/>
          </p:cNvSpPr>
          <p:nvPr>
            <p:ph type="dt" idx="10"/>
          </p:nvPr>
        </p:nvSpPr>
        <p:spPr/>
        <p:txBody>
          <a:bodyPr/>
          <a:lstStyle/>
          <a:p>
            <a:r>
              <a:rPr lang="en-US"/>
              <a:t>January 2024</a:t>
            </a:r>
            <a:endParaRPr lang="en-GB"/>
          </a:p>
        </p:txBody>
      </p:sp>
    </p:spTree>
    <p:extLst>
      <p:ext uri="{BB962C8B-B14F-4D97-AF65-F5344CB8AC3E}">
        <p14:creationId xmlns:p14="http://schemas.microsoft.com/office/powerpoint/2010/main" val="365781829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886797-8C70-4EB1-8875-218F36C8C491}"/>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January 2024</a:t>
            </a:r>
          </a:p>
        </p:txBody>
      </p:sp>
      <p:sp>
        <p:nvSpPr>
          <p:cNvPr id="5" name="Footer Placeholder 4">
            <a:extLst>
              <a:ext uri="{FF2B5EF4-FFF2-40B4-BE49-F238E27FC236}">
                <a16:creationId xmlns:a16="http://schemas.microsoft.com/office/drawing/2014/main" id="{B9D96BD3-8C66-476D-BEED-D489DD0A32AD}"/>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6" name="Slide Number Placeholder 5">
            <a:extLst>
              <a:ext uri="{FF2B5EF4-FFF2-40B4-BE49-F238E27FC236}">
                <a16:creationId xmlns:a16="http://schemas.microsoft.com/office/drawing/2014/main" id="{C3613AD6-2F43-41F2-BCA7-AB796FA2EE5A}"/>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4</a:t>
            </a:fld>
            <a:endParaRPr lang="en-US"/>
          </a:p>
        </p:txBody>
      </p:sp>
      <p:pic>
        <p:nvPicPr>
          <p:cNvPr id="3" name="Picture 2">
            <a:extLst>
              <a:ext uri="{FF2B5EF4-FFF2-40B4-BE49-F238E27FC236}">
                <a16:creationId xmlns:a16="http://schemas.microsoft.com/office/drawing/2014/main" id="{96524195-AF27-E722-9873-CBE13FAF00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674751"/>
            <a:ext cx="10615155" cy="5800662"/>
          </a:xfrm>
          <a:prstGeom prst="rect">
            <a:avLst/>
          </a:prstGeom>
        </p:spPr>
      </p:pic>
    </p:spTree>
    <p:extLst>
      <p:ext uri="{BB962C8B-B14F-4D97-AF65-F5344CB8AC3E}">
        <p14:creationId xmlns:p14="http://schemas.microsoft.com/office/powerpoint/2010/main" val="28059853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IEEE 802 JTC1 SC reviewed the PSDO process status, including IPR issues holding up </a:t>
            </a:r>
            <a:r>
              <a:rPr kumimoji="0" lang="en-AU" sz="3200" b="1" i="0" u="none" strike="noStrike" cap="none" normalizeH="0" baseline="0" dirty="0">
                <a:ln>
                  <a:noFill/>
                </a:ln>
                <a:solidFill>
                  <a:schemeClr val="tx1"/>
                </a:solidFill>
                <a:effectLst/>
                <a:latin typeface="Times New Roman" pitchFamily="16" charset="0"/>
                <a:ea typeface="MS Gothic" charset="-128"/>
              </a:rPr>
              <a:t>802.11ax/ay/</a:t>
            </a:r>
            <a:r>
              <a:rPr kumimoji="0" lang="en-AU" sz="3200" b="1" i="0" u="none" strike="noStrike" cap="none" normalizeH="0" baseline="0" dirty="0" err="1">
                <a:ln>
                  <a:noFill/>
                </a:ln>
                <a:solidFill>
                  <a:schemeClr val="tx1"/>
                </a:solidFill>
                <a:effectLst/>
                <a:latin typeface="Times New Roman" pitchFamily="16" charset="0"/>
                <a:ea typeface="MS Gothic" charset="-128"/>
              </a:rPr>
              <a:t>ba</a:t>
            </a:r>
            <a:r>
              <a:rPr kumimoji="0" lang="en-AU" sz="3200" b="1" i="0" u="none" strike="noStrike" cap="none" normalizeH="0" baseline="0" dirty="0">
                <a:ln>
                  <a:noFill/>
                </a:ln>
                <a:solidFill>
                  <a:schemeClr val="tx1"/>
                </a:solidFill>
                <a:effectLst/>
                <a:latin typeface="Times New Roman" pitchFamily="16" charset="0"/>
                <a:ea typeface="MS Gothic" charset="-128"/>
              </a:rPr>
              <a:t>/</a:t>
            </a:r>
            <a:r>
              <a:rPr kumimoji="0" lang="en-AU" sz="3200" b="1" i="0" u="none" strike="noStrike" cap="none" normalizeH="0" baseline="0" dirty="0" err="1">
                <a:ln>
                  <a:noFill/>
                </a:ln>
                <a:solidFill>
                  <a:schemeClr val="tx1"/>
                </a:solidFill>
                <a:effectLst/>
                <a:latin typeface="Times New Roman" pitchFamily="16" charset="0"/>
                <a:ea typeface="MS Gothic" charset="-128"/>
              </a:rPr>
              <a:t>az</a:t>
            </a:r>
            <a:endParaRPr lang="en-AU" dirty="0">
              <a:solidFill>
                <a:schemeClr val="tx1"/>
              </a:solidFill>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AU" dirty="0">
                <a:solidFill>
                  <a:schemeClr val="tx1"/>
                </a:solidFill>
              </a:rPr>
              <a:t>Agenda - </a:t>
            </a:r>
            <a:r>
              <a:rPr lang="en-AU" dirty="0">
                <a:solidFill>
                  <a:schemeClr val="tx1"/>
                </a:solidFill>
                <a:hlinkClick r:id="rId3"/>
              </a:rPr>
              <a:t>11-23/2168r01</a:t>
            </a:r>
            <a:r>
              <a:rPr lang="en-AU" dirty="0">
                <a:solidFill>
                  <a:schemeClr val="tx1"/>
                </a:solidFill>
              </a:rPr>
              <a:t>; Minutes – 11-24/0174</a:t>
            </a:r>
          </a:p>
          <a:p>
            <a:pPr>
              <a:buFont typeface="Arial" panose="020B0604020202020204" pitchFamily="34" charset="0"/>
              <a:buChar char="•"/>
            </a:pPr>
            <a:endParaRPr lang="en-AU" dirty="0">
              <a:solidFill>
                <a:schemeClr val="tx1"/>
              </a:solidFill>
            </a:endParaRPr>
          </a:p>
        </p:txBody>
      </p:sp>
      <p:sp>
        <p:nvSpPr>
          <p:cNvPr id="7" name="Rectangle 6">
            <a:extLst>
              <a:ext uri="{FF2B5EF4-FFF2-40B4-BE49-F238E27FC236}">
                <a16:creationId xmlns:a16="http://schemas.microsoft.com/office/drawing/2014/main" id="{F7F19B36-2873-48E9-B4AD-CD47A49D9156}"/>
              </a:ext>
            </a:extLst>
          </p:cNvPr>
          <p:cNvSpPr/>
          <p:nvPr/>
        </p:nvSpPr>
        <p:spPr bwMode="auto">
          <a:xfrm>
            <a:off x="6816080" y="2503946"/>
            <a:ext cx="4573704" cy="3708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ts val="800"/>
              </a:spcBef>
            </a:pPr>
            <a:r>
              <a:rPr kumimoji="0" lang="en-AU" sz="2000" b="1" i="0" u="none" strike="noStrike" cap="none" normalizeH="0" baseline="0" dirty="0">
                <a:ln>
                  <a:noFill/>
                </a:ln>
                <a:solidFill>
                  <a:schemeClr val="tx1"/>
                </a:solidFill>
                <a:effectLst/>
                <a:latin typeface="Times New Roman" pitchFamily="16" charset="0"/>
                <a:ea typeface="MS Gothic" charset="-128"/>
              </a:rPr>
              <a:t>802.11ax/ay/</a:t>
            </a:r>
            <a:r>
              <a:rPr kumimoji="0" lang="en-AU" sz="2000" b="1" i="0" u="none" strike="noStrike" cap="none" normalizeH="0" baseline="0" dirty="0" err="1">
                <a:ln>
                  <a:noFill/>
                </a:ln>
                <a:solidFill>
                  <a:schemeClr val="tx1"/>
                </a:solidFill>
                <a:effectLst/>
                <a:latin typeface="Times New Roman" pitchFamily="16" charset="0"/>
                <a:ea typeface="MS Gothic" charset="-128"/>
              </a:rPr>
              <a:t>ba</a:t>
            </a:r>
            <a:r>
              <a:rPr kumimoji="0" lang="en-AU" sz="2000" b="1" i="0" u="none" strike="noStrike" cap="none" normalizeH="0" baseline="0" dirty="0">
                <a:ln>
                  <a:noFill/>
                </a:ln>
                <a:solidFill>
                  <a:schemeClr val="tx1"/>
                </a:solidFill>
                <a:effectLst/>
                <a:latin typeface="Times New Roman" pitchFamily="16" charset="0"/>
                <a:ea typeface="MS Gothic" charset="-128"/>
              </a:rPr>
              <a:t>/</a:t>
            </a:r>
            <a:r>
              <a:rPr kumimoji="0" lang="en-AU" sz="2000" b="1" i="0" u="none" strike="noStrike" cap="none" normalizeH="0" baseline="0" dirty="0" err="1">
                <a:ln>
                  <a:noFill/>
                </a:ln>
                <a:solidFill>
                  <a:schemeClr val="tx1"/>
                </a:solidFill>
                <a:effectLst/>
                <a:latin typeface="Times New Roman" pitchFamily="16" charset="0"/>
                <a:ea typeface="MS Gothic" charset="-128"/>
              </a:rPr>
              <a:t>az</a:t>
            </a:r>
            <a:r>
              <a:rPr kumimoji="0" lang="en-AU" sz="2000" b="1" i="0" u="none" strike="noStrike" cap="none" normalizeH="0" baseline="0" dirty="0">
                <a:ln>
                  <a:noFill/>
                </a:ln>
                <a:solidFill>
                  <a:schemeClr val="tx1"/>
                </a:solidFill>
                <a:effectLst/>
                <a:latin typeface="Times New Roman" pitchFamily="16" charset="0"/>
                <a:ea typeface="MS Gothic" charset="-128"/>
              </a:rPr>
              <a:t> IPR issue</a:t>
            </a:r>
          </a:p>
          <a:p>
            <a:pPr marL="182563" indent="-182563">
              <a:spcBef>
                <a:spcPts val="800"/>
              </a:spcBef>
              <a:buFont typeface="Arial" panose="020B0604020202020204" pitchFamily="34" charset="0"/>
              <a:buChar char="•"/>
            </a:pPr>
            <a:r>
              <a:rPr lang="en-AU" sz="1800" b="1" dirty="0">
                <a:solidFill>
                  <a:schemeClr val="tx1"/>
                </a:solidFill>
              </a:rPr>
              <a:t>Situation: IPR holding up PSDO process</a:t>
            </a:r>
          </a:p>
          <a:p>
            <a:pPr marL="357188" lvl="1" indent="-174625">
              <a:spcBef>
                <a:spcPts val="800"/>
              </a:spcBef>
              <a:buFont typeface="Arial" panose="020B0604020202020204" pitchFamily="34" charset="0"/>
              <a:buChar char="•"/>
            </a:pPr>
            <a:r>
              <a:rPr lang="en-AU" sz="1600" dirty="0">
                <a:solidFill>
                  <a:schemeClr val="tx1"/>
                </a:solidFill>
              </a:rPr>
              <a:t>Multiple 802.11 submissions into PSDO process are “on hold” due to negative </a:t>
            </a:r>
            <a:r>
              <a:rPr lang="en-AU" sz="1600" dirty="0" err="1">
                <a:solidFill>
                  <a:schemeClr val="tx1"/>
                </a:solidFill>
              </a:rPr>
              <a:t>LoAs</a:t>
            </a:r>
            <a:r>
              <a:rPr lang="en-AU" sz="1600" dirty="0">
                <a:solidFill>
                  <a:schemeClr val="tx1"/>
                </a:solidFill>
              </a:rPr>
              <a:t> (in IEEE)</a:t>
            </a:r>
          </a:p>
          <a:p>
            <a:pPr marL="357188" lvl="1" indent="-174625">
              <a:spcBef>
                <a:spcPts val="800"/>
              </a:spcBef>
              <a:buFont typeface="Arial" panose="020B0604020202020204" pitchFamily="34" charset="0"/>
              <a:buChar char="•"/>
            </a:pPr>
            <a:r>
              <a:rPr lang="en-AU" sz="1600" dirty="0">
                <a:solidFill>
                  <a:schemeClr val="tx1"/>
                </a:solidFill>
              </a:rPr>
              <a:t>802.3’s situation is improving.</a:t>
            </a:r>
          </a:p>
          <a:p>
            <a:pPr marL="182563" indent="-182563">
              <a:spcBef>
                <a:spcPts val="800"/>
              </a:spcBef>
              <a:buFont typeface="Arial" panose="020B0604020202020204" pitchFamily="34" charset="0"/>
              <a:buChar char="•"/>
            </a:pPr>
            <a:r>
              <a:rPr kumimoji="0" lang="en-AU" sz="1800" b="1" u="none" strike="noStrike" cap="none" normalizeH="0" baseline="0" dirty="0">
                <a:ln>
                  <a:noFill/>
                </a:ln>
                <a:solidFill>
                  <a:schemeClr val="tx1"/>
                </a:solidFill>
                <a:effectLst/>
              </a:rPr>
              <a:t>Next ste</a:t>
            </a:r>
            <a:r>
              <a:rPr lang="en-AU" sz="1800" b="1" dirty="0">
                <a:solidFill>
                  <a:schemeClr val="tx1"/>
                </a:solidFill>
              </a:rPr>
              <a:t>ps: keep waiting!</a:t>
            </a:r>
          </a:p>
          <a:p>
            <a:pPr marL="357188" lvl="1" indent="-174625">
              <a:spcBef>
                <a:spcPts val="800"/>
              </a:spcBef>
              <a:buFont typeface="Arial" panose="020B0604020202020204" pitchFamily="34" charset="0"/>
              <a:buChar char="•"/>
              <a:tabLst>
                <a:tab pos="269875" algn="l"/>
              </a:tabLst>
            </a:pPr>
            <a:r>
              <a:rPr lang="en-AU" sz="1600" dirty="0">
                <a:solidFill>
                  <a:schemeClr val="tx1"/>
                </a:solidFill>
              </a:rPr>
              <a:t>Resolution possible but progress is unclear</a:t>
            </a:r>
          </a:p>
          <a:p>
            <a:pPr marL="357188" lvl="1" indent="-174625">
              <a:spcBef>
                <a:spcPts val="800"/>
              </a:spcBef>
              <a:buFont typeface="Arial" panose="020B0604020202020204" pitchFamily="34" charset="0"/>
              <a:buChar char="•"/>
              <a:tabLst>
                <a:tab pos="269875" algn="l"/>
              </a:tabLst>
            </a:pPr>
            <a:r>
              <a:rPr lang="en-AU" sz="1600" dirty="0">
                <a:solidFill>
                  <a:schemeClr val="tx1"/>
                </a:solidFill>
              </a:rPr>
              <a:t>This really is an issue for ISO to sort out, which they have started to do in the case of 802.3.</a:t>
            </a:r>
          </a:p>
        </p:txBody>
      </p:sp>
      <p:graphicFrame>
        <p:nvGraphicFramePr>
          <p:cNvPr id="10" name="Content Placeholder 5">
            <a:extLst>
              <a:ext uri="{FF2B5EF4-FFF2-40B4-BE49-F238E27FC236}">
                <a16:creationId xmlns:a16="http://schemas.microsoft.com/office/drawing/2014/main" id="{62602ECF-0EE1-4687-A387-7283411A4A23}"/>
              </a:ext>
            </a:extLst>
          </p:cNvPr>
          <p:cNvGraphicFramePr>
            <a:graphicFrameLocks/>
          </p:cNvGraphicFramePr>
          <p:nvPr>
            <p:extLst>
              <p:ext uri="{D42A27DB-BD31-4B8C-83A1-F6EECF244321}">
                <p14:modId xmlns:p14="http://schemas.microsoft.com/office/powerpoint/2010/main" val="1159857101"/>
              </p:ext>
            </p:extLst>
          </p:nvPr>
        </p:nvGraphicFramePr>
        <p:xfrm>
          <a:off x="914401" y="2503946"/>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50</a:t>
                      </a:r>
                    </a:p>
                  </a:txBody>
                  <a:tcPr/>
                </a:tc>
                <a:tc>
                  <a:txBody>
                    <a:bodyPr/>
                    <a:lstStyle/>
                    <a:p>
                      <a:pPr algn="ctr"/>
                      <a:r>
                        <a:rPr lang="en-US" dirty="0"/>
                        <a:t>13</a:t>
                      </a:r>
                      <a:endParaRPr lang="en-AU" dirty="0"/>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32</a:t>
                      </a:r>
                    </a:p>
                  </a:txBody>
                  <a:tcPr/>
                </a:tc>
                <a:tc>
                  <a:txBody>
                    <a:bodyPr/>
                    <a:lstStyle/>
                    <a:p>
                      <a:pPr algn="ctr"/>
                      <a:r>
                        <a:rPr lang="en-AU" dirty="0"/>
                        <a:t>8</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13</a:t>
                      </a:r>
                    </a:p>
                  </a:txBody>
                  <a:tcPr/>
                </a:tc>
                <a:tc>
                  <a:txBody>
                    <a:bodyPr/>
                    <a:lstStyle/>
                    <a:p>
                      <a:pPr algn="ctr"/>
                      <a:r>
                        <a:rPr lang="en-AU" dirty="0"/>
                        <a:t>14</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14</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4</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105</a:t>
                      </a:r>
                    </a:p>
                  </a:txBody>
                  <a:tcPr>
                    <a:lnT w="12700" cap="flat" cmpd="sng" algn="ctr">
                      <a:solidFill>
                        <a:schemeClr val="tx1"/>
                      </a:solidFill>
                      <a:prstDash val="solid"/>
                      <a:round/>
                      <a:headEnd type="none" w="med" len="med"/>
                      <a:tailEnd type="none" w="med" len="med"/>
                    </a:lnT>
                  </a:tcPr>
                </a:tc>
                <a:tc>
                  <a:txBody>
                    <a:bodyPr/>
                    <a:lstStyle/>
                    <a:p>
                      <a:pPr algn="ctr"/>
                      <a:r>
                        <a:rPr lang="en-US" b="1" dirty="0"/>
                        <a:t>49</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8" name="Footer Placeholder 7">
            <a:extLst>
              <a:ext uri="{FF2B5EF4-FFF2-40B4-BE49-F238E27FC236}">
                <a16:creationId xmlns:a16="http://schemas.microsoft.com/office/drawing/2014/main" id="{AD180786-1F91-F2EA-8347-E6087903801A}"/>
              </a:ext>
            </a:extLst>
          </p:cNvPr>
          <p:cNvSpPr>
            <a:spLocks noGrp="1"/>
          </p:cNvSpPr>
          <p:nvPr>
            <p:ph type="ftr" idx="14"/>
          </p:nvPr>
        </p:nvSpPr>
        <p:spPr/>
        <p:txBody>
          <a:bodyPr/>
          <a:lstStyle/>
          <a:p>
            <a:r>
              <a:rPr lang="en-GB"/>
              <a:t>Peter Yee, AKAYLA</a:t>
            </a:r>
            <a:endParaRPr lang="en-GB" dirty="0"/>
          </a:p>
        </p:txBody>
      </p:sp>
      <p:sp>
        <p:nvSpPr>
          <p:cNvPr id="9" name="Slide Number Placeholder 8">
            <a:extLst>
              <a:ext uri="{FF2B5EF4-FFF2-40B4-BE49-F238E27FC236}">
                <a16:creationId xmlns:a16="http://schemas.microsoft.com/office/drawing/2014/main" id="{68BB7B79-A5D6-AA50-9269-2C27902218A2}"/>
              </a:ext>
            </a:extLst>
          </p:cNvPr>
          <p:cNvSpPr>
            <a:spLocks noGrp="1"/>
          </p:cNvSpPr>
          <p:nvPr>
            <p:ph type="sldNum" idx="12"/>
          </p:nvPr>
        </p:nvSpPr>
        <p:spPr/>
        <p:txBody>
          <a:bodyPr/>
          <a:lstStyle/>
          <a:p>
            <a:r>
              <a:rPr lang="en-GB"/>
              <a:t>Slide </a:t>
            </a:r>
            <a:fld id="{440F5867-744E-4AA6-B0ED-4C44D2DFBB7B}" type="slidenum">
              <a:rPr lang="en-GB" smtClean="0"/>
              <a:pPr/>
              <a:t>40</a:t>
            </a:fld>
            <a:endParaRPr lang="en-GB" dirty="0"/>
          </a:p>
        </p:txBody>
      </p:sp>
      <p:sp>
        <p:nvSpPr>
          <p:cNvPr id="11" name="Date Placeholder 10">
            <a:extLst>
              <a:ext uri="{FF2B5EF4-FFF2-40B4-BE49-F238E27FC236}">
                <a16:creationId xmlns:a16="http://schemas.microsoft.com/office/drawing/2014/main" id="{8D7980C6-6448-BAFF-B05B-31F0078BE398}"/>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3677087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800099"/>
            <a:ext cx="10361084" cy="1065213"/>
          </a:xfrm>
        </p:spPr>
        <p:txBody>
          <a:bodyPr/>
          <a:lstStyle/>
          <a:p>
            <a:r>
              <a:rPr lang="en-AU" dirty="0"/>
              <a:t>The IEEE 802 JTC1 SC will undertake its usual work</a:t>
            </a:r>
            <a:br>
              <a:rPr lang="en-AU" dirty="0"/>
            </a:br>
            <a:r>
              <a:rPr lang="en-AU" dirty="0"/>
              <a:t>at its mixed-mode meeting in Denver in March 2024</a:t>
            </a:r>
          </a:p>
        </p:txBody>
      </p:sp>
      <p:sp>
        <p:nvSpPr>
          <p:cNvPr id="3" name="Content Placeholder 2"/>
          <p:cNvSpPr>
            <a:spLocks noGrp="1"/>
          </p:cNvSpPr>
          <p:nvPr>
            <p:ph idx="1"/>
          </p:nvPr>
        </p:nvSpPr>
        <p:spPr>
          <a:xfrm>
            <a:off x="914401" y="2204864"/>
            <a:ext cx="10361084" cy="4113213"/>
          </a:xfrm>
        </p:spPr>
        <p:txBody>
          <a:bodyPr/>
          <a:lstStyle/>
          <a:p>
            <a:r>
              <a:rPr lang="en-AU" dirty="0"/>
              <a:t>IEEE 802 JTC1 SC plans for March 2024 … </a:t>
            </a:r>
          </a:p>
          <a:p>
            <a:pPr lvl="1"/>
            <a:r>
              <a:rPr lang="en-AU" dirty="0"/>
              <a:t>Execute PSDO process, to the extent possible</a:t>
            </a:r>
          </a:p>
          <a:p>
            <a:pPr lvl="2"/>
            <a:r>
              <a:rPr lang="en-AU" dirty="0"/>
              <a:t>There are no current ballots open, but some IEEE 802.1and 802.15 amendments have been submitted for adoption</a:t>
            </a:r>
          </a:p>
          <a:p>
            <a:pPr lvl="2"/>
            <a:r>
              <a:rPr lang="en-AU" dirty="0"/>
              <a:t>But this doesn’t include IEEE 802.11 or (yet) IEEE 802.3 </a:t>
            </a:r>
            <a:r>
              <a:rPr lang="en-AU" dirty="0">
                <a:sym typeface="Wingdings" pitchFamily="2" charset="2"/>
              </a:rPr>
              <a:t></a:t>
            </a:r>
            <a:endParaRPr lang="en-AU" dirty="0"/>
          </a:p>
          <a:p>
            <a:pPr lvl="1"/>
            <a:r>
              <a:rPr lang="en-AU" dirty="0"/>
              <a:t>Monitor ISO/IEC JTC 1/SC 6 activities</a:t>
            </a:r>
          </a:p>
          <a:p>
            <a:pPr lvl="2"/>
            <a:r>
              <a:rPr lang="en-AU" dirty="0"/>
              <a:t>And remain hopeful the ISO/CS and IEEE have a breakthrough on the IPR issues</a:t>
            </a:r>
          </a:p>
        </p:txBody>
      </p:sp>
      <p:sp>
        <p:nvSpPr>
          <p:cNvPr id="7" name="Footer Placeholder 6">
            <a:extLst>
              <a:ext uri="{FF2B5EF4-FFF2-40B4-BE49-F238E27FC236}">
                <a16:creationId xmlns:a16="http://schemas.microsoft.com/office/drawing/2014/main" id="{B30AC856-EFCC-1F5B-AA04-A3F4B4A74594}"/>
              </a:ext>
            </a:extLst>
          </p:cNvPr>
          <p:cNvSpPr>
            <a:spLocks noGrp="1"/>
          </p:cNvSpPr>
          <p:nvPr>
            <p:ph type="ftr" idx="14"/>
          </p:nvPr>
        </p:nvSpPr>
        <p:spPr/>
        <p:txBody>
          <a:bodyPr/>
          <a:lstStyle/>
          <a:p>
            <a:r>
              <a:rPr lang="en-GB"/>
              <a:t>Peter Yee, AKAYLA</a:t>
            </a:r>
            <a:endParaRPr lang="en-GB" dirty="0"/>
          </a:p>
        </p:txBody>
      </p:sp>
      <p:sp>
        <p:nvSpPr>
          <p:cNvPr id="8" name="Slide Number Placeholder 7">
            <a:extLst>
              <a:ext uri="{FF2B5EF4-FFF2-40B4-BE49-F238E27FC236}">
                <a16:creationId xmlns:a16="http://schemas.microsoft.com/office/drawing/2014/main" id="{41FB20D8-E729-9D7F-A089-0E7594EF4C03}"/>
              </a:ext>
            </a:extLst>
          </p:cNvPr>
          <p:cNvSpPr>
            <a:spLocks noGrp="1"/>
          </p:cNvSpPr>
          <p:nvPr>
            <p:ph type="sldNum" idx="12"/>
          </p:nvPr>
        </p:nvSpPr>
        <p:spPr/>
        <p:txBody>
          <a:bodyPr/>
          <a:lstStyle/>
          <a:p>
            <a:r>
              <a:rPr lang="en-GB"/>
              <a:t>Slide </a:t>
            </a:r>
            <a:fld id="{440F5867-744E-4AA6-B0ED-4C44D2DFBB7B}" type="slidenum">
              <a:rPr lang="en-GB" smtClean="0"/>
              <a:pPr/>
              <a:t>41</a:t>
            </a:fld>
            <a:endParaRPr lang="en-GB" dirty="0"/>
          </a:p>
        </p:txBody>
      </p:sp>
      <p:sp>
        <p:nvSpPr>
          <p:cNvPr id="9" name="Date Placeholder 8">
            <a:extLst>
              <a:ext uri="{FF2B5EF4-FFF2-40B4-BE49-F238E27FC236}">
                <a16:creationId xmlns:a16="http://schemas.microsoft.com/office/drawing/2014/main" id="{2BE769C0-50A8-F1DF-1BAE-648A9C0869FE}"/>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24779914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800"/>
            <a:ext cx="7772400" cy="1066800"/>
          </a:xfrm>
          <a:noFill/>
        </p:spPr>
        <p:txBody>
          <a:bodyPr/>
          <a:lstStyle/>
          <a:p>
            <a:r>
              <a:rPr lang="en-US" dirty="0" err="1"/>
              <a:t>REVme</a:t>
            </a:r>
            <a:r>
              <a:rPr lang="en-US" dirty="0"/>
              <a:t> Closing Report – January 2024</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2024-01-18</a:t>
            </a:r>
          </a:p>
        </p:txBody>
      </p:sp>
      <p:graphicFrame>
        <p:nvGraphicFramePr>
          <p:cNvPr id="1026" name="Object 11"/>
          <p:cNvGraphicFramePr>
            <a:graphicFrameLocks noChangeAspect="1"/>
          </p:cNvGraphicFramePr>
          <p:nvPr>
            <p:extLst>
              <p:ext uri="{D42A27DB-BD31-4B8C-83A1-F6EECF244321}">
                <p14:modId xmlns:p14="http://schemas.microsoft.com/office/powerpoint/2010/main" val="1736937220"/>
              </p:ext>
            </p:extLst>
          </p:nvPr>
        </p:nvGraphicFramePr>
        <p:xfrm>
          <a:off x="2078038" y="2406650"/>
          <a:ext cx="9288462" cy="1285875"/>
        </p:xfrm>
        <a:graphic>
          <a:graphicData uri="http://schemas.openxmlformats.org/presentationml/2006/ole">
            <mc:AlternateContent xmlns:mc="http://schemas.openxmlformats.org/markup-compatibility/2006">
              <mc:Choice xmlns:v="urn:schemas-microsoft-com:vml" Requires="v">
                <p:oleObj name="Document" r:id="rId3" imgW="8515439" imgH="1184650" progId="Word.Document.8">
                  <p:embed/>
                </p:oleObj>
              </mc:Choice>
              <mc:Fallback>
                <p:oleObj name="Document" r:id="rId3" imgW="8515439" imgH="1184650" progId="Word.Document.8">
                  <p:embed/>
                  <p:pic>
                    <p:nvPicPr>
                      <p:cNvPr id="1026" name="Object 11"/>
                      <p:cNvPicPr>
                        <a:picLocks noChangeAspect="1" noChangeArrowheads="1"/>
                      </p:cNvPicPr>
                      <p:nvPr/>
                    </p:nvPicPr>
                    <p:blipFill>
                      <a:blip r:embed="rId4"/>
                      <a:srcRect/>
                      <a:stretch>
                        <a:fillRect/>
                      </a:stretch>
                    </p:blipFill>
                    <p:spPr bwMode="auto">
                      <a:xfrm>
                        <a:off x="2078038" y="2406650"/>
                        <a:ext cx="9288462" cy="12858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a:t>Authors:</a:t>
            </a:r>
          </a:p>
        </p:txBody>
      </p:sp>
      <p:sp>
        <p:nvSpPr>
          <p:cNvPr id="3" name="Footer Placeholder 2">
            <a:extLst>
              <a:ext uri="{FF2B5EF4-FFF2-40B4-BE49-F238E27FC236}">
                <a16:creationId xmlns:a16="http://schemas.microsoft.com/office/drawing/2014/main" id="{FC096600-57B7-4B7C-ACE5-2AE5E4D3AF56}"/>
              </a:ext>
            </a:extLst>
          </p:cNvPr>
          <p:cNvSpPr>
            <a:spLocks noGrp="1"/>
          </p:cNvSpPr>
          <p:nvPr>
            <p:ph type="ftr" idx="14"/>
          </p:nvPr>
        </p:nvSpPr>
        <p:spPr/>
        <p:txBody>
          <a:bodyPr/>
          <a:lstStyle/>
          <a:p>
            <a:r>
              <a:rPr lang="en-GB"/>
              <a:t>Mike Montemurro, Huawei</a:t>
            </a:r>
            <a:endParaRPr lang="en-GB" dirty="0"/>
          </a:p>
        </p:txBody>
      </p:sp>
      <p:sp>
        <p:nvSpPr>
          <p:cNvPr id="4" name="Slide Number Placeholder 3">
            <a:extLst>
              <a:ext uri="{FF2B5EF4-FFF2-40B4-BE49-F238E27FC236}">
                <a16:creationId xmlns:a16="http://schemas.microsoft.com/office/drawing/2014/main" id="{ED09581D-33EA-8920-BE25-1455A6ED091B}"/>
              </a:ext>
            </a:extLst>
          </p:cNvPr>
          <p:cNvSpPr>
            <a:spLocks noGrp="1"/>
          </p:cNvSpPr>
          <p:nvPr>
            <p:ph type="sldNum" idx="12"/>
          </p:nvPr>
        </p:nvSpPr>
        <p:spPr/>
        <p:txBody>
          <a:bodyPr/>
          <a:lstStyle/>
          <a:p>
            <a:r>
              <a:rPr lang="en-GB"/>
              <a:t>Slide </a:t>
            </a:r>
            <a:fld id="{440F5867-744E-4AA6-B0ED-4C44D2DFBB7B}" type="slidenum">
              <a:rPr lang="en-GB" smtClean="0"/>
              <a:pPr/>
              <a:t>42</a:t>
            </a:fld>
            <a:endParaRPr lang="en-GB" dirty="0"/>
          </a:p>
        </p:txBody>
      </p:sp>
      <p:sp>
        <p:nvSpPr>
          <p:cNvPr id="5" name="Date Placeholder 4">
            <a:extLst>
              <a:ext uri="{FF2B5EF4-FFF2-40B4-BE49-F238E27FC236}">
                <a16:creationId xmlns:a16="http://schemas.microsoft.com/office/drawing/2014/main" id="{83A55EDE-8A71-DF6D-7E24-B49324435B7D}"/>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23720793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p:txBody>
          <a:bodyPr/>
          <a:lstStyle/>
          <a:p>
            <a:pPr>
              <a:lnSpc>
                <a:spcPct val="90000"/>
              </a:lnSpc>
            </a:pPr>
            <a:r>
              <a:rPr lang="en-US" sz="2800" dirty="0"/>
              <a:t>Completed comment resolution for initial SA Ballot on D4.0</a:t>
            </a:r>
          </a:p>
          <a:p>
            <a:pPr>
              <a:lnSpc>
                <a:spcPct val="90000"/>
              </a:lnSpc>
            </a:pPr>
            <a:r>
              <a:rPr lang="en-US" sz="2800" dirty="0"/>
              <a:t>Recirculation will begin once P802.11bc has been published and rolled in along with </a:t>
            </a:r>
            <a:r>
              <a:rPr lang="en-US" sz="2800"/>
              <a:t>comment resolutions.</a:t>
            </a:r>
            <a:endParaRPr lang="en-US" sz="2800" dirty="0"/>
          </a:p>
          <a:p>
            <a:pPr marL="0" indent="0">
              <a:lnSpc>
                <a:spcPct val="90000"/>
              </a:lnSpc>
              <a:buNone/>
            </a:pPr>
            <a:endParaRPr lang="en-US" dirty="0"/>
          </a:p>
          <a:p>
            <a:pPr marL="0" indent="0">
              <a:lnSpc>
                <a:spcPct val="90000"/>
              </a:lnSpc>
              <a:buNone/>
            </a:pPr>
            <a:endParaRPr lang="en-US" dirty="0"/>
          </a:p>
          <a:p>
            <a:pPr marL="0" indent="0">
              <a:lnSpc>
                <a:spcPct val="90000"/>
              </a:lnSpc>
              <a:buNone/>
            </a:pPr>
            <a:endParaRPr lang="en-US" dirty="0"/>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ADC3DC9B-7DAC-61EB-9BC8-6B40CDBF75D6}"/>
              </a:ext>
            </a:extLst>
          </p:cNvPr>
          <p:cNvSpPr>
            <a:spLocks noGrp="1"/>
          </p:cNvSpPr>
          <p:nvPr>
            <p:ph type="ftr" sz="quarter" idx="11"/>
          </p:nvPr>
        </p:nvSpPr>
        <p:spPr/>
        <p:txBody>
          <a:bodyPr/>
          <a:lstStyle/>
          <a:p>
            <a:pPr>
              <a:defRPr/>
            </a:pPr>
            <a:r>
              <a:rPr lang="en-US"/>
              <a:t>Mike Montemurro, Huawei</a:t>
            </a:r>
          </a:p>
        </p:txBody>
      </p:sp>
      <p:sp>
        <p:nvSpPr>
          <p:cNvPr id="4" name="Slide Number Placeholder 3">
            <a:extLst>
              <a:ext uri="{FF2B5EF4-FFF2-40B4-BE49-F238E27FC236}">
                <a16:creationId xmlns:a16="http://schemas.microsoft.com/office/drawing/2014/main" id="{67D69D3E-645E-3093-208C-D80416EFF85C}"/>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43</a:t>
            </a:fld>
            <a:endParaRPr lang="en-US"/>
          </a:p>
        </p:txBody>
      </p:sp>
      <p:sp>
        <p:nvSpPr>
          <p:cNvPr id="5" name="Date Placeholder 4">
            <a:extLst>
              <a:ext uri="{FF2B5EF4-FFF2-40B4-BE49-F238E27FC236}">
                <a16:creationId xmlns:a16="http://schemas.microsoft.com/office/drawing/2014/main" id="{58733522-328C-6411-3150-F26190CE6892}"/>
              </a:ext>
            </a:extLst>
          </p:cNvPr>
          <p:cNvSpPr>
            <a:spLocks noGrp="1"/>
          </p:cNvSpPr>
          <p:nvPr>
            <p:ph type="dt" sz="half" idx="10"/>
          </p:nvPr>
        </p:nvSpPr>
        <p:spPr>
          <a:xfrm>
            <a:off x="929216" y="332601"/>
            <a:ext cx="1585383" cy="276999"/>
          </a:xfrm>
        </p:spPr>
        <p:txBody>
          <a:bodyPr/>
          <a:lstStyle/>
          <a:p>
            <a:pPr>
              <a:defRPr/>
            </a:pPr>
            <a:r>
              <a:rPr lang="en-US" dirty="0"/>
              <a:t>January 2024</a:t>
            </a:r>
          </a:p>
        </p:txBody>
      </p:sp>
    </p:spTree>
    <p:extLst>
      <p:ext uri="{BB962C8B-B14F-4D97-AF65-F5344CB8AC3E}">
        <p14:creationId xmlns:p14="http://schemas.microsoft.com/office/powerpoint/2010/main" val="11329502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726150" y="1558443"/>
            <a:ext cx="10363200" cy="4114800"/>
          </a:xfrm>
        </p:spPr>
        <p:txBody>
          <a:bodyPr/>
          <a:lstStyle/>
          <a:p>
            <a:pPr>
              <a:lnSpc>
                <a:spcPct val="90000"/>
              </a:lnSpc>
            </a:pPr>
            <a:r>
              <a:rPr lang="en-US" dirty="0"/>
              <a:t>Teleconferences scheduled</a:t>
            </a:r>
          </a:p>
          <a:p>
            <a:pPr lvl="1">
              <a:lnSpc>
                <a:spcPct val="90000"/>
              </a:lnSpc>
            </a:pPr>
            <a:r>
              <a:rPr lang="en-US" dirty="0"/>
              <a:t> will be announced on 10 days notice</a:t>
            </a:r>
          </a:p>
          <a:p>
            <a:pPr>
              <a:lnSpc>
                <a:spcPct val="90000"/>
              </a:lnSpc>
            </a:pPr>
            <a:r>
              <a:rPr lang="en-US" dirty="0"/>
              <a:t>Details of the April 16-18 Ad-hoc meeting in San Diego, CA will be forth coming</a:t>
            </a:r>
          </a:p>
          <a:p>
            <a:pPr>
              <a:lnSpc>
                <a:spcPct val="90000"/>
              </a:lnSpc>
            </a:pPr>
            <a:r>
              <a:rPr lang="en-US" dirty="0"/>
              <a:t>Continue comment resolution from SA Ballot recirculation on </a:t>
            </a:r>
            <a:r>
              <a:rPr lang="en-US" dirty="0" err="1"/>
              <a:t>REVme</a:t>
            </a:r>
            <a:r>
              <a:rPr lang="en-US" dirty="0"/>
              <a:t> D5.0.</a:t>
            </a:r>
          </a:p>
          <a:p>
            <a:pPr marL="0" indent="0">
              <a:lnSpc>
                <a:spcPct val="90000"/>
              </a:lnSpc>
              <a:buNone/>
            </a:pPr>
            <a:endParaRPr lang="en-US" dirty="0"/>
          </a:p>
          <a:p>
            <a:pPr marL="0" indent="0">
              <a:lnSpc>
                <a:spcPct val="90000"/>
              </a:lnSpc>
              <a:buNone/>
            </a:pPr>
            <a:endParaRPr lang="en-US" dirty="0"/>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a:xfrm>
            <a:off x="894383" y="651357"/>
            <a:ext cx="10363200" cy="1066800"/>
          </a:xfrm>
        </p:spPr>
        <p:txBody>
          <a:bodyPr/>
          <a:lstStyle/>
          <a:p>
            <a:r>
              <a:rPr lang="en-US" dirty="0"/>
              <a:t>Plans for March</a:t>
            </a:r>
          </a:p>
        </p:txBody>
      </p:sp>
      <p:sp>
        <p:nvSpPr>
          <p:cNvPr id="3" name="Footer Placeholder 2">
            <a:extLst>
              <a:ext uri="{FF2B5EF4-FFF2-40B4-BE49-F238E27FC236}">
                <a16:creationId xmlns:a16="http://schemas.microsoft.com/office/drawing/2014/main" id="{D21742E6-B090-DBA3-BE05-2B67CC1526EF}"/>
              </a:ext>
            </a:extLst>
          </p:cNvPr>
          <p:cNvSpPr>
            <a:spLocks noGrp="1"/>
          </p:cNvSpPr>
          <p:nvPr>
            <p:ph type="ftr" sz="quarter" idx="11"/>
          </p:nvPr>
        </p:nvSpPr>
        <p:spPr/>
        <p:txBody>
          <a:bodyPr/>
          <a:lstStyle/>
          <a:p>
            <a:pPr>
              <a:defRPr/>
            </a:pPr>
            <a:r>
              <a:rPr lang="en-US"/>
              <a:t>Mike Montemurro, Huawei</a:t>
            </a:r>
          </a:p>
        </p:txBody>
      </p:sp>
      <p:sp>
        <p:nvSpPr>
          <p:cNvPr id="4" name="Slide Number Placeholder 3">
            <a:extLst>
              <a:ext uri="{FF2B5EF4-FFF2-40B4-BE49-F238E27FC236}">
                <a16:creationId xmlns:a16="http://schemas.microsoft.com/office/drawing/2014/main" id="{69060D3C-E335-A591-ABB1-044A8B9A710D}"/>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44</a:t>
            </a:fld>
            <a:endParaRPr lang="en-US"/>
          </a:p>
        </p:txBody>
      </p:sp>
      <p:sp>
        <p:nvSpPr>
          <p:cNvPr id="5" name="Date Placeholder 4">
            <a:extLst>
              <a:ext uri="{FF2B5EF4-FFF2-40B4-BE49-F238E27FC236}">
                <a16:creationId xmlns:a16="http://schemas.microsoft.com/office/drawing/2014/main" id="{A2014AAF-DC50-0853-4E3B-54877DAB592B}"/>
              </a:ext>
            </a:extLst>
          </p:cNvPr>
          <p:cNvSpPr>
            <a:spLocks noGrp="1"/>
          </p:cNvSpPr>
          <p:nvPr>
            <p:ph type="dt" sz="half" idx="10"/>
          </p:nvPr>
        </p:nvSpPr>
        <p:spPr>
          <a:xfrm>
            <a:off x="929216" y="332601"/>
            <a:ext cx="1432983" cy="276999"/>
          </a:xfrm>
        </p:spPr>
        <p:txBody>
          <a:bodyPr/>
          <a:lstStyle/>
          <a:p>
            <a:pPr>
              <a:defRPr/>
            </a:pPr>
            <a:r>
              <a:rPr lang="en-US" dirty="0"/>
              <a:t>January 2024</a:t>
            </a:r>
          </a:p>
        </p:txBody>
      </p:sp>
    </p:spTree>
    <p:extLst>
      <p:ext uri="{BB962C8B-B14F-4D97-AF65-F5344CB8AC3E}">
        <p14:creationId xmlns:p14="http://schemas.microsoft.com/office/powerpoint/2010/main" val="9286441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345F46-AFF6-18FA-4D1E-837DFE5D44B7}"/>
              </a:ext>
            </a:extLst>
          </p:cNvPr>
          <p:cNvSpPr>
            <a:spLocks noGrp="1"/>
          </p:cNvSpPr>
          <p:nvPr>
            <p:ph idx="1"/>
          </p:nvPr>
        </p:nvSpPr>
        <p:spPr>
          <a:xfrm>
            <a:off x="914401" y="1981201"/>
            <a:ext cx="10361084" cy="4343399"/>
          </a:xfrm>
        </p:spPr>
        <p:txBody>
          <a:bodyPr/>
          <a:lstStyle/>
          <a:p>
            <a:pPr>
              <a:lnSpc>
                <a:spcPct val="80000"/>
              </a:lnSpc>
            </a:pPr>
            <a:r>
              <a:rPr lang="en-US" altLang="en-US" sz="2000" dirty="0">
                <a:solidFill>
                  <a:srgbClr val="00B050"/>
                </a:solidFill>
              </a:rPr>
              <a:t>Feb 2021 – PAR Approval</a:t>
            </a:r>
          </a:p>
          <a:p>
            <a:pPr>
              <a:lnSpc>
                <a:spcPct val="80000"/>
              </a:lnSpc>
            </a:pPr>
            <a:r>
              <a:rPr lang="en-US" altLang="en-US" sz="2000" dirty="0">
                <a:solidFill>
                  <a:srgbClr val="00B050"/>
                </a:solidFill>
              </a:rPr>
              <a:t>March 2021– Initial meeting, issue comment collection on IEEE Std 802.11-2020 (if published)</a:t>
            </a:r>
          </a:p>
          <a:p>
            <a:pPr>
              <a:lnSpc>
                <a:spcPct val="80000"/>
              </a:lnSpc>
            </a:pPr>
            <a:r>
              <a:rPr lang="en-US" altLang="en-US" sz="2000" dirty="0">
                <a:solidFill>
                  <a:srgbClr val="00B050"/>
                </a:solidFill>
              </a:rPr>
              <a:t>March 2021 – Draft 0.00 available</a:t>
            </a:r>
          </a:p>
          <a:p>
            <a:pPr>
              <a:lnSpc>
                <a:spcPct val="80000"/>
              </a:lnSpc>
            </a:pPr>
            <a:r>
              <a:rPr lang="en-US" altLang="en-US" sz="2000" dirty="0">
                <a:solidFill>
                  <a:srgbClr val="00B050"/>
                </a:solidFill>
              </a:rPr>
              <a:t>May 2021 – Process CC input, 11ax, 11ay, 11ba integration begins</a:t>
            </a:r>
          </a:p>
          <a:p>
            <a:pPr>
              <a:lnSpc>
                <a:spcPct val="80000"/>
              </a:lnSpc>
            </a:pPr>
            <a:r>
              <a:rPr lang="en-US" altLang="en-US" sz="2000" dirty="0">
                <a:solidFill>
                  <a:srgbClr val="00B050"/>
                </a:solidFill>
              </a:rPr>
              <a:t>Nov 2021 – Initial D1.0 WG Letter ballot </a:t>
            </a:r>
          </a:p>
          <a:p>
            <a:pPr>
              <a:lnSpc>
                <a:spcPct val="80000"/>
              </a:lnSpc>
            </a:pPr>
            <a:r>
              <a:rPr lang="en-US" altLang="en-US" sz="2000" dirty="0">
                <a:solidFill>
                  <a:srgbClr val="00B050"/>
                </a:solidFill>
              </a:rPr>
              <a:t>Sep 2022 – D2.0 Recirculation LB </a:t>
            </a:r>
          </a:p>
          <a:p>
            <a:pPr>
              <a:lnSpc>
                <a:spcPct val="80000"/>
              </a:lnSpc>
            </a:pPr>
            <a:r>
              <a:rPr lang="en-US" altLang="en-US" sz="2000" dirty="0">
                <a:solidFill>
                  <a:srgbClr val="00B050"/>
                </a:solidFill>
              </a:rPr>
              <a:t>Mar 2023 – D3.0 Recirculation LB </a:t>
            </a:r>
            <a:endParaRPr lang="en-US" altLang="en-US" sz="2000" dirty="0">
              <a:solidFill>
                <a:srgbClr val="00B0F0"/>
              </a:solidFill>
            </a:endParaRPr>
          </a:p>
          <a:p>
            <a:pPr>
              <a:lnSpc>
                <a:spcPct val="80000"/>
              </a:lnSpc>
            </a:pPr>
            <a:r>
              <a:rPr lang="en-US" altLang="en-US" sz="2000" dirty="0">
                <a:solidFill>
                  <a:srgbClr val="00B050"/>
                </a:solidFill>
              </a:rPr>
              <a:t>July 2023 – D4.0 Recirculation </a:t>
            </a:r>
          </a:p>
          <a:p>
            <a:pPr>
              <a:lnSpc>
                <a:spcPct val="80000"/>
              </a:lnSpc>
            </a:pPr>
            <a:r>
              <a:rPr lang="en-US" altLang="en-US" sz="2000" dirty="0">
                <a:solidFill>
                  <a:srgbClr val="00B050"/>
                </a:solidFill>
              </a:rPr>
              <a:t>Sep 2023 – D5.0 Initial SA Ballot </a:t>
            </a:r>
          </a:p>
          <a:p>
            <a:pPr>
              <a:lnSpc>
                <a:spcPct val="80000"/>
              </a:lnSpc>
            </a:pPr>
            <a:r>
              <a:rPr lang="en-US" altLang="en-US" sz="2000" dirty="0">
                <a:solidFill>
                  <a:srgbClr val="00B050"/>
                </a:solidFill>
              </a:rPr>
              <a:t>Feb 2024 – D6.0 Recirculation SA Ballot (roll-in of published amendment 11az, 11bd, 11bc, 11bb)</a:t>
            </a:r>
          </a:p>
          <a:p>
            <a:pPr>
              <a:lnSpc>
                <a:spcPct val="80000"/>
              </a:lnSpc>
            </a:pPr>
            <a:r>
              <a:rPr lang="en-US" altLang="en-US" sz="2000" dirty="0">
                <a:solidFill>
                  <a:srgbClr val="00B0F0"/>
                </a:solidFill>
              </a:rPr>
              <a:t>May 2024 – D7.0 Recirculation SA Ballot</a:t>
            </a:r>
          </a:p>
          <a:p>
            <a:pPr>
              <a:lnSpc>
                <a:spcPct val="80000"/>
              </a:lnSpc>
            </a:pPr>
            <a:r>
              <a:rPr lang="en-US" altLang="en-US" sz="2000" dirty="0">
                <a:solidFill>
                  <a:srgbClr val="00B0F0"/>
                </a:solidFill>
              </a:rPr>
              <a:t>Jul 2024 – D8.0 Recirculation SA Ballot (clean recirculation)</a:t>
            </a:r>
          </a:p>
          <a:p>
            <a:pPr>
              <a:lnSpc>
                <a:spcPct val="80000"/>
              </a:lnSpc>
            </a:pPr>
            <a:r>
              <a:rPr lang="en-US" altLang="en-US" sz="2000" dirty="0">
                <a:solidFill>
                  <a:srgbClr val="00B0F0"/>
                </a:solidFill>
              </a:rPr>
              <a:t>Sep 2024 – </a:t>
            </a:r>
            <a:r>
              <a:rPr lang="en-US" altLang="en-US" sz="2000" dirty="0" err="1">
                <a:solidFill>
                  <a:srgbClr val="00B0F0"/>
                </a:solidFill>
              </a:rPr>
              <a:t>RevCom</a:t>
            </a:r>
            <a:r>
              <a:rPr lang="en-US" altLang="en-US" sz="2000" dirty="0">
                <a:solidFill>
                  <a:srgbClr val="00B0F0"/>
                </a:solidFill>
              </a:rPr>
              <a:t>/SASB Approval</a:t>
            </a:r>
          </a:p>
        </p:txBody>
      </p:sp>
      <p:sp>
        <p:nvSpPr>
          <p:cNvPr id="3" name="Title 2">
            <a:extLst>
              <a:ext uri="{FF2B5EF4-FFF2-40B4-BE49-F238E27FC236}">
                <a16:creationId xmlns:a16="http://schemas.microsoft.com/office/drawing/2014/main" id="{C15AE0E6-06E4-00FD-8348-9A2CF3BA10EA}"/>
              </a:ext>
            </a:extLst>
          </p:cNvPr>
          <p:cNvSpPr>
            <a:spLocks noGrp="1"/>
          </p:cNvSpPr>
          <p:nvPr>
            <p:ph type="title"/>
          </p:nvPr>
        </p:nvSpPr>
        <p:spPr/>
        <p:txBody>
          <a:bodyPr/>
          <a:lstStyle/>
          <a:p>
            <a:r>
              <a:rPr lang="en-CA" dirty="0" err="1"/>
              <a:t>TGme</a:t>
            </a:r>
            <a:r>
              <a:rPr lang="en-CA" dirty="0"/>
              <a:t> Timeline (</a:t>
            </a:r>
            <a:r>
              <a:rPr lang="en-CA"/>
              <a:t>No changes)</a:t>
            </a:r>
            <a:endParaRPr lang="en-CA" dirty="0"/>
          </a:p>
        </p:txBody>
      </p:sp>
      <p:sp>
        <p:nvSpPr>
          <p:cNvPr id="6" name="Footer Placeholder 5">
            <a:extLst>
              <a:ext uri="{FF2B5EF4-FFF2-40B4-BE49-F238E27FC236}">
                <a16:creationId xmlns:a16="http://schemas.microsoft.com/office/drawing/2014/main" id="{382342A4-8EA5-9E5E-AB54-4643E1911974}"/>
              </a:ext>
            </a:extLst>
          </p:cNvPr>
          <p:cNvSpPr>
            <a:spLocks noGrp="1"/>
          </p:cNvSpPr>
          <p:nvPr>
            <p:ph type="ftr" sz="quarter" idx="11"/>
          </p:nvPr>
        </p:nvSpPr>
        <p:spPr/>
        <p:txBody>
          <a:bodyPr/>
          <a:lstStyle/>
          <a:p>
            <a:pPr>
              <a:defRPr/>
            </a:pPr>
            <a:r>
              <a:rPr lang="en-US"/>
              <a:t>Mike Montemurro, Huawei</a:t>
            </a:r>
          </a:p>
        </p:txBody>
      </p:sp>
      <p:sp>
        <p:nvSpPr>
          <p:cNvPr id="7" name="Slide Number Placeholder 6">
            <a:extLst>
              <a:ext uri="{FF2B5EF4-FFF2-40B4-BE49-F238E27FC236}">
                <a16:creationId xmlns:a16="http://schemas.microsoft.com/office/drawing/2014/main" id="{D4D5D204-ED56-6498-73BA-39A915F1C646}"/>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45</a:t>
            </a:fld>
            <a:endParaRPr lang="en-US"/>
          </a:p>
        </p:txBody>
      </p:sp>
      <p:sp>
        <p:nvSpPr>
          <p:cNvPr id="8" name="Date Placeholder 7">
            <a:extLst>
              <a:ext uri="{FF2B5EF4-FFF2-40B4-BE49-F238E27FC236}">
                <a16:creationId xmlns:a16="http://schemas.microsoft.com/office/drawing/2014/main" id="{5ECCD1DB-1232-68A2-5458-E9E3B591A024}"/>
              </a:ext>
            </a:extLst>
          </p:cNvPr>
          <p:cNvSpPr>
            <a:spLocks noGrp="1"/>
          </p:cNvSpPr>
          <p:nvPr>
            <p:ph type="dt" sz="half" idx="10"/>
          </p:nvPr>
        </p:nvSpPr>
        <p:spPr>
          <a:xfrm>
            <a:off x="929216" y="332601"/>
            <a:ext cx="1432983" cy="276999"/>
          </a:xfrm>
        </p:spPr>
        <p:txBody>
          <a:bodyPr/>
          <a:lstStyle/>
          <a:p>
            <a:pPr>
              <a:defRPr/>
            </a:pPr>
            <a:r>
              <a:rPr lang="en-US" dirty="0"/>
              <a:t>January 2024</a:t>
            </a:r>
          </a:p>
        </p:txBody>
      </p:sp>
    </p:spTree>
    <p:extLst>
      <p:ext uri="{BB962C8B-B14F-4D97-AF65-F5344CB8AC3E}">
        <p14:creationId xmlns:p14="http://schemas.microsoft.com/office/powerpoint/2010/main" val="36318218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078C9E1-E261-45D9-B17A-B795E415F549}"/>
              </a:ext>
            </a:extLst>
          </p:cNvPr>
          <p:cNvSpPr>
            <a:spLocks noGrp="1"/>
          </p:cNvSpPr>
          <p:nvPr>
            <p:ph type="title"/>
          </p:nvPr>
        </p:nvSpPr>
        <p:spPr/>
        <p:txBody>
          <a:bodyPr/>
          <a:lstStyle/>
          <a:p>
            <a:r>
              <a:rPr lang="en-US" altLang="en-US" dirty="0">
                <a:solidFill>
                  <a:schemeClr val="tx1"/>
                </a:solidFill>
              </a:rPr>
              <a:t>TGbe </a:t>
            </a:r>
            <a:r>
              <a:rPr lang="en-US" dirty="0"/>
              <a:t>January </a:t>
            </a:r>
            <a:r>
              <a:rPr lang="en-US" altLang="en-US" dirty="0">
                <a:solidFill>
                  <a:schemeClr val="tx1"/>
                </a:solidFill>
              </a:rPr>
              <a:t>Closing Report</a:t>
            </a:r>
            <a:endParaRPr lang="en-US" dirty="0">
              <a:solidFill>
                <a:schemeClr val="tx1"/>
              </a:solidFill>
            </a:endParaRPr>
          </a:p>
        </p:txBody>
      </p:sp>
      <p:sp>
        <p:nvSpPr>
          <p:cNvPr id="9" name="Rectangle 2">
            <a:extLst>
              <a:ext uri="{FF2B5EF4-FFF2-40B4-BE49-F238E27FC236}">
                <a16:creationId xmlns:a16="http://schemas.microsoft.com/office/drawing/2014/main" id="{C7B67E75-6FEC-43C0-9EE5-4FDD767F3EA8}"/>
              </a:ext>
            </a:extLst>
          </p:cNvPr>
          <p:cNvSpPr txBox="1">
            <a:spLocks noChangeArrowheads="1"/>
          </p:cNvSpPr>
          <p:nvPr/>
        </p:nvSpPr>
        <p:spPr bwMode="auto">
          <a:xfrm>
            <a:off x="2057400" y="1544639"/>
            <a:ext cx="7772400" cy="39687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kern="0" dirty="0"/>
              <a:t>Date:</a:t>
            </a:r>
            <a:r>
              <a:rPr lang="en-GB" sz="2000" b="0" kern="0" dirty="0"/>
              <a:t> 2024-01-18</a:t>
            </a:r>
          </a:p>
        </p:txBody>
      </p:sp>
      <p:graphicFrame>
        <p:nvGraphicFramePr>
          <p:cNvPr id="10" name="Object 3">
            <a:extLst>
              <a:ext uri="{FF2B5EF4-FFF2-40B4-BE49-F238E27FC236}">
                <a16:creationId xmlns:a16="http://schemas.microsoft.com/office/drawing/2014/main" id="{515F102E-0782-4BCD-A930-15E03346A70B}"/>
              </a:ext>
            </a:extLst>
          </p:cNvPr>
          <p:cNvGraphicFramePr>
            <a:graphicFrameLocks noChangeAspect="1"/>
          </p:cNvGraphicFramePr>
          <p:nvPr>
            <p:extLst>
              <p:ext uri="{D42A27DB-BD31-4B8C-83A1-F6EECF244321}">
                <p14:modId xmlns:p14="http://schemas.microsoft.com/office/powerpoint/2010/main" val="930429910"/>
              </p:ext>
            </p:extLst>
          </p:nvPr>
        </p:nvGraphicFramePr>
        <p:xfrm>
          <a:off x="1825625" y="2635129"/>
          <a:ext cx="8540750" cy="2503488"/>
        </p:xfrm>
        <a:graphic>
          <a:graphicData uri="http://schemas.openxmlformats.org/presentationml/2006/ole">
            <mc:AlternateContent xmlns:mc="http://schemas.openxmlformats.org/markup-compatibility/2006">
              <mc:Choice xmlns:v="urn:schemas-microsoft-com:vml" Requires="v">
                <p:oleObj name="Document" r:id="rId2" imgW="8552553" imgH="2514074" progId="Word.Document.8">
                  <p:embed/>
                </p:oleObj>
              </mc:Choice>
              <mc:Fallback>
                <p:oleObj name="Document" r:id="rId2" imgW="8552553" imgH="2514074" progId="Word.Document.8">
                  <p:embed/>
                  <p:pic>
                    <p:nvPicPr>
                      <p:cNvPr id="10" name="Object 3">
                        <a:extLst>
                          <a:ext uri="{FF2B5EF4-FFF2-40B4-BE49-F238E27FC236}">
                            <a16:creationId xmlns:a16="http://schemas.microsoft.com/office/drawing/2014/main" id="{515F102E-0782-4BCD-A930-15E03346A70B}"/>
                          </a:ext>
                        </a:extLst>
                      </p:cNvPr>
                      <p:cNvPicPr>
                        <a:picLocks noChangeAspect="1" noChangeArrowheads="1"/>
                      </p:cNvPicPr>
                      <p:nvPr/>
                    </p:nvPicPr>
                    <p:blipFill>
                      <a:blip r:embed="rId3"/>
                      <a:srcRect/>
                      <a:stretch>
                        <a:fillRect/>
                      </a:stretch>
                    </p:blipFill>
                    <p:spPr bwMode="auto">
                      <a:xfrm>
                        <a:off x="1825625" y="2635129"/>
                        <a:ext cx="8540750" cy="2503488"/>
                      </a:xfrm>
                      <a:prstGeom prst="rect">
                        <a:avLst/>
                      </a:prstGeom>
                      <a:noFill/>
                    </p:spPr>
                  </p:pic>
                </p:oleObj>
              </mc:Fallback>
            </mc:AlternateContent>
          </a:graphicData>
        </a:graphic>
      </p:graphicFrame>
      <p:sp>
        <p:nvSpPr>
          <p:cNvPr id="11" name="Rectangle 4">
            <a:extLst>
              <a:ext uri="{FF2B5EF4-FFF2-40B4-BE49-F238E27FC236}">
                <a16:creationId xmlns:a16="http://schemas.microsoft.com/office/drawing/2014/main" id="{85F313B5-5193-478A-A520-BE0627F59BBA}"/>
              </a:ext>
            </a:extLst>
          </p:cNvPr>
          <p:cNvSpPr>
            <a:spLocks noChangeArrowheads="1"/>
          </p:cNvSpPr>
          <p:nvPr/>
        </p:nvSpPr>
        <p:spPr bwMode="auto">
          <a:xfrm>
            <a:off x="1897062" y="213757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GB" sz="2000" dirty="0">
              <a:solidFill>
                <a:srgbClr val="000000"/>
              </a:solidFill>
            </a:endParaRPr>
          </a:p>
        </p:txBody>
      </p:sp>
      <p:sp>
        <p:nvSpPr>
          <p:cNvPr id="2" name="Footer Placeholder 1">
            <a:extLst>
              <a:ext uri="{FF2B5EF4-FFF2-40B4-BE49-F238E27FC236}">
                <a16:creationId xmlns:a16="http://schemas.microsoft.com/office/drawing/2014/main" id="{4A7E89ED-F6AD-9478-827C-07CB993739F2}"/>
              </a:ext>
            </a:extLst>
          </p:cNvPr>
          <p:cNvSpPr>
            <a:spLocks noGrp="1"/>
          </p:cNvSpPr>
          <p:nvPr>
            <p:ph type="ftr" idx="14"/>
          </p:nvPr>
        </p:nvSpPr>
        <p:spPr/>
        <p:txBody>
          <a:bodyPr/>
          <a:lstStyle/>
          <a:p>
            <a:r>
              <a:rPr lang="en-GB"/>
              <a:t>Alfred Asterjadhi, Qualcomm</a:t>
            </a:r>
            <a:endParaRPr lang="en-GB" dirty="0"/>
          </a:p>
        </p:txBody>
      </p:sp>
      <p:sp>
        <p:nvSpPr>
          <p:cNvPr id="3" name="Slide Number Placeholder 2">
            <a:extLst>
              <a:ext uri="{FF2B5EF4-FFF2-40B4-BE49-F238E27FC236}">
                <a16:creationId xmlns:a16="http://schemas.microsoft.com/office/drawing/2014/main" id="{F35F9F79-3B2A-3ABD-B7BE-B720122607E3}"/>
              </a:ext>
            </a:extLst>
          </p:cNvPr>
          <p:cNvSpPr>
            <a:spLocks noGrp="1"/>
          </p:cNvSpPr>
          <p:nvPr>
            <p:ph type="sldNum" idx="12"/>
          </p:nvPr>
        </p:nvSpPr>
        <p:spPr/>
        <p:txBody>
          <a:bodyPr/>
          <a:lstStyle/>
          <a:p>
            <a:r>
              <a:rPr lang="en-GB"/>
              <a:t>Slide </a:t>
            </a:r>
            <a:fld id="{440F5867-744E-4AA6-B0ED-4C44D2DFBB7B}" type="slidenum">
              <a:rPr lang="en-GB" smtClean="0"/>
              <a:pPr/>
              <a:t>46</a:t>
            </a:fld>
            <a:endParaRPr lang="en-GB" dirty="0"/>
          </a:p>
        </p:txBody>
      </p:sp>
      <p:sp>
        <p:nvSpPr>
          <p:cNvPr id="8" name="Date Placeholder 7">
            <a:extLst>
              <a:ext uri="{FF2B5EF4-FFF2-40B4-BE49-F238E27FC236}">
                <a16:creationId xmlns:a16="http://schemas.microsoft.com/office/drawing/2014/main" id="{CD3F862B-1710-4C55-2BDB-71E2D77F235E}"/>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14512751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5FFF3-3971-4A1D-9E32-FCF52E85E166}"/>
              </a:ext>
            </a:extLst>
          </p:cNvPr>
          <p:cNvSpPr>
            <a:spLocks noGrp="1"/>
          </p:cNvSpPr>
          <p:nvPr>
            <p:ph type="title"/>
          </p:nvPr>
        </p:nvSpPr>
        <p:spPr>
          <a:xfrm>
            <a:off x="914401" y="685801"/>
            <a:ext cx="10361084" cy="1065213"/>
          </a:xfrm>
        </p:spPr>
        <p:txBody>
          <a:bodyPr/>
          <a:lstStyle/>
          <a:p>
            <a:r>
              <a:rPr lang="en-US" dirty="0"/>
              <a:t>TGbe (Extremely High Throughput)</a:t>
            </a:r>
          </a:p>
        </p:txBody>
      </p:sp>
      <p:sp>
        <p:nvSpPr>
          <p:cNvPr id="3" name="Content Placeholder 2">
            <a:extLst>
              <a:ext uri="{FF2B5EF4-FFF2-40B4-BE49-F238E27FC236}">
                <a16:creationId xmlns:a16="http://schemas.microsoft.com/office/drawing/2014/main" id="{31DC9244-F1D3-4E6B-8812-9165AD945109}"/>
              </a:ext>
            </a:extLst>
          </p:cNvPr>
          <p:cNvSpPr>
            <a:spLocks noGrp="1"/>
          </p:cNvSpPr>
          <p:nvPr>
            <p:ph idx="1"/>
          </p:nvPr>
        </p:nvSpPr>
        <p:spPr>
          <a:xfrm>
            <a:off x="914401" y="1981201"/>
            <a:ext cx="10361084" cy="4113213"/>
          </a:xfrm>
        </p:spPr>
        <p:txBody>
          <a:bodyPr/>
          <a:lstStyle/>
          <a:p>
            <a:pPr>
              <a:buFont typeface="Arial" panose="020B0604020202020204" pitchFamily="34" charset="0"/>
              <a:buChar char="•"/>
            </a:pPr>
            <a:r>
              <a:rPr lang="en-US" dirty="0"/>
              <a:t>TGbe had scheduled 1 Joint session during the January interim</a:t>
            </a:r>
          </a:p>
          <a:p>
            <a:pPr marL="800100" lvl="1" indent="-342900">
              <a:buFont typeface="Arial" panose="020B0604020202020204" pitchFamily="34" charset="0"/>
              <a:buChar char="•"/>
            </a:pPr>
            <a:r>
              <a:rPr lang="en-US" dirty="0"/>
              <a:t>Approved minutes from November plenary and teleconference calls in December</a:t>
            </a:r>
          </a:p>
          <a:p>
            <a:pPr marL="800100" lvl="1" indent="-342900">
              <a:buFont typeface="Arial" panose="020B0604020202020204" pitchFamily="34" charset="0"/>
              <a:buChar char="•"/>
            </a:pPr>
            <a:r>
              <a:rPr lang="en-US" dirty="0"/>
              <a:t>Discussed two technical submissions</a:t>
            </a:r>
          </a:p>
          <a:p>
            <a:pPr>
              <a:buFont typeface="Arial" panose="020B0604020202020204" pitchFamily="34" charset="0"/>
              <a:buChar char="•"/>
            </a:pPr>
            <a:r>
              <a:rPr lang="en-US" dirty="0"/>
              <a:t>Agenda is available in </a:t>
            </a:r>
            <a:r>
              <a:rPr lang="en-US" dirty="0">
                <a:hlinkClick r:id="rId3"/>
              </a:rPr>
              <a:t>11-23/2176r2</a:t>
            </a:r>
            <a:endParaRPr lang="en-US" dirty="0"/>
          </a:p>
          <a:p>
            <a:pPr>
              <a:buFont typeface="Arial" panose="020B0604020202020204" pitchFamily="34" charset="0"/>
              <a:buChar char="•"/>
            </a:pPr>
            <a:r>
              <a:rPr lang="en-US" dirty="0"/>
              <a:t>Goals for March 2024: </a:t>
            </a:r>
          </a:p>
          <a:p>
            <a:pPr marL="800100" lvl="1" indent="-342900">
              <a:buFont typeface="Arial" panose="020B0604020202020204" pitchFamily="34" charset="0"/>
              <a:buChar char="•"/>
            </a:pPr>
            <a:r>
              <a:rPr lang="en-US" dirty="0"/>
              <a:t>Resolve comments from initial SA ballot</a:t>
            </a:r>
          </a:p>
          <a:p>
            <a:pPr marL="800100" lvl="1" indent="-342900">
              <a:buFont typeface="Arial" panose="020B0604020202020204" pitchFamily="34" charset="0"/>
              <a:buChar char="•"/>
            </a:pPr>
            <a:r>
              <a:rPr lang="en-US" dirty="0"/>
              <a:t>Discuss any technical contributions</a:t>
            </a:r>
          </a:p>
        </p:txBody>
      </p:sp>
      <p:sp>
        <p:nvSpPr>
          <p:cNvPr id="7" name="Footer Placeholder 6">
            <a:extLst>
              <a:ext uri="{FF2B5EF4-FFF2-40B4-BE49-F238E27FC236}">
                <a16:creationId xmlns:a16="http://schemas.microsoft.com/office/drawing/2014/main" id="{83BCBC59-4AD4-58D4-AC1F-611DF49CDCA2}"/>
              </a:ext>
            </a:extLst>
          </p:cNvPr>
          <p:cNvSpPr>
            <a:spLocks noGrp="1"/>
          </p:cNvSpPr>
          <p:nvPr>
            <p:ph type="ftr" idx="14"/>
          </p:nvPr>
        </p:nvSpPr>
        <p:spPr/>
        <p:txBody>
          <a:bodyPr/>
          <a:lstStyle/>
          <a:p>
            <a:r>
              <a:rPr lang="en-GB"/>
              <a:t>Alfred Asterjadhi, Qualcomm</a:t>
            </a:r>
            <a:endParaRPr lang="en-GB" dirty="0"/>
          </a:p>
        </p:txBody>
      </p:sp>
      <p:sp>
        <p:nvSpPr>
          <p:cNvPr id="8" name="Slide Number Placeholder 7">
            <a:extLst>
              <a:ext uri="{FF2B5EF4-FFF2-40B4-BE49-F238E27FC236}">
                <a16:creationId xmlns:a16="http://schemas.microsoft.com/office/drawing/2014/main" id="{869644F6-8528-E3F9-04CB-D539E2920681}"/>
              </a:ext>
            </a:extLst>
          </p:cNvPr>
          <p:cNvSpPr>
            <a:spLocks noGrp="1"/>
          </p:cNvSpPr>
          <p:nvPr>
            <p:ph type="sldNum" idx="12"/>
          </p:nvPr>
        </p:nvSpPr>
        <p:spPr/>
        <p:txBody>
          <a:bodyPr/>
          <a:lstStyle/>
          <a:p>
            <a:r>
              <a:rPr lang="en-GB"/>
              <a:t>Slide </a:t>
            </a:r>
            <a:fld id="{440F5867-744E-4AA6-B0ED-4C44D2DFBB7B}" type="slidenum">
              <a:rPr lang="en-GB" smtClean="0"/>
              <a:pPr/>
              <a:t>47</a:t>
            </a:fld>
            <a:endParaRPr lang="en-GB" dirty="0"/>
          </a:p>
        </p:txBody>
      </p:sp>
      <p:sp>
        <p:nvSpPr>
          <p:cNvPr id="9" name="Date Placeholder 8">
            <a:extLst>
              <a:ext uri="{FF2B5EF4-FFF2-40B4-BE49-F238E27FC236}">
                <a16:creationId xmlns:a16="http://schemas.microsoft.com/office/drawing/2014/main" id="{00C9674B-5441-2705-6FA0-FE60240CB1C4}"/>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27855847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6B6C1-2CF1-4FA7-A15B-497AAB3AE60D}"/>
              </a:ext>
            </a:extLst>
          </p:cNvPr>
          <p:cNvSpPr>
            <a:spLocks noGrp="1"/>
          </p:cNvSpPr>
          <p:nvPr>
            <p:ph type="title"/>
          </p:nvPr>
        </p:nvSpPr>
        <p:spPr>
          <a:xfrm>
            <a:off x="914401" y="685801"/>
            <a:ext cx="10361084" cy="1065213"/>
          </a:xfrm>
        </p:spPr>
        <p:txBody>
          <a:bodyPr/>
          <a:lstStyle/>
          <a:p>
            <a:r>
              <a:rPr lang="en-US" dirty="0"/>
              <a:t>Teleconference Plan</a:t>
            </a:r>
          </a:p>
        </p:txBody>
      </p:sp>
      <p:sp>
        <p:nvSpPr>
          <p:cNvPr id="11" name="Content Placeholder 10">
            <a:extLst>
              <a:ext uri="{FF2B5EF4-FFF2-40B4-BE49-F238E27FC236}">
                <a16:creationId xmlns:a16="http://schemas.microsoft.com/office/drawing/2014/main" id="{D8BCEFC5-5883-C26D-62C2-5A60F364132F}"/>
              </a:ext>
            </a:extLst>
          </p:cNvPr>
          <p:cNvSpPr>
            <a:spLocks noGrp="1"/>
          </p:cNvSpPr>
          <p:nvPr>
            <p:ph idx="1"/>
          </p:nvPr>
        </p:nvSpPr>
        <p:spPr>
          <a:xfrm>
            <a:off x="914401" y="1981201"/>
            <a:ext cx="10361084" cy="4113213"/>
          </a:xfrm>
        </p:spPr>
        <p:txBody>
          <a:bodyPr/>
          <a:lstStyle/>
          <a:p>
            <a:pPr marL="342900" marR="0" lvl="0" indent="-342900">
              <a:spcBef>
                <a:spcPts val="0"/>
              </a:spcBef>
              <a:spcAft>
                <a:spcPts val="1200"/>
              </a:spcAft>
              <a:buFont typeface="Times New Roman" panose="02020603050405020304" pitchFamily="18" charset="0"/>
              <a:buChar char="-"/>
            </a:pPr>
            <a:r>
              <a:rPr lang="en-US" sz="2000" b="1" dirty="0">
                <a:solidFill>
                  <a:schemeClr val="tx1"/>
                </a:solidFill>
                <a:effectLst/>
                <a:latin typeface="Times New Roman" panose="02020603050405020304" pitchFamily="18" charset="0"/>
                <a:ea typeface="Times New Roman" panose="02020603050405020304" pitchFamily="18" charset="0"/>
              </a:rPr>
              <a:t>Feb 07		(Wednesday) 		– MAC/PHY	</a:t>
            </a:r>
            <a:r>
              <a:rPr lang="en-GB" sz="2000" b="1" dirty="0">
                <a:solidFill>
                  <a:schemeClr val="tx1"/>
                </a:solidFill>
                <a:effectLst/>
                <a:latin typeface="Times New Roman" panose="02020603050405020304" pitchFamily="18" charset="0"/>
                <a:ea typeface="Times New Roman" panose="02020603050405020304" pitchFamily="18" charset="0"/>
              </a:rPr>
              <a:t>	</a:t>
            </a:r>
            <a:r>
              <a:rPr lang="en-US" sz="2000" b="1" dirty="0">
                <a:solidFill>
                  <a:schemeClr val="tx1"/>
                </a:solidFill>
                <a:effectLst/>
                <a:latin typeface="Times New Roman" panose="02020603050405020304" pitchFamily="18" charset="0"/>
                <a:ea typeface="Times New Roman" panose="02020603050405020304" pitchFamily="18" charset="0"/>
              </a:rPr>
              <a:t>10:00-12:00 ET</a:t>
            </a:r>
          </a:p>
          <a:p>
            <a:pPr>
              <a:spcBef>
                <a:spcPts val="0"/>
              </a:spcBef>
              <a:spcAft>
                <a:spcPts val="1200"/>
              </a:spcAft>
              <a:buFont typeface="Times New Roman" panose="02020603050405020304" pitchFamily="18" charset="0"/>
              <a:buChar char="-"/>
            </a:pPr>
            <a:r>
              <a:rPr lang="en-US" sz="2000" b="1" dirty="0">
                <a:solidFill>
                  <a:srgbClr val="FF0000"/>
                </a:solidFill>
                <a:effectLst/>
                <a:highlight>
                  <a:srgbClr val="00FFFF"/>
                </a:highlight>
                <a:latin typeface="Times New Roman" panose="02020603050405020304" pitchFamily="18" charset="0"/>
                <a:ea typeface="Times New Roman" panose="02020603050405020304" pitchFamily="18" charset="0"/>
              </a:rPr>
              <a:t>Feb 14		(Wednesday) 		– No Conf Call		Holiday</a:t>
            </a:r>
          </a:p>
          <a:p>
            <a:pPr marL="342900" marR="0" lvl="0" indent="-342900">
              <a:spcBef>
                <a:spcPts val="0"/>
              </a:spcBef>
              <a:spcAft>
                <a:spcPts val="1200"/>
              </a:spcAft>
              <a:buFont typeface="Times New Roman" panose="02020603050405020304" pitchFamily="18" charset="0"/>
              <a:buChar char="-"/>
            </a:pPr>
            <a:r>
              <a:rPr lang="en-US" sz="2000" b="1" dirty="0">
                <a:solidFill>
                  <a:schemeClr val="tx1"/>
                </a:solidFill>
                <a:effectLst/>
                <a:latin typeface="Times New Roman" panose="02020603050405020304" pitchFamily="18" charset="0"/>
                <a:ea typeface="Times New Roman" panose="02020603050405020304" pitchFamily="18" charset="0"/>
              </a:rPr>
              <a:t>Feb 21		(Wednesday) 		– MAC/PHY 	</a:t>
            </a:r>
            <a:r>
              <a:rPr lang="en-GB" sz="2000" b="1" dirty="0">
                <a:solidFill>
                  <a:schemeClr val="tx1"/>
                </a:solidFill>
                <a:effectLst/>
                <a:latin typeface="Times New Roman" panose="02020603050405020304" pitchFamily="18" charset="0"/>
                <a:ea typeface="Times New Roman" panose="02020603050405020304" pitchFamily="18" charset="0"/>
              </a:rPr>
              <a:t>	</a:t>
            </a:r>
            <a:r>
              <a:rPr lang="en-US" sz="2000" b="1" dirty="0">
                <a:solidFill>
                  <a:schemeClr val="tx1"/>
                </a:solidFill>
                <a:effectLst/>
                <a:latin typeface="Times New Roman" panose="02020603050405020304" pitchFamily="18" charset="0"/>
                <a:ea typeface="Times New Roman" panose="02020603050405020304" pitchFamily="18" charset="0"/>
              </a:rPr>
              <a:t>10:00-12:00 ET</a:t>
            </a:r>
          </a:p>
          <a:p>
            <a:pPr marL="342900" marR="0" lvl="0" indent="-342900">
              <a:spcBef>
                <a:spcPts val="0"/>
              </a:spcBef>
              <a:spcAft>
                <a:spcPts val="1200"/>
              </a:spcAft>
              <a:buFont typeface="Times New Roman" panose="02020603050405020304" pitchFamily="18" charset="0"/>
              <a:buChar char="-"/>
            </a:pPr>
            <a:r>
              <a:rPr lang="en-US" sz="2000" b="1" dirty="0">
                <a:solidFill>
                  <a:schemeClr val="tx1"/>
                </a:solidFill>
                <a:effectLst/>
                <a:latin typeface="Times New Roman" panose="02020603050405020304" pitchFamily="18" charset="0"/>
                <a:ea typeface="Times New Roman" panose="02020603050405020304" pitchFamily="18" charset="0"/>
              </a:rPr>
              <a:t>Feb 28		(Wednesday) 		– Joint*	</a:t>
            </a:r>
            <a:r>
              <a:rPr lang="en-GB" sz="2000" b="1" dirty="0">
                <a:solidFill>
                  <a:schemeClr val="tx1"/>
                </a:solidFill>
                <a:effectLst/>
                <a:latin typeface="Times New Roman" panose="02020603050405020304" pitchFamily="18" charset="0"/>
                <a:ea typeface="Times New Roman" panose="02020603050405020304" pitchFamily="18" charset="0"/>
              </a:rPr>
              <a:t>			</a:t>
            </a:r>
            <a:r>
              <a:rPr lang="en-US" sz="2000" b="1" dirty="0">
                <a:solidFill>
                  <a:schemeClr val="tx1"/>
                </a:solidFill>
                <a:effectLst/>
                <a:latin typeface="Times New Roman" panose="02020603050405020304" pitchFamily="18" charset="0"/>
                <a:ea typeface="Times New Roman" panose="02020603050405020304" pitchFamily="18" charset="0"/>
              </a:rPr>
              <a:t>10:00-12:00 ET</a:t>
            </a:r>
          </a:p>
          <a:p>
            <a:pPr marL="342900" marR="0" lvl="0" indent="-342900">
              <a:spcBef>
                <a:spcPts val="0"/>
              </a:spcBef>
              <a:spcAft>
                <a:spcPts val="1200"/>
              </a:spcAft>
              <a:buFont typeface="Times New Roman" panose="02020603050405020304" pitchFamily="18" charset="0"/>
              <a:buChar char="-"/>
            </a:pPr>
            <a:r>
              <a:rPr lang="en-US" sz="2000" b="1" dirty="0">
                <a:solidFill>
                  <a:schemeClr val="tx1"/>
                </a:solidFill>
                <a:effectLst/>
                <a:latin typeface="Times New Roman" panose="02020603050405020304" pitchFamily="18" charset="0"/>
                <a:ea typeface="Times New Roman" panose="02020603050405020304" pitchFamily="18" charset="0"/>
              </a:rPr>
              <a:t>Mar 06		(Wednesday) 		– MAC/PHY </a:t>
            </a:r>
            <a:r>
              <a:rPr lang="en-GB" sz="2000" b="1" dirty="0">
                <a:solidFill>
                  <a:schemeClr val="tx1"/>
                </a:solidFill>
                <a:effectLst/>
                <a:latin typeface="Times New Roman" panose="02020603050405020304" pitchFamily="18" charset="0"/>
                <a:ea typeface="Times New Roman" panose="02020603050405020304" pitchFamily="18" charset="0"/>
              </a:rPr>
              <a:t>		</a:t>
            </a:r>
            <a:r>
              <a:rPr lang="en-US" sz="2000" b="1" dirty="0">
                <a:solidFill>
                  <a:schemeClr val="tx1"/>
                </a:solidFill>
                <a:effectLst/>
                <a:latin typeface="Times New Roman" panose="02020603050405020304" pitchFamily="18" charset="0"/>
                <a:ea typeface="Times New Roman" panose="02020603050405020304" pitchFamily="18" charset="0"/>
              </a:rPr>
              <a:t>10:00-12:00 ET</a:t>
            </a:r>
          </a:p>
        </p:txBody>
      </p:sp>
      <p:sp>
        <p:nvSpPr>
          <p:cNvPr id="3" name="Footer Placeholder 2">
            <a:extLst>
              <a:ext uri="{FF2B5EF4-FFF2-40B4-BE49-F238E27FC236}">
                <a16:creationId xmlns:a16="http://schemas.microsoft.com/office/drawing/2014/main" id="{42CD213A-FBE5-50D3-EDCF-69A976928C19}"/>
              </a:ext>
            </a:extLst>
          </p:cNvPr>
          <p:cNvSpPr>
            <a:spLocks noGrp="1"/>
          </p:cNvSpPr>
          <p:nvPr>
            <p:ph type="ftr" idx="14"/>
          </p:nvPr>
        </p:nvSpPr>
        <p:spPr/>
        <p:txBody>
          <a:bodyPr/>
          <a:lstStyle/>
          <a:p>
            <a:r>
              <a:rPr lang="en-GB"/>
              <a:t>Alfred Asterjadhi, Qualcomm</a:t>
            </a:r>
            <a:endParaRPr lang="en-GB" dirty="0"/>
          </a:p>
        </p:txBody>
      </p:sp>
      <p:sp>
        <p:nvSpPr>
          <p:cNvPr id="7" name="Slide Number Placeholder 6">
            <a:extLst>
              <a:ext uri="{FF2B5EF4-FFF2-40B4-BE49-F238E27FC236}">
                <a16:creationId xmlns:a16="http://schemas.microsoft.com/office/drawing/2014/main" id="{D5FB82CF-EB9A-6F91-4764-FF777544BCEA}"/>
              </a:ext>
            </a:extLst>
          </p:cNvPr>
          <p:cNvSpPr>
            <a:spLocks noGrp="1"/>
          </p:cNvSpPr>
          <p:nvPr>
            <p:ph type="sldNum" idx="12"/>
          </p:nvPr>
        </p:nvSpPr>
        <p:spPr/>
        <p:txBody>
          <a:bodyPr/>
          <a:lstStyle/>
          <a:p>
            <a:r>
              <a:rPr lang="en-GB"/>
              <a:t>Slide </a:t>
            </a:r>
            <a:fld id="{440F5867-744E-4AA6-B0ED-4C44D2DFBB7B}" type="slidenum">
              <a:rPr lang="en-GB" smtClean="0"/>
              <a:pPr/>
              <a:t>48</a:t>
            </a:fld>
            <a:endParaRPr lang="en-GB" dirty="0"/>
          </a:p>
        </p:txBody>
      </p:sp>
      <p:sp>
        <p:nvSpPr>
          <p:cNvPr id="8" name="Date Placeholder 7">
            <a:extLst>
              <a:ext uri="{FF2B5EF4-FFF2-40B4-BE49-F238E27FC236}">
                <a16:creationId xmlns:a16="http://schemas.microsoft.com/office/drawing/2014/main" id="{CE42A873-7869-E581-8499-8B011EDE9E58}"/>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33048358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2DC9-A3A7-4A8B-92B1-7E0AABF4FECD}"/>
              </a:ext>
            </a:extLst>
          </p:cNvPr>
          <p:cNvSpPr>
            <a:spLocks noGrp="1"/>
          </p:cNvSpPr>
          <p:nvPr>
            <p:ph type="title"/>
          </p:nvPr>
        </p:nvSpPr>
        <p:spPr/>
        <p:txBody>
          <a:bodyPr/>
          <a:lstStyle/>
          <a:p>
            <a:r>
              <a:rPr lang="en-US" dirty="0">
                <a:solidFill>
                  <a:schemeClr val="tx1"/>
                </a:solidFill>
              </a:rPr>
              <a:t>TGbe Timeline And Status</a:t>
            </a:r>
          </a:p>
        </p:txBody>
      </p:sp>
      <p:sp>
        <p:nvSpPr>
          <p:cNvPr id="3" name="Content Placeholder 2">
            <a:extLst>
              <a:ext uri="{FF2B5EF4-FFF2-40B4-BE49-F238E27FC236}">
                <a16:creationId xmlns:a16="http://schemas.microsoft.com/office/drawing/2014/main" id="{0CE16CDD-E6B1-4592-BD5F-9D0A24F31DE4}"/>
              </a:ext>
            </a:extLst>
          </p:cNvPr>
          <p:cNvSpPr>
            <a:spLocks noGrp="1"/>
          </p:cNvSpPr>
          <p:nvPr>
            <p:ph idx="1"/>
          </p:nvPr>
        </p:nvSpPr>
        <p:spPr>
          <a:xfrm>
            <a:off x="914401" y="1981201"/>
            <a:ext cx="10361084" cy="4494213"/>
          </a:xfrm>
        </p:spPr>
        <p:txBody>
          <a:bodyPr/>
          <a:lstStyle/>
          <a:p>
            <a:pPr>
              <a:buFont typeface="Arial" panose="020B0604020202020204" pitchFamily="34" charset="0"/>
              <a:buChar char="•"/>
            </a:pPr>
            <a:r>
              <a:rPr lang="en-US" altLang="en-US" sz="2000" dirty="0">
                <a:solidFill>
                  <a:schemeClr val="tx1"/>
                </a:solidFill>
                <a:highlight>
                  <a:srgbClr val="00FF00"/>
                </a:highlight>
              </a:rPr>
              <a:t>PAR approved											Mar 2019</a:t>
            </a:r>
          </a:p>
          <a:p>
            <a:pPr>
              <a:buFont typeface="Arial" panose="020B0604020202020204" pitchFamily="34" charset="0"/>
              <a:buChar char="•"/>
            </a:pPr>
            <a:r>
              <a:rPr lang="en-US" altLang="en-US" sz="2000" dirty="0">
                <a:solidFill>
                  <a:schemeClr val="tx1"/>
                </a:solidFill>
                <a:highlight>
                  <a:srgbClr val="00FF00"/>
                </a:highlight>
              </a:rPr>
              <a:t>First TG meeting											May 2019</a:t>
            </a:r>
          </a:p>
          <a:p>
            <a:pPr>
              <a:buFont typeface="Arial" panose="020B0604020202020204" pitchFamily="34" charset="0"/>
              <a:buChar char="•"/>
            </a:pPr>
            <a:r>
              <a:rPr lang="en-US" altLang="en-US" sz="2000" dirty="0">
                <a:solidFill>
                  <a:schemeClr val="tx1"/>
                </a:solidFill>
                <a:highlight>
                  <a:srgbClr val="00FF00"/>
                </a:highlight>
              </a:rPr>
              <a:t>D0.1 													Sept 2020</a:t>
            </a:r>
          </a:p>
          <a:p>
            <a:pPr>
              <a:buFont typeface="Arial" panose="020B0604020202020204" pitchFamily="34" charset="0"/>
              <a:buChar char="•"/>
            </a:pPr>
            <a:r>
              <a:rPr lang="en-US" altLang="en-US" sz="2000" dirty="0">
                <a:highlight>
                  <a:srgbClr val="00FF00"/>
                </a:highlight>
              </a:rPr>
              <a:t>D1.0 WG Comment Collection							May 2021</a:t>
            </a:r>
          </a:p>
          <a:p>
            <a:pPr>
              <a:buFont typeface="Arial" panose="020B0604020202020204" pitchFamily="34" charset="0"/>
              <a:buChar char="•"/>
            </a:pPr>
            <a:r>
              <a:rPr lang="en-US" altLang="en-US" sz="2000" dirty="0">
                <a:highlight>
                  <a:srgbClr val="00FF00"/>
                </a:highlight>
              </a:rPr>
              <a:t>D2.0 WG </a:t>
            </a:r>
            <a:r>
              <a:rPr lang="en-US" altLang="en-US" sz="2000" dirty="0">
                <a:solidFill>
                  <a:schemeClr val="tx1"/>
                </a:solidFill>
                <a:highlight>
                  <a:srgbClr val="00FF00"/>
                </a:highlight>
              </a:rPr>
              <a:t>Letter Ballot</a:t>
            </a:r>
            <a:r>
              <a:rPr lang="en-US" altLang="en-US" sz="2000" dirty="0">
                <a:highlight>
                  <a:srgbClr val="00FF00"/>
                </a:highlight>
              </a:rPr>
              <a:t>									</a:t>
            </a:r>
            <a:r>
              <a:rPr lang="en-US" altLang="en-US" sz="2000" dirty="0">
                <a:solidFill>
                  <a:schemeClr val="tx1"/>
                </a:solidFill>
                <a:highlight>
                  <a:srgbClr val="00FF00"/>
                </a:highlight>
              </a:rPr>
              <a:t>May 2022</a:t>
            </a:r>
          </a:p>
          <a:p>
            <a:pPr>
              <a:buFont typeface="Arial" panose="020B0604020202020204" pitchFamily="34" charset="0"/>
              <a:buChar char="•"/>
            </a:pPr>
            <a:r>
              <a:rPr lang="en-US" altLang="en-US" sz="2000" dirty="0">
                <a:highlight>
                  <a:srgbClr val="00FF00"/>
                </a:highlight>
              </a:rPr>
              <a:t>D3.0 LB 													</a:t>
            </a:r>
            <a:r>
              <a:rPr lang="en-US" altLang="en-US" sz="2000" dirty="0">
                <a:solidFill>
                  <a:schemeClr val="tx1"/>
                </a:solidFill>
                <a:highlight>
                  <a:srgbClr val="00FF00"/>
                </a:highlight>
              </a:rPr>
              <a:t>Jan 2023</a:t>
            </a:r>
          </a:p>
          <a:p>
            <a:pPr>
              <a:buFont typeface="Arial" panose="020B0604020202020204" pitchFamily="34" charset="0"/>
              <a:buChar char="•"/>
            </a:pPr>
            <a:r>
              <a:rPr lang="en-US" altLang="en-US" sz="2000" dirty="0">
                <a:highlight>
                  <a:srgbClr val="00FF00"/>
                </a:highlight>
              </a:rPr>
              <a:t>D4.0 LB 													</a:t>
            </a:r>
            <a:r>
              <a:rPr lang="en-US" altLang="en-US" sz="2000" dirty="0">
                <a:solidFill>
                  <a:schemeClr val="tx1"/>
                </a:solidFill>
                <a:highlight>
                  <a:srgbClr val="00FF00"/>
                </a:highlight>
              </a:rPr>
              <a:t>July 2023</a:t>
            </a:r>
          </a:p>
          <a:p>
            <a:pPr>
              <a:buFont typeface="Arial" panose="020B0604020202020204" pitchFamily="34" charset="0"/>
              <a:buChar char="•"/>
            </a:pPr>
            <a:r>
              <a:rPr lang="en-US" altLang="en-US" sz="2000" dirty="0">
                <a:highlight>
                  <a:srgbClr val="00FF00"/>
                </a:highlight>
              </a:rPr>
              <a:t>D5.0 Recirculation LB 									</a:t>
            </a:r>
            <a:r>
              <a:rPr lang="en-US" altLang="en-US" sz="2000" dirty="0">
                <a:solidFill>
                  <a:schemeClr val="tx1"/>
                </a:solidFill>
                <a:highlight>
                  <a:srgbClr val="00FF00"/>
                </a:highlight>
              </a:rPr>
              <a:t>Nov 2023</a:t>
            </a:r>
          </a:p>
          <a:p>
            <a:pPr>
              <a:buFont typeface="Arial" panose="020B0604020202020204" pitchFamily="34" charset="0"/>
              <a:buChar char="•"/>
            </a:pPr>
            <a:r>
              <a:rPr lang="en-US" altLang="en-US" sz="2000" dirty="0">
                <a:highlight>
                  <a:srgbClr val="00FF00"/>
                </a:highlight>
              </a:rPr>
              <a:t>Initial </a:t>
            </a:r>
            <a:r>
              <a:rPr lang="en-US" altLang="en-US" sz="2000" dirty="0">
                <a:solidFill>
                  <a:schemeClr val="tx1"/>
                </a:solidFill>
                <a:highlight>
                  <a:srgbClr val="00FF00"/>
                </a:highlight>
              </a:rPr>
              <a:t>SA </a:t>
            </a:r>
            <a:r>
              <a:rPr lang="en-US" altLang="en-US" sz="2000" dirty="0">
                <a:highlight>
                  <a:srgbClr val="00FF00"/>
                </a:highlight>
              </a:rPr>
              <a:t>Ballot 											</a:t>
            </a:r>
            <a:r>
              <a:rPr lang="en-US" altLang="en-US" sz="2000" dirty="0">
                <a:solidFill>
                  <a:schemeClr val="tx1"/>
                </a:solidFill>
                <a:highlight>
                  <a:srgbClr val="00FF00"/>
                </a:highlight>
              </a:rPr>
              <a:t>Jan 2024</a:t>
            </a:r>
            <a:endParaRPr lang="en-US" altLang="en-US" sz="2000" strike="sngStrike" dirty="0">
              <a:solidFill>
                <a:schemeClr val="tx1"/>
              </a:solidFill>
              <a:highlight>
                <a:srgbClr val="00FF00"/>
              </a:highlight>
            </a:endParaRPr>
          </a:p>
          <a:p>
            <a:pPr>
              <a:buFont typeface="Arial" panose="020B0604020202020204" pitchFamily="34" charset="0"/>
              <a:buChar char="•"/>
            </a:pPr>
            <a:r>
              <a:rPr lang="en-US" altLang="en-US" sz="2000" dirty="0">
                <a:solidFill>
                  <a:schemeClr val="tx1"/>
                </a:solidFill>
                <a:highlight>
                  <a:srgbClr val="FFFF00"/>
                </a:highlight>
              </a:rPr>
              <a:t>Final 802.11 WG approval								Sept 2024</a:t>
            </a:r>
          </a:p>
          <a:p>
            <a:pPr>
              <a:buFont typeface="Arial" panose="020B0604020202020204" pitchFamily="34" charset="0"/>
              <a:buChar char="•"/>
            </a:pPr>
            <a:r>
              <a:rPr lang="en-US" altLang="en-US" sz="2000" dirty="0">
                <a:solidFill>
                  <a:schemeClr val="tx1"/>
                </a:solidFill>
              </a:rPr>
              <a:t>802 EC approval											Sept 2024</a:t>
            </a:r>
          </a:p>
          <a:p>
            <a:pPr>
              <a:buFont typeface="Arial" panose="020B0604020202020204" pitchFamily="34" charset="0"/>
              <a:buChar char="•"/>
            </a:pPr>
            <a:r>
              <a:rPr lang="en-US" altLang="en-US" sz="2000" dirty="0">
                <a:solidFill>
                  <a:schemeClr val="tx1"/>
                </a:solidFill>
              </a:rPr>
              <a:t>RevCom and SASB approval								Dec 2</a:t>
            </a:r>
            <a:r>
              <a:rPr lang="en-US" altLang="en-US" sz="2000" dirty="0"/>
              <a:t>024</a:t>
            </a:r>
          </a:p>
        </p:txBody>
      </p:sp>
      <p:sp>
        <p:nvSpPr>
          <p:cNvPr id="7" name="Footer Placeholder 6">
            <a:extLst>
              <a:ext uri="{FF2B5EF4-FFF2-40B4-BE49-F238E27FC236}">
                <a16:creationId xmlns:a16="http://schemas.microsoft.com/office/drawing/2014/main" id="{09E0E1EE-0F80-D012-844F-A63662E87148}"/>
              </a:ext>
            </a:extLst>
          </p:cNvPr>
          <p:cNvSpPr>
            <a:spLocks noGrp="1"/>
          </p:cNvSpPr>
          <p:nvPr>
            <p:ph type="ftr" idx="14"/>
          </p:nvPr>
        </p:nvSpPr>
        <p:spPr/>
        <p:txBody>
          <a:bodyPr/>
          <a:lstStyle/>
          <a:p>
            <a:r>
              <a:rPr lang="en-GB"/>
              <a:t>Alfred Asterjadhi, Qualcomm</a:t>
            </a:r>
            <a:endParaRPr lang="en-GB" dirty="0"/>
          </a:p>
        </p:txBody>
      </p:sp>
      <p:sp>
        <p:nvSpPr>
          <p:cNvPr id="8" name="Slide Number Placeholder 7">
            <a:extLst>
              <a:ext uri="{FF2B5EF4-FFF2-40B4-BE49-F238E27FC236}">
                <a16:creationId xmlns:a16="http://schemas.microsoft.com/office/drawing/2014/main" id="{F52FB9F7-F6FE-AD82-2AFB-F78336AA4B71}"/>
              </a:ext>
            </a:extLst>
          </p:cNvPr>
          <p:cNvSpPr>
            <a:spLocks noGrp="1"/>
          </p:cNvSpPr>
          <p:nvPr>
            <p:ph type="sldNum" idx="12"/>
          </p:nvPr>
        </p:nvSpPr>
        <p:spPr/>
        <p:txBody>
          <a:bodyPr/>
          <a:lstStyle/>
          <a:p>
            <a:r>
              <a:rPr lang="en-GB"/>
              <a:t>Slide </a:t>
            </a:r>
            <a:fld id="{440F5867-744E-4AA6-B0ED-4C44D2DFBB7B}" type="slidenum">
              <a:rPr lang="en-GB" smtClean="0"/>
              <a:pPr/>
              <a:t>49</a:t>
            </a:fld>
            <a:endParaRPr lang="en-GB" dirty="0"/>
          </a:p>
        </p:txBody>
      </p:sp>
      <p:sp>
        <p:nvSpPr>
          <p:cNvPr id="9" name="Date Placeholder 8">
            <a:extLst>
              <a:ext uri="{FF2B5EF4-FFF2-40B4-BE49-F238E27FC236}">
                <a16:creationId xmlns:a16="http://schemas.microsoft.com/office/drawing/2014/main" id="{FDC8A7DA-3824-3B68-BF67-F35960E67E0E}"/>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662334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867C0-DE16-40E2-8E50-D6A1A8155F62}"/>
              </a:ext>
            </a:extLst>
          </p:cNvPr>
          <p:cNvSpPr>
            <a:spLocks noGrp="1"/>
          </p:cNvSpPr>
          <p:nvPr>
            <p:ph type="title"/>
          </p:nvPr>
        </p:nvSpPr>
        <p:spPr/>
        <p:txBody>
          <a:bodyPr/>
          <a:lstStyle/>
          <a:p>
            <a:r>
              <a:rPr lang="en-US" dirty="0"/>
              <a:t>Attendees by affiliation</a:t>
            </a:r>
            <a:br>
              <a:rPr lang="en-US" dirty="0"/>
            </a:br>
            <a:r>
              <a:rPr lang="en-US" dirty="0"/>
              <a:t>(attended at least one meeting November to January)</a:t>
            </a:r>
          </a:p>
        </p:txBody>
      </p:sp>
      <p:sp>
        <p:nvSpPr>
          <p:cNvPr id="4" name="Date Placeholder 3">
            <a:extLst>
              <a:ext uri="{FF2B5EF4-FFF2-40B4-BE49-F238E27FC236}">
                <a16:creationId xmlns:a16="http://schemas.microsoft.com/office/drawing/2014/main" id="{B2621AE5-EB5E-4CF0-A5F5-FC0015447EFB}"/>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January 2024</a:t>
            </a:r>
          </a:p>
        </p:txBody>
      </p:sp>
      <p:sp>
        <p:nvSpPr>
          <p:cNvPr id="5" name="Footer Placeholder 4">
            <a:extLst>
              <a:ext uri="{FF2B5EF4-FFF2-40B4-BE49-F238E27FC236}">
                <a16:creationId xmlns:a16="http://schemas.microsoft.com/office/drawing/2014/main" id="{63A08059-8BA5-4ED7-89A0-1830D2473426}"/>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6" name="Slide Number Placeholder 5">
            <a:extLst>
              <a:ext uri="{FF2B5EF4-FFF2-40B4-BE49-F238E27FC236}">
                <a16:creationId xmlns:a16="http://schemas.microsoft.com/office/drawing/2014/main" id="{45089981-0F8C-4894-9157-388EF44E8F4F}"/>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5</a:t>
            </a:fld>
            <a:endParaRPr lang="en-US"/>
          </a:p>
        </p:txBody>
      </p:sp>
      <p:pic>
        <p:nvPicPr>
          <p:cNvPr id="12" name="Content Placeholder 11">
            <a:extLst>
              <a:ext uri="{FF2B5EF4-FFF2-40B4-BE49-F238E27FC236}">
                <a16:creationId xmlns:a16="http://schemas.microsoft.com/office/drawing/2014/main" id="{D464F8DE-59AE-60E2-2F8B-A35046FC57C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12856" y="1706783"/>
            <a:ext cx="8726544" cy="4768629"/>
          </a:xfrm>
        </p:spPr>
      </p:pic>
    </p:spTree>
    <p:extLst>
      <p:ext uri="{BB962C8B-B14F-4D97-AF65-F5344CB8AC3E}">
        <p14:creationId xmlns:p14="http://schemas.microsoft.com/office/powerpoint/2010/main" val="17843870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txBox="1">
            <a:spLocks noChangeArrowheads="1"/>
          </p:cNvSpPr>
          <p:nvPr/>
        </p:nvSpPr>
        <p:spPr bwMode="auto">
          <a:xfrm>
            <a:off x="2209800" y="9144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pPr lvl="0" defTabSz="914400">
              <a:buClrTx/>
              <a:buSzTx/>
              <a:defRPr/>
            </a:pPr>
            <a:r>
              <a:rPr kumimoji="0" lang="en-US" altLang="zh-CN" sz="2800" b="1" i="0" u="none" strike="noStrike" kern="0" cap="none" spc="0" normalizeH="0" baseline="0" noProof="0" dirty="0">
                <a:ln>
                  <a:noFill/>
                </a:ln>
                <a:solidFill>
                  <a:srgbClr val="000000"/>
                </a:solidFill>
                <a:effectLst/>
                <a:uLnTx/>
                <a:uFillTx/>
                <a:latin typeface="Times New Roman"/>
                <a:ea typeface="+mj-ea"/>
                <a:cs typeface="+mj-cs"/>
              </a:rPr>
              <a:t>Task Group BF</a:t>
            </a:r>
            <a:br>
              <a:rPr kumimoji="0" lang="en-US" altLang="en-US" sz="2800" b="1" i="0" u="none" strike="noStrike" kern="0" cap="none" spc="0" normalizeH="0" baseline="0" noProof="0" dirty="0">
                <a:ln>
                  <a:noFill/>
                </a:ln>
                <a:solidFill>
                  <a:srgbClr val="000000"/>
                </a:solidFill>
                <a:effectLst/>
                <a:uLnTx/>
                <a:uFillTx/>
                <a:latin typeface="Times New Roman"/>
                <a:ea typeface="+mj-ea"/>
                <a:cs typeface="+mj-cs"/>
              </a:rPr>
            </a:br>
            <a:r>
              <a:rPr lang="en-US" altLang="zh-CN" sz="2800" kern="0" dirty="0">
                <a:solidFill>
                  <a:srgbClr val="0000FF"/>
                </a:solidFill>
              </a:rPr>
              <a:t>January </a:t>
            </a:r>
            <a:r>
              <a:rPr kumimoji="0" lang="en-US" altLang="en-US" sz="2800" b="1" i="0" u="none" strike="noStrike" kern="0" cap="none" spc="0" normalizeH="0" baseline="0" noProof="0" dirty="0">
                <a:ln>
                  <a:noFill/>
                </a:ln>
                <a:solidFill>
                  <a:srgbClr val="000000"/>
                </a:solidFill>
                <a:effectLst/>
                <a:uLnTx/>
                <a:uFillTx/>
                <a:latin typeface="Times New Roman"/>
                <a:ea typeface="+mj-ea"/>
                <a:cs typeface="+mj-cs"/>
              </a:rPr>
              <a:t>2024 Closing Report</a:t>
            </a:r>
            <a:endParaRPr kumimoji="0" lang="en-US" sz="2800" b="1" i="0" u="none" strike="sngStrike" kern="0" cap="none" spc="0" normalizeH="0" baseline="0" noProof="0" dirty="0">
              <a:ln>
                <a:noFill/>
              </a:ln>
              <a:solidFill>
                <a:srgbClr val="FF0000"/>
              </a:solidFill>
              <a:effectLst/>
              <a:uLnTx/>
              <a:uFillTx/>
              <a:latin typeface="Times New Roman"/>
              <a:ea typeface="+mj-ea"/>
              <a:cs typeface="+mj-cs"/>
            </a:endParaRPr>
          </a:p>
        </p:txBody>
      </p:sp>
      <p:sp>
        <p:nvSpPr>
          <p:cNvPr id="16" name="Rectangle 6"/>
          <p:cNvSpPr txBox="1">
            <a:spLocks noChangeArrowheads="1"/>
          </p:cNvSpPr>
          <p:nvPr/>
        </p:nvSpPr>
        <p:spPr bwMode="auto">
          <a:xfrm>
            <a:off x="2209800" y="2515232"/>
            <a:ext cx="7772400" cy="532769"/>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Times New Roman"/>
                <a:ea typeface="+mn-ea"/>
                <a:cs typeface="+mn-cs"/>
              </a:rPr>
              <a:t>Date:</a:t>
            </a:r>
            <a:r>
              <a:rPr kumimoji="0" lang="en-US" sz="2000" b="0" i="0" u="none" strike="noStrike" kern="0" cap="none" spc="0" normalizeH="0" baseline="0" noProof="0" dirty="0">
                <a:ln>
                  <a:noFill/>
                </a:ln>
                <a:solidFill>
                  <a:srgbClr val="000000"/>
                </a:solidFill>
                <a:effectLst/>
                <a:uLnTx/>
                <a:uFillTx/>
                <a:latin typeface="Times New Roman"/>
                <a:ea typeface="+mn-ea"/>
                <a:cs typeface="+mn-cs"/>
              </a:rPr>
              <a:t> 2024-01-18</a:t>
            </a:r>
          </a:p>
        </p:txBody>
      </p:sp>
      <p:sp>
        <p:nvSpPr>
          <p:cNvPr id="17" name="Rectangle 12"/>
          <p:cNvSpPr>
            <a:spLocks noChangeArrowheads="1"/>
          </p:cNvSpPr>
          <p:nvPr/>
        </p:nvSpPr>
        <p:spPr bwMode="auto">
          <a:xfrm>
            <a:off x="2209801" y="2614489"/>
            <a:ext cx="1368339" cy="250021"/>
          </a:xfrm>
          <a:prstGeom prst="rect">
            <a:avLst/>
          </a:prstGeom>
          <a:noFill/>
          <a:ln w="9525">
            <a:noFill/>
            <a:miter lim="800000"/>
            <a:headEnd/>
            <a:tailEnd/>
          </a:ln>
        </p:spPr>
        <p:txBody>
          <a:bodyPr lIns="92075" tIns="46038" rIns="92075" bIns="46038"/>
          <a:lstStyle/>
          <a:p>
            <a:pPr marL="342900" indent="-342900" defTabSz="914400">
              <a:spcBef>
                <a:spcPct val="20000"/>
              </a:spcBef>
              <a:buClrTx/>
              <a:buSzTx/>
              <a:buFontTx/>
              <a:buNone/>
            </a:pPr>
            <a:r>
              <a:rPr lang="en-US" sz="2000" b="1" dirty="0">
                <a:solidFill>
                  <a:srgbClr val="000000"/>
                </a:solidFill>
                <a:latin typeface="Times New Roman" pitchFamily="18" charset="0"/>
                <a:ea typeface="+mn-ea"/>
              </a:rPr>
              <a:t>Authors:</a:t>
            </a:r>
            <a:endParaRPr lang="en-US" sz="2000" dirty="0">
              <a:solidFill>
                <a:srgbClr val="000000"/>
              </a:solidFill>
              <a:latin typeface="Times New Roman" pitchFamily="18" charset="0"/>
              <a:ea typeface="+mn-ea"/>
            </a:endParaRPr>
          </a:p>
        </p:txBody>
      </p:sp>
      <p:graphicFrame>
        <p:nvGraphicFramePr>
          <p:cNvPr id="18" name="Table 8"/>
          <p:cNvGraphicFramePr>
            <a:graphicFrameLocks noGrp="1"/>
          </p:cNvGraphicFramePr>
          <p:nvPr>
            <p:extLst>
              <p:ext uri="{D42A27DB-BD31-4B8C-83A1-F6EECF244321}">
                <p14:modId xmlns:p14="http://schemas.microsoft.com/office/powerpoint/2010/main" val="2707295076"/>
              </p:ext>
            </p:extLst>
          </p:nvPr>
        </p:nvGraphicFramePr>
        <p:xfrm>
          <a:off x="2362200" y="3443108"/>
          <a:ext cx="7620000" cy="824092"/>
        </p:xfrm>
        <a:graphic>
          <a:graphicData uri="http://schemas.openxmlformats.org/drawingml/2006/table">
            <a:tbl>
              <a:tblPr firstRow="1" bandRow="1"/>
              <a:tblGrid>
                <a:gridCol w="1524000">
                  <a:extLst>
                    <a:ext uri="{9D8B030D-6E8A-4147-A177-3AD203B41FA5}">
                      <a16:colId xmlns:a16="http://schemas.microsoft.com/office/drawing/2014/main" val="20000"/>
                    </a:ext>
                  </a:extLst>
                </a:gridCol>
                <a:gridCol w="1203158">
                  <a:extLst>
                    <a:ext uri="{9D8B030D-6E8A-4147-A177-3AD203B41FA5}">
                      <a16:colId xmlns:a16="http://schemas.microsoft.com/office/drawing/2014/main" val="20001"/>
                    </a:ext>
                  </a:extLst>
                </a:gridCol>
                <a:gridCol w="2165684">
                  <a:extLst>
                    <a:ext uri="{9D8B030D-6E8A-4147-A177-3AD203B41FA5}">
                      <a16:colId xmlns:a16="http://schemas.microsoft.com/office/drawing/2014/main" val="20002"/>
                    </a:ext>
                  </a:extLst>
                </a:gridCol>
                <a:gridCol w="802105">
                  <a:extLst>
                    <a:ext uri="{9D8B030D-6E8A-4147-A177-3AD203B41FA5}">
                      <a16:colId xmlns:a16="http://schemas.microsoft.com/office/drawing/2014/main" val="20003"/>
                    </a:ext>
                  </a:extLst>
                </a:gridCol>
                <a:gridCol w="1925053">
                  <a:extLst>
                    <a:ext uri="{9D8B030D-6E8A-4147-A177-3AD203B41FA5}">
                      <a16:colId xmlns:a16="http://schemas.microsoft.com/office/drawing/2014/main" val="20004"/>
                    </a:ext>
                  </a:extLst>
                </a:gridCol>
              </a:tblGrid>
              <a:tr h="275452">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Name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Affiliation</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Address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Phone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Email</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275452">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n-lt"/>
                          <a:ea typeface="Times New Roman"/>
                          <a:cs typeface="Arial"/>
                        </a:rPr>
                        <a:t>Tony Xiao Han</a:t>
                      </a:r>
                      <a:endParaRPr lang="en-US" sz="1200" dirty="0">
                        <a:latin typeface="+mn-lt"/>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200" b="0" dirty="0">
                          <a:solidFill>
                            <a:srgbClr val="000000"/>
                          </a:solidFill>
                          <a:latin typeface="+mn-lt"/>
                          <a:ea typeface="Times New Roman"/>
                          <a:cs typeface="Arial"/>
                        </a:rPr>
                        <a:t>Huawei Technologies Co., Ltd.</a:t>
                      </a: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200" b="0" dirty="0">
                          <a:solidFill>
                            <a:srgbClr val="000000"/>
                          </a:solidFill>
                          <a:latin typeface="+mn-lt"/>
                          <a:ea typeface="Times New Roman"/>
                          <a:cs typeface="Arial"/>
                        </a:rPr>
                        <a:t>F3, Huawei Base, Shenzhen, China</a:t>
                      </a: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ea typeface="Times New Roman"/>
                          <a:cs typeface="Arial"/>
                        </a:rPr>
                        <a:t>Tony.hanxiao@huawei.com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10001"/>
                  </a:ext>
                </a:extLst>
              </a:tr>
            </a:tbl>
          </a:graphicData>
        </a:graphic>
      </p:graphicFrame>
      <p:sp>
        <p:nvSpPr>
          <p:cNvPr id="2" name="Footer Placeholder 1">
            <a:extLst>
              <a:ext uri="{FF2B5EF4-FFF2-40B4-BE49-F238E27FC236}">
                <a16:creationId xmlns:a16="http://schemas.microsoft.com/office/drawing/2014/main" id="{A6B11A81-FF5C-060A-6449-07F9A2926365}"/>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07386D07-3AAB-C772-E1E1-EED57A78E08F}"/>
              </a:ext>
            </a:extLst>
          </p:cNvPr>
          <p:cNvSpPr>
            <a:spLocks noGrp="1"/>
          </p:cNvSpPr>
          <p:nvPr>
            <p:ph type="sldNum" idx="12"/>
          </p:nvPr>
        </p:nvSpPr>
        <p:spPr/>
        <p:txBody>
          <a:bodyPr/>
          <a:lstStyle/>
          <a:p>
            <a:r>
              <a:rPr lang="en-GB"/>
              <a:t>Slide </a:t>
            </a:r>
            <a:fld id="{440F5867-744E-4AA6-B0ED-4C44D2DFBB7B}" type="slidenum">
              <a:rPr lang="en-GB" smtClean="0"/>
              <a:pPr/>
              <a:t>50</a:t>
            </a:fld>
            <a:endParaRPr lang="en-GB" dirty="0"/>
          </a:p>
        </p:txBody>
      </p:sp>
      <p:sp>
        <p:nvSpPr>
          <p:cNvPr id="4" name="Date Placeholder 3">
            <a:extLst>
              <a:ext uri="{FF2B5EF4-FFF2-40B4-BE49-F238E27FC236}">
                <a16:creationId xmlns:a16="http://schemas.microsoft.com/office/drawing/2014/main" id="{41DC342A-D02B-F189-A7EF-2021DCC11789}"/>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2993701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914401" y="685801"/>
            <a:ext cx="10363200" cy="457200"/>
          </a:xfrm>
        </p:spPr>
        <p:txBody>
          <a:bodyPr/>
          <a:lstStyle/>
          <a:p>
            <a:r>
              <a:rPr lang="en-US" sz="2800" dirty="0"/>
              <a:t>Abstract</a:t>
            </a:r>
          </a:p>
        </p:txBody>
      </p:sp>
      <p:sp>
        <p:nvSpPr>
          <p:cNvPr id="9" name="Content Placeholder 2"/>
          <p:cNvSpPr txBox="1">
            <a:spLocks noChangeArrowheads="1"/>
          </p:cNvSpPr>
          <p:nvPr/>
        </p:nvSpPr>
        <p:spPr bwMode="auto">
          <a:xfrm>
            <a:off x="914400" y="1325058"/>
            <a:ext cx="10363200" cy="499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indent="-342900" algn="just">
              <a:spcBef>
                <a:spcPct val="20000"/>
              </a:spcBef>
            </a:pPr>
            <a:r>
              <a:rPr lang="en-US" altLang="en-US" sz="2400" b="1" kern="0" dirty="0">
                <a:solidFill>
                  <a:srgbClr val="000000"/>
                </a:solidFill>
                <a:latin typeface="Times New Roman"/>
                <a:ea typeface="MS PGothic" pitchFamily="34" charset="-128"/>
              </a:rPr>
              <a:t>This document is the closing report for </a:t>
            </a:r>
            <a:r>
              <a:rPr lang="en-US" altLang="zh-CN" sz="2400" b="1" kern="0" dirty="0">
                <a:solidFill>
                  <a:srgbClr val="000000"/>
                </a:solidFill>
                <a:latin typeface="Times New Roman"/>
                <a:ea typeface="MS PGothic" pitchFamily="34" charset="-128"/>
              </a:rPr>
              <a:t>Task Group BF </a:t>
            </a:r>
            <a:r>
              <a:rPr lang="en-US" altLang="en-US" sz="2400" b="1" kern="0" dirty="0">
                <a:solidFill>
                  <a:srgbClr val="000000"/>
                </a:solidFill>
                <a:latin typeface="Times New Roman"/>
                <a:ea typeface="MS PGothic" pitchFamily="34" charset="-128"/>
              </a:rPr>
              <a:t>for the </a:t>
            </a:r>
            <a:r>
              <a:rPr lang="en-US" altLang="zh-CN" b="1" kern="0" dirty="0">
                <a:solidFill>
                  <a:srgbClr val="0000FF"/>
                </a:solidFill>
                <a:latin typeface="Times New Roman"/>
              </a:rPr>
              <a:t>January </a:t>
            </a:r>
            <a:r>
              <a:rPr lang="en-US" altLang="zh-CN" sz="2400" b="1" kern="0" dirty="0">
                <a:solidFill>
                  <a:srgbClr val="0000FF"/>
                </a:solidFill>
                <a:latin typeface="Times New Roman"/>
                <a:ea typeface="MS PGothic" pitchFamily="34" charset="-128"/>
              </a:rPr>
              <a:t>2024 </a:t>
            </a:r>
            <a:r>
              <a:rPr lang="en-US" altLang="en-US" sz="2400" b="1" kern="0" dirty="0">
                <a:solidFill>
                  <a:srgbClr val="000000"/>
                </a:solidFill>
                <a:latin typeface="Times New Roman"/>
                <a:ea typeface="MS PGothic" pitchFamily="34" charset="-128"/>
              </a:rPr>
              <a:t>session.</a:t>
            </a:r>
          </a:p>
        </p:txBody>
      </p:sp>
      <p:sp>
        <p:nvSpPr>
          <p:cNvPr id="2" name="Footer Placeholder 1">
            <a:extLst>
              <a:ext uri="{FF2B5EF4-FFF2-40B4-BE49-F238E27FC236}">
                <a16:creationId xmlns:a16="http://schemas.microsoft.com/office/drawing/2014/main" id="{AF21C5B1-3F2D-15C2-2C79-EC5F8749FF6A}"/>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02F44E52-92BA-3652-F351-53504EC6113E}"/>
              </a:ext>
            </a:extLst>
          </p:cNvPr>
          <p:cNvSpPr>
            <a:spLocks noGrp="1"/>
          </p:cNvSpPr>
          <p:nvPr>
            <p:ph type="sldNum" idx="12"/>
          </p:nvPr>
        </p:nvSpPr>
        <p:spPr/>
        <p:txBody>
          <a:bodyPr/>
          <a:lstStyle/>
          <a:p>
            <a:r>
              <a:rPr lang="en-GB"/>
              <a:t>Slide </a:t>
            </a:r>
            <a:fld id="{440F5867-744E-4AA6-B0ED-4C44D2DFBB7B}" type="slidenum">
              <a:rPr lang="en-GB" smtClean="0"/>
              <a:pPr/>
              <a:t>51</a:t>
            </a:fld>
            <a:endParaRPr lang="en-GB" dirty="0"/>
          </a:p>
        </p:txBody>
      </p:sp>
      <p:sp>
        <p:nvSpPr>
          <p:cNvPr id="4" name="Date Placeholder 3">
            <a:extLst>
              <a:ext uri="{FF2B5EF4-FFF2-40B4-BE49-F238E27FC236}">
                <a16:creationId xmlns:a16="http://schemas.microsoft.com/office/drawing/2014/main" id="{EAD664C3-9653-F70A-F426-52D5E696B486}"/>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120981509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685799"/>
          </a:xfrm>
        </p:spPr>
        <p:txBody>
          <a:bodyPr/>
          <a:lstStyle/>
          <a:p>
            <a:r>
              <a:rPr lang="en-US" altLang="zh-CN" dirty="0" err="1"/>
              <a:t>TGbf</a:t>
            </a:r>
            <a:r>
              <a:rPr lang="en-US" altLang="zh-CN" dirty="0"/>
              <a:t> (WLAN Sensing)</a:t>
            </a:r>
            <a:r>
              <a:rPr lang="en-US" dirty="0"/>
              <a:t>–</a:t>
            </a:r>
            <a:r>
              <a:rPr lang="en-US" altLang="zh-CN" dirty="0"/>
              <a:t> </a:t>
            </a:r>
            <a:r>
              <a:rPr lang="en-US" altLang="zh-CN" dirty="0">
                <a:solidFill>
                  <a:srgbClr val="0000FF"/>
                </a:solidFill>
              </a:rPr>
              <a:t>January </a:t>
            </a:r>
            <a:r>
              <a:rPr lang="en-US" dirty="0"/>
              <a:t>2024</a:t>
            </a:r>
            <a:endParaRPr lang="en-GB" dirty="0"/>
          </a:p>
        </p:txBody>
      </p:sp>
      <p:sp>
        <p:nvSpPr>
          <p:cNvPr id="9218" name="Rectangle 2"/>
          <p:cNvSpPr>
            <a:spLocks noGrp="1" noChangeArrowheads="1"/>
          </p:cNvSpPr>
          <p:nvPr>
            <p:ph idx="1"/>
          </p:nvPr>
        </p:nvSpPr>
        <p:spPr>
          <a:xfrm>
            <a:off x="533401" y="1600200"/>
            <a:ext cx="6400799" cy="4724400"/>
          </a:xfrm>
          <a:ln/>
        </p:spPr>
        <p:txBody>
          <a:bodyPr/>
          <a:lstStyle/>
          <a:p>
            <a:pPr algn="just">
              <a:spcBef>
                <a:spcPts val="0"/>
              </a:spcBef>
              <a:spcAft>
                <a:spcPts val="600"/>
              </a:spcAft>
              <a:buFont typeface="Arial" panose="020B0604020202020204" pitchFamily="34" charset="0"/>
              <a:buChar char="•"/>
            </a:pPr>
            <a:r>
              <a:rPr lang="en-US" altLang="zh-CN" sz="2000" dirty="0"/>
              <a:t>Progress during </a:t>
            </a:r>
            <a:r>
              <a:rPr lang="en-US" altLang="zh-CN" sz="2000" dirty="0">
                <a:solidFill>
                  <a:srgbClr val="0000FF"/>
                </a:solidFill>
              </a:rPr>
              <a:t>January </a:t>
            </a:r>
            <a:r>
              <a:rPr lang="en-US" altLang="zh-CN" sz="2000" dirty="0"/>
              <a:t>2024 session</a:t>
            </a:r>
          </a:p>
          <a:p>
            <a:pPr marL="720725" lvl="1" indent="-342900" algn="just">
              <a:spcBef>
                <a:spcPts val="0"/>
              </a:spcBef>
              <a:spcAft>
                <a:spcPts val="600"/>
              </a:spcAft>
              <a:buFont typeface="Times New Roman" panose="02020603050405020304" pitchFamily="18" charset="0"/>
              <a:buChar char="−"/>
            </a:pPr>
            <a:r>
              <a:rPr lang="en-US" altLang="zh-CN" sz="1800" b="1" dirty="0">
                <a:solidFill>
                  <a:srgbClr val="0000FF"/>
                </a:solidFill>
                <a:cs typeface="+mn-cs"/>
              </a:rPr>
              <a:t>3</a:t>
            </a:r>
            <a:r>
              <a:rPr lang="en-US" altLang="zh-CN" sz="1800" b="1" dirty="0">
                <a:cs typeface="+mn-cs"/>
              </a:rPr>
              <a:t> </a:t>
            </a:r>
            <a:r>
              <a:rPr lang="en-US" altLang="zh-CN" sz="1800" dirty="0">
                <a:cs typeface="+mn-cs"/>
              </a:rPr>
              <a:t>slots</a:t>
            </a:r>
            <a:r>
              <a:rPr lang="en-US" altLang="zh-CN" sz="1800" b="1" dirty="0">
                <a:cs typeface="+mn-cs"/>
              </a:rPr>
              <a:t> </a:t>
            </a:r>
            <a:r>
              <a:rPr lang="en-US" altLang="zh-CN" sz="1800" dirty="0"/>
              <a:t>scheduled for </a:t>
            </a:r>
            <a:r>
              <a:rPr lang="en-US" altLang="zh-CN" sz="1800" dirty="0" err="1"/>
              <a:t>TGbf</a:t>
            </a:r>
            <a:endParaRPr lang="en-US" altLang="zh-CN" sz="1800" dirty="0"/>
          </a:p>
          <a:p>
            <a:pPr marL="720725" lvl="1" indent="-342900" algn="just">
              <a:spcBef>
                <a:spcPts val="0"/>
              </a:spcBef>
              <a:spcAft>
                <a:spcPts val="300"/>
              </a:spcAft>
              <a:buFont typeface="Times New Roman" panose="02020603050405020304" pitchFamily="18" charset="0"/>
              <a:buChar char="−"/>
            </a:pPr>
            <a:r>
              <a:rPr lang="en-US" altLang="zh-CN" dirty="0">
                <a:solidFill>
                  <a:srgbClr val="0000FF"/>
                </a:solidFill>
              </a:rPr>
              <a:t>Comment resolution </a:t>
            </a:r>
            <a:r>
              <a:rPr lang="en-US" altLang="zh-CN" dirty="0"/>
              <a:t>for D3.0 (LB281)</a:t>
            </a:r>
          </a:p>
          <a:p>
            <a:pPr marL="1120775" lvl="2" indent="-342900" algn="just">
              <a:spcBef>
                <a:spcPts val="0"/>
              </a:spcBef>
              <a:spcAft>
                <a:spcPts val="300"/>
              </a:spcAft>
              <a:buSzPct val="50000"/>
              <a:buFont typeface="Wingdings" panose="05000000000000000000" pitchFamily="2" charset="2"/>
              <a:buChar char="n"/>
            </a:pPr>
            <a:r>
              <a:rPr lang="en-US" altLang="zh-CN" dirty="0"/>
              <a:t>the Comment resolution for </a:t>
            </a:r>
            <a:r>
              <a:rPr lang="en-US" altLang="zh-CN" dirty="0">
                <a:solidFill>
                  <a:srgbClr val="FF0000"/>
                </a:solidFill>
              </a:rPr>
              <a:t>54 </a:t>
            </a:r>
            <a:r>
              <a:rPr lang="en-US" altLang="zh-CN" dirty="0"/>
              <a:t>CID are </a:t>
            </a:r>
            <a:r>
              <a:rPr lang="en-US" altLang="zh-CN" dirty="0">
                <a:solidFill>
                  <a:srgbClr val="0000FF"/>
                </a:solidFill>
              </a:rPr>
              <a:t>newly</a:t>
            </a:r>
            <a:r>
              <a:rPr lang="en-US" altLang="zh-CN" dirty="0"/>
              <a:t> approved </a:t>
            </a:r>
            <a:r>
              <a:rPr lang="en-US" altLang="zh-CN" dirty="0">
                <a:solidFill>
                  <a:schemeClr val="tx1"/>
                </a:solidFill>
              </a:rPr>
              <a:t>or </a:t>
            </a:r>
            <a:r>
              <a:rPr lang="en-US" altLang="zh-CN" dirty="0">
                <a:solidFill>
                  <a:srgbClr val="0000FF"/>
                </a:solidFill>
              </a:rPr>
              <a:t>marked</a:t>
            </a:r>
            <a:r>
              <a:rPr lang="en-US" altLang="zh-CN" dirty="0">
                <a:solidFill>
                  <a:schemeClr val="tx1"/>
                </a:solidFill>
              </a:rPr>
              <a:t> as “ready for motion” </a:t>
            </a:r>
            <a:endParaRPr lang="en-US" altLang="zh-CN" dirty="0"/>
          </a:p>
          <a:p>
            <a:pPr marL="1120775" lvl="2" indent="-342900" algn="just">
              <a:spcBef>
                <a:spcPts val="0"/>
              </a:spcBef>
              <a:spcAft>
                <a:spcPts val="300"/>
              </a:spcAft>
              <a:buSzPct val="50000"/>
              <a:buFont typeface="Wingdings" panose="05000000000000000000" pitchFamily="2" charset="2"/>
              <a:buChar char="n"/>
            </a:pPr>
            <a:r>
              <a:rPr lang="en-US" altLang="zh-CN" b="1">
                <a:solidFill>
                  <a:srgbClr val="FF0000"/>
                </a:solidFill>
              </a:rPr>
              <a:t>17.53</a:t>
            </a:r>
            <a:r>
              <a:rPr lang="en-US" altLang="zh-CN">
                <a:solidFill>
                  <a:schemeClr val="tx1"/>
                </a:solidFill>
              </a:rPr>
              <a:t>% </a:t>
            </a:r>
            <a:r>
              <a:rPr lang="en-US" altLang="zh-CN" dirty="0">
                <a:solidFill>
                  <a:schemeClr val="tx1"/>
                </a:solidFill>
              </a:rPr>
              <a:t>of all </a:t>
            </a:r>
            <a:r>
              <a:rPr lang="en-US" altLang="zh-CN" dirty="0"/>
              <a:t>LB281 </a:t>
            </a:r>
            <a:r>
              <a:rPr lang="en-US" altLang="zh-CN" dirty="0">
                <a:solidFill>
                  <a:schemeClr val="tx1"/>
                </a:solidFill>
              </a:rPr>
              <a:t>comments are now resolved or marked as “ready for motion” </a:t>
            </a:r>
          </a:p>
          <a:p>
            <a:pPr marL="1120775" lvl="2" indent="-342900" algn="just">
              <a:spcBef>
                <a:spcPts val="0"/>
              </a:spcBef>
              <a:spcAft>
                <a:spcPts val="300"/>
              </a:spcAft>
              <a:buSzPct val="50000"/>
              <a:buFont typeface="Wingdings" panose="05000000000000000000" pitchFamily="2" charset="2"/>
              <a:buChar char="n"/>
            </a:pPr>
            <a:r>
              <a:rPr lang="en-US" altLang="zh-CN" dirty="0">
                <a:solidFill>
                  <a:schemeClr val="tx1"/>
                </a:solidFill>
              </a:rPr>
              <a:t>(</a:t>
            </a:r>
            <a:r>
              <a:rPr lang="en-US" altLang="zh-CN" dirty="0">
                <a:solidFill>
                  <a:srgbClr val="FF0000"/>
                </a:solidFill>
              </a:rPr>
              <a:t>54 </a:t>
            </a:r>
            <a:r>
              <a:rPr lang="en-US" altLang="zh-CN" dirty="0">
                <a:solidFill>
                  <a:schemeClr val="tx1"/>
                </a:solidFill>
              </a:rPr>
              <a:t>/308, Please refer to the figure)</a:t>
            </a:r>
          </a:p>
          <a:p>
            <a:pPr marL="1657350" lvl="3" indent="-342900" algn="just">
              <a:spcBef>
                <a:spcPts val="0"/>
              </a:spcBef>
              <a:spcAft>
                <a:spcPts val="600"/>
              </a:spcAft>
              <a:buFont typeface="Arial" panose="020B0604020202020204" pitchFamily="34" charset="0"/>
              <a:buChar char="•"/>
            </a:pPr>
            <a:endParaRPr lang="en-US" sz="1100" dirty="0"/>
          </a:p>
          <a:p>
            <a:pPr algn="just">
              <a:spcBef>
                <a:spcPts val="0"/>
              </a:spcBef>
              <a:spcAft>
                <a:spcPts val="600"/>
              </a:spcAft>
              <a:buFont typeface="Arial" panose="020B0604020202020204" pitchFamily="34" charset="0"/>
              <a:buChar char="•"/>
            </a:pPr>
            <a:r>
              <a:rPr lang="en-US" altLang="zh-CN" sz="2000" dirty="0"/>
              <a:t>Goals for the next two months</a:t>
            </a:r>
          </a:p>
          <a:p>
            <a:pPr marL="720725" lvl="1" indent="-342900" algn="just">
              <a:spcBef>
                <a:spcPts val="0"/>
              </a:spcBef>
              <a:spcAft>
                <a:spcPts val="300"/>
              </a:spcAft>
              <a:buFont typeface="Times New Roman" panose="02020603050405020304" pitchFamily="18" charset="0"/>
              <a:buChar char="−"/>
            </a:pPr>
            <a:r>
              <a:rPr lang="en-US" altLang="zh-CN" sz="1800" dirty="0"/>
              <a:t>Continue </a:t>
            </a:r>
            <a:r>
              <a:rPr lang="en-US" altLang="zh-CN" sz="1800" dirty="0">
                <a:solidFill>
                  <a:srgbClr val="0000FF"/>
                </a:solidFill>
              </a:rPr>
              <a:t>comment resolution </a:t>
            </a:r>
            <a:r>
              <a:rPr lang="en-US" altLang="zh-CN" sz="1800" dirty="0"/>
              <a:t>for D3.0 (LB281)</a:t>
            </a:r>
          </a:p>
          <a:p>
            <a:pPr marL="720725" lvl="1" indent="-342900" algn="just">
              <a:spcBef>
                <a:spcPts val="0"/>
              </a:spcBef>
              <a:spcAft>
                <a:spcPts val="300"/>
              </a:spcAft>
              <a:buFont typeface="Times New Roman" panose="02020603050405020304" pitchFamily="18" charset="0"/>
              <a:buChar char="−"/>
            </a:pPr>
            <a:r>
              <a:rPr lang="en-US" altLang="zh-CN" sz="1800" dirty="0"/>
              <a:t>Requested </a:t>
            </a:r>
            <a:r>
              <a:rPr lang="en-US" altLang="zh-CN" sz="1800" dirty="0">
                <a:solidFill>
                  <a:srgbClr val="0000FF"/>
                </a:solidFill>
              </a:rPr>
              <a:t>2</a:t>
            </a:r>
            <a:r>
              <a:rPr lang="en-US" altLang="zh-CN" sz="1800" dirty="0"/>
              <a:t> calls per week</a:t>
            </a:r>
          </a:p>
        </p:txBody>
      </p:sp>
      <p:graphicFrame>
        <p:nvGraphicFramePr>
          <p:cNvPr id="7" name="Chart 6">
            <a:extLst>
              <a:ext uri="{FF2B5EF4-FFF2-40B4-BE49-F238E27FC236}">
                <a16:creationId xmlns:a16="http://schemas.microsoft.com/office/drawing/2014/main" id="{C0807CB6-20C1-45B5-8F67-26150D548148}"/>
              </a:ext>
            </a:extLst>
          </p:cNvPr>
          <p:cNvGraphicFramePr/>
          <p:nvPr>
            <p:extLst>
              <p:ext uri="{D42A27DB-BD31-4B8C-83A1-F6EECF244321}">
                <p14:modId xmlns:p14="http://schemas.microsoft.com/office/powerpoint/2010/main" val="3232229712"/>
              </p:ext>
            </p:extLst>
          </p:nvPr>
        </p:nvGraphicFramePr>
        <p:xfrm>
          <a:off x="7696200" y="2286000"/>
          <a:ext cx="39624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a:extLst>
              <a:ext uri="{FF2B5EF4-FFF2-40B4-BE49-F238E27FC236}">
                <a16:creationId xmlns:a16="http://schemas.microsoft.com/office/drawing/2014/main" id="{035D182A-908A-239D-D244-C0B1D0476A40}"/>
              </a:ext>
            </a:extLst>
          </p:cNvPr>
          <p:cNvSpPr>
            <a:spLocks noGrp="1"/>
          </p:cNvSpPr>
          <p:nvPr>
            <p:ph type="ftr" idx="14"/>
          </p:nvPr>
        </p:nvSpPr>
        <p:spPr/>
        <p:txBody>
          <a:bodyPr/>
          <a:lstStyle/>
          <a:p>
            <a:r>
              <a:rPr lang="en-GB"/>
              <a:t>Tony Xiao Han, Huawei</a:t>
            </a:r>
            <a:endParaRPr lang="en-GB" dirty="0"/>
          </a:p>
        </p:txBody>
      </p:sp>
      <p:sp>
        <p:nvSpPr>
          <p:cNvPr id="4" name="Slide Number Placeholder 3">
            <a:extLst>
              <a:ext uri="{FF2B5EF4-FFF2-40B4-BE49-F238E27FC236}">
                <a16:creationId xmlns:a16="http://schemas.microsoft.com/office/drawing/2014/main" id="{440B3503-F8C2-5544-6D1E-9A0F8FF06BAE}"/>
              </a:ext>
            </a:extLst>
          </p:cNvPr>
          <p:cNvSpPr>
            <a:spLocks noGrp="1"/>
          </p:cNvSpPr>
          <p:nvPr>
            <p:ph type="sldNum" idx="12"/>
          </p:nvPr>
        </p:nvSpPr>
        <p:spPr/>
        <p:txBody>
          <a:bodyPr/>
          <a:lstStyle/>
          <a:p>
            <a:r>
              <a:rPr lang="en-GB"/>
              <a:t>Slide </a:t>
            </a:r>
            <a:fld id="{440F5867-744E-4AA6-B0ED-4C44D2DFBB7B}" type="slidenum">
              <a:rPr lang="en-GB" smtClean="0"/>
              <a:pPr/>
              <a:t>52</a:t>
            </a:fld>
            <a:endParaRPr lang="en-GB" dirty="0"/>
          </a:p>
        </p:txBody>
      </p:sp>
      <p:sp>
        <p:nvSpPr>
          <p:cNvPr id="8" name="Date Placeholder 7">
            <a:extLst>
              <a:ext uri="{FF2B5EF4-FFF2-40B4-BE49-F238E27FC236}">
                <a16:creationId xmlns:a16="http://schemas.microsoft.com/office/drawing/2014/main" id="{9C2F519E-C44D-E484-F1BE-B9606DEA7D66}"/>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14965250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1862AC4C-4F61-4C2B-A75C-8BCD9FF7D00F}"/>
              </a:ext>
            </a:extLst>
          </p:cNvPr>
          <p:cNvSpPr/>
          <p:nvPr/>
        </p:nvSpPr>
        <p:spPr bwMode="auto">
          <a:xfrm>
            <a:off x="5767445" y="2938633"/>
            <a:ext cx="3605155" cy="642767"/>
          </a:xfrm>
          <a:prstGeom prst="roundRect">
            <a:avLst/>
          </a:prstGeom>
          <a:solidFill>
            <a:schemeClr val="bg1">
              <a:lumMod val="8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100" b="0" i="0" u="none" strike="noStrike" cap="none" normalizeH="0" baseline="0">
              <a:ln>
                <a:noFill/>
              </a:ln>
              <a:solidFill>
                <a:schemeClr val="tx1"/>
              </a:solidFill>
              <a:effectLst/>
              <a:latin typeface="Times New Roman" pitchFamily="18" charset="0"/>
            </a:endParaRPr>
          </a:p>
        </p:txBody>
      </p:sp>
      <p:sp>
        <p:nvSpPr>
          <p:cNvPr id="2" name="Title 1"/>
          <p:cNvSpPr>
            <a:spLocks noGrp="1"/>
          </p:cNvSpPr>
          <p:nvPr>
            <p:ph type="title"/>
          </p:nvPr>
        </p:nvSpPr>
        <p:spPr>
          <a:xfrm>
            <a:off x="460218" y="853201"/>
            <a:ext cx="4645181" cy="457199"/>
          </a:xfrm>
        </p:spPr>
        <p:txBody>
          <a:bodyPr/>
          <a:lstStyle/>
          <a:p>
            <a:r>
              <a:rPr lang="en-US" altLang="zh-CN" sz="2400" dirty="0" err="1">
                <a:solidFill>
                  <a:schemeClr val="tx1"/>
                </a:solidFill>
              </a:rPr>
              <a:t>TGbf</a:t>
            </a:r>
            <a:r>
              <a:rPr lang="en-US" altLang="zh-CN" sz="2400" dirty="0">
                <a:solidFill>
                  <a:schemeClr val="tx1"/>
                </a:solidFill>
              </a:rPr>
              <a:t> Timeline</a:t>
            </a:r>
          </a:p>
        </p:txBody>
      </p:sp>
      <p:sp>
        <p:nvSpPr>
          <p:cNvPr id="8" name="Rectangle 3"/>
          <p:cNvSpPr txBox="1">
            <a:spLocks noChangeArrowheads="1"/>
          </p:cNvSpPr>
          <p:nvPr/>
        </p:nvSpPr>
        <p:spPr bwMode="auto">
          <a:xfrm>
            <a:off x="457201" y="1409700"/>
            <a:ext cx="7162799"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161925" lvl="1" indent="-233363" algn="just" defTabSz="685800" eaLnBrk="1" fontAlgn="auto" hangingPunct="1">
              <a:spcBef>
                <a:spcPts val="200"/>
              </a:spcBef>
              <a:spcAft>
                <a:spcPts val="600"/>
              </a:spcAft>
              <a:defRPr/>
            </a:pPr>
            <a:r>
              <a:rPr lang="en-US" altLang="zh-CN" sz="1400" kern="0" dirty="0">
                <a:solidFill>
                  <a:srgbClr val="00B050"/>
                </a:solidFill>
              </a:rPr>
              <a:t>PAR approved				Sep 2020</a:t>
            </a:r>
          </a:p>
          <a:p>
            <a:pPr marL="161925" lvl="1" indent="-233363" algn="just" defTabSz="685800" eaLnBrk="1" fontAlgn="auto" hangingPunct="1">
              <a:spcBef>
                <a:spcPts val="200"/>
              </a:spcBef>
              <a:spcAft>
                <a:spcPts val="600"/>
              </a:spcAft>
              <a:defRPr/>
            </a:pPr>
            <a:r>
              <a:rPr lang="en-US" altLang="zh-CN" sz="1400" kern="0" dirty="0">
                <a:solidFill>
                  <a:srgbClr val="00B050"/>
                </a:solidFill>
              </a:rPr>
              <a:t>First TG meeting			Oct 2020</a:t>
            </a:r>
          </a:p>
          <a:p>
            <a:pPr marL="161925" lvl="1" indent="-233363" algn="just" defTabSz="685800" eaLnBrk="1" fontAlgn="auto" hangingPunct="1">
              <a:spcBef>
                <a:spcPts val="200"/>
              </a:spcBef>
              <a:spcAft>
                <a:spcPts val="600"/>
              </a:spcAft>
              <a:defRPr/>
            </a:pPr>
            <a:r>
              <a:rPr lang="en-US" altLang="zh-CN" sz="1400" kern="0" dirty="0">
                <a:solidFill>
                  <a:srgbClr val="00B050"/>
                </a:solidFill>
              </a:rPr>
              <a:t>Comment Collection (D0.1)		</a:t>
            </a:r>
            <a:r>
              <a:rPr lang="en-US" altLang="zh-CN" sz="1400" i="1" strike="sngStrike" kern="0" dirty="0">
                <a:solidFill>
                  <a:schemeClr val="bg1">
                    <a:lumMod val="50000"/>
                  </a:schemeClr>
                </a:solidFill>
              </a:rPr>
              <a:t>Jan 2022</a:t>
            </a:r>
            <a:r>
              <a:rPr lang="en-US" altLang="zh-CN" sz="1400" i="1" strike="sngStrike" kern="0" dirty="0">
                <a:solidFill>
                  <a:schemeClr val="bg1">
                    <a:lumMod val="50000"/>
                  </a:schemeClr>
                </a:solidFill>
                <a:sym typeface="Wingdings" panose="05000000000000000000" pitchFamily="2" charset="2"/>
              </a:rPr>
              <a:t>Mar 2022</a:t>
            </a:r>
            <a:r>
              <a:rPr lang="en-US" altLang="zh-CN" sz="1400" i="1" kern="0" dirty="0">
                <a:solidFill>
                  <a:schemeClr val="bg1">
                    <a:lumMod val="50000"/>
                  </a:schemeClr>
                </a:solidFill>
                <a:sym typeface="Wingdings" panose="05000000000000000000" pitchFamily="2" charset="2"/>
              </a:rPr>
              <a:t> </a:t>
            </a:r>
            <a:r>
              <a:rPr lang="en-US" altLang="zh-CN" sz="1400" i="1" kern="0" dirty="0">
                <a:solidFill>
                  <a:srgbClr val="00B050"/>
                </a:solidFill>
                <a:sym typeface="Wingdings" panose="05000000000000000000" pitchFamily="2" charset="2"/>
              </a:rPr>
              <a:t> April 2022</a:t>
            </a:r>
            <a:endParaRPr lang="en-US" altLang="zh-CN" sz="1400" i="1" kern="0" dirty="0">
              <a:solidFill>
                <a:srgbClr val="00B050"/>
              </a:solidFill>
            </a:endParaRPr>
          </a:p>
          <a:p>
            <a:pPr marL="268288" lvl="1" indent="-268288" algn="just" defTabSz="685800" eaLnBrk="1" fontAlgn="auto" hangingPunct="1">
              <a:spcBef>
                <a:spcPts val="200"/>
              </a:spcBef>
              <a:spcAft>
                <a:spcPts val="600"/>
              </a:spcAft>
              <a:buFont typeface="Times New Roman" panose="02020603050405020304" pitchFamily="18" charset="0"/>
              <a:buChar char="–"/>
              <a:defRPr/>
            </a:pPr>
            <a:r>
              <a:rPr lang="en-US" altLang="zh-CN" sz="1400" kern="0" dirty="0">
                <a:solidFill>
                  <a:srgbClr val="00B050"/>
                </a:solidFill>
              </a:rPr>
              <a:t>Initial Letter Ballot (D1.0)</a:t>
            </a:r>
            <a:r>
              <a:rPr lang="en-US" altLang="zh-CN" sz="1400" kern="0" dirty="0">
                <a:solidFill>
                  <a:srgbClr val="FF0000"/>
                </a:solidFill>
              </a:rPr>
              <a:t>		</a:t>
            </a:r>
            <a:r>
              <a:rPr lang="en-US" altLang="zh-CN" sz="1400" i="1" strike="sngStrike" kern="0" dirty="0">
                <a:solidFill>
                  <a:schemeClr val="bg1">
                    <a:lumMod val="50000"/>
                  </a:schemeClr>
                </a:solidFill>
              </a:rPr>
              <a:t>Jul 2022</a:t>
            </a:r>
            <a:r>
              <a:rPr lang="en-US" altLang="zh-CN" sz="1400" i="1" strike="sngStrike" kern="0" dirty="0">
                <a:solidFill>
                  <a:schemeClr val="bg1">
                    <a:lumMod val="50000"/>
                  </a:schemeClr>
                </a:solidFill>
                <a:sym typeface="Wingdings" panose="05000000000000000000" pitchFamily="2" charset="2"/>
              </a:rPr>
              <a:t> Sep</a:t>
            </a:r>
            <a:r>
              <a:rPr lang="en-US" altLang="zh-CN" sz="1400" i="1" strike="sngStrike" kern="0" dirty="0">
                <a:solidFill>
                  <a:schemeClr val="bg1">
                    <a:lumMod val="50000"/>
                  </a:schemeClr>
                </a:solidFill>
              </a:rPr>
              <a:t> 2022</a:t>
            </a:r>
            <a:r>
              <a:rPr lang="en-US" altLang="zh-CN" sz="1400" i="1" strike="sngStrike" kern="0" dirty="0">
                <a:solidFill>
                  <a:schemeClr val="bg1">
                    <a:lumMod val="50000"/>
                  </a:schemeClr>
                </a:solidFill>
                <a:sym typeface="Wingdings" panose="05000000000000000000" pitchFamily="2" charset="2"/>
              </a:rPr>
              <a:t> Nov</a:t>
            </a:r>
            <a:r>
              <a:rPr lang="en-US" altLang="zh-CN" sz="1400" i="1" strike="sngStrike" kern="0" dirty="0">
                <a:solidFill>
                  <a:schemeClr val="bg1">
                    <a:lumMod val="50000"/>
                  </a:schemeClr>
                </a:solidFill>
              </a:rPr>
              <a:t> 2022</a:t>
            </a:r>
            <a:r>
              <a:rPr lang="en-US" altLang="zh-CN" sz="1400" i="1" kern="0" dirty="0">
                <a:solidFill>
                  <a:srgbClr val="00B050"/>
                </a:solidFill>
                <a:sym typeface="Wingdings" panose="05000000000000000000" pitchFamily="2" charset="2"/>
              </a:rPr>
              <a:t> Jan </a:t>
            </a:r>
            <a:r>
              <a:rPr lang="en-US" altLang="zh-CN" sz="1400" i="1" kern="0" dirty="0">
                <a:solidFill>
                  <a:srgbClr val="00B050"/>
                </a:solidFill>
              </a:rPr>
              <a:t>2023</a:t>
            </a:r>
          </a:p>
          <a:p>
            <a:pPr marL="268288" lvl="1" indent="-268288" algn="just" defTabSz="685800" eaLnBrk="1" fontAlgn="auto" hangingPunct="1">
              <a:spcBef>
                <a:spcPts val="200"/>
              </a:spcBef>
              <a:spcAft>
                <a:spcPts val="600"/>
              </a:spcAft>
              <a:buFont typeface="Times New Roman" panose="02020603050405020304" pitchFamily="18" charset="0"/>
              <a:buChar char="–"/>
              <a:defRPr/>
            </a:pPr>
            <a:r>
              <a:rPr lang="en-US" altLang="zh-CN" sz="1400" kern="0" dirty="0">
                <a:solidFill>
                  <a:srgbClr val="00B050"/>
                </a:solidFill>
              </a:rPr>
              <a:t>Recirculation LB (D2.0)			</a:t>
            </a:r>
            <a:r>
              <a:rPr lang="en-US" altLang="zh-CN" sz="1400" i="1" strike="sngStrike" kern="0" dirty="0">
                <a:solidFill>
                  <a:schemeClr val="bg1">
                    <a:lumMod val="50000"/>
                  </a:schemeClr>
                </a:solidFill>
              </a:rPr>
              <a:t>Jan 2023</a:t>
            </a:r>
            <a:r>
              <a:rPr lang="en-US" altLang="zh-CN" sz="1400" i="1" strike="sngStrike" kern="0" dirty="0">
                <a:solidFill>
                  <a:schemeClr val="bg1">
                    <a:lumMod val="50000"/>
                  </a:schemeClr>
                </a:solidFill>
                <a:sym typeface="Wingdings" panose="05000000000000000000" pitchFamily="2" charset="2"/>
              </a:rPr>
              <a:t>  Mar 2023</a:t>
            </a:r>
            <a:r>
              <a:rPr lang="en-US" altLang="zh-CN" sz="1400" i="1" kern="0" dirty="0">
                <a:solidFill>
                  <a:srgbClr val="00B050"/>
                </a:solidFill>
                <a:sym typeface="Wingdings" panose="05000000000000000000" pitchFamily="2" charset="2"/>
              </a:rPr>
              <a:t> </a:t>
            </a:r>
            <a:r>
              <a:rPr lang="en-US" altLang="zh-CN" sz="1400" kern="0" dirty="0">
                <a:solidFill>
                  <a:srgbClr val="00B050"/>
                </a:solidFill>
              </a:rPr>
              <a:t> July 2023</a:t>
            </a:r>
          </a:p>
          <a:p>
            <a:pPr marL="285750" lvl="1" algn="just" defTabSz="685800" eaLnBrk="1" fontAlgn="auto" hangingPunct="1">
              <a:spcBef>
                <a:spcPts val="200"/>
              </a:spcBef>
              <a:spcAft>
                <a:spcPts val="600"/>
              </a:spcAft>
              <a:buFont typeface="Times New Roman" panose="02020603050405020304" pitchFamily="18" charset="0"/>
              <a:buChar char="–"/>
              <a:defRPr/>
            </a:pPr>
            <a:r>
              <a:rPr lang="en-US" altLang="zh-CN" sz="1400" kern="0" dirty="0">
                <a:solidFill>
                  <a:srgbClr val="00B050"/>
                </a:solidFill>
              </a:rPr>
              <a:t>Recirculation LB (D3.0)	</a:t>
            </a:r>
            <a:r>
              <a:rPr lang="en-US" altLang="zh-CN" sz="1400" kern="0" dirty="0">
                <a:solidFill>
                  <a:srgbClr val="FF0000"/>
                </a:solidFill>
              </a:rPr>
              <a:t>		</a:t>
            </a:r>
            <a:r>
              <a:rPr lang="en-US" altLang="zh-CN" sz="1400" i="1" strike="sngStrike" kern="0" dirty="0">
                <a:solidFill>
                  <a:schemeClr val="bg1">
                    <a:lumMod val="50000"/>
                  </a:schemeClr>
                </a:solidFill>
              </a:rPr>
              <a:t>May 2023</a:t>
            </a:r>
            <a:r>
              <a:rPr lang="en-US" altLang="zh-CN" sz="1400" i="1" strike="sngStrike" kern="0" dirty="0">
                <a:solidFill>
                  <a:schemeClr val="bg1">
                    <a:lumMod val="50000"/>
                  </a:schemeClr>
                </a:solidFill>
                <a:sym typeface="Wingdings" panose="05000000000000000000" pitchFamily="2" charset="2"/>
              </a:rPr>
              <a:t> </a:t>
            </a:r>
            <a:r>
              <a:rPr lang="en-US" altLang="zh-CN" sz="1400" kern="0" dirty="0">
                <a:solidFill>
                  <a:srgbClr val="FF0000"/>
                </a:solidFill>
              </a:rPr>
              <a:t> </a:t>
            </a:r>
            <a:r>
              <a:rPr lang="en-US" altLang="zh-CN" sz="1400" kern="0" dirty="0">
                <a:solidFill>
                  <a:srgbClr val="00B050"/>
                </a:solidFill>
              </a:rPr>
              <a:t>Nov 2023</a:t>
            </a:r>
          </a:p>
          <a:p>
            <a:pPr marL="214312" lvl="1" algn="just" defTabSz="685800" eaLnBrk="1" fontAlgn="auto" hangingPunct="1">
              <a:spcBef>
                <a:spcPts val="200"/>
              </a:spcBef>
              <a:spcAft>
                <a:spcPts val="600"/>
              </a:spcAft>
              <a:buFont typeface="Wingdings" panose="05000000000000000000" pitchFamily="2" charset="2"/>
              <a:buChar char="Ø"/>
              <a:defRPr/>
            </a:pPr>
            <a:r>
              <a:rPr lang="en-US" altLang="zh-CN" sz="1400" kern="0" dirty="0">
                <a:solidFill>
                  <a:srgbClr val="FF0000"/>
                </a:solidFill>
              </a:rPr>
              <a:t>Conditional EC Approval–SA Ballot	Mar 2024</a:t>
            </a:r>
          </a:p>
          <a:p>
            <a:pPr marL="161925" lvl="1" indent="-233363" algn="just" defTabSz="685800" eaLnBrk="1" fontAlgn="auto" hangingPunct="1">
              <a:spcBef>
                <a:spcPts val="200"/>
              </a:spcBef>
              <a:spcAft>
                <a:spcPts val="600"/>
              </a:spcAft>
              <a:defRPr/>
            </a:pPr>
            <a:r>
              <a:rPr lang="en-US" altLang="zh-CN" sz="1400" kern="0" dirty="0"/>
              <a:t>Recirculation LB (D4.0)			</a:t>
            </a:r>
            <a:r>
              <a:rPr lang="en-US" altLang="zh-CN" sz="1400" i="1" strike="sngStrike" dirty="0">
                <a:solidFill>
                  <a:srgbClr val="7F7F7F"/>
                </a:solidFill>
                <a:ea typeface="宋体" panose="02010600030101010101" pitchFamily="2" charset="-122"/>
              </a:rPr>
              <a:t>July </a:t>
            </a:r>
            <a:r>
              <a:rPr lang="en-US" altLang="zh-CN" sz="1400" i="1" strike="sngStrike" dirty="0">
                <a:solidFill>
                  <a:schemeClr val="bg1">
                    <a:lumMod val="50000"/>
                  </a:schemeClr>
                </a:solidFill>
                <a:ea typeface="宋体" panose="02010600030101010101" pitchFamily="2" charset="-122"/>
              </a:rPr>
              <a:t>2023 </a:t>
            </a:r>
            <a:r>
              <a:rPr lang="en-US" altLang="zh-CN" sz="1400" i="1" strike="sngStrike" dirty="0">
                <a:solidFill>
                  <a:schemeClr val="bg1">
                    <a:lumMod val="50000"/>
                  </a:schemeClr>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strike="sngStrike" dirty="0">
                <a:solidFill>
                  <a:schemeClr val="bg1">
                    <a:lumMod val="50000"/>
                  </a:schemeClr>
                </a:solidFill>
                <a:ea typeface="宋体" panose="02010600030101010101" pitchFamily="2" charset="-122"/>
              </a:rPr>
              <a:t> Jan 2024</a:t>
            </a:r>
            <a:r>
              <a:rPr lang="en-US" altLang="zh-CN" sz="1400" i="1" strike="sngStrike" dirty="0">
                <a:solidFill>
                  <a:schemeClr val="bg1">
                    <a:lumMod val="50000"/>
                  </a:schemeClr>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strike="sngStrike" dirty="0">
                <a:solidFill>
                  <a:schemeClr val="bg1">
                    <a:lumMod val="50000"/>
                  </a:schemeClr>
                </a:solidFill>
                <a:ea typeface="宋体" panose="02010600030101010101" pitchFamily="2" charset="-122"/>
              </a:rPr>
              <a:t> </a:t>
            </a:r>
            <a:r>
              <a:rPr lang="en-US" altLang="zh-CN" sz="1400" i="1" dirty="0">
                <a:solidFill>
                  <a:srgbClr val="00B0F0"/>
                </a:solidFill>
                <a:ea typeface="宋体" panose="02010600030101010101" pitchFamily="2" charset="-122"/>
              </a:rPr>
              <a:t>Apr 2024</a:t>
            </a:r>
            <a:endParaRPr lang="en-US" altLang="zh-CN" sz="1400" i="1" kern="0" dirty="0"/>
          </a:p>
          <a:p>
            <a:pPr marL="161925" lvl="1" indent="-233363" algn="just" defTabSz="685800" eaLnBrk="1" fontAlgn="auto" hangingPunct="1">
              <a:spcBef>
                <a:spcPts val="200"/>
              </a:spcBef>
              <a:spcAft>
                <a:spcPts val="600"/>
              </a:spcAft>
              <a:defRPr/>
            </a:pPr>
            <a:r>
              <a:rPr lang="en-US" altLang="zh-CN" sz="1400" kern="0" dirty="0"/>
              <a:t>SA  Ballot pool formation      		Apr 2024</a:t>
            </a:r>
          </a:p>
          <a:p>
            <a:pPr marL="161925" lvl="1" indent="-233363" algn="just" defTabSz="685800" eaLnBrk="1" fontAlgn="auto" hangingPunct="1">
              <a:spcBef>
                <a:spcPts val="200"/>
              </a:spcBef>
              <a:spcAft>
                <a:spcPts val="600"/>
              </a:spcAft>
              <a:defRPr/>
            </a:pPr>
            <a:r>
              <a:rPr lang="en-US" altLang="zh-CN" sz="1400" kern="0" dirty="0"/>
              <a:t>Initial SA Ballot (D4.0)			</a:t>
            </a:r>
            <a:r>
              <a:rPr lang="en-US" altLang="zh-CN" sz="1400" i="1" strike="sngStrike" dirty="0">
                <a:solidFill>
                  <a:srgbClr val="7F7F7F"/>
                </a:solidFill>
                <a:ea typeface="宋体" panose="02010600030101010101" pitchFamily="2" charset="-122"/>
              </a:rPr>
              <a:t>Sep </a:t>
            </a:r>
            <a:r>
              <a:rPr lang="en-US" altLang="zh-CN" sz="1400" i="1" strike="sngStrike" dirty="0">
                <a:solidFill>
                  <a:schemeClr val="bg1">
                    <a:lumMod val="50000"/>
                  </a:schemeClr>
                </a:solidFill>
                <a:ea typeface="宋体" panose="02010600030101010101" pitchFamily="2" charset="-122"/>
              </a:rPr>
              <a:t>2023 </a:t>
            </a:r>
            <a:r>
              <a:rPr lang="en-US" altLang="zh-CN" sz="1400" i="1" strike="sngStrike" dirty="0">
                <a:solidFill>
                  <a:schemeClr val="bg1">
                    <a:lumMod val="50000"/>
                  </a:schemeClr>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strike="sngStrike" dirty="0">
                <a:solidFill>
                  <a:schemeClr val="bg1">
                    <a:lumMod val="50000"/>
                  </a:schemeClr>
                </a:solidFill>
                <a:ea typeface="宋体" panose="02010600030101010101" pitchFamily="2" charset="-122"/>
              </a:rPr>
              <a:t> Mar 2024</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May 2024</a:t>
            </a:r>
            <a:endParaRPr lang="en-US" altLang="zh-CN" sz="1400" kern="0" dirty="0"/>
          </a:p>
          <a:p>
            <a:pPr marL="161925" lvl="1" indent="-233363" algn="just" defTabSz="685800" eaLnBrk="1" fontAlgn="auto" hangingPunct="1">
              <a:spcBef>
                <a:spcPts val="200"/>
              </a:spcBef>
              <a:spcAft>
                <a:spcPts val="600"/>
              </a:spcAft>
              <a:defRPr/>
            </a:pPr>
            <a:r>
              <a:rPr lang="en-US" altLang="zh-CN" sz="1400" kern="0" dirty="0"/>
              <a:t>1st SA Ballot Recirculation (D5.0)		Sep 2024</a:t>
            </a:r>
          </a:p>
          <a:p>
            <a:pPr marL="161925" lvl="1" indent="-233363" algn="just" defTabSz="685800" eaLnBrk="1" fontAlgn="auto" hangingPunct="1">
              <a:spcBef>
                <a:spcPts val="200"/>
              </a:spcBef>
              <a:spcAft>
                <a:spcPts val="600"/>
              </a:spcAft>
              <a:defRPr/>
            </a:pPr>
            <a:r>
              <a:rPr lang="en-US" altLang="zh-CN" sz="1400" kern="0" dirty="0"/>
              <a:t>2nd SA Ballot Recirculation (D6.0)	Jan  2025</a:t>
            </a:r>
          </a:p>
          <a:p>
            <a:pPr marL="161925" lvl="1" indent="-233363" algn="just" defTabSz="685800" eaLnBrk="1" fontAlgn="auto" hangingPunct="1">
              <a:spcBef>
                <a:spcPts val="200"/>
              </a:spcBef>
              <a:spcAft>
                <a:spcPts val="600"/>
              </a:spcAft>
              <a:defRPr/>
            </a:pPr>
            <a:r>
              <a:rPr lang="en-US" altLang="zh-CN" sz="1400" kern="0" dirty="0"/>
              <a:t>3rd SA Ballot Recirculation (D7.0)		Mar 2025</a:t>
            </a:r>
          </a:p>
          <a:p>
            <a:pPr marL="161925" lvl="1" indent="-233363" algn="just" defTabSz="685800" eaLnBrk="1" fontAlgn="auto" hangingPunct="1">
              <a:spcBef>
                <a:spcPts val="200"/>
              </a:spcBef>
              <a:spcAft>
                <a:spcPts val="600"/>
              </a:spcAft>
              <a:defRPr/>
            </a:pPr>
            <a:r>
              <a:rPr lang="en-US" altLang="zh-CN" sz="1400" kern="0" dirty="0"/>
              <a:t>Final 802.11 WG approval		</a:t>
            </a:r>
            <a:r>
              <a:rPr lang="en-US" altLang="zh-CN" sz="1400" i="1" strike="sngStrike" dirty="0">
                <a:solidFill>
                  <a:srgbClr val="7F7F7F"/>
                </a:solidFill>
                <a:ea typeface="宋体" panose="02010600030101010101" pitchFamily="2" charset="-122"/>
              </a:rPr>
              <a:t>July </a:t>
            </a:r>
            <a:r>
              <a:rPr lang="en-US" altLang="zh-CN" sz="1400" i="1" strike="sngStrike" dirty="0">
                <a:solidFill>
                  <a:schemeClr val="bg1">
                    <a:lumMod val="50000"/>
                  </a:schemeClr>
                </a:solidFill>
                <a:ea typeface="宋体" panose="02010600030101010101" pitchFamily="2" charset="-122"/>
              </a:rPr>
              <a:t>2024</a:t>
            </a:r>
            <a:r>
              <a:rPr lang="en-US" altLang="zh-CN" sz="1400" i="1" dirty="0">
                <a:solidFill>
                  <a:schemeClr val="bg1">
                    <a:lumMod val="50000"/>
                  </a:schemeClr>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chemeClr val="bg1">
                    <a:lumMod val="50000"/>
                  </a:schemeClr>
                </a:solidFill>
                <a:ea typeface="宋体" panose="02010600030101010101" pitchFamily="2" charset="-122"/>
              </a:rPr>
              <a:t> Jan 2025</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 2025</a:t>
            </a:r>
            <a:endParaRPr lang="en-US" altLang="zh-CN" sz="1400" i="1" kern="0" dirty="0"/>
          </a:p>
          <a:p>
            <a:pPr marL="161925" lvl="1" indent="-233363" algn="just" defTabSz="685800" eaLnBrk="1" fontAlgn="auto" hangingPunct="1">
              <a:spcBef>
                <a:spcPts val="200"/>
              </a:spcBef>
              <a:spcAft>
                <a:spcPts val="600"/>
              </a:spcAft>
              <a:defRPr/>
            </a:pPr>
            <a:r>
              <a:rPr lang="en-US" altLang="zh-CN" sz="1400" kern="0" dirty="0"/>
              <a:t>802 EC approval			</a:t>
            </a:r>
            <a:r>
              <a:rPr lang="en-US" altLang="zh-CN" sz="1400" i="1" strike="sngStrike" dirty="0">
                <a:solidFill>
                  <a:srgbClr val="7F7F7F"/>
                </a:solidFill>
                <a:ea typeface="宋体" panose="02010600030101010101" pitchFamily="2" charset="-122"/>
              </a:rPr>
              <a:t>July </a:t>
            </a:r>
            <a:r>
              <a:rPr lang="en-US" altLang="zh-CN" sz="1400" i="1" strike="sngStrike" dirty="0">
                <a:solidFill>
                  <a:schemeClr val="bg1">
                    <a:lumMod val="50000"/>
                  </a:schemeClr>
                </a:solidFill>
                <a:ea typeface="宋体" panose="02010600030101010101" pitchFamily="2" charset="-122"/>
              </a:rPr>
              <a:t>2024</a:t>
            </a:r>
            <a:r>
              <a:rPr lang="en-US" altLang="zh-CN" sz="1400" i="1" strike="sngStrike" dirty="0">
                <a:solidFill>
                  <a:schemeClr val="bg1">
                    <a:lumMod val="50000"/>
                  </a:schemeClr>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strike="sngStrike" dirty="0">
                <a:solidFill>
                  <a:schemeClr val="bg1">
                    <a:lumMod val="50000"/>
                  </a:schemeClr>
                </a:solidFill>
                <a:ea typeface="宋体" panose="02010600030101010101" pitchFamily="2" charset="-122"/>
              </a:rPr>
              <a:t> Jan 2025</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 2025</a:t>
            </a:r>
            <a:endParaRPr lang="en-US" altLang="zh-CN" sz="1400" i="1" kern="0" dirty="0"/>
          </a:p>
          <a:p>
            <a:pPr marL="161925" lvl="1" indent="-233363" algn="just" defTabSz="685800" eaLnBrk="1" fontAlgn="auto" hangingPunct="1">
              <a:spcBef>
                <a:spcPts val="200"/>
              </a:spcBef>
              <a:spcAft>
                <a:spcPts val="600"/>
              </a:spcAft>
              <a:defRPr/>
            </a:pPr>
            <a:r>
              <a:rPr lang="en-US" altLang="zh-CN" sz="1400" kern="0" dirty="0" err="1"/>
              <a:t>RevCom</a:t>
            </a:r>
            <a:r>
              <a:rPr lang="en-US" altLang="zh-CN" sz="1400" kern="0" dirty="0"/>
              <a:t> and SASB approval		</a:t>
            </a:r>
            <a:r>
              <a:rPr lang="en-US" altLang="zh-CN" sz="1400" i="1" strike="sngStrike" dirty="0">
                <a:solidFill>
                  <a:srgbClr val="7F7F7F"/>
                </a:solidFill>
                <a:ea typeface="宋体" panose="02010600030101010101" pitchFamily="2" charset="-122"/>
              </a:rPr>
              <a:t>Sep </a:t>
            </a:r>
            <a:r>
              <a:rPr lang="en-US" altLang="zh-CN" sz="1400" i="1" strike="sngStrike" dirty="0">
                <a:solidFill>
                  <a:schemeClr val="bg1">
                    <a:lumMod val="50000"/>
                  </a:schemeClr>
                </a:solidFill>
                <a:ea typeface="宋体" panose="02010600030101010101" pitchFamily="2" charset="-122"/>
              </a:rPr>
              <a:t>2024</a:t>
            </a:r>
            <a:r>
              <a:rPr lang="en-US" altLang="zh-CN" sz="1400" i="1" strike="sngStrike" dirty="0">
                <a:solidFill>
                  <a:schemeClr val="bg1">
                    <a:lumMod val="50000"/>
                  </a:schemeClr>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strike="sngStrike" dirty="0">
                <a:solidFill>
                  <a:schemeClr val="bg1">
                    <a:lumMod val="50000"/>
                  </a:schemeClr>
                </a:solidFill>
                <a:ea typeface="宋体" panose="02010600030101010101" pitchFamily="2" charset="-122"/>
              </a:rPr>
              <a:t> Mar 2025</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Jun 2025</a:t>
            </a:r>
            <a:endParaRPr lang="en-US" altLang="zh-CN" sz="1400" kern="0" dirty="0"/>
          </a:p>
        </p:txBody>
      </p:sp>
      <p:sp>
        <p:nvSpPr>
          <p:cNvPr id="7" name="Content Placeholder 4">
            <a:extLst>
              <a:ext uri="{FF2B5EF4-FFF2-40B4-BE49-F238E27FC236}">
                <a16:creationId xmlns:a16="http://schemas.microsoft.com/office/drawing/2014/main" id="{B7680B5C-39D7-41CF-92D5-EF3D1C6C176E}"/>
              </a:ext>
            </a:extLst>
          </p:cNvPr>
          <p:cNvSpPr txBox="1">
            <a:spLocks/>
          </p:cNvSpPr>
          <p:nvPr/>
        </p:nvSpPr>
        <p:spPr>
          <a:xfrm>
            <a:off x="5767445" y="2938633"/>
            <a:ext cx="3528955" cy="6427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pPr>
            <a:r>
              <a:rPr lang="en-US" sz="1200" dirty="0">
                <a:solidFill>
                  <a:prstClr val="black"/>
                </a:solidFill>
                <a:latin typeface="Calibri" panose="020F0502020204030204"/>
              </a:rPr>
              <a:t>PAR modification approved by the WG	Nov 2023</a:t>
            </a:r>
            <a:endParaRPr lang="en-CA" sz="1200" dirty="0">
              <a:solidFill>
                <a:prstClr val="black"/>
              </a:solidFill>
              <a:latin typeface="Calibri" panose="020F0502020204030204"/>
            </a:endParaRPr>
          </a:p>
          <a:p>
            <a:pPr fontAlgn="auto">
              <a:lnSpc>
                <a:spcPct val="100000"/>
              </a:lnSpc>
              <a:spcBef>
                <a:spcPts val="0"/>
              </a:spcBef>
              <a:spcAft>
                <a:spcPts val="0"/>
              </a:spcAft>
            </a:pPr>
            <a:r>
              <a:rPr lang="en-US" sz="1200" dirty="0">
                <a:solidFill>
                  <a:prstClr val="black"/>
                </a:solidFill>
                <a:latin typeface="Calibri" panose="020F0502020204030204"/>
              </a:rPr>
              <a:t>802EC approval 		</a:t>
            </a:r>
            <a:r>
              <a:rPr lang="en-US" altLang="zh-CN" sz="1200" dirty="0">
                <a:solidFill>
                  <a:prstClr val="black"/>
                </a:solidFill>
                <a:latin typeface="Calibri" panose="020F0502020204030204"/>
                <a:ea typeface="等线" panose="02010600030101010101" pitchFamily="2" charset="-122"/>
              </a:rPr>
              <a:t>Mar 2024</a:t>
            </a:r>
            <a:endParaRPr lang="en-US" sz="1200" dirty="0">
              <a:solidFill>
                <a:prstClr val="black"/>
              </a:solidFill>
              <a:latin typeface="Calibri" panose="020F0502020204030204"/>
            </a:endParaRPr>
          </a:p>
          <a:p>
            <a:pPr fontAlgn="auto">
              <a:lnSpc>
                <a:spcPct val="100000"/>
              </a:lnSpc>
              <a:spcBef>
                <a:spcPts val="0"/>
              </a:spcBef>
              <a:spcAft>
                <a:spcPts val="0"/>
              </a:spcAft>
            </a:pPr>
            <a:r>
              <a:rPr lang="en-US" sz="1200" dirty="0" err="1">
                <a:solidFill>
                  <a:prstClr val="black"/>
                </a:solidFill>
                <a:latin typeface="Calibri" panose="020F0502020204030204"/>
              </a:rPr>
              <a:t>NesCom</a:t>
            </a:r>
            <a:r>
              <a:rPr lang="en-US" sz="1200" dirty="0">
                <a:solidFill>
                  <a:prstClr val="black"/>
                </a:solidFill>
                <a:latin typeface="Calibri" panose="020F0502020204030204"/>
              </a:rPr>
              <a:t>/SASB approval</a:t>
            </a:r>
            <a:r>
              <a:rPr lang="en-US" altLang="zh-CN" sz="1200" dirty="0">
                <a:solidFill>
                  <a:prstClr val="black"/>
                </a:solidFill>
                <a:latin typeface="Calibri" panose="020F0502020204030204"/>
                <a:ea typeface="等线" panose="02010600030101010101" pitchFamily="2" charset="-122"/>
              </a:rPr>
              <a:t>		Mar 2024</a:t>
            </a:r>
            <a:endParaRPr lang="en-US" sz="1200" dirty="0">
              <a:solidFill>
                <a:prstClr val="black"/>
              </a:solidFill>
              <a:latin typeface="Calibri" panose="020F0502020204030204"/>
            </a:endParaRPr>
          </a:p>
        </p:txBody>
      </p:sp>
      <p:sp>
        <p:nvSpPr>
          <p:cNvPr id="11" name="左大括号 10">
            <a:extLst>
              <a:ext uri="{FF2B5EF4-FFF2-40B4-BE49-F238E27FC236}">
                <a16:creationId xmlns:a16="http://schemas.microsoft.com/office/drawing/2014/main" id="{A10E825F-8B8D-4663-83AF-13B2DA7A6B3C}"/>
              </a:ext>
            </a:extLst>
          </p:cNvPr>
          <p:cNvSpPr/>
          <p:nvPr/>
        </p:nvSpPr>
        <p:spPr bwMode="auto">
          <a:xfrm>
            <a:off x="5603013" y="2938635"/>
            <a:ext cx="328864" cy="642766"/>
          </a:xfrm>
          <a:prstGeom prst="leftBrace">
            <a:avLst>
              <a:gd name="adj1" fmla="val 8333"/>
              <a:gd name="adj2" fmla="val 61563"/>
            </a:avLst>
          </a:prstGeom>
          <a:noFill/>
          <a:ln w="2857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a:buClr>
                <a:srgbClr val="000000"/>
              </a:buClr>
              <a:buSzPct val="100000"/>
            </a:pPr>
            <a:endParaRPr lang="zh-CN" altLang="en-US" sz="1600" dirty="0">
              <a:solidFill>
                <a:schemeClr val="bg1"/>
              </a:solidFill>
              <a:latin typeface="Times New Roman" pitchFamily="16" charset="0"/>
              <a:ea typeface="MS Gothic" charset="-128"/>
            </a:endParaRPr>
          </a:p>
        </p:txBody>
      </p:sp>
      <p:sp>
        <p:nvSpPr>
          <p:cNvPr id="4" name="Footer Placeholder 3">
            <a:extLst>
              <a:ext uri="{FF2B5EF4-FFF2-40B4-BE49-F238E27FC236}">
                <a16:creationId xmlns:a16="http://schemas.microsoft.com/office/drawing/2014/main" id="{82E28290-82B0-43D5-2468-1C8A9A08FA6C}"/>
              </a:ext>
            </a:extLst>
          </p:cNvPr>
          <p:cNvSpPr>
            <a:spLocks noGrp="1"/>
          </p:cNvSpPr>
          <p:nvPr>
            <p:ph type="ftr" idx="14"/>
          </p:nvPr>
        </p:nvSpPr>
        <p:spPr/>
        <p:txBody>
          <a:bodyPr/>
          <a:lstStyle/>
          <a:p>
            <a:r>
              <a:rPr lang="en-GB"/>
              <a:t>Tony Xiao Han, Huawei</a:t>
            </a:r>
            <a:endParaRPr lang="en-GB" dirty="0"/>
          </a:p>
        </p:txBody>
      </p:sp>
      <p:sp>
        <p:nvSpPr>
          <p:cNvPr id="5" name="Slide Number Placeholder 4">
            <a:extLst>
              <a:ext uri="{FF2B5EF4-FFF2-40B4-BE49-F238E27FC236}">
                <a16:creationId xmlns:a16="http://schemas.microsoft.com/office/drawing/2014/main" id="{245B0E4A-5ED1-3A30-3CF7-71F7383D3924}"/>
              </a:ext>
            </a:extLst>
          </p:cNvPr>
          <p:cNvSpPr>
            <a:spLocks noGrp="1"/>
          </p:cNvSpPr>
          <p:nvPr>
            <p:ph type="sldNum" idx="12"/>
          </p:nvPr>
        </p:nvSpPr>
        <p:spPr/>
        <p:txBody>
          <a:bodyPr/>
          <a:lstStyle/>
          <a:p>
            <a:r>
              <a:rPr lang="en-GB"/>
              <a:t>Slide </a:t>
            </a:r>
            <a:fld id="{440F5867-744E-4AA6-B0ED-4C44D2DFBB7B}" type="slidenum">
              <a:rPr lang="en-GB" smtClean="0"/>
              <a:pPr/>
              <a:t>53</a:t>
            </a:fld>
            <a:endParaRPr lang="en-GB" dirty="0"/>
          </a:p>
        </p:txBody>
      </p:sp>
      <p:sp>
        <p:nvSpPr>
          <p:cNvPr id="6" name="Date Placeholder 5">
            <a:extLst>
              <a:ext uri="{FF2B5EF4-FFF2-40B4-BE49-F238E27FC236}">
                <a16:creationId xmlns:a16="http://schemas.microsoft.com/office/drawing/2014/main" id="{5B52C798-357D-99B2-B2F4-73CC5D15CE9C}"/>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424158955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0" y="533400"/>
            <a:ext cx="1219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Teleconference Times </a:t>
            </a:r>
            <a:r>
              <a:rPr lang="en-US" altLang="zh-CN" b="0" dirty="0"/>
              <a:t>(plan after </a:t>
            </a:r>
            <a:r>
              <a:rPr lang="en-US" altLang="zh-CN" b="0" dirty="0">
                <a:solidFill>
                  <a:srgbClr val="0000FF"/>
                </a:solidFill>
              </a:rPr>
              <a:t>January Interim</a:t>
            </a:r>
            <a:r>
              <a:rPr lang="en-US" altLang="zh-CN" b="0" dirty="0"/>
              <a:t>)</a:t>
            </a:r>
            <a:endParaRPr lang="en-US" altLang="en-US" b="0" dirty="0">
              <a:solidFill>
                <a:schemeClr val="tx2"/>
              </a:solidFill>
            </a:endParaRPr>
          </a:p>
        </p:txBody>
      </p:sp>
      <p:sp>
        <p:nvSpPr>
          <p:cNvPr id="6" name="Rectangle 3"/>
          <p:cNvSpPr txBox="1">
            <a:spLocks noChangeArrowheads="1"/>
          </p:cNvSpPr>
          <p:nvPr/>
        </p:nvSpPr>
        <p:spPr bwMode="auto">
          <a:xfrm>
            <a:off x="157348" y="1143000"/>
            <a:ext cx="7005452" cy="5260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indent="-228600" algn="just">
              <a:spcBef>
                <a:spcPct val="0"/>
              </a:spcBef>
              <a:spcAft>
                <a:spcPts val="300"/>
              </a:spcAft>
              <a:buClr>
                <a:srgbClr val="000000"/>
              </a:buClr>
              <a:buFont typeface="Arial" panose="020B0604020202020204" pitchFamily="34" charset="0"/>
              <a:buChar char="•"/>
              <a:defRPr/>
            </a:pPr>
            <a:r>
              <a:rPr lang="en-US" altLang="zh-CN" b="1" dirty="0">
                <a:solidFill>
                  <a:srgbClr val="FF0000"/>
                </a:solidFill>
                <a:cs typeface="Times New Roman" panose="02020603050405020304" pitchFamily="18" charset="0"/>
              </a:rPr>
              <a:t>Confirmed:</a:t>
            </a:r>
          </a:p>
          <a:p>
            <a:pPr marL="685800" lvl="2" indent="-285750" algn="just">
              <a:spcBef>
                <a:spcPct val="0"/>
              </a:spcBef>
              <a:spcAft>
                <a:spcPts val="300"/>
              </a:spcAft>
              <a:buClr>
                <a:srgbClr val="000000"/>
              </a:buClr>
              <a:buFont typeface="Times New Roman" panose="02020603050405020304" pitchFamily="18" charset="0"/>
              <a:buChar char="―"/>
              <a:defRPr/>
            </a:pPr>
            <a:r>
              <a:rPr lang="en-US" altLang="zh-CN" sz="1800" b="1" dirty="0">
                <a:solidFill>
                  <a:srgbClr val="00B0F0"/>
                </a:solidFill>
                <a:cs typeface="Times New Roman" panose="02020603050405020304" pitchFamily="18" charset="0"/>
              </a:rPr>
              <a:t>Jan 	  25	(Thursday)	22</a:t>
            </a:r>
            <a:r>
              <a:rPr lang="zh-CN" altLang="en-US" sz="1800" b="1" dirty="0">
                <a:solidFill>
                  <a:srgbClr val="00B0F0"/>
                </a:solidFill>
                <a:cs typeface="Times New Roman" panose="02020603050405020304" pitchFamily="18" charset="0"/>
              </a:rPr>
              <a:t>：</a:t>
            </a:r>
            <a:r>
              <a:rPr lang="en-US" altLang="zh-CN" sz="1800" b="1" dirty="0">
                <a:solidFill>
                  <a:srgbClr val="00B0F0"/>
                </a:solidFill>
                <a:cs typeface="Times New Roman" panose="02020603050405020304" pitchFamily="18" charset="0"/>
              </a:rPr>
              <a:t>00 - 00:00 ET</a:t>
            </a:r>
          </a:p>
          <a:p>
            <a:pPr marL="685800" lvl="2" indent="-285750" algn="just">
              <a:spcBef>
                <a:spcPct val="0"/>
              </a:spcBef>
              <a:spcAft>
                <a:spcPts val="300"/>
              </a:spcAft>
              <a:buClr>
                <a:srgbClr val="000000"/>
              </a:buClr>
              <a:buFont typeface="Times New Roman" panose="02020603050405020304" pitchFamily="18" charset="0"/>
              <a:buChar char="―"/>
              <a:defRPr/>
            </a:pPr>
            <a:endParaRPr lang="en-US" altLang="zh-CN" sz="1000" b="1" dirty="0">
              <a:solidFill>
                <a:srgbClr val="00B0F0"/>
              </a:solidFill>
              <a:cs typeface="Times New Roman" panose="02020603050405020304" pitchFamily="18" charset="0"/>
            </a:endParaRPr>
          </a:p>
          <a:p>
            <a:pPr marL="685800" lvl="2" indent="-285750" algn="just">
              <a:spcBef>
                <a:spcPct val="0"/>
              </a:spcBef>
              <a:spcAft>
                <a:spcPts val="300"/>
              </a:spcAft>
              <a:buClr>
                <a:srgbClr val="000000"/>
              </a:buClr>
              <a:buFont typeface="Times New Roman" panose="02020603050405020304" pitchFamily="18" charset="0"/>
              <a:buChar char="―"/>
              <a:defRPr/>
            </a:pPr>
            <a:r>
              <a:rPr lang="en-US" altLang="zh-CN" sz="1800" b="1" dirty="0">
                <a:cs typeface="Times New Roman" panose="02020603050405020304" pitchFamily="18" charset="0"/>
              </a:rPr>
              <a:t>Jan 	  30	(Tuesday)	9</a:t>
            </a:r>
            <a:r>
              <a:rPr lang="zh-CN" altLang="en-US" sz="1800" b="1" dirty="0">
                <a:cs typeface="Times New Roman" panose="02020603050405020304" pitchFamily="18" charset="0"/>
              </a:rPr>
              <a:t>：</a:t>
            </a:r>
            <a:r>
              <a:rPr lang="en-US" altLang="zh-CN" sz="1800" b="1" dirty="0">
                <a:cs typeface="Times New Roman" panose="02020603050405020304" pitchFamily="18" charset="0"/>
              </a:rPr>
              <a:t>00 - 11:00 ET </a:t>
            </a:r>
          </a:p>
          <a:p>
            <a:pPr marL="685800" lvl="2" indent="-285750" algn="just">
              <a:spcBef>
                <a:spcPct val="0"/>
              </a:spcBef>
              <a:spcAft>
                <a:spcPts val="300"/>
              </a:spcAft>
              <a:buClr>
                <a:srgbClr val="000000"/>
              </a:buClr>
              <a:buFont typeface="Times New Roman" panose="02020603050405020304" pitchFamily="18" charset="0"/>
              <a:buChar char="―"/>
              <a:defRPr/>
            </a:pPr>
            <a:r>
              <a:rPr lang="en-US" altLang="zh-CN" sz="1800" b="1" dirty="0">
                <a:solidFill>
                  <a:srgbClr val="00B0F0"/>
                </a:solidFill>
                <a:cs typeface="Times New Roman" panose="02020603050405020304" pitchFamily="18" charset="0"/>
              </a:rPr>
              <a:t>Feb 	  1	(Thursday)	22</a:t>
            </a:r>
            <a:r>
              <a:rPr lang="zh-CN" altLang="en-US" sz="1800" b="1" dirty="0">
                <a:solidFill>
                  <a:srgbClr val="00B0F0"/>
                </a:solidFill>
                <a:cs typeface="Times New Roman" panose="02020603050405020304" pitchFamily="18" charset="0"/>
              </a:rPr>
              <a:t>：</a:t>
            </a:r>
            <a:r>
              <a:rPr lang="en-US" altLang="zh-CN" sz="1800" b="1" dirty="0">
                <a:solidFill>
                  <a:srgbClr val="00B0F0"/>
                </a:solidFill>
                <a:cs typeface="Times New Roman" panose="02020603050405020304" pitchFamily="18" charset="0"/>
              </a:rPr>
              <a:t>00 - 00:00 ET</a:t>
            </a:r>
          </a:p>
          <a:p>
            <a:pPr marL="685800" lvl="2" indent="-285750" algn="just">
              <a:spcBef>
                <a:spcPct val="0"/>
              </a:spcBef>
              <a:spcAft>
                <a:spcPts val="300"/>
              </a:spcAft>
              <a:buClr>
                <a:srgbClr val="000000"/>
              </a:buClr>
              <a:buFont typeface="Times New Roman" panose="02020603050405020304" pitchFamily="18" charset="0"/>
              <a:buChar char="―"/>
              <a:defRPr/>
            </a:pPr>
            <a:endParaRPr lang="en-US" altLang="zh-CN" sz="1000" b="1" dirty="0">
              <a:solidFill>
                <a:srgbClr val="00B0F0"/>
              </a:solidFill>
              <a:cs typeface="Times New Roman" panose="02020603050405020304" pitchFamily="18" charset="0"/>
            </a:endParaRPr>
          </a:p>
          <a:p>
            <a:pPr marL="685800" lvl="2" indent="-285750" algn="just">
              <a:spcBef>
                <a:spcPct val="0"/>
              </a:spcBef>
              <a:spcAft>
                <a:spcPts val="300"/>
              </a:spcAft>
              <a:buClr>
                <a:srgbClr val="000000"/>
              </a:buClr>
              <a:buFont typeface="Times New Roman" panose="02020603050405020304" pitchFamily="18" charset="0"/>
              <a:buChar char="―"/>
              <a:defRPr/>
            </a:pPr>
            <a:r>
              <a:rPr lang="en-US" altLang="zh-CN" sz="1800" b="1" dirty="0">
                <a:cs typeface="Times New Roman" panose="02020603050405020304" pitchFamily="18" charset="0"/>
              </a:rPr>
              <a:t>Feb 	  5	(Monday)	9</a:t>
            </a:r>
            <a:r>
              <a:rPr lang="zh-CN" altLang="en-US" sz="1800" b="1" dirty="0">
                <a:cs typeface="Times New Roman" panose="02020603050405020304" pitchFamily="18" charset="0"/>
              </a:rPr>
              <a:t>：</a:t>
            </a:r>
            <a:r>
              <a:rPr lang="en-US" altLang="zh-CN" sz="1800" b="1" dirty="0">
                <a:cs typeface="Times New Roman" panose="02020603050405020304" pitchFamily="18" charset="0"/>
              </a:rPr>
              <a:t>00 - 11:00 ET </a:t>
            </a:r>
          </a:p>
          <a:p>
            <a:pPr marL="685800" lvl="2" indent="-285750" algn="just">
              <a:spcBef>
                <a:spcPct val="0"/>
              </a:spcBef>
              <a:spcAft>
                <a:spcPts val="300"/>
              </a:spcAft>
              <a:buClr>
                <a:srgbClr val="000000"/>
              </a:buClr>
              <a:buFont typeface="Times New Roman" panose="02020603050405020304" pitchFamily="18" charset="0"/>
              <a:buChar char="―"/>
              <a:defRPr/>
            </a:pPr>
            <a:r>
              <a:rPr lang="en-US" altLang="zh-CN" sz="1800" b="1" dirty="0">
                <a:cs typeface="Times New Roman" panose="02020603050405020304" pitchFamily="18" charset="0"/>
              </a:rPr>
              <a:t>Feb 	  6	(Tuesday)	9</a:t>
            </a:r>
            <a:r>
              <a:rPr lang="zh-CN" altLang="en-US" sz="1800" b="1" dirty="0">
                <a:cs typeface="Times New Roman" panose="02020603050405020304" pitchFamily="18" charset="0"/>
              </a:rPr>
              <a:t>：</a:t>
            </a:r>
            <a:r>
              <a:rPr lang="en-US" altLang="zh-CN" sz="1800" b="1" dirty="0">
                <a:cs typeface="Times New Roman" panose="02020603050405020304" pitchFamily="18" charset="0"/>
              </a:rPr>
              <a:t>00 - 11:00 ET </a:t>
            </a:r>
          </a:p>
          <a:p>
            <a:pPr marL="685800" lvl="2" indent="-285750" algn="just">
              <a:spcBef>
                <a:spcPct val="0"/>
              </a:spcBef>
              <a:spcAft>
                <a:spcPts val="300"/>
              </a:spcAft>
              <a:buClr>
                <a:srgbClr val="000000"/>
              </a:buClr>
              <a:buFont typeface="Times New Roman" panose="02020603050405020304" pitchFamily="18" charset="0"/>
              <a:buChar char="―"/>
              <a:defRPr/>
            </a:pPr>
            <a:endParaRPr lang="en-US" altLang="zh-CN" sz="1000" b="1" dirty="0">
              <a:solidFill>
                <a:srgbClr val="00B0F0"/>
              </a:solidFill>
              <a:cs typeface="Times New Roman" panose="02020603050405020304" pitchFamily="18" charset="0"/>
            </a:endParaRPr>
          </a:p>
          <a:p>
            <a:pPr marL="685800" lvl="2" indent="-285750" algn="just">
              <a:spcBef>
                <a:spcPct val="0"/>
              </a:spcBef>
              <a:spcAft>
                <a:spcPts val="300"/>
              </a:spcAft>
              <a:buClr>
                <a:srgbClr val="000000"/>
              </a:buClr>
              <a:buFont typeface="Times New Roman" panose="02020603050405020304" pitchFamily="18" charset="0"/>
              <a:buChar char="―"/>
              <a:defRPr/>
            </a:pPr>
            <a:r>
              <a:rPr lang="en-US" altLang="zh-CN" sz="1800" b="1" strike="sngStrike" dirty="0">
                <a:solidFill>
                  <a:schemeClr val="bg1">
                    <a:lumMod val="50000"/>
                  </a:schemeClr>
                </a:solidFill>
                <a:cs typeface="Times New Roman" panose="02020603050405020304" pitchFamily="18" charset="0"/>
              </a:rPr>
              <a:t>Feb 	  19	(Monday)	9</a:t>
            </a:r>
            <a:r>
              <a:rPr lang="zh-CN" altLang="en-US" sz="1800" b="1" strike="sngStrike" dirty="0">
                <a:solidFill>
                  <a:schemeClr val="bg1">
                    <a:lumMod val="50000"/>
                  </a:schemeClr>
                </a:solidFill>
                <a:cs typeface="Times New Roman" panose="02020603050405020304" pitchFamily="18" charset="0"/>
              </a:rPr>
              <a:t>：</a:t>
            </a:r>
            <a:r>
              <a:rPr lang="en-US" altLang="zh-CN" sz="1800" b="1" strike="sngStrike" dirty="0">
                <a:solidFill>
                  <a:schemeClr val="bg1">
                    <a:lumMod val="50000"/>
                  </a:schemeClr>
                </a:solidFill>
                <a:cs typeface="Times New Roman" panose="02020603050405020304" pitchFamily="18" charset="0"/>
              </a:rPr>
              <a:t>00 - 11:00 ET --- Cancel?</a:t>
            </a:r>
          </a:p>
          <a:p>
            <a:pPr marL="685800" lvl="2" indent="-285750" algn="just">
              <a:spcBef>
                <a:spcPct val="0"/>
              </a:spcBef>
              <a:spcAft>
                <a:spcPts val="300"/>
              </a:spcAft>
              <a:buClr>
                <a:srgbClr val="000000"/>
              </a:buClr>
              <a:buFont typeface="Times New Roman" panose="02020603050405020304" pitchFamily="18" charset="0"/>
              <a:buChar char="―"/>
              <a:defRPr/>
            </a:pPr>
            <a:endParaRPr lang="en-US" altLang="zh-CN" sz="1000" b="1" dirty="0">
              <a:cs typeface="Times New Roman" panose="02020603050405020304" pitchFamily="18" charset="0"/>
            </a:endParaRPr>
          </a:p>
          <a:p>
            <a:pPr marL="685800" lvl="2" indent="-285750" algn="just">
              <a:spcBef>
                <a:spcPct val="0"/>
              </a:spcBef>
              <a:spcAft>
                <a:spcPts val="300"/>
              </a:spcAft>
              <a:buClr>
                <a:srgbClr val="000000"/>
              </a:buClr>
              <a:buFont typeface="Times New Roman" panose="02020603050405020304" pitchFamily="18" charset="0"/>
              <a:buChar char="―"/>
              <a:defRPr/>
            </a:pPr>
            <a:r>
              <a:rPr lang="en-US" altLang="zh-CN" sz="1800" b="1" dirty="0">
                <a:cs typeface="Times New Roman" panose="02020603050405020304" pitchFamily="18" charset="0"/>
              </a:rPr>
              <a:t>Feb 	  26	(Monday)	9</a:t>
            </a:r>
            <a:r>
              <a:rPr lang="zh-CN" altLang="en-US" sz="1800" b="1" dirty="0">
                <a:cs typeface="Times New Roman" panose="02020603050405020304" pitchFamily="18" charset="0"/>
              </a:rPr>
              <a:t>：</a:t>
            </a:r>
            <a:r>
              <a:rPr lang="en-US" altLang="zh-CN" sz="1800" b="1" dirty="0">
                <a:cs typeface="Times New Roman" panose="02020603050405020304" pitchFamily="18" charset="0"/>
              </a:rPr>
              <a:t>00 - 11:00 ET </a:t>
            </a:r>
          </a:p>
          <a:p>
            <a:pPr marL="685800" lvl="2" indent="-285750" algn="just">
              <a:spcBef>
                <a:spcPct val="0"/>
              </a:spcBef>
              <a:spcAft>
                <a:spcPts val="300"/>
              </a:spcAft>
              <a:buClr>
                <a:srgbClr val="000000"/>
              </a:buClr>
              <a:buFont typeface="Times New Roman" panose="02020603050405020304" pitchFamily="18" charset="0"/>
              <a:buChar char="―"/>
              <a:defRPr/>
            </a:pPr>
            <a:r>
              <a:rPr lang="en-US" altLang="zh-CN" sz="1800" b="1" dirty="0">
                <a:cs typeface="Times New Roman" panose="02020603050405020304" pitchFamily="18" charset="0"/>
              </a:rPr>
              <a:t>Feb 	  27	(Tuesday)	9</a:t>
            </a:r>
            <a:r>
              <a:rPr lang="zh-CN" altLang="en-US" sz="1800" b="1" dirty="0">
                <a:cs typeface="Times New Roman" panose="02020603050405020304" pitchFamily="18" charset="0"/>
              </a:rPr>
              <a:t>：</a:t>
            </a:r>
            <a:r>
              <a:rPr lang="en-US" altLang="zh-CN" sz="1800" b="1" dirty="0">
                <a:cs typeface="Times New Roman" panose="02020603050405020304" pitchFamily="18" charset="0"/>
              </a:rPr>
              <a:t>00 - 11:00 ET </a:t>
            </a:r>
          </a:p>
          <a:p>
            <a:pPr marL="685800" lvl="2" indent="-285750" algn="just">
              <a:spcBef>
                <a:spcPct val="0"/>
              </a:spcBef>
              <a:spcAft>
                <a:spcPts val="300"/>
              </a:spcAft>
              <a:buClr>
                <a:srgbClr val="000000"/>
              </a:buClr>
              <a:buFont typeface="Times New Roman" panose="02020603050405020304" pitchFamily="18" charset="0"/>
              <a:buChar char="―"/>
              <a:defRPr/>
            </a:pPr>
            <a:r>
              <a:rPr lang="en-US" altLang="zh-CN" sz="1800" b="1" dirty="0">
                <a:solidFill>
                  <a:srgbClr val="00B0F0"/>
                </a:solidFill>
                <a:cs typeface="Times New Roman" panose="02020603050405020304" pitchFamily="18" charset="0"/>
              </a:rPr>
              <a:t>Feb 	  29	(Thursday)	22</a:t>
            </a:r>
            <a:r>
              <a:rPr lang="zh-CN" altLang="en-US" sz="1800" b="1" dirty="0">
                <a:solidFill>
                  <a:srgbClr val="00B0F0"/>
                </a:solidFill>
                <a:cs typeface="Times New Roman" panose="02020603050405020304" pitchFamily="18" charset="0"/>
              </a:rPr>
              <a:t>：</a:t>
            </a:r>
            <a:r>
              <a:rPr lang="en-US" altLang="zh-CN" sz="1800" b="1" dirty="0">
                <a:solidFill>
                  <a:srgbClr val="00B0F0"/>
                </a:solidFill>
                <a:cs typeface="Times New Roman" panose="02020603050405020304" pitchFamily="18" charset="0"/>
              </a:rPr>
              <a:t>00 - 00:00 ET</a:t>
            </a:r>
          </a:p>
          <a:p>
            <a:pPr marL="685800" lvl="2" indent="-285750" algn="just">
              <a:spcBef>
                <a:spcPct val="0"/>
              </a:spcBef>
              <a:spcAft>
                <a:spcPts val="300"/>
              </a:spcAft>
              <a:buClr>
                <a:srgbClr val="000000"/>
              </a:buClr>
              <a:buFont typeface="Times New Roman" panose="02020603050405020304" pitchFamily="18" charset="0"/>
              <a:buChar char="―"/>
              <a:defRPr/>
            </a:pPr>
            <a:endParaRPr lang="en-US" altLang="zh-CN" sz="1000" b="1" dirty="0">
              <a:cs typeface="Times New Roman" panose="02020603050405020304" pitchFamily="18" charset="0"/>
            </a:endParaRPr>
          </a:p>
          <a:p>
            <a:pPr marL="685800" lvl="2" indent="-285750" algn="just">
              <a:spcBef>
                <a:spcPct val="0"/>
              </a:spcBef>
              <a:spcAft>
                <a:spcPts val="300"/>
              </a:spcAft>
              <a:buClr>
                <a:srgbClr val="000000"/>
              </a:buClr>
              <a:buFont typeface="Times New Roman" panose="02020603050405020304" pitchFamily="18" charset="0"/>
              <a:buChar char="―"/>
              <a:defRPr/>
            </a:pPr>
            <a:r>
              <a:rPr lang="en-US" altLang="zh-CN" sz="1800" b="1" dirty="0">
                <a:cs typeface="Times New Roman" panose="02020603050405020304" pitchFamily="18" charset="0"/>
              </a:rPr>
              <a:t>Mar 	  4	(Monday)	9</a:t>
            </a:r>
            <a:r>
              <a:rPr lang="zh-CN" altLang="en-US" sz="1800" b="1" dirty="0">
                <a:cs typeface="Times New Roman" panose="02020603050405020304" pitchFamily="18" charset="0"/>
              </a:rPr>
              <a:t>：</a:t>
            </a:r>
            <a:r>
              <a:rPr lang="en-US" altLang="zh-CN" sz="1800" b="1" dirty="0">
                <a:cs typeface="Times New Roman" panose="02020603050405020304" pitchFamily="18" charset="0"/>
              </a:rPr>
              <a:t>00 - 11:00 ET </a:t>
            </a:r>
          </a:p>
          <a:p>
            <a:pPr marL="685800" lvl="2" indent="-285750" algn="just">
              <a:spcBef>
                <a:spcPct val="0"/>
              </a:spcBef>
              <a:spcAft>
                <a:spcPts val="300"/>
              </a:spcAft>
              <a:buClr>
                <a:srgbClr val="000000"/>
              </a:buClr>
              <a:buFont typeface="Times New Roman" panose="02020603050405020304" pitchFamily="18" charset="0"/>
              <a:buChar char="―"/>
              <a:defRPr/>
            </a:pPr>
            <a:r>
              <a:rPr lang="en-US" altLang="zh-CN" sz="1800" b="1" dirty="0">
                <a:cs typeface="Times New Roman" panose="02020603050405020304" pitchFamily="18" charset="0"/>
              </a:rPr>
              <a:t>Mar 	  5	(Tuesday)	9</a:t>
            </a:r>
            <a:r>
              <a:rPr lang="zh-CN" altLang="en-US" sz="1800" b="1" dirty="0">
                <a:cs typeface="Times New Roman" panose="02020603050405020304" pitchFamily="18" charset="0"/>
              </a:rPr>
              <a:t>：</a:t>
            </a:r>
            <a:r>
              <a:rPr lang="en-US" altLang="zh-CN" sz="1800" b="1" dirty="0">
                <a:cs typeface="Times New Roman" panose="02020603050405020304" pitchFamily="18" charset="0"/>
              </a:rPr>
              <a:t>00 - 11:00 ET </a:t>
            </a:r>
          </a:p>
          <a:p>
            <a:pPr marL="685800" lvl="2" indent="-285750" algn="just">
              <a:spcBef>
                <a:spcPct val="0"/>
              </a:spcBef>
              <a:spcAft>
                <a:spcPts val="300"/>
              </a:spcAft>
              <a:buClr>
                <a:srgbClr val="000000"/>
              </a:buClr>
              <a:buFont typeface="Times New Roman" panose="02020603050405020304" pitchFamily="18" charset="0"/>
              <a:buChar char="―"/>
              <a:defRPr/>
            </a:pPr>
            <a:endParaRPr lang="en-US" altLang="zh-CN" sz="1800" b="1" dirty="0">
              <a:cs typeface="Times New Roman" panose="02020603050405020304" pitchFamily="18" charset="0"/>
            </a:endParaRPr>
          </a:p>
        </p:txBody>
      </p:sp>
      <p:sp>
        <p:nvSpPr>
          <p:cNvPr id="10" name="矩形 9">
            <a:extLst>
              <a:ext uri="{FF2B5EF4-FFF2-40B4-BE49-F238E27FC236}">
                <a16:creationId xmlns:a16="http://schemas.microsoft.com/office/drawing/2014/main" id="{B3E5154D-77E5-43B4-914D-22E74CC824AD}"/>
              </a:ext>
            </a:extLst>
          </p:cNvPr>
          <p:cNvSpPr/>
          <p:nvPr/>
        </p:nvSpPr>
        <p:spPr>
          <a:xfrm>
            <a:off x="7010400" y="5295458"/>
            <a:ext cx="4121910" cy="1038746"/>
          </a:xfrm>
          <a:prstGeom prst="rect">
            <a:avLst/>
          </a:prstGeom>
        </p:spPr>
        <p:txBody>
          <a:bodyPr wrap="square">
            <a:spAutoFit/>
          </a:bodyPr>
          <a:lstStyle/>
          <a:p>
            <a:pPr marL="0" lvl="1" indent="0" algn="just" defTabSz="914400">
              <a:spcAft>
                <a:spcPts val="300"/>
              </a:spcAft>
              <a:buSzTx/>
              <a:buFontTx/>
              <a:buNone/>
              <a:defRPr/>
            </a:pPr>
            <a:r>
              <a:rPr lang="en-US" altLang="zh-CN" sz="90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 Note: </a:t>
            </a:r>
          </a:p>
          <a:p>
            <a:pPr marL="228600" lvl="1" indent="-228600" algn="just" defTabSz="914400">
              <a:spcAft>
                <a:spcPts val="300"/>
              </a:spcAft>
              <a:buSzTx/>
              <a:buFont typeface="+mj-lt"/>
              <a:buAutoNum type="arabicPeriod"/>
              <a:defRPr/>
            </a:pPr>
            <a:r>
              <a:rPr lang="en-US" altLang="zh-CN" sz="90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When conflict with CAC, the call may be changed. </a:t>
            </a:r>
          </a:p>
          <a:p>
            <a:pPr marL="0" lvl="1" indent="0" algn="just" defTabSz="914400">
              <a:spcAft>
                <a:spcPts val="300"/>
              </a:spcAft>
              <a:buSzTx/>
              <a:buFontTx/>
              <a:buNone/>
              <a:defRPr/>
            </a:pPr>
            <a:r>
              <a:rPr lang="en-US" altLang="zh-CN" sz="90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        (Sept 2023 – Nov 2023 CAC calls: </a:t>
            </a:r>
            <a:r>
              <a:rPr lang="en-US" altLang="zh-CN" sz="900" dirty="0">
                <a:solidFill>
                  <a:srgbClr val="0000FF"/>
                </a:solidFill>
                <a:latin typeface="Times New Roman" panose="02020603050405020304" pitchFamily="18" charset="0"/>
                <a:ea typeface="MS PGothic" panose="020B0600070205080204" pitchFamily="34" charset="-128"/>
                <a:cs typeface="Times New Roman" panose="02020603050405020304" pitchFamily="18" charset="0"/>
              </a:rPr>
              <a:t>Oct 9, Oct 30</a:t>
            </a:r>
            <a:r>
              <a:rPr lang="en-US" altLang="zh-CN" sz="90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a:t>
            </a:r>
          </a:p>
          <a:p>
            <a:pPr marL="228600" lvl="1" indent="-228600" algn="just" defTabSz="914400">
              <a:spcAft>
                <a:spcPts val="300"/>
              </a:spcAft>
              <a:buSzTx/>
              <a:buFont typeface="+mj-lt"/>
              <a:buAutoNum type="arabicPeriod" startAt="2"/>
              <a:defRPr/>
            </a:pPr>
            <a:r>
              <a:rPr lang="en-US" altLang="zh-CN" sz="900" strike="sngStrike" dirty="0">
                <a:solidFill>
                  <a:srgbClr val="000000"/>
                </a:solidFill>
                <a:latin typeface="Times New Roman" panose="02020603050405020304" pitchFamily="18" charset="0"/>
                <a:ea typeface="MS PGothic" panose="020B0600070205080204" pitchFamily="34" charset="-128"/>
                <a:cs typeface="MS PGothic" charset="0"/>
              </a:rPr>
              <a:t>Thursday </a:t>
            </a:r>
            <a:r>
              <a:rPr lang="en-US" altLang="zh-CN" sz="900" strike="sngStrike" dirty="0">
                <a:solidFill>
                  <a:srgbClr val="00B0F0"/>
                </a:solidFill>
                <a:latin typeface="Times New Roman" panose="02020603050405020304" pitchFamily="18" charset="0"/>
                <a:ea typeface="MS PGothic" panose="020B0600070205080204" pitchFamily="34" charset="-128"/>
                <a:cs typeface="Times New Roman" panose="02020603050405020304" pitchFamily="18" charset="0"/>
              </a:rPr>
              <a:t>23:00 - 01:00am ET </a:t>
            </a:r>
            <a:r>
              <a:rPr lang="en-US" altLang="zh-CN" sz="900" strike="sngStrike" dirty="0">
                <a:solidFill>
                  <a:srgbClr val="000000"/>
                </a:solidFill>
                <a:latin typeface="Times New Roman" panose="02020603050405020304" pitchFamily="18" charset="0"/>
                <a:ea typeface="MS PGothic" panose="020B0600070205080204" pitchFamily="34" charset="-128"/>
                <a:cs typeface="MS PGothic" charset="0"/>
              </a:rPr>
              <a:t>(Thursday 20</a:t>
            </a:r>
            <a:r>
              <a:rPr lang="zh-CN" altLang="en-US" sz="900" strike="sngStrike" dirty="0">
                <a:solidFill>
                  <a:srgbClr val="000000"/>
                </a:solidFill>
                <a:latin typeface="Times New Roman" panose="02020603050405020304" pitchFamily="18" charset="0"/>
                <a:ea typeface="MS PGothic" panose="020B0600070205080204" pitchFamily="34" charset="-128"/>
                <a:cs typeface="MS PGothic" charset="0"/>
              </a:rPr>
              <a:t>：</a:t>
            </a:r>
            <a:r>
              <a:rPr lang="en-US" altLang="zh-CN" sz="900" strike="sngStrike" dirty="0">
                <a:solidFill>
                  <a:srgbClr val="000000"/>
                </a:solidFill>
                <a:latin typeface="Times New Roman" panose="02020603050405020304" pitchFamily="18" charset="0"/>
                <a:ea typeface="MS PGothic" panose="020B0600070205080204" pitchFamily="34" charset="-128"/>
                <a:cs typeface="MS PGothic" charset="0"/>
              </a:rPr>
              <a:t>00  – 22:00 PT, Friday 11am-13:00 in China, Friday 6am-8am in Israel, Friday 5am – 7am in Central Europe), and </a:t>
            </a:r>
            <a:r>
              <a:rPr lang="en-US" altLang="zh-CN" sz="900" strike="sngStrike" dirty="0">
                <a:solidFill>
                  <a:srgbClr val="0000FF"/>
                </a:solidFill>
                <a:latin typeface="Times New Roman" panose="02020603050405020304" pitchFamily="18" charset="0"/>
                <a:ea typeface="MS PGothic" panose="020B0600070205080204" pitchFamily="34" charset="-128"/>
                <a:cs typeface="MS PGothic" charset="0"/>
              </a:rPr>
              <a:t>Sang Kim </a:t>
            </a:r>
            <a:r>
              <a:rPr lang="en-US" altLang="zh-CN" sz="900" strike="sngStrike" dirty="0">
                <a:solidFill>
                  <a:srgbClr val="000000"/>
                </a:solidFill>
                <a:latin typeface="Times New Roman" panose="02020603050405020304" pitchFamily="18" charset="0"/>
                <a:ea typeface="MS PGothic" panose="020B0600070205080204" pitchFamily="34" charset="-128"/>
                <a:cs typeface="MS PGothic" charset="0"/>
              </a:rPr>
              <a:t>will help to take the minutes for these slots.</a:t>
            </a:r>
            <a:endParaRPr lang="zh-CN" altLang="en-US" sz="900" strike="sngStrike" dirty="0">
              <a:solidFill>
                <a:srgbClr val="000000"/>
              </a:solidFill>
              <a:latin typeface="Times New Roman" panose="02020603050405020304" pitchFamily="18" charset="0"/>
              <a:ea typeface="MS PGothic" panose="020B0600070205080204" pitchFamily="34" charset="-128"/>
            </a:endParaRPr>
          </a:p>
        </p:txBody>
      </p:sp>
      <p:sp>
        <p:nvSpPr>
          <p:cNvPr id="11" name="矩形 10">
            <a:extLst>
              <a:ext uri="{FF2B5EF4-FFF2-40B4-BE49-F238E27FC236}">
                <a16:creationId xmlns:a16="http://schemas.microsoft.com/office/drawing/2014/main" id="{E18A0EAB-8DFF-41A3-A1D0-7C94A68A4C27}"/>
              </a:ext>
            </a:extLst>
          </p:cNvPr>
          <p:cNvSpPr/>
          <p:nvPr/>
        </p:nvSpPr>
        <p:spPr>
          <a:xfrm>
            <a:off x="7010400" y="4495800"/>
            <a:ext cx="4121910" cy="600164"/>
          </a:xfrm>
          <a:prstGeom prst="rect">
            <a:avLst/>
          </a:prstGeom>
          <a:solidFill>
            <a:srgbClr val="FFFFFF"/>
          </a:solidFill>
        </p:spPr>
        <p:txBody>
          <a:bodyPr wrap="square">
            <a:spAutoFit/>
          </a:bodyPr>
          <a:lstStyle/>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1100" b="1" i="0" u="none" strike="noStrike" kern="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rPr>
              <a:t>10 Mar 2024 - </a:t>
            </a:r>
            <a:r>
              <a:rPr kumimoji="0" lang="en-US" altLang="zh-CN" sz="1100" b="1" i="0" u="none" strike="noStrike" kern="0" cap="none" spc="0" normalizeH="0" baseline="0" noProof="0" dirty="0">
                <a:ln>
                  <a:noFill/>
                </a:ln>
                <a:solidFill>
                  <a:srgbClr val="FF0000"/>
                </a:solidFill>
                <a:effectLst/>
                <a:uLnTx/>
                <a:uFillTx/>
                <a:latin typeface="Times New Roman" panose="02020603050405020304" pitchFamily="18" charset="0"/>
                <a:ea typeface="MS PGothic" panose="020B0600070205080204" pitchFamily="34" charset="-128"/>
              </a:rPr>
              <a:t>Daylight Saving Time Starts</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1100" b="0" i="0" u="none" strike="noStrike" kern="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rPr>
              <a:t>Sunday, 10 March 2024, 02:00:00 clocks are turned forward 1 hour to Sunday, 10 March 2024, 03:00:00 local daylight time instead.</a:t>
            </a:r>
          </a:p>
        </p:txBody>
      </p:sp>
      <p:sp>
        <p:nvSpPr>
          <p:cNvPr id="2" name="Footer Placeholder 1">
            <a:extLst>
              <a:ext uri="{FF2B5EF4-FFF2-40B4-BE49-F238E27FC236}">
                <a16:creationId xmlns:a16="http://schemas.microsoft.com/office/drawing/2014/main" id="{6324E067-7FF1-A7BB-46FB-25ACF925D7E3}"/>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C951D38B-9839-A327-E4F0-FDEBAB493839}"/>
              </a:ext>
            </a:extLst>
          </p:cNvPr>
          <p:cNvSpPr>
            <a:spLocks noGrp="1"/>
          </p:cNvSpPr>
          <p:nvPr>
            <p:ph type="sldNum" idx="12"/>
          </p:nvPr>
        </p:nvSpPr>
        <p:spPr/>
        <p:txBody>
          <a:bodyPr/>
          <a:lstStyle/>
          <a:p>
            <a:r>
              <a:rPr lang="en-GB"/>
              <a:t>Slide </a:t>
            </a:r>
            <a:fld id="{440F5867-744E-4AA6-B0ED-4C44D2DFBB7B}" type="slidenum">
              <a:rPr lang="en-GB" smtClean="0"/>
              <a:pPr/>
              <a:t>54</a:t>
            </a:fld>
            <a:endParaRPr lang="en-GB" dirty="0"/>
          </a:p>
        </p:txBody>
      </p:sp>
      <p:sp>
        <p:nvSpPr>
          <p:cNvPr id="4" name="Date Placeholder 3">
            <a:extLst>
              <a:ext uri="{FF2B5EF4-FFF2-40B4-BE49-F238E27FC236}">
                <a16:creationId xmlns:a16="http://schemas.microsoft.com/office/drawing/2014/main" id="{A68B0BC3-CAEC-F44D-E33B-E81E7F7C9A71}"/>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15979113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err="1"/>
              <a:t>TGbh</a:t>
            </a:r>
            <a:r>
              <a:rPr lang="en-US" dirty="0"/>
              <a:t>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2024-01-18</a:t>
            </a:r>
          </a:p>
        </p:txBody>
      </p:sp>
      <p:graphicFrame>
        <p:nvGraphicFramePr>
          <p:cNvPr id="1026" name="Object 11"/>
          <p:cNvGraphicFramePr>
            <a:graphicFrameLocks noChangeAspect="1"/>
          </p:cNvGraphicFramePr>
          <p:nvPr>
            <p:extLst>
              <p:ext uri="{D42A27DB-BD31-4B8C-83A1-F6EECF244321}">
                <p14:modId xmlns:p14="http://schemas.microsoft.com/office/powerpoint/2010/main" val="3305098018"/>
              </p:ext>
            </p:extLst>
          </p:nvPr>
        </p:nvGraphicFramePr>
        <p:xfrm>
          <a:off x="2041526" y="2286001"/>
          <a:ext cx="7559675" cy="2632075"/>
        </p:xfrm>
        <a:graphic>
          <a:graphicData uri="http://schemas.openxmlformats.org/presentationml/2006/ole">
            <mc:AlternateContent xmlns:mc="http://schemas.openxmlformats.org/markup-compatibility/2006">
              <mc:Choice xmlns:v="urn:schemas-microsoft-com:vml" Requires="v">
                <p:oleObj name="Document" r:id="rId3" imgW="8267030" imgH="2874253" progId="Word.Document.8">
                  <p:embed/>
                </p:oleObj>
              </mc:Choice>
              <mc:Fallback>
                <p:oleObj name="Document" r:id="rId3" imgW="8267030" imgH="2874253" progId="Word.Document.8">
                  <p:embed/>
                  <p:pic>
                    <p:nvPicPr>
                      <p:cNvPr id="1026" name="Object 11"/>
                      <p:cNvPicPr>
                        <a:picLocks noChangeAspect="1" noChangeArrowheads="1"/>
                      </p:cNvPicPr>
                      <p:nvPr/>
                    </p:nvPicPr>
                    <p:blipFill>
                      <a:blip r:embed="rId4"/>
                      <a:srcRect/>
                      <a:stretch>
                        <a:fillRect/>
                      </a:stretch>
                    </p:blipFill>
                    <p:spPr bwMode="auto">
                      <a:xfrm>
                        <a:off x="2041526" y="2286001"/>
                        <a:ext cx="7559675" cy="263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Footer Placeholder 1">
            <a:extLst>
              <a:ext uri="{FF2B5EF4-FFF2-40B4-BE49-F238E27FC236}">
                <a16:creationId xmlns:a16="http://schemas.microsoft.com/office/drawing/2014/main" id="{178F9C87-CC69-DD69-A5D2-F547F2F32551}"/>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E94343E9-0136-617D-02B0-19A2272607F9}"/>
              </a:ext>
            </a:extLst>
          </p:cNvPr>
          <p:cNvSpPr>
            <a:spLocks noGrp="1"/>
          </p:cNvSpPr>
          <p:nvPr>
            <p:ph type="sldNum" idx="12"/>
          </p:nvPr>
        </p:nvSpPr>
        <p:spPr/>
        <p:txBody>
          <a:bodyPr/>
          <a:lstStyle/>
          <a:p>
            <a:r>
              <a:rPr lang="en-GB"/>
              <a:t>Slide </a:t>
            </a:r>
            <a:fld id="{440F5867-744E-4AA6-B0ED-4C44D2DFBB7B}" type="slidenum">
              <a:rPr lang="en-GB" smtClean="0"/>
              <a:pPr/>
              <a:t>55</a:t>
            </a:fld>
            <a:endParaRPr lang="en-GB" dirty="0"/>
          </a:p>
        </p:txBody>
      </p:sp>
      <p:sp>
        <p:nvSpPr>
          <p:cNvPr id="4" name="Date Placeholder 3">
            <a:extLst>
              <a:ext uri="{FF2B5EF4-FFF2-40B4-BE49-F238E27FC236}">
                <a16:creationId xmlns:a16="http://schemas.microsoft.com/office/drawing/2014/main" id="{4106AF78-336F-9461-2A41-F533386B0558}"/>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27087843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Abstract</a:t>
            </a:r>
          </a:p>
        </p:txBody>
      </p:sp>
      <p:sp>
        <p:nvSpPr>
          <p:cNvPr id="14339" name="Rectangle 3"/>
          <p:cNvSpPr>
            <a:spLocks noGrp="1" noChangeArrowheads="1"/>
          </p:cNvSpPr>
          <p:nvPr>
            <p:ph idx="1"/>
          </p:nvPr>
        </p:nvSpPr>
        <p:spPr/>
        <p:txBody>
          <a:bodyPr/>
          <a:lstStyle/>
          <a:p>
            <a:pPr algn="ctr" eaLnBrk="1" hangingPunct="1">
              <a:buFontTx/>
              <a:buNone/>
            </a:pPr>
            <a:r>
              <a:rPr lang="en-US" dirty="0"/>
              <a:t>This document is the closing report for </a:t>
            </a:r>
            <a:r>
              <a:rPr lang="en-US" dirty="0" err="1"/>
              <a:t>TGbh</a:t>
            </a:r>
            <a:endParaRPr lang="en-US" dirty="0"/>
          </a:p>
          <a:p>
            <a:pPr algn="ctr" eaLnBrk="1" hangingPunct="1">
              <a:buFontTx/>
              <a:buNone/>
            </a:pPr>
            <a:r>
              <a:rPr lang="en-US" dirty="0"/>
              <a:t>“Randomized and Changing MAC addresses” (RCM)</a:t>
            </a:r>
          </a:p>
          <a:p>
            <a:pPr algn="ctr" eaLnBrk="1" hangingPunct="1">
              <a:buFontTx/>
              <a:buNone/>
            </a:pPr>
            <a:r>
              <a:rPr lang="en-US" dirty="0"/>
              <a:t>January 2024 Session (mixed-mode)</a:t>
            </a:r>
          </a:p>
        </p:txBody>
      </p:sp>
      <p:sp>
        <p:nvSpPr>
          <p:cNvPr id="2" name="Footer Placeholder 1">
            <a:extLst>
              <a:ext uri="{FF2B5EF4-FFF2-40B4-BE49-F238E27FC236}">
                <a16:creationId xmlns:a16="http://schemas.microsoft.com/office/drawing/2014/main" id="{C966C156-F1D5-EE77-6620-8B96A00FB8F1}"/>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F0C7E583-CE32-D4DA-B08A-F51008D1F5F7}"/>
              </a:ext>
            </a:extLst>
          </p:cNvPr>
          <p:cNvSpPr>
            <a:spLocks noGrp="1"/>
          </p:cNvSpPr>
          <p:nvPr>
            <p:ph type="sldNum" idx="12"/>
          </p:nvPr>
        </p:nvSpPr>
        <p:spPr/>
        <p:txBody>
          <a:bodyPr/>
          <a:lstStyle/>
          <a:p>
            <a:r>
              <a:rPr lang="en-GB"/>
              <a:t>Slide </a:t>
            </a:r>
            <a:fld id="{440F5867-744E-4AA6-B0ED-4C44D2DFBB7B}" type="slidenum">
              <a:rPr lang="en-GB" smtClean="0"/>
              <a:pPr/>
              <a:t>56</a:t>
            </a:fld>
            <a:endParaRPr lang="en-GB" dirty="0"/>
          </a:p>
        </p:txBody>
      </p:sp>
      <p:sp>
        <p:nvSpPr>
          <p:cNvPr id="4" name="Date Placeholder 3">
            <a:extLst>
              <a:ext uri="{FF2B5EF4-FFF2-40B4-BE49-F238E27FC236}">
                <a16:creationId xmlns:a16="http://schemas.microsoft.com/office/drawing/2014/main" id="{A8EE7454-52BD-0E68-B703-4229A00A1684}"/>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5593562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a:t>
            </a:r>
          </a:p>
        </p:txBody>
      </p:sp>
      <p:sp>
        <p:nvSpPr>
          <p:cNvPr id="15366" name="Rectangle 3"/>
          <p:cNvSpPr>
            <a:spLocks noGrp="1" noChangeArrowheads="1"/>
          </p:cNvSpPr>
          <p:nvPr>
            <p:ph type="body" idx="1"/>
          </p:nvPr>
        </p:nvSpPr>
        <p:spPr>
          <a:xfrm>
            <a:off x="2057400" y="1447800"/>
            <a:ext cx="8229600" cy="4953000"/>
          </a:xfrm>
        </p:spPr>
        <p:txBody>
          <a:bodyPr/>
          <a:lstStyle/>
          <a:p>
            <a:pPr>
              <a:spcBef>
                <a:spcPts val="0"/>
              </a:spcBef>
            </a:pPr>
            <a:r>
              <a:rPr lang="en-US" dirty="0"/>
              <a:t>Agenda is here: </a:t>
            </a:r>
            <a:r>
              <a:rPr lang="en-US" dirty="0">
                <a:hlinkClick r:id="rId3"/>
              </a:rPr>
              <a:t>11-23/2124r3</a:t>
            </a:r>
            <a:r>
              <a:rPr lang="en-US" dirty="0"/>
              <a:t> </a:t>
            </a:r>
          </a:p>
          <a:p>
            <a:pPr>
              <a:spcBef>
                <a:spcPts val="0"/>
              </a:spcBef>
            </a:pPr>
            <a:r>
              <a:rPr lang="en-US" dirty="0"/>
              <a:t>Motions: </a:t>
            </a:r>
            <a:r>
              <a:rPr lang="en-US" dirty="0">
                <a:hlinkClick r:id="rId4"/>
              </a:rPr>
              <a:t>11-22/0651r33</a:t>
            </a:r>
            <a:r>
              <a:rPr lang="en-US" dirty="0"/>
              <a:t> </a:t>
            </a:r>
          </a:p>
          <a:p>
            <a:pPr>
              <a:spcBef>
                <a:spcPts val="0"/>
              </a:spcBef>
            </a:pPr>
            <a:endParaRPr lang="en-US" dirty="0"/>
          </a:p>
          <a:p>
            <a:pPr>
              <a:spcBef>
                <a:spcPts val="0"/>
              </a:spcBef>
            </a:pPr>
            <a:r>
              <a:rPr lang="en-US" i="1" u="sng" dirty="0"/>
              <a:t>Completed resolution of all comments on D2.0 LB!  </a:t>
            </a:r>
            <a:endParaRPr lang="en-US" dirty="0"/>
          </a:p>
          <a:p>
            <a:pPr>
              <a:spcBef>
                <a:spcPts val="0"/>
              </a:spcBef>
            </a:pPr>
            <a:r>
              <a:rPr lang="en-US" dirty="0"/>
              <a:t>Comment resolution on D2.0 spreadsheet: </a:t>
            </a:r>
            <a:r>
              <a:rPr lang="en-US" dirty="0">
                <a:hlinkClick r:id="rId5"/>
              </a:rPr>
              <a:t>11-24/0040r9</a:t>
            </a:r>
            <a:r>
              <a:rPr lang="en-US" dirty="0"/>
              <a:t> </a:t>
            </a:r>
          </a:p>
          <a:p>
            <a:pPr lvl="1">
              <a:spcBef>
                <a:spcPts val="0"/>
              </a:spcBef>
            </a:pPr>
            <a:r>
              <a:rPr lang="en-US" dirty="0"/>
              <a:t>(</a:t>
            </a:r>
            <a:r>
              <a:rPr lang="en-US" b="1" u="sng" dirty="0"/>
              <a:t>Not</a:t>
            </a:r>
            <a:r>
              <a:rPr lang="en-US" dirty="0"/>
              <a:t> </a:t>
            </a:r>
            <a:r>
              <a:rPr lang="en-US" b="1" dirty="0"/>
              <a:t>updated, yet, for Thursday’s meetings)</a:t>
            </a:r>
            <a:endParaRPr lang="en-US" dirty="0"/>
          </a:p>
          <a:p>
            <a:pPr marL="0" indent="0">
              <a:spcBef>
                <a:spcPts val="0"/>
              </a:spcBef>
            </a:pPr>
            <a:endParaRPr lang="en-US" b="0" dirty="0"/>
          </a:p>
          <a:p>
            <a:pPr>
              <a:spcBef>
                <a:spcPts val="0"/>
              </a:spcBef>
            </a:pPr>
            <a:r>
              <a:rPr lang="en-US" dirty="0"/>
              <a:t>Will bring motions later in today’s agenda for recirc LB on D3.0</a:t>
            </a:r>
          </a:p>
          <a:p>
            <a:pPr>
              <a:spcBef>
                <a:spcPts val="0"/>
              </a:spcBef>
            </a:pPr>
            <a:endParaRPr lang="en-US" altLang="en-US" sz="1400" dirty="0"/>
          </a:p>
        </p:txBody>
      </p:sp>
      <p:sp>
        <p:nvSpPr>
          <p:cNvPr id="2" name="Footer Placeholder 1">
            <a:extLst>
              <a:ext uri="{FF2B5EF4-FFF2-40B4-BE49-F238E27FC236}">
                <a16:creationId xmlns:a16="http://schemas.microsoft.com/office/drawing/2014/main" id="{86AFCFF2-1FA0-5CC1-F93C-4FDFE379307B}"/>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B8917E9F-1168-BC66-8A95-1FB66299DE47}"/>
              </a:ext>
            </a:extLst>
          </p:cNvPr>
          <p:cNvSpPr>
            <a:spLocks noGrp="1"/>
          </p:cNvSpPr>
          <p:nvPr>
            <p:ph type="sldNum" idx="12"/>
          </p:nvPr>
        </p:nvSpPr>
        <p:spPr/>
        <p:txBody>
          <a:bodyPr/>
          <a:lstStyle/>
          <a:p>
            <a:r>
              <a:rPr lang="en-GB"/>
              <a:t>Slide </a:t>
            </a:r>
            <a:fld id="{440F5867-744E-4AA6-B0ED-4C44D2DFBB7B}" type="slidenum">
              <a:rPr lang="en-GB" smtClean="0"/>
              <a:pPr/>
              <a:t>57</a:t>
            </a:fld>
            <a:endParaRPr lang="en-GB" dirty="0"/>
          </a:p>
        </p:txBody>
      </p:sp>
      <p:sp>
        <p:nvSpPr>
          <p:cNvPr id="4" name="Date Placeholder 3">
            <a:extLst>
              <a:ext uri="{FF2B5EF4-FFF2-40B4-BE49-F238E27FC236}">
                <a16:creationId xmlns:a16="http://schemas.microsoft.com/office/drawing/2014/main" id="{C542C88A-D469-B63A-B12B-42E6E5FF8969}"/>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24709270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Timeline</a:t>
            </a:r>
          </a:p>
        </p:txBody>
      </p:sp>
      <p:sp>
        <p:nvSpPr>
          <p:cNvPr id="15366" name="Rectangle 3"/>
          <p:cNvSpPr>
            <a:spLocks noGrp="1" noChangeArrowheads="1"/>
          </p:cNvSpPr>
          <p:nvPr>
            <p:ph type="body" idx="1"/>
          </p:nvPr>
        </p:nvSpPr>
        <p:spPr>
          <a:xfrm>
            <a:off x="1905000" y="1295400"/>
            <a:ext cx="8382000" cy="4876800"/>
          </a:xfrm>
        </p:spPr>
        <p:txBody>
          <a:bodyPr/>
          <a:lstStyle/>
          <a:p>
            <a:pPr lvl="1" algn="just">
              <a:spcBef>
                <a:spcPts val="0"/>
              </a:spcBef>
              <a:defRPr/>
            </a:pPr>
            <a:r>
              <a:rPr lang="en-US" altLang="zh-CN" sz="2400" dirty="0">
                <a:latin typeface="Times New Roman"/>
                <a:ea typeface="MS Gothic"/>
              </a:rPr>
              <a:t>PAR approved					</a:t>
            </a:r>
            <a:r>
              <a:rPr lang="en-US" altLang="zh-CN" sz="2400" dirty="0">
                <a:highlight>
                  <a:srgbClr val="00FF00"/>
                </a:highlight>
                <a:latin typeface="Times New Roman"/>
                <a:ea typeface="MS Gothic"/>
              </a:rPr>
              <a:t>Feb 2021</a:t>
            </a:r>
          </a:p>
          <a:p>
            <a:pPr lvl="1" algn="just">
              <a:spcBef>
                <a:spcPts val="0"/>
              </a:spcBef>
              <a:defRPr/>
            </a:pPr>
            <a:r>
              <a:rPr lang="en-US" altLang="zh-CN" sz="2400" dirty="0">
                <a:latin typeface="Times New Roman"/>
                <a:ea typeface="MS Gothic"/>
              </a:rPr>
              <a:t>First TG meeting					</a:t>
            </a:r>
            <a:r>
              <a:rPr lang="en-US" altLang="zh-CN" sz="2400" dirty="0">
                <a:highlight>
                  <a:srgbClr val="00FF00"/>
                </a:highlight>
                <a:latin typeface="Times New Roman"/>
                <a:ea typeface="MS Gothic"/>
              </a:rPr>
              <a:t>Mar 2021</a:t>
            </a:r>
          </a:p>
          <a:p>
            <a:pPr lvl="1" algn="just">
              <a:spcBef>
                <a:spcPts val="0"/>
              </a:spcBef>
              <a:defRPr/>
            </a:pPr>
            <a:r>
              <a:rPr lang="en-US" altLang="zh-CN" sz="2400" dirty="0">
                <a:latin typeface="Times New Roman"/>
                <a:ea typeface="MS Gothic"/>
              </a:rPr>
              <a:t>D0.2 CC							</a:t>
            </a:r>
            <a:r>
              <a:rPr lang="en-US" altLang="zh-CN" sz="2400" dirty="0">
                <a:highlight>
                  <a:srgbClr val="00FF00"/>
                </a:highlight>
                <a:latin typeface="Times New Roman"/>
                <a:ea typeface="MS Gothic"/>
                <a:sym typeface="Wingdings" panose="05000000000000000000" pitchFamily="2" charset="2"/>
              </a:rPr>
              <a:t>May 2022</a:t>
            </a:r>
            <a:endParaRPr lang="en-US" altLang="zh-CN" sz="2400" dirty="0">
              <a:latin typeface="Times New Roman"/>
              <a:ea typeface="MS Gothic"/>
            </a:endParaRPr>
          </a:p>
          <a:p>
            <a:pPr lvl="1" algn="just">
              <a:spcBef>
                <a:spcPts val="0"/>
              </a:spcBef>
              <a:defRPr/>
            </a:pPr>
            <a:r>
              <a:rPr lang="en-US" altLang="zh-CN" sz="2400" dirty="0">
                <a:latin typeface="Times New Roman"/>
                <a:ea typeface="MS Gothic"/>
              </a:rPr>
              <a:t>Initial WG Letter Ballot (D1.0)	</a:t>
            </a:r>
            <a:r>
              <a:rPr lang="en-US" altLang="zh-CN" sz="2400" dirty="0">
                <a:highlight>
                  <a:srgbClr val="00FF00"/>
                </a:highlight>
                <a:latin typeface="Times New Roman"/>
                <a:ea typeface="MS Gothic"/>
              </a:rPr>
              <a:t>May 2023</a:t>
            </a:r>
          </a:p>
          <a:p>
            <a:pPr lvl="1" algn="just">
              <a:spcBef>
                <a:spcPts val="0"/>
              </a:spcBef>
              <a:defRPr/>
            </a:pPr>
            <a:r>
              <a:rPr lang="en-US" altLang="zh-CN" sz="2400" dirty="0">
                <a:latin typeface="Times New Roman"/>
                <a:ea typeface="MS Gothic"/>
              </a:rPr>
              <a:t>Recirculation LB (D2.0)			</a:t>
            </a:r>
            <a:r>
              <a:rPr lang="en-US" altLang="zh-CN" sz="2400" dirty="0">
                <a:highlight>
                  <a:srgbClr val="00FF00"/>
                </a:highlight>
                <a:latin typeface="Times New Roman"/>
                <a:ea typeface="MS Gothic"/>
              </a:rPr>
              <a:t>Nov 2023</a:t>
            </a:r>
          </a:p>
          <a:p>
            <a:pPr lvl="1" algn="just">
              <a:spcBef>
                <a:spcPts val="0"/>
              </a:spcBef>
              <a:defRPr/>
            </a:pPr>
            <a:r>
              <a:rPr lang="en-US" altLang="zh-CN" sz="2400" dirty="0">
                <a:latin typeface="Times New Roman"/>
                <a:ea typeface="MS Gothic"/>
              </a:rPr>
              <a:t>Form SA ballot pool				</a:t>
            </a:r>
            <a:r>
              <a:rPr lang="en-US" altLang="zh-CN" sz="2400" dirty="0">
                <a:highlight>
                  <a:srgbClr val="00FF00"/>
                </a:highlight>
                <a:latin typeface="Times New Roman"/>
                <a:ea typeface="MS Gothic"/>
              </a:rPr>
              <a:t>Jan 2024 </a:t>
            </a:r>
            <a:r>
              <a:rPr lang="en-US" altLang="zh-CN" sz="2400" dirty="0">
                <a:highlight>
                  <a:srgbClr val="FFFF00"/>
                </a:highlight>
                <a:latin typeface="Times New Roman"/>
                <a:ea typeface="MS Gothic"/>
              </a:rPr>
              <a:t>(closes Feb 15)</a:t>
            </a:r>
          </a:p>
          <a:p>
            <a:pPr lvl="1" algn="just">
              <a:spcBef>
                <a:spcPts val="0"/>
              </a:spcBef>
              <a:defRPr/>
            </a:pPr>
            <a:r>
              <a:rPr lang="en-US" altLang="zh-CN" sz="2400" dirty="0">
                <a:latin typeface="Times New Roman"/>
                <a:ea typeface="MS Gothic"/>
              </a:rPr>
              <a:t>Recirculation LB (D3.0)			Jan 2024</a:t>
            </a:r>
          </a:p>
          <a:p>
            <a:pPr lvl="1" algn="just">
              <a:spcBef>
                <a:spcPts val="0"/>
              </a:spcBef>
              <a:defRPr/>
            </a:pPr>
            <a:r>
              <a:rPr lang="en-US" altLang="zh-CN" sz="2400" dirty="0">
                <a:latin typeface="Times New Roman"/>
                <a:ea typeface="MS Gothic"/>
              </a:rPr>
              <a:t>Initial SA Ballot (D3.0)			Mar 2024</a:t>
            </a:r>
          </a:p>
          <a:p>
            <a:pPr lvl="1" algn="just">
              <a:spcBef>
                <a:spcPts val="0"/>
              </a:spcBef>
              <a:defRPr/>
            </a:pPr>
            <a:r>
              <a:rPr lang="en-US" altLang="zh-CN" sz="2400" dirty="0">
                <a:latin typeface="Times New Roman"/>
                <a:ea typeface="MS Gothic"/>
              </a:rPr>
              <a:t>Final 802.11 WG approval		Jul 2024</a:t>
            </a:r>
          </a:p>
          <a:p>
            <a:pPr lvl="1" algn="just">
              <a:spcBef>
                <a:spcPts val="0"/>
              </a:spcBef>
              <a:defRPr/>
            </a:pPr>
            <a:r>
              <a:rPr lang="en-US" altLang="zh-CN" sz="2400" dirty="0">
                <a:latin typeface="Times New Roman"/>
                <a:ea typeface="MS Gothic"/>
              </a:rPr>
              <a:t>802 EC approval					Jul 2024</a:t>
            </a:r>
          </a:p>
          <a:p>
            <a:pPr lvl="1">
              <a:spcBef>
                <a:spcPts val="0"/>
              </a:spcBef>
              <a:defRPr/>
            </a:pPr>
            <a:r>
              <a:rPr lang="en-US" altLang="zh-CN" sz="2400" dirty="0" err="1">
                <a:latin typeface="Times New Roman"/>
                <a:ea typeface="MS Gothic"/>
              </a:rPr>
              <a:t>RevCom</a:t>
            </a:r>
            <a:r>
              <a:rPr lang="en-US" altLang="zh-CN" sz="2400" dirty="0">
                <a:latin typeface="Times New Roman"/>
                <a:ea typeface="MS Gothic"/>
              </a:rPr>
              <a:t> and SASB approval		Sep 2024</a:t>
            </a:r>
          </a:p>
          <a:p>
            <a:pPr>
              <a:spcBef>
                <a:spcPts val="0"/>
              </a:spcBef>
            </a:pPr>
            <a:endParaRPr lang="en-US" dirty="0"/>
          </a:p>
          <a:p>
            <a:pPr lvl="1" algn="just">
              <a:spcBef>
                <a:spcPts val="0"/>
              </a:spcBef>
              <a:defRPr/>
            </a:pPr>
            <a:endParaRPr lang="en-US" sz="2400" b="1" dirty="0">
              <a:latin typeface="Times New Roman"/>
              <a:ea typeface="MS Gothic"/>
            </a:endParaRPr>
          </a:p>
          <a:p>
            <a:pPr marL="457200" lvl="1" indent="0">
              <a:spcBef>
                <a:spcPts val="0"/>
              </a:spcBef>
            </a:pPr>
            <a:endParaRPr lang="en-US" dirty="0"/>
          </a:p>
          <a:p>
            <a:pPr marL="457200" lvl="1" indent="0">
              <a:spcBef>
                <a:spcPts val="0"/>
              </a:spcBef>
            </a:pPr>
            <a:endParaRPr lang="en-US" dirty="0"/>
          </a:p>
          <a:p>
            <a:pPr>
              <a:spcBef>
                <a:spcPts val="0"/>
              </a:spcBef>
            </a:pPr>
            <a:endParaRPr lang="en-US" u="sng" dirty="0"/>
          </a:p>
        </p:txBody>
      </p:sp>
      <p:sp>
        <p:nvSpPr>
          <p:cNvPr id="2" name="Footer Placeholder 1">
            <a:extLst>
              <a:ext uri="{FF2B5EF4-FFF2-40B4-BE49-F238E27FC236}">
                <a16:creationId xmlns:a16="http://schemas.microsoft.com/office/drawing/2014/main" id="{B0E9A7C1-583B-AD4A-10AD-C97EEC564ED1}"/>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90389392-FEB9-DC9F-19DB-C40B6CD8BA73}"/>
              </a:ext>
            </a:extLst>
          </p:cNvPr>
          <p:cNvSpPr>
            <a:spLocks noGrp="1"/>
          </p:cNvSpPr>
          <p:nvPr>
            <p:ph type="sldNum" idx="12"/>
          </p:nvPr>
        </p:nvSpPr>
        <p:spPr/>
        <p:txBody>
          <a:bodyPr/>
          <a:lstStyle/>
          <a:p>
            <a:r>
              <a:rPr lang="en-GB"/>
              <a:t>Slide </a:t>
            </a:r>
            <a:fld id="{440F5867-744E-4AA6-B0ED-4C44D2DFBB7B}" type="slidenum">
              <a:rPr lang="en-GB" smtClean="0"/>
              <a:pPr/>
              <a:t>58</a:t>
            </a:fld>
            <a:endParaRPr lang="en-GB" dirty="0"/>
          </a:p>
        </p:txBody>
      </p:sp>
      <p:sp>
        <p:nvSpPr>
          <p:cNvPr id="4" name="Date Placeholder 3">
            <a:extLst>
              <a:ext uri="{FF2B5EF4-FFF2-40B4-BE49-F238E27FC236}">
                <a16:creationId xmlns:a16="http://schemas.microsoft.com/office/drawing/2014/main" id="{FEDC7344-BD4B-6179-EBD1-3BF10D959D1C}"/>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267743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2225351" y="685800"/>
            <a:ext cx="7772400" cy="1066800"/>
          </a:xfrm>
        </p:spPr>
        <p:txBody>
          <a:bodyPr/>
          <a:lstStyle/>
          <a:p>
            <a:r>
              <a:rPr lang="en-US" sz="3600" dirty="0"/>
              <a:t>Teleconference</a:t>
            </a:r>
          </a:p>
        </p:txBody>
      </p:sp>
      <p:sp>
        <p:nvSpPr>
          <p:cNvPr id="17414" name="Rectangle 3"/>
          <p:cNvSpPr>
            <a:spLocks noGrp="1" noChangeArrowheads="1"/>
          </p:cNvSpPr>
          <p:nvPr>
            <p:ph type="body" idx="1"/>
          </p:nvPr>
        </p:nvSpPr>
        <p:spPr>
          <a:xfrm>
            <a:off x="2209800" y="1676400"/>
            <a:ext cx="7772400" cy="1981201"/>
          </a:xfrm>
          <a:ln>
            <a:solidFill>
              <a:schemeClr val="bg1"/>
            </a:solidFill>
          </a:ln>
        </p:spPr>
        <p:txBody>
          <a:bodyPr/>
          <a:lstStyle/>
          <a:p>
            <a:pPr>
              <a:spcBef>
                <a:spcPts val="0"/>
              </a:spcBef>
              <a:spcAft>
                <a:spcPts val="0"/>
              </a:spcAft>
              <a:buFont typeface="Calibri" panose="020F0502020204030204" pitchFamily="34" charset="0"/>
              <a:buChar char="-"/>
            </a:pPr>
            <a:r>
              <a:rPr lang="en-US" sz="2800" dirty="0"/>
              <a:t>Tuesday, February 13, 9:30am ET, 2 hours </a:t>
            </a:r>
          </a:p>
          <a:p>
            <a:pPr>
              <a:spcBef>
                <a:spcPts val="0"/>
              </a:spcBef>
              <a:spcAft>
                <a:spcPts val="0"/>
              </a:spcAft>
              <a:buFont typeface="Calibri" panose="020F0502020204030204" pitchFamily="34" charset="0"/>
              <a:buChar char="-"/>
            </a:pPr>
            <a:endParaRPr lang="en-US" sz="2800" dirty="0"/>
          </a:p>
          <a:p>
            <a:pPr>
              <a:spcBef>
                <a:spcPts val="0"/>
              </a:spcBef>
              <a:spcAft>
                <a:spcPts val="0"/>
              </a:spcAft>
              <a:buFont typeface="Calibri" panose="020F0502020204030204" pitchFamily="34" charset="0"/>
              <a:buChar char="-"/>
            </a:pPr>
            <a:endParaRPr lang="en-US" sz="2000" dirty="0"/>
          </a:p>
          <a:p>
            <a:pPr>
              <a:spcBef>
                <a:spcPts val="0"/>
              </a:spcBef>
              <a:spcAft>
                <a:spcPts val="0"/>
              </a:spcAft>
              <a:buFont typeface="Calibri" panose="020F0502020204030204" pitchFamily="34" charset="0"/>
              <a:buChar char="-"/>
            </a:pPr>
            <a:endParaRPr lang="en-US" sz="2000" dirty="0">
              <a:latin typeface="Calibri" panose="020F0502020204030204" pitchFamily="34" charset="0"/>
              <a:ea typeface="Calibri" panose="020F0502020204030204" pitchFamily="34" charset="0"/>
            </a:endParaRPr>
          </a:p>
          <a:p>
            <a:pPr marL="0" indent="0"/>
            <a:endParaRPr lang="en-US" sz="2800" dirty="0"/>
          </a:p>
        </p:txBody>
      </p:sp>
      <p:sp>
        <p:nvSpPr>
          <p:cNvPr id="4" name="Rectangle 2">
            <a:extLst>
              <a:ext uri="{FF2B5EF4-FFF2-40B4-BE49-F238E27FC236}">
                <a16:creationId xmlns:a16="http://schemas.microsoft.com/office/drawing/2014/main" id="{1A56DEE3-4F27-40F2-868C-37E77A470834}"/>
              </a:ext>
            </a:extLst>
          </p:cNvPr>
          <p:cNvSpPr txBox="1">
            <a:spLocks noChangeArrowheads="1"/>
          </p:cNvSpPr>
          <p:nvPr/>
        </p:nvSpPr>
        <p:spPr bwMode="auto">
          <a:xfrm>
            <a:off x="2225351" y="35052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r>
              <a:rPr lang="en-US" sz="3600" kern="0" dirty="0"/>
              <a:t>March plans</a:t>
            </a:r>
          </a:p>
        </p:txBody>
      </p:sp>
      <p:sp>
        <p:nvSpPr>
          <p:cNvPr id="5" name="Rectangle 3">
            <a:extLst>
              <a:ext uri="{FF2B5EF4-FFF2-40B4-BE49-F238E27FC236}">
                <a16:creationId xmlns:a16="http://schemas.microsoft.com/office/drawing/2014/main" id="{52F67E78-A60C-478A-A848-83B88C85AA35}"/>
              </a:ext>
            </a:extLst>
          </p:cNvPr>
          <p:cNvSpPr txBox="1">
            <a:spLocks noChangeArrowheads="1"/>
          </p:cNvSpPr>
          <p:nvPr/>
        </p:nvSpPr>
        <p:spPr bwMode="auto">
          <a:xfrm>
            <a:off x="2133600" y="4267201"/>
            <a:ext cx="7772400" cy="1676401"/>
          </a:xfrm>
          <a:prstGeom prst="rect">
            <a:avLst/>
          </a:prstGeom>
          <a:noFill/>
          <a:ln w="9525">
            <a:solidFill>
              <a:schemeClr val="bg1"/>
            </a:solid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spcBef>
                <a:spcPts val="0"/>
              </a:spcBef>
              <a:spcAft>
                <a:spcPts val="0"/>
              </a:spcAft>
              <a:buFont typeface="Calibri" panose="020F0502020204030204" pitchFamily="34" charset="0"/>
              <a:buChar char="-"/>
            </a:pPr>
            <a:r>
              <a:rPr lang="en-US" sz="2800" dirty="0"/>
              <a:t>2 slots</a:t>
            </a:r>
          </a:p>
          <a:p>
            <a:pPr>
              <a:spcBef>
                <a:spcPts val="0"/>
              </a:spcBef>
              <a:spcAft>
                <a:spcPts val="0"/>
              </a:spcAft>
              <a:buFont typeface="Calibri" panose="020F0502020204030204" pitchFamily="34" charset="0"/>
              <a:buChar char="-"/>
            </a:pPr>
            <a:r>
              <a:rPr lang="en-US" sz="2800" dirty="0"/>
              <a:t>Complete WG LB process on D3.0</a:t>
            </a:r>
          </a:p>
          <a:p>
            <a:pPr>
              <a:spcBef>
                <a:spcPts val="0"/>
              </a:spcBef>
              <a:spcAft>
                <a:spcPts val="0"/>
              </a:spcAft>
              <a:buFont typeface="Calibri" panose="020F0502020204030204" pitchFamily="34" charset="0"/>
              <a:buChar char="-"/>
            </a:pPr>
            <a:r>
              <a:rPr lang="en-US" sz="2800" dirty="0"/>
              <a:t>Start SA ballot process</a:t>
            </a:r>
          </a:p>
          <a:p>
            <a:pPr>
              <a:spcBef>
                <a:spcPts val="0"/>
              </a:spcBef>
              <a:spcAft>
                <a:spcPts val="0"/>
              </a:spcAft>
              <a:buFont typeface="Calibri" panose="020F0502020204030204" pitchFamily="34" charset="0"/>
              <a:buChar char="-"/>
            </a:pPr>
            <a:endParaRPr lang="en-US" sz="2800" kern="0" dirty="0"/>
          </a:p>
          <a:p>
            <a:pPr>
              <a:spcBef>
                <a:spcPts val="0"/>
              </a:spcBef>
              <a:spcAft>
                <a:spcPts val="0"/>
              </a:spcAft>
              <a:buFont typeface="Calibri" panose="020F0502020204030204" pitchFamily="34" charset="0"/>
              <a:buChar char="-"/>
            </a:pPr>
            <a:endParaRPr lang="en-US" sz="2800" kern="0" dirty="0"/>
          </a:p>
          <a:p>
            <a:pPr>
              <a:spcBef>
                <a:spcPts val="0"/>
              </a:spcBef>
              <a:spcAft>
                <a:spcPts val="0"/>
              </a:spcAft>
              <a:buFont typeface="Calibri" panose="020F0502020204030204" pitchFamily="34" charset="0"/>
              <a:buChar char="-"/>
            </a:pPr>
            <a:endParaRPr lang="en-US" sz="2000" kern="0" dirty="0">
              <a:latin typeface="Calibri" panose="020F0502020204030204" pitchFamily="34" charset="0"/>
              <a:ea typeface="Calibri" panose="020F0502020204030204" pitchFamily="34" charset="0"/>
            </a:endParaRPr>
          </a:p>
          <a:p>
            <a:pPr marL="0" indent="0">
              <a:buNone/>
            </a:pPr>
            <a:endParaRPr lang="en-US" sz="2800" kern="0" dirty="0"/>
          </a:p>
        </p:txBody>
      </p:sp>
      <p:sp>
        <p:nvSpPr>
          <p:cNvPr id="2" name="Footer Placeholder 1">
            <a:extLst>
              <a:ext uri="{FF2B5EF4-FFF2-40B4-BE49-F238E27FC236}">
                <a16:creationId xmlns:a16="http://schemas.microsoft.com/office/drawing/2014/main" id="{A8D2F041-5114-6600-F360-ECB0A990D872}"/>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6A91325F-F4D3-A616-24D1-77E4FC38C1DD}"/>
              </a:ext>
            </a:extLst>
          </p:cNvPr>
          <p:cNvSpPr>
            <a:spLocks noGrp="1"/>
          </p:cNvSpPr>
          <p:nvPr>
            <p:ph type="sldNum" idx="12"/>
          </p:nvPr>
        </p:nvSpPr>
        <p:spPr/>
        <p:txBody>
          <a:bodyPr/>
          <a:lstStyle/>
          <a:p>
            <a:r>
              <a:rPr lang="en-GB"/>
              <a:t>Slide </a:t>
            </a:r>
            <a:fld id="{440F5867-744E-4AA6-B0ED-4C44D2DFBB7B}" type="slidenum">
              <a:rPr lang="en-GB" smtClean="0"/>
              <a:pPr/>
              <a:t>59</a:t>
            </a:fld>
            <a:endParaRPr lang="en-GB" dirty="0"/>
          </a:p>
        </p:txBody>
      </p:sp>
      <p:sp>
        <p:nvSpPr>
          <p:cNvPr id="6" name="Date Placeholder 5">
            <a:extLst>
              <a:ext uri="{FF2B5EF4-FFF2-40B4-BE49-F238E27FC236}">
                <a16:creationId xmlns:a16="http://schemas.microsoft.com/office/drawing/2014/main" id="{76961318-D996-94BB-6FEE-6B6BB680F66C}"/>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1445571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18312-8B32-4EF3-A60E-0BAA89327CE2}"/>
              </a:ext>
            </a:extLst>
          </p:cNvPr>
          <p:cNvSpPr>
            <a:spLocks noGrp="1"/>
          </p:cNvSpPr>
          <p:nvPr>
            <p:ph type="title"/>
          </p:nvPr>
        </p:nvSpPr>
        <p:spPr/>
        <p:txBody>
          <a:bodyPr/>
          <a:lstStyle/>
          <a:p>
            <a:r>
              <a:rPr lang="en-US" dirty="0"/>
              <a:t>Attendance by subgroup (November to January)</a:t>
            </a:r>
          </a:p>
        </p:txBody>
      </p:sp>
      <p:sp>
        <p:nvSpPr>
          <p:cNvPr id="4" name="Date Placeholder 3">
            <a:extLst>
              <a:ext uri="{FF2B5EF4-FFF2-40B4-BE49-F238E27FC236}">
                <a16:creationId xmlns:a16="http://schemas.microsoft.com/office/drawing/2014/main" id="{8D20EB58-84BD-4A59-979A-CC5365F87061}"/>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January 2024</a:t>
            </a:r>
          </a:p>
        </p:txBody>
      </p:sp>
      <p:sp>
        <p:nvSpPr>
          <p:cNvPr id="5" name="Footer Placeholder 4">
            <a:extLst>
              <a:ext uri="{FF2B5EF4-FFF2-40B4-BE49-F238E27FC236}">
                <a16:creationId xmlns:a16="http://schemas.microsoft.com/office/drawing/2014/main" id="{14DB3660-8F54-485A-ADFF-470042F745CC}"/>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6" name="Slide Number Placeholder 5">
            <a:extLst>
              <a:ext uri="{FF2B5EF4-FFF2-40B4-BE49-F238E27FC236}">
                <a16:creationId xmlns:a16="http://schemas.microsoft.com/office/drawing/2014/main" id="{3E7AE66F-EC38-468C-838B-30F3AE0D9C11}"/>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6</a:t>
            </a:fld>
            <a:endParaRPr lang="en-US"/>
          </a:p>
        </p:txBody>
      </p:sp>
      <p:pic>
        <p:nvPicPr>
          <p:cNvPr id="9" name="Content Placeholder 8">
            <a:extLst>
              <a:ext uri="{FF2B5EF4-FFF2-40B4-BE49-F238E27FC236}">
                <a16:creationId xmlns:a16="http://schemas.microsoft.com/office/drawing/2014/main" id="{ADE3306B-A34B-164F-EC7F-15563DC5D8B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0" y="1524001"/>
            <a:ext cx="9061036" cy="4951412"/>
          </a:xfrm>
        </p:spPr>
      </p:pic>
    </p:spTree>
    <p:extLst>
      <p:ext uri="{BB962C8B-B14F-4D97-AF65-F5344CB8AC3E}">
        <p14:creationId xmlns:p14="http://schemas.microsoft.com/office/powerpoint/2010/main" val="15154372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err="1"/>
              <a:t>TGbi</a:t>
            </a:r>
            <a:r>
              <a:rPr lang="en-US" dirty="0"/>
              <a:t> Closing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2024-01-18</a:t>
            </a:r>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2" name="Table 2">
            <a:extLst>
              <a:ext uri="{FF2B5EF4-FFF2-40B4-BE49-F238E27FC236}">
                <a16:creationId xmlns:a16="http://schemas.microsoft.com/office/drawing/2014/main" id="{E58E41AC-ABC9-0442-ABCD-65D480523709}"/>
              </a:ext>
            </a:extLst>
          </p:cNvPr>
          <p:cNvGraphicFramePr>
            <a:graphicFrameLocks noGrp="1"/>
          </p:cNvGraphicFramePr>
          <p:nvPr>
            <p:extLst>
              <p:ext uri="{D42A27DB-BD31-4B8C-83A1-F6EECF244321}">
                <p14:modId xmlns:p14="http://schemas.microsoft.com/office/powerpoint/2010/main" val="2428288441"/>
              </p:ext>
            </p:extLst>
          </p:nvPr>
        </p:nvGraphicFramePr>
        <p:xfrm>
          <a:off x="1545546" y="2687320"/>
          <a:ext cx="9274855" cy="1717040"/>
        </p:xfrm>
        <a:graphic>
          <a:graphicData uri="http://schemas.openxmlformats.org/drawingml/2006/table">
            <a:tbl>
              <a:tblPr firstRow="1" bandRow="1">
                <a:tableStyleId>{5940675A-B579-460E-94D1-54222C63F5DA}</a:tableStyleId>
              </a:tblPr>
              <a:tblGrid>
                <a:gridCol w="1854971">
                  <a:extLst>
                    <a:ext uri="{9D8B030D-6E8A-4147-A177-3AD203B41FA5}">
                      <a16:colId xmlns:a16="http://schemas.microsoft.com/office/drawing/2014/main" val="1606451671"/>
                    </a:ext>
                  </a:extLst>
                </a:gridCol>
                <a:gridCol w="1854971">
                  <a:extLst>
                    <a:ext uri="{9D8B030D-6E8A-4147-A177-3AD203B41FA5}">
                      <a16:colId xmlns:a16="http://schemas.microsoft.com/office/drawing/2014/main" val="2597420575"/>
                    </a:ext>
                  </a:extLst>
                </a:gridCol>
                <a:gridCol w="1854971">
                  <a:extLst>
                    <a:ext uri="{9D8B030D-6E8A-4147-A177-3AD203B41FA5}">
                      <a16:colId xmlns:a16="http://schemas.microsoft.com/office/drawing/2014/main" val="3297511963"/>
                    </a:ext>
                  </a:extLst>
                </a:gridCol>
                <a:gridCol w="1854971">
                  <a:extLst>
                    <a:ext uri="{9D8B030D-6E8A-4147-A177-3AD203B41FA5}">
                      <a16:colId xmlns:a16="http://schemas.microsoft.com/office/drawing/2014/main" val="251461058"/>
                    </a:ext>
                  </a:extLst>
                </a:gridCol>
                <a:gridCol w="1854971">
                  <a:extLst>
                    <a:ext uri="{9D8B030D-6E8A-4147-A177-3AD203B41FA5}">
                      <a16:colId xmlns:a16="http://schemas.microsoft.com/office/drawing/2014/main" val="1740270933"/>
                    </a:ext>
                  </a:extLst>
                </a:gridCol>
              </a:tblGrid>
              <a:tr h="370840">
                <a:tc>
                  <a:txBody>
                    <a:bodyPr/>
                    <a:lstStyle/>
                    <a:p>
                      <a:r>
                        <a:rPr lang="en-US" sz="2000" b="1" dirty="0"/>
                        <a:t>Name</a:t>
                      </a:r>
                    </a:p>
                  </a:txBody>
                  <a:tcPr/>
                </a:tc>
                <a:tc>
                  <a:txBody>
                    <a:bodyPr/>
                    <a:lstStyle/>
                    <a:p>
                      <a:r>
                        <a:rPr lang="en-US" sz="2000" b="1" dirty="0"/>
                        <a:t>Affiliation</a:t>
                      </a:r>
                    </a:p>
                  </a:txBody>
                  <a:tcPr/>
                </a:tc>
                <a:tc>
                  <a:txBody>
                    <a:bodyPr/>
                    <a:lstStyle/>
                    <a:p>
                      <a:r>
                        <a:rPr lang="en-US" sz="2000" b="1" dirty="0"/>
                        <a:t>Address</a:t>
                      </a:r>
                    </a:p>
                  </a:txBody>
                  <a:tcPr/>
                </a:tc>
                <a:tc>
                  <a:txBody>
                    <a:bodyPr/>
                    <a:lstStyle/>
                    <a:p>
                      <a:r>
                        <a:rPr lang="en-US" sz="2000" b="1" dirty="0"/>
                        <a:t>Phone</a:t>
                      </a:r>
                    </a:p>
                  </a:txBody>
                  <a:tcPr/>
                </a:tc>
                <a:tc>
                  <a:txBody>
                    <a:bodyPr/>
                    <a:lstStyle/>
                    <a:p>
                      <a:r>
                        <a:rPr lang="en-US" sz="2000" b="1" dirty="0"/>
                        <a:t>Email</a:t>
                      </a:r>
                    </a:p>
                  </a:txBody>
                  <a:tcPr/>
                </a:tc>
                <a:extLst>
                  <a:ext uri="{0D108BD9-81ED-4DB2-BD59-A6C34878D82A}">
                    <a16:rowId xmlns:a16="http://schemas.microsoft.com/office/drawing/2014/main" val="3815905284"/>
                  </a:ext>
                </a:extLst>
              </a:tr>
              <a:tr h="370840">
                <a:tc>
                  <a:txBody>
                    <a:bodyPr/>
                    <a:lstStyle/>
                    <a:p>
                      <a:r>
                        <a:rPr lang="en-US" sz="1600" dirty="0"/>
                        <a:t>Carol Ansley</a:t>
                      </a:r>
                    </a:p>
                  </a:txBody>
                  <a:tcPr/>
                </a:tc>
                <a:tc>
                  <a:txBody>
                    <a:bodyPr/>
                    <a:lstStyle/>
                    <a:p>
                      <a:r>
                        <a:rPr lang="en-US" sz="1600" dirty="0"/>
                        <a:t>Cox Communications</a:t>
                      </a:r>
                    </a:p>
                  </a:txBody>
                  <a:tcPr/>
                </a:tc>
                <a:tc>
                  <a:txBody>
                    <a:bodyPr/>
                    <a:lstStyle/>
                    <a:p>
                      <a:endParaRPr lang="en-US" sz="1600" dirty="0"/>
                    </a:p>
                  </a:txBody>
                  <a:tcPr/>
                </a:tc>
                <a:tc>
                  <a:txBody>
                    <a:bodyPr/>
                    <a:lstStyle/>
                    <a:p>
                      <a:r>
                        <a:rPr lang="en-US" sz="1600" dirty="0"/>
                        <a:t>+1 404 229 1672</a:t>
                      </a:r>
                    </a:p>
                  </a:txBody>
                  <a:tcPr/>
                </a:tc>
                <a:tc>
                  <a:txBody>
                    <a:bodyPr/>
                    <a:lstStyle/>
                    <a:p>
                      <a:r>
                        <a:rPr lang="en-US" sz="1600" dirty="0" err="1"/>
                        <a:t>carol@ansley.com</a:t>
                      </a:r>
                      <a:endParaRPr lang="en-US" sz="1600" dirty="0"/>
                    </a:p>
                  </a:txBody>
                  <a:tcPr/>
                </a:tc>
                <a:extLst>
                  <a:ext uri="{0D108BD9-81ED-4DB2-BD59-A6C34878D82A}">
                    <a16:rowId xmlns:a16="http://schemas.microsoft.com/office/drawing/2014/main" val="2333771599"/>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579971748"/>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extLst>
                  <a:ext uri="{0D108BD9-81ED-4DB2-BD59-A6C34878D82A}">
                    <a16:rowId xmlns:a16="http://schemas.microsoft.com/office/drawing/2014/main" val="1245891227"/>
                  </a:ext>
                </a:extLst>
              </a:tr>
            </a:tbl>
          </a:graphicData>
        </a:graphic>
      </p:graphicFrame>
      <p:sp>
        <p:nvSpPr>
          <p:cNvPr id="3" name="Footer Placeholder 2">
            <a:extLst>
              <a:ext uri="{FF2B5EF4-FFF2-40B4-BE49-F238E27FC236}">
                <a16:creationId xmlns:a16="http://schemas.microsoft.com/office/drawing/2014/main" id="{C4CB0DB3-CB1A-4FFB-8843-26DF62BB4153}"/>
              </a:ext>
            </a:extLst>
          </p:cNvPr>
          <p:cNvSpPr>
            <a:spLocks noGrp="1"/>
          </p:cNvSpPr>
          <p:nvPr>
            <p:ph type="ftr" idx="11"/>
          </p:nvPr>
        </p:nvSpPr>
        <p:spPr/>
        <p:txBody>
          <a:bodyPr/>
          <a:lstStyle/>
          <a:p>
            <a:r>
              <a:rPr lang="en-GB"/>
              <a:t>Carol Ansley, Cox</a:t>
            </a:r>
          </a:p>
        </p:txBody>
      </p:sp>
      <p:sp>
        <p:nvSpPr>
          <p:cNvPr id="4" name="Slide Number Placeholder 3">
            <a:extLst>
              <a:ext uri="{FF2B5EF4-FFF2-40B4-BE49-F238E27FC236}">
                <a16:creationId xmlns:a16="http://schemas.microsoft.com/office/drawing/2014/main" id="{EC3EED4B-6102-288C-C543-D48114EE1361}"/>
              </a:ext>
            </a:extLst>
          </p:cNvPr>
          <p:cNvSpPr>
            <a:spLocks noGrp="1"/>
          </p:cNvSpPr>
          <p:nvPr>
            <p:ph type="sldNum" idx="12"/>
          </p:nvPr>
        </p:nvSpPr>
        <p:spPr/>
        <p:txBody>
          <a:bodyPr/>
          <a:lstStyle/>
          <a:p>
            <a:r>
              <a:rPr lang="en-GB"/>
              <a:t>Slide </a:t>
            </a:r>
            <a:fld id="{DE40C9FC-4879-4F20-9ECA-A574A90476B7}" type="slidenum">
              <a:rPr lang="en-GB" smtClean="0"/>
              <a:pPr/>
              <a:t>60</a:t>
            </a:fld>
            <a:endParaRPr lang="en-GB"/>
          </a:p>
        </p:txBody>
      </p:sp>
      <p:sp>
        <p:nvSpPr>
          <p:cNvPr id="5" name="Date Placeholder 4">
            <a:extLst>
              <a:ext uri="{FF2B5EF4-FFF2-40B4-BE49-F238E27FC236}">
                <a16:creationId xmlns:a16="http://schemas.microsoft.com/office/drawing/2014/main" id="{D36E1452-37BC-BC2A-FD3A-3432E85988EC}"/>
              </a:ext>
            </a:extLst>
          </p:cNvPr>
          <p:cNvSpPr>
            <a:spLocks noGrp="1"/>
          </p:cNvSpPr>
          <p:nvPr>
            <p:ph type="dt" idx="10"/>
          </p:nvPr>
        </p:nvSpPr>
        <p:spPr/>
        <p:txBody>
          <a:bodyPr/>
          <a:lstStyle/>
          <a:p>
            <a:r>
              <a:rPr lang="en-US"/>
              <a:t>January 2024</a:t>
            </a:r>
            <a:endParaRPr lang="en-GB"/>
          </a:p>
        </p:txBody>
      </p:sp>
    </p:spTree>
    <p:extLst>
      <p:ext uri="{BB962C8B-B14F-4D97-AF65-F5344CB8AC3E}">
        <p14:creationId xmlns:p14="http://schemas.microsoft.com/office/powerpoint/2010/main" val="3455005726"/>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1"/>
          <p:cNvSpPr txBox="1">
            <a:spLocks noGrp="1"/>
          </p:cNvSpPr>
          <p:nvPr>
            <p:ph type="title" idx="4294967295"/>
          </p:nvPr>
        </p:nvSpPr>
        <p:spPr>
          <a:xfrm>
            <a:off x="2209800" y="457200"/>
            <a:ext cx="7772400" cy="1066800"/>
          </a:xfrm>
          <a:prstGeom prst="rect">
            <a:avLst/>
          </a:prstGeom>
        </p:spPr>
        <p:txBody>
          <a:bodyPr lIns="45719" tIns="45719" rIns="45719" bIns="45719"/>
          <a:lstStyle/>
          <a:p>
            <a:r>
              <a:rPr dirty="0"/>
              <a:t>IEEE 802.11 </a:t>
            </a:r>
            <a:r>
              <a:rPr lang="en-US" dirty="0" err="1"/>
              <a:t>TGbi</a:t>
            </a:r>
            <a:endParaRPr dirty="0"/>
          </a:p>
        </p:txBody>
      </p:sp>
      <p:sp>
        <p:nvSpPr>
          <p:cNvPr id="82" name="Content Placeholder 2"/>
          <p:cNvSpPr txBox="1">
            <a:spLocks noGrp="1"/>
          </p:cNvSpPr>
          <p:nvPr>
            <p:ph type="body" idx="4294967295"/>
          </p:nvPr>
        </p:nvSpPr>
        <p:spPr>
          <a:xfrm>
            <a:off x="762000" y="1524000"/>
            <a:ext cx="10210800" cy="4572000"/>
          </a:xfrm>
          <a:prstGeom prst="rect">
            <a:avLst/>
          </a:prstGeom>
        </p:spPr>
        <p:txBody>
          <a:bodyPr lIns="45719" tIns="45719" rIns="45719" bIns="45719">
            <a:normAutofit lnSpcReduction="10000"/>
          </a:bodyPr>
          <a:lstStyle/>
          <a:p>
            <a:pPr>
              <a:buClr>
                <a:srgbClr val="000000"/>
              </a:buClr>
              <a:buSzPct val="100000"/>
              <a:buFont typeface="Arial"/>
              <a:buChar char="•"/>
            </a:pPr>
            <a:r>
              <a:rPr lang="en-US" dirty="0" err="1"/>
              <a:t>TGbi</a:t>
            </a:r>
            <a:r>
              <a:rPr lang="en-US" dirty="0"/>
              <a:t> met 4 times during this interim session.</a:t>
            </a:r>
          </a:p>
          <a:p>
            <a:pPr marL="0" indent="0">
              <a:buClr>
                <a:srgbClr val="000000"/>
              </a:buClr>
              <a:buSzPct val="100000"/>
            </a:pPr>
            <a:endParaRPr lang="en-US" dirty="0"/>
          </a:p>
          <a:p>
            <a:pPr>
              <a:buClr>
                <a:srgbClr val="000000"/>
              </a:buClr>
              <a:buSzPct val="100000"/>
              <a:buFont typeface="Arial"/>
              <a:buChar char="•"/>
            </a:pPr>
            <a:r>
              <a:rPr lang="en-US" dirty="0"/>
              <a:t>We reviewed text submissions and discussed how to get to an initial draft suitable for a Comment Collection.</a:t>
            </a:r>
          </a:p>
          <a:p>
            <a:pPr>
              <a:buClr>
                <a:srgbClr val="000000"/>
              </a:buClr>
              <a:buSzPct val="100000"/>
              <a:buFont typeface="Arial"/>
              <a:buChar char="•"/>
            </a:pPr>
            <a:endParaRPr lang="en-US" dirty="0"/>
          </a:p>
          <a:p>
            <a:pPr>
              <a:buClr>
                <a:srgbClr val="000000"/>
              </a:buClr>
              <a:buSzPct val="100000"/>
              <a:buFont typeface="Arial"/>
              <a:buChar char="•"/>
            </a:pPr>
            <a:r>
              <a:rPr lang="en-US" dirty="0"/>
              <a:t>We continue to call for submissions of text that address requirements.</a:t>
            </a:r>
          </a:p>
          <a:p>
            <a:pPr>
              <a:buClr>
                <a:srgbClr val="000000"/>
              </a:buClr>
              <a:buSzPct val="100000"/>
              <a:buFont typeface="Arial"/>
              <a:buChar char="•"/>
            </a:pPr>
            <a:endParaRPr lang="en-US" dirty="0"/>
          </a:p>
          <a:p>
            <a:pPr>
              <a:buClr>
                <a:srgbClr val="000000"/>
              </a:buClr>
              <a:buSzPct val="100000"/>
              <a:buFont typeface="Arial"/>
              <a:buChar char="•"/>
            </a:pPr>
            <a:r>
              <a:rPr lang="en-US" dirty="0"/>
              <a:t>For the Jan. 31</a:t>
            </a:r>
            <a:r>
              <a:rPr lang="en-US" baseline="30000" dirty="0"/>
              <a:t>st</a:t>
            </a:r>
            <a:r>
              <a:rPr lang="en-US" dirty="0"/>
              <a:t> teleconference, we plan to run a motion to include additional content into our working draft.</a:t>
            </a:r>
          </a:p>
          <a:p>
            <a:pPr>
              <a:buClr>
                <a:srgbClr val="000000"/>
              </a:buClr>
              <a:buSzPct val="100000"/>
              <a:buFont typeface="Arial"/>
              <a:buChar char="•"/>
            </a:pPr>
            <a:endParaRPr lang="en-US" dirty="0"/>
          </a:p>
          <a:p>
            <a:pPr>
              <a:buClr>
                <a:srgbClr val="000000"/>
              </a:buClr>
              <a:buSzPct val="100000"/>
              <a:buFont typeface="Arial"/>
              <a:buChar char="•"/>
            </a:pPr>
            <a:r>
              <a:rPr lang="en-US" dirty="0"/>
              <a:t>We now plan an initial draft for comment collection in March.</a:t>
            </a:r>
          </a:p>
          <a:p>
            <a:pPr marL="0" indent="0">
              <a:buClr>
                <a:srgbClr val="000000"/>
              </a:buClr>
              <a:buSzPct val="100000"/>
            </a:pPr>
            <a:endParaRPr lang="en-US" dirty="0"/>
          </a:p>
          <a:p>
            <a:pPr marL="0" indent="0">
              <a:buClr>
                <a:srgbClr val="000000"/>
              </a:buClr>
              <a:buSzPct val="100000"/>
            </a:pPr>
            <a:endParaRPr lang="en-US" dirty="0"/>
          </a:p>
        </p:txBody>
      </p:sp>
      <p:sp>
        <p:nvSpPr>
          <p:cNvPr id="2" name="Footer Placeholder 1">
            <a:extLst>
              <a:ext uri="{FF2B5EF4-FFF2-40B4-BE49-F238E27FC236}">
                <a16:creationId xmlns:a16="http://schemas.microsoft.com/office/drawing/2014/main" id="{3C08EAA6-0340-C394-9113-C8DBD3FA2D2C}"/>
              </a:ext>
            </a:extLst>
          </p:cNvPr>
          <p:cNvSpPr>
            <a:spLocks noGrp="1"/>
          </p:cNvSpPr>
          <p:nvPr>
            <p:ph type="ftr" idx="11"/>
          </p:nvPr>
        </p:nvSpPr>
        <p:spPr/>
        <p:txBody>
          <a:bodyPr/>
          <a:lstStyle/>
          <a:p>
            <a:r>
              <a:rPr lang="en-GB"/>
              <a:t>Carol Ansley, Cox</a:t>
            </a:r>
          </a:p>
        </p:txBody>
      </p:sp>
      <p:sp>
        <p:nvSpPr>
          <p:cNvPr id="3" name="Slide Number Placeholder 2">
            <a:extLst>
              <a:ext uri="{FF2B5EF4-FFF2-40B4-BE49-F238E27FC236}">
                <a16:creationId xmlns:a16="http://schemas.microsoft.com/office/drawing/2014/main" id="{00C5FF1D-38FD-1128-C713-7305AB6587E4}"/>
              </a:ext>
            </a:extLst>
          </p:cNvPr>
          <p:cNvSpPr>
            <a:spLocks noGrp="1"/>
          </p:cNvSpPr>
          <p:nvPr>
            <p:ph type="sldNum" idx="12"/>
          </p:nvPr>
        </p:nvSpPr>
        <p:spPr/>
        <p:txBody>
          <a:bodyPr/>
          <a:lstStyle/>
          <a:p>
            <a:r>
              <a:rPr lang="en-GB"/>
              <a:t>Slide </a:t>
            </a:r>
            <a:fld id="{F5D8E26B-7BCF-4D25-9C89-0168A6618F18}" type="slidenum">
              <a:rPr lang="en-GB" smtClean="0"/>
              <a:pPr/>
              <a:t>61</a:t>
            </a:fld>
            <a:endParaRPr lang="en-GB"/>
          </a:p>
        </p:txBody>
      </p:sp>
      <p:sp>
        <p:nvSpPr>
          <p:cNvPr id="4" name="Date Placeholder 3">
            <a:extLst>
              <a:ext uri="{FF2B5EF4-FFF2-40B4-BE49-F238E27FC236}">
                <a16:creationId xmlns:a16="http://schemas.microsoft.com/office/drawing/2014/main" id="{69A1AB2C-7D39-C3FE-74CF-6D4264E7FC69}"/>
              </a:ext>
            </a:extLst>
          </p:cNvPr>
          <p:cNvSpPr>
            <a:spLocks noGrp="1"/>
          </p:cNvSpPr>
          <p:nvPr>
            <p:ph type="dt" idx="10"/>
          </p:nvPr>
        </p:nvSpPr>
        <p:spPr/>
        <p:txBody>
          <a:bodyPr/>
          <a:lstStyle/>
          <a:p>
            <a:r>
              <a:rPr lang="en-US"/>
              <a:t>January 2024</a:t>
            </a:r>
            <a:endParaRPr lang="en-GB"/>
          </a:p>
        </p:txBody>
      </p:sp>
    </p:spTree>
    <p:extLst>
      <p:ext uri="{BB962C8B-B14F-4D97-AF65-F5344CB8AC3E}">
        <p14:creationId xmlns:p14="http://schemas.microsoft.com/office/powerpoint/2010/main" val="17581963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A60627-1ECB-DA47-B9C7-75BD7DBED9F0}"/>
              </a:ext>
            </a:extLst>
          </p:cNvPr>
          <p:cNvSpPr>
            <a:spLocks noGrp="1"/>
          </p:cNvSpPr>
          <p:nvPr>
            <p:ph type="title"/>
          </p:nvPr>
        </p:nvSpPr>
        <p:spPr/>
        <p:txBody>
          <a:bodyPr/>
          <a:lstStyle/>
          <a:p>
            <a:r>
              <a:rPr lang="en-US" dirty="0"/>
              <a:t>Timeline</a:t>
            </a:r>
          </a:p>
        </p:txBody>
      </p:sp>
      <p:sp>
        <p:nvSpPr>
          <p:cNvPr id="4" name="Text Placeholder 3">
            <a:extLst>
              <a:ext uri="{FF2B5EF4-FFF2-40B4-BE49-F238E27FC236}">
                <a16:creationId xmlns:a16="http://schemas.microsoft.com/office/drawing/2014/main" id="{16685247-17BB-1747-8EE0-02714A250D97}"/>
              </a:ext>
            </a:extLst>
          </p:cNvPr>
          <p:cNvSpPr>
            <a:spLocks noGrp="1"/>
          </p:cNvSpPr>
          <p:nvPr>
            <p:ph type="body" idx="1"/>
          </p:nvPr>
        </p:nvSpPr>
        <p:spPr>
          <a:xfrm>
            <a:off x="2209800" y="1751762"/>
            <a:ext cx="7770814" cy="3870664"/>
          </a:xfrm>
        </p:spPr>
        <p:txBody>
          <a:bodyPr>
            <a:normAutofit fontScale="85000" lnSpcReduction="20000"/>
          </a:bodyPr>
          <a:lstStyle/>
          <a:p>
            <a:r>
              <a:rPr lang="en-US" dirty="0"/>
              <a:t>TG use case start:				March 2021</a:t>
            </a:r>
          </a:p>
          <a:p>
            <a:r>
              <a:rPr lang="en-US" dirty="0"/>
              <a:t>Use case completion:			February 2022</a:t>
            </a:r>
          </a:p>
          <a:p>
            <a:r>
              <a:rPr lang="en-US" dirty="0"/>
              <a:t>Features identified:				September 2022</a:t>
            </a:r>
          </a:p>
          <a:p>
            <a:r>
              <a:rPr lang="en-US" dirty="0"/>
              <a:t>Comment collection:				</a:t>
            </a:r>
            <a:r>
              <a:rPr lang="en-US" strike="sngStrike" dirty="0"/>
              <a:t>January 2024</a:t>
            </a:r>
            <a:r>
              <a:rPr lang="en-US" dirty="0">
                <a:solidFill>
                  <a:srgbClr val="FF0000"/>
                </a:solidFill>
              </a:rPr>
              <a:t> March 2024</a:t>
            </a:r>
          </a:p>
          <a:p>
            <a:r>
              <a:rPr lang="en-US" dirty="0"/>
              <a:t>LB initial:   						</a:t>
            </a:r>
            <a:r>
              <a:rPr lang="en-US" strike="sngStrike" dirty="0"/>
              <a:t>May 2024</a:t>
            </a:r>
            <a:r>
              <a:rPr lang="en-US" dirty="0"/>
              <a:t>  </a:t>
            </a:r>
            <a:r>
              <a:rPr lang="en-US" dirty="0">
                <a:solidFill>
                  <a:srgbClr val="FF0000"/>
                </a:solidFill>
              </a:rPr>
              <a:t>July 2024</a:t>
            </a:r>
          </a:p>
          <a:p>
            <a:r>
              <a:rPr lang="en-US" dirty="0"/>
              <a:t>LB re-circ:  						December 2024 </a:t>
            </a:r>
          </a:p>
          <a:p>
            <a:r>
              <a:rPr lang="en-US" dirty="0"/>
              <a:t>Ballot Pool: 						January 2025</a:t>
            </a:r>
          </a:p>
          <a:p>
            <a:r>
              <a:rPr lang="en-US" dirty="0"/>
              <a:t>MDR: 							January 2025</a:t>
            </a:r>
          </a:p>
          <a:p>
            <a:r>
              <a:rPr lang="en-US" dirty="0"/>
              <a:t>SA ballot: 						May 2025</a:t>
            </a:r>
          </a:p>
          <a:p>
            <a:r>
              <a:rPr lang="en-US" dirty="0"/>
              <a:t>SA re-circ: 						July 2025 </a:t>
            </a:r>
          </a:p>
          <a:p>
            <a:r>
              <a:rPr lang="en-US" dirty="0"/>
              <a:t>802.11/EC approval: 			January 2026</a:t>
            </a:r>
          </a:p>
          <a:p>
            <a:r>
              <a:rPr lang="en-US" dirty="0" err="1"/>
              <a:t>RevCom</a:t>
            </a:r>
            <a:r>
              <a:rPr lang="en-US" dirty="0"/>
              <a:t>/SASB approval: 		March 2026</a:t>
            </a:r>
          </a:p>
          <a:p>
            <a:endParaRPr lang="en-US" dirty="0"/>
          </a:p>
        </p:txBody>
      </p:sp>
      <p:sp>
        <p:nvSpPr>
          <p:cNvPr id="2" name="Footer Placeholder 1">
            <a:extLst>
              <a:ext uri="{FF2B5EF4-FFF2-40B4-BE49-F238E27FC236}">
                <a16:creationId xmlns:a16="http://schemas.microsoft.com/office/drawing/2014/main" id="{6858E150-DB3E-40B8-E64A-D045E16C0726}"/>
              </a:ext>
            </a:extLst>
          </p:cNvPr>
          <p:cNvSpPr>
            <a:spLocks noGrp="1"/>
          </p:cNvSpPr>
          <p:nvPr>
            <p:ph type="ftr" idx="14"/>
          </p:nvPr>
        </p:nvSpPr>
        <p:spPr/>
        <p:txBody>
          <a:bodyPr/>
          <a:lstStyle/>
          <a:p>
            <a:r>
              <a:rPr lang="en-GB"/>
              <a:t>Carol Ansley, Cox</a:t>
            </a:r>
            <a:endParaRPr lang="en-GB" dirty="0"/>
          </a:p>
        </p:txBody>
      </p:sp>
      <p:sp>
        <p:nvSpPr>
          <p:cNvPr id="5" name="Slide Number Placeholder 4">
            <a:extLst>
              <a:ext uri="{FF2B5EF4-FFF2-40B4-BE49-F238E27FC236}">
                <a16:creationId xmlns:a16="http://schemas.microsoft.com/office/drawing/2014/main" id="{2353EF0E-5165-D62E-740C-53216983D060}"/>
              </a:ext>
            </a:extLst>
          </p:cNvPr>
          <p:cNvSpPr>
            <a:spLocks noGrp="1"/>
          </p:cNvSpPr>
          <p:nvPr>
            <p:ph type="sldNum" idx="12"/>
          </p:nvPr>
        </p:nvSpPr>
        <p:spPr/>
        <p:txBody>
          <a:bodyPr/>
          <a:lstStyle/>
          <a:p>
            <a:r>
              <a:rPr lang="en-GB"/>
              <a:t>Slide </a:t>
            </a:r>
            <a:fld id="{440F5867-744E-4AA6-B0ED-4C44D2DFBB7B}" type="slidenum">
              <a:rPr lang="en-GB" smtClean="0"/>
              <a:pPr/>
              <a:t>62</a:t>
            </a:fld>
            <a:endParaRPr lang="en-GB" dirty="0"/>
          </a:p>
        </p:txBody>
      </p:sp>
      <p:sp>
        <p:nvSpPr>
          <p:cNvPr id="6" name="Date Placeholder 5">
            <a:extLst>
              <a:ext uri="{FF2B5EF4-FFF2-40B4-BE49-F238E27FC236}">
                <a16:creationId xmlns:a16="http://schemas.microsoft.com/office/drawing/2014/main" id="{F4106055-22B3-6B0F-8E6C-A5061844EF45}"/>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26760104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1"/>
          <p:cNvSpPr txBox="1">
            <a:spLocks noGrp="1"/>
          </p:cNvSpPr>
          <p:nvPr>
            <p:ph type="title" idx="4294967295"/>
          </p:nvPr>
        </p:nvSpPr>
        <p:spPr>
          <a:xfrm>
            <a:off x="2209800" y="457200"/>
            <a:ext cx="7772400" cy="1066800"/>
          </a:xfrm>
          <a:prstGeom prst="rect">
            <a:avLst/>
          </a:prstGeom>
        </p:spPr>
        <p:txBody>
          <a:bodyPr lIns="45719" tIns="45719" rIns="45719" bIns="45719"/>
          <a:lstStyle/>
          <a:p>
            <a:r>
              <a:rPr dirty="0"/>
              <a:t>IEEE 802.11 </a:t>
            </a:r>
            <a:r>
              <a:rPr lang="en-US" dirty="0" err="1"/>
              <a:t>TGbi</a:t>
            </a:r>
            <a:endParaRPr dirty="0"/>
          </a:p>
        </p:txBody>
      </p:sp>
      <p:sp>
        <p:nvSpPr>
          <p:cNvPr id="82" name="Content Placeholder 2"/>
          <p:cNvSpPr txBox="1">
            <a:spLocks noGrp="1"/>
          </p:cNvSpPr>
          <p:nvPr>
            <p:ph type="body" idx="4294967295"/>
          </p:nvPr>
        </p:nvSpPr>
        <p:spPr>
          <a:xfrm>
            <a:off x="762000" y="1524000"/>
            <a:ext cx="10210800" cy="4572000"/>
          </a:xfrm>
          <a:prstGeom prst="rect">
            <a:avLst/>
          </a:prstGeom>
        </p:spPr>
        <p:txBody>
          <a:bodyPr lIns="45719" tIns="45719" rIns="45719" bIns="45719">
            <a:normAutofit/>
          </a:bodyPr>
          <a:lstStyle/>
          <a:p>
            <a:pPr marL="0" indent="0">
              <a:buClr>
                <a:srgbClr val="000000"/>
              </a:buClr>
              <a:buSzPct val="100000"/>
            </a:pPr>
            <a:endParaRPr lang="en-US" dirty="0"/>
          </a:p>
          <a:p>
            <a:pPr>
              <a:buClr>
                <a:srgbClr val="000000"/>
              </a:buClr>
              <a:buSzPct val="100000"/>
              <a:buFont typeface="Arial"/>
              <a:buChar char="•"/>
            </a:pPr>
            <a:r>
              <a:rPr lang="en-US" dirty="0"/>
              <a:t>Upcoming teleconferences will be on Wednesdays or Thursdays at 10amET, avoiding </a:t>
            </a:r>
            <a:r>
              <a:rPr lang="en-US" dirty="0" err="1"/>
              <a:t>TGbn</a:t>
            </a:r>
            <a:r>
              <a:rPr lang="en-US" dirty="0"/>
              <a:t> whenever possible.</a:t>
            </a:r>
          </a:p>
          <a:p>
            <a:pPr>
              <a:buClr>
                <a:srgbClr val="000000"/>
              </a:buClr>
              <a:buSzPct val="100000"/>
              <a:buFont typeface="Arial"/>
              <a:buChar char="•"/>
            </a:pPr>
            <a:endParaRPr lang="en-US" dirty="0"/>
          </a:p>
          <a:p>
            <a:pPr lvl="1">
              <a:buClr>
                <a:srgbClr val="000000"/>
              </a:buClr>
              <a:buSzPct val="100000"/>
              <a:buFont typeface="Arial"/>
              <a:buChar char="•"/>
            </a:pPr>
            <a:r>
              <a:rPr lang="en-US" spc="-1" dirty="0">
                <a:solidFill>
                  <a:schemeClr val="tx1"/>
                </a:solidFill>
                <a:latin typeface="Times New Roman"/>
                <a:cs typeface="Times New Roman"/>
              </a:rPr>
              <a:t> Wednesday	Jan. 31  - motions planned</a:t>
            </a:r>
            <a:endParaRPr lang="en-US" spc="-1" dirty="0">
              <a:solidFill>
                <a:schemeClr val="tx1"/>
              </a:solidFill>
              <a:latin typeface="Times New Roman"/>
              <a:cs typeface="Times New Roman"/>
              <a:sym typeface="Times New Roman"/>
            </a:endParaRPr>
          </a:p>
          <a:p>
            <a:pPr lvl="1">
              <a:buClr>
                <a:srgbClr val="000000"/>
              </a:buClr>
              <a:buSzPct val="100000"/>
              <a:buFont typeface="Arial"/>
              <a:buChar char="•"/>
            </a:pPr>
            <a:r>
              <a:rPr lang="en-US" spc="-1" dirty="0">
                <a:solidFill>
                  <a:schemeClr val="tx1"/>
                </a:solidFill>
                <a:latin typeface="Times New Roman"/>
                <a:cs typeface="Times New Roman"/>
                <a:sym typeface="Times New Roman"/>
              </a:rPr>
              <a:t> Thursday		Feb. 8</a:t>
            </a:r>
          </a:p>
          <a:p>
            <a:pPr lvl="1">
              <a:buClr>
                <a:srgbClr val="000000"/>
              </a:buClr>
              <a:buSzPct val="100000"/>
              <a:buFont typeface="Arial"/>
              <a:buChar char="•"/>
            </a:pPr>
            <a:r>
              <a:rPr lang="en-US" spc="-1" dirty="0">
                <a:solidFill>
                  <a:schemeClr val="tx1"/>
                </a:solidFill>
                <a:latin typeface="Times New Roman"/>
                <a:cs typeface="Times New Roman"/>
              </a:rPr>
              <a:t> Thursday		Feb. 15</a:t>
            </a:r>
          </a:p>
          <a:p>
            <a:pPr lvl="1">
              <a:buClr>
                <a:srgbClr val="000000"/>
              </a:buClr>
              <a:buSzPct val="100000"/>
              <a:buFont typeface="Arial"/>
              <a:buChar char="•"/>
            </a:pPr>
            <a:r>
              <a:rPr lang="en-US" spc="-1" dirty="0">
                <a:solidFill>
                  <a:schemeClr val="tx1"/>
                </a:solidFill>
                <a:latin typeface="Times New Roman"/>
                <a:cs typeface="Times New Roman"/>
              </a:rPr>
              <a:t> Wednesday	Feb. 28</a:t>
            </a:r>
          </a:p>
          <a:p>
            <a:pPr lvl="1">
              <a:buClr>
                <a:srgbClr val="000000"/>
              </a:buClr>
              <a:buSzPct val="100000"/>
              <a:buFont typeface="Arial"/>
              <a:buChar char="•"/>
            </a:pPr>
            <a:r>
              <a:rPr lang="en-US" spc="-1" dirty="0">
                <a:solidFill>
                  <a:schemeClr val="tx1"/>
                </a:solidFill>
                <a:latin typeface="Times New Roman"/>
                <a:cs typeface="Times New Roman"/>
              </a:rPr>
              <a:t> Wednesday	Mar. 7</a:t>
            </a:r>
          </a:p>
          <a:p>
            <a:pPr lvl="1">
              <a:buClr>
                <a:srgbClr val="000000"/>
              </a:buClr>
              <a:buSzPct val="100000"/>
              <a:buFont typeface="Arial"/>
              <a:buChar char="•"/>
            </a:pPr>
            <a:endParaRPr lang="en-US" dirty="0"/>
          </a:p>
          <a:p>
            <a:pPr lvl="1">
              <a:buClr>
                <a:srgbClr val="000000"/>
              </a:buClr>
              <a:buSzPct val="100000"/>
              <a:buFont typeface="Arial"/>
              <a:buChar char="•"/>
            </a:pPr>
            <a:endParaRPr lang="en-US" dirty="0"/>
          </a:p>
        </p:txBody>
      </p:sp>
      <p:sp>
        <p:nvSpPr>
          <p:cNvPr id="2" name="Footer Placeholder 1">
            <a:extLst>
              <a:ext uri="{FF2B5EF4-FFF2-40B4-BE49-F238E27FC236}">
                <a16:creationId xmlns:a16="http://schemas.microsoft.com/office/drawing/2014/main" id="{7A408925-C180-3B10-A440-A3E1495F1854}"/>
              </a:ext>
            </a:extLst>
          </p:cNvPr>
          <p:cNvSpPr>
            <a:spLocks noGrp="1"/>
          </p:cNvSpPr>
          <p:nvPr>
            <p:ph type="ftr" idx="11"/>
          </p:nvPr>
        </p:nvSpPr>
        <p:spPr/>
        <p:txBody>
          <a:bodyPr/>
          <a:lstStyle/>
          <a:p>
            <a:r>
              <a:rPr lang="en-GB"/>
              <a:t>Carol Ansley, Cox</a:t>
            </a:r>
          </a:p>
        </p:txBody>
      </p:sp>
      <p:sp>
        <p:nvSpPr>
          <p:cNvPr id="3" name="Slide Number Placeholder 2">
            <a:extLst>
              <a:ext uri="{FF2B5EF4-FFF2-40B4-BE49-F238E27FC236}">
                <a16:creationId xmlns:a16="http://schemas.microsoft.com/office/drawing/2014/main" id="{056E7246-7725-AED6-4837-C06C720A641A}"/>
              </a:ext>
            </a:extLst>
          </p:cNvPr>
          <p:cNvSpPr>
            <a:spLocks noGrp="1"/>
          </p:cNvSpPr>
          <p:nvPr>
            <p:ph type="sldNum" idx="12"/>
          </p:nvPr>
        </p:nvSpPr>
        <p:spPr/>
        <p:txBody>
          <a:bodyPr/>
          <a:lstStyle/>
          <a:p>
            <a:r>
              <a:rPr lang="en-GB"/>
              <a:t>Slide </a:t>
            </a:r>
            <a:fld id="{F5D8E26B-7BCF-4D25-9C89-0168A6618F18}" type="slidenum">
              <a:rPr lang="en-GB" smtClean="0"/>
              <a:pPr/>
              <a:t>63</a:t>
            </a:fld>
            <a:endParaRPr lang="en-GB"/>
          </a:p>
        </p:txBody>
      </p:sp>
      <p:sp>
        <p:nvSpPr>
          <p:cNvPr id="4" name="Date Placeholder 3">
            <a:extLst>
              <a:ext uri="{FF2B5EF4-FFF2-40B4-BE49-F238E27FC236}">
                <a16:creationId xmlns:a16="http://schemas.microsoft.com/office/drawing/2014/main" id="{136EB26C-ED21-A3C9-999E-ADEA3D607B37}"/>
              </a:ext>
            </a:extLst>
          </p:cNvPr>
          <p:cNvSpPr>
            <a:spLocks noGrp="1"/>
          </p:cNvSpPr>
          <p:nvPr>
            <p:ph type="dt" idx="10"/>
          </p:nvPr>
        </p:nvSpPr>
        <p:spPr/>
        <p:txBody>
          <a:bodyPr/>
          <a:lstStyle/>
          <a:p>
            <a:r>
              <a:rPr lang="en-US"/>
              <a:t>January 2024</a:t>
            </a:r>
            <a:endParaRPr lang="en-GB"/>
          </a:p>
        </p:txBody>
      </p:sp>
    </p:spTree>
    <p:extLst>
      <p:ext uri="{BB962C8B-B14F-4D97-AF65-F5344CB8AC3E}">
        <p14:creationId xmlns:p14="http://schemas.microsoft.com/office/powerpoint/2010/main" val="405923230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a:t>TGbk</a:t>
            </a:r>
            <a:r>
              <a:rPr lang="en-US" altLang="en-US" dirty="0"/>
              <a:t> 320MHz Positioning</a:t>
            </a:r>
            <a:br>
              <a:rPr lang="en-US" altLang="en-US" dirty="0"/>
            </a:br>
            <a:r>
              <a:rPr lang="en-US" altLang="en-US" dirty="0"/>
              <a:t>Jan. Meeting Closing Report</a:t>
            </a:r>
            <a:endParaRPr lang="en-GB" dirty="0"/>
          </a:p>
        </p:txBody>
      </p:sp>
      <p:sp>
        <p:nvSpPr>
          <p:cNvPr id="3074" name="Rectangle 2"/>
          <p:cNvSpPr>
            <a:spLocks noGrp="1" noChangeArrowheads="1"/>
          </p:cNvSpPr>
          <p:nvPr>
            <p:ph type="subTitle" idx="1"/>
          </p:nvPr>
        </p:nvSpPr>
        <p:spPr>
          <a:xfrm>
            <a:off x="1828800" y="1689856"/>
            <a:ext cx="8534400" cy="476250"/>
          </a:xfrm>
          <a:ln/>
        </p:spPr>
        <p:txBody>
          <a:bodyPr/>
          <a:lstStyle/>
          <a:p>
            <a:pP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2024-01-18</a:t>
            </a:r>
          </a:p>
        </p:txBody>
      </p:sp>
      <p:sp>
        <p:nvSpPr>
          <p:cNvPr id="6" name="Date Placeholder 3"/>
          <p:cNvSpPr>
            <a:spLocks noGrp="1"/>
          </p:cNvSpPr>
          <p:nvPr>
            <p:ph type="dt" idx="10"/>
          </p:nvPr>
        </p:nvSpPr>
        <p:spPr/>
        <p:txBody>
          <a:bodyPr/>
          <a:lstStyle/>
          <a:p>
            <a:r>
              <a:rPr lang="en-US"/>
              <a:t>January 2024</a:t>
            </a:r>
            <a:endParaRPr lang="en-GB" dirty="0"/>
          </a:p>
        </p:txBody>
      </p:sp>
      <p:sp>
        <p:nvSpPr>
          <p:cNvPr id="7" name="Footer Placeholder 4"/>
          <p:cNvSpPr>
            <a:spLocks noGrp="1"/>
          </p:cNvSpPr>
          <p:nvPr>
            <p:ph type="ftr" idx="11"/>
          </p:nvPr>
        </p:nvSpPr>
        <p:spPr/>
        <p:txBody>
          <a:bodyPr/>
          <a:lstStyle/>
          <a:p>
            <a:r>
              <a:rPr lang="en-GB"/>
              <a:t>Jonathan Segev, Intel corporation</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64</a:t>
            </a:fld>
            <a:endParaRPr lang="en-GB" dirty="0"/>
          </a:p>
        </p:txBody>
      </p:sp>
      <p:graphicFrame>
        <p:nvGraphicFramePr>
          <p:cNvPr id="3075" name="Object 3"/>
          <p:cNvGraphicFramePr>
            <a:graphicFrameLocks noChangeAspect="1"/>
          </p:cNvGraphicFramePr>
          <p:nvPr/>
        </p:nvGraphicFramePr>
        <p:xfrm>
          <a:off x="993775" y="3159881"/>
          <a:ext cx="10510837" cy="2487613"/>
        </p:xfrm>
        <a:graphic>
          <a:graphicData uri="http://schemas.openxmlformats.org/presentationml/2006/ole">
            <mc:AlternateContent xmlns:mc="http://schemas.openxmlformats.org/markup-compatibility/2006">
              <mc:Choice xmlns:v="urn:schemas-microsoft-com:vml" Requires="v">
                <p:oleObj name="Document" r:id="rId3" imgW="10773432" imgH="2553940" progId="Word.Document.8">
                  <p:embed/>
                </p:oleObj>
              </mc:Choice>
              <mc:Fallback>
                <p:oleObj name="Document" r:id="rId3" imgW="10773432" imgH="2553940" progId="Word.Document.8">
                  <p:embed/>
                  <p:pic>
                    <p:nvPicPr>
                      <p:cNvPr id="3075" name="Object 3"/>
                      <p:cNvPicPr>
                        <a:picLocks noChangeAspect="1" noChangeArrowheads="1"/>
                      </p:cNvPicPr>
                      <p:nvPr/>
                    </p:nvPicPr>
                    <p:blipFill>
                      <a:blip r:embed="rId4"/>
                      <a:srcRect/>
                      <a:stretch>
                        <a:fillRect/>
                      </a:stretch>
                    </p:blipFill>
                    <p:spPr bwMode="auto">
                      <a:xfrm>
                        <a:off x="993775" y="3159881"/>
                        <a:ext cx="10510837" cy="2487613"/>
                      </a:xfrm>
                      <a:prstGeom prst="rect">
                        <a:avLst/>
                      </a:prstGeom>
                      <a:noFill/>
                    </p:spPr>
                  </p:pic>
                </p:oleObj>
              </mc:Fallback>
            </mc:AlternateContent>
          </a:graphicData>
        </a:graphic>
      </p:graphicFrame>
      <p:sp>
        <p:nvSpPr>
          <p:cNvPr id="3076" name="Rectangle 4"/>
          <p:cNvSpPr>
            <a:spLocks noChangeArrowheads="1"/>
          </p:cNvSpPr>
          <p:nvPr/>
        </p:nvSpPr>
        <p:spPr bwMode="auto">
          <a:xfrm>
            <a:off x="993775" y="2514196"/>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idx="1"/>
          </p:nvPr>
        </p:nvSpPr>
        <p:spPr>
          <a:ln/>
        </p:spPr>
        <p:txBody>
          <a:bodyPr/>
          <a:lstStyle/>
          <a:p>
            <a:pPr indent="12700" algn="just">
              <a:spcBef>
                <a:spcPct val="20000"/>
              </a:spcBef>
            </a:pPr>
            <a:r>
              <a:rPr lang="en-US" dirty="0"/>
              <a:t>This document is the </a:t>
            </a:r>
            <a:r>
              <a:rPr lang="en-US" dirty="0" err="1"/>
              <a:t>TGbk</a:t>
            </a:r>
            <a:r>
              <a:rPr lang="en-US" dirty="0"/>
              <a:t> 320MHz Positioning closing report for the IEEE 802.11 Jan. </a:t>
            </a:r>
            <a:r>
              <a:rPr lang="en-US"/>
              <a:t>2024 </a:t>
            </a:r>
            <a:r>
              <a:rPr lang="en-US" dirty="0"/>
              <a:t>interim meeting.</a:t>
            </a:r>
          </a:p>
          <a:p>
            <a:pPr indent="12700" algn="just">
              <a:spcBef>
                <a:spcPct val="20000"/>
              </a:spcBef>
            </a:pPr>
            <a:endParaRPr lang="en-US" dirty="0"/>
          </a:p>
          <a:p>
            <a:pPr indent="12700" algn="just">
              <a:spcBef>
                <a:spcPct val="20000"/>
              </a:spcBef>
            </a:pPr>
            <a:endParaRPr lang="en-US" altLang="en-US"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65</a:t>
            </a:fld>
            <a:endParaRPr lang="en-GB"/>
          </a:p>
        </p:txBody>
      </p:sp>
      <p:sp>
        <p:nvSpPr>
          <p:cNvPr id="5" name="Footer Placeholder 4"/>
          <p:cNvSpPr>
            <a:spLocks noGrp="1"/>
          </p:cNvSpPr>
          <p:nvPr>
            <p:ph type="ftr" idx="14"/>
          </p:nvPr>
        </p:nvSpPr>
        <p:spPr/>
        <p:txBody>
          <a:bodyPr/>
          <a:lstStyle/>
          <a:p>
            <a:r>
              <a:rPr lang="en-GB"/>
              <a:t>Jonathan Segev, Intel corporation</a:t>
            </a:r>
            <a:endParaRPr lang="en-GB" dirty="0"/>
          </a:p>
        </p:txBody>
      </p:sp>
      <p:sp>
        <p:nvSpPr>
          <p:cNvPr id="4" name="Date Placeholder 3"/>
          <p:cNvSpPr>
            <a:spLocks noGrp="1"/>
          </p:cNvSpPr>
          <p:nvPr>
            <p:ph type="dt" idx="15"/>
          </p:nvPr>
        </p:nvSpPr>
        <p:spPr/>
        <p:txBody>
          <a:bodyPr/>
          <a:lstStyle/>
          <a:p>
            <a:r>
              <a:rPr lang="en-US"/>
              <a:t>January 2024</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a:xfrm>
            <a:off x="191344" y="685802"/>
            <a:ext cx="11809312" cy="678962"/>
          </a:xfrm>
        </p:spPr>
        <p:txBody>
          <a:bodyPr/>
          <a:lstStyle/>
          <a:p>
            <a:r>
              <a:rPr lang="en-US" dirty="0"/>
              <a:t>Jan. Meeting Progress and Targets Towards the March Meeting</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191344" y="1535145"/>
            <a:ext cx="11377264" cy="2469919"/>
          </a:xfrm>
        </p:spPr>
        <p:txBody>
          <a:bodyPr/>
          <a:lstStyle/>
          <a:p>
            <a:pPr>
              <a:buFont typeface="Arial" panose="020B0604020202020204" pitchFamily="34" charset="0"/>
              <a:buChar char="•"/>
            </a:pPr>
            <a:r>
              <a:rPr lang="en-US" altLang="en-US" b="0" kern="0" dirty="0"/>
              <a:t>Work completed during this meeting:</a:t>
            </a:r>
          </a:p>
          <a:p>
            <a:pPr lvl="1">
              <a:buFont typeface="Arial" panose="020B0604020202020204" pitchFamily="34" charset="0"/>
              <a:buChar char="•"/>
            </a:pPr>
            <a:r>
              <a:rPr lang="en-US" altLang="en-US" b="0" kern="0" dirty="0"/>
              <a:t>Reviewed, assigned and resolved CIDs from LB279.</a:t>
            </a:r>
          </a:p>
          <a:p>
            <a:pPr lvl="1">
              <a:buFont typeface="Arial" panose="020B0604020202020204" pitchFamily="34" charset="0"/>
              <a:buChar char="•"/>
            </a:pPr>
            <a:r>
              <a:rPr lang="en-US" altLang="en-US" b="0" kern="0" dirty="0"/>
              <a:t>Roughly 2/3 of the General and Technical CIDs</a:t>
            </a:r>
            <a:r>
              <a:rPr lang="en-US" altLang="en-US" dirty="0"/>
              <a:t> assigned.</a:t>
            </a:r>
            <a:endParaRPr lang="en-US" altLang="en-US" b="0" kern="0" dirty="0"/>
          </a:p>
          <a:p>
            <a:pPr lvl="1">
              <a:buFont typeface="Arial" panose="020B0604020202020204" pitchFamily="34" charset="0"/>
              <a:buChar char="•"/>
            </a:pPr>
            <a:r>
              <a:rPr lang="en-US" altLang="en-US" b="0" kern="0" dirty="0"/>
              <a:t>Resol</a:t>
            </a:r>
            <a:r>
              <a:rPr lang="en-US" altLang="en-US" kern="0" dirty="0"/>
              <a:t>ved 13 comments</a:t>
            </a:r>
            <a:r>
              <a:rPr lang="en-US" altLang="en-US" sz="2400" kern="0" dirty="0"/>
              <a:t>.</a:t>
            </a:r>
          </a:p>
          <a:p>
            <a:pPr lvl="1">
              <a:buFont typeface="Arial" panose="020B0604020202020204" pitchFamily="34" charset="0"/>
              <a:buChar char="•"/>
            </a:pPr>
            <a:r>
              <a:rPr lang="en-US" altLang="en-US" b="0" dirty="0"/>
              <a:t>Reviewed and updated TG timelines.</a:t>
            </a:r>
          </a:p>
          <a:p>
            <a:pPr lvl="1">
              <a:buFont typeface="Arial" panose="020B0604020202020204" pitchFamily="34" charset="0"/>
              <a:buChar char="•"/>
            </a:pPr>
            <a:r>
              <a:rPr lang="en-US" altLang="en-US" b="0" dirty="0"/>
              <a:t>Committed to recirculate out of the March meeting.</a:t>
            </a:r>
            <a:endParaRPr lang="en-US" altLang="en-US" sz="1800" b="0" kern="0" dirty="0"/>
          </a:p>
          <a:p>
            <a:pPr>
              <a:buFont typeface="Arial" panose="020B0604020202020204" pitchFamily="34" charset="0"/>
              <a:buChar char="•"/>
            </a:pPr>
            <a:endParaRPr lang="en-US" b="0" dirty="0"/>
          </a:p>
          <a:p>
            <a:pPr>
              <a:buFont typeface="Arial" panose="020B0604020202020204" pitchFamily="34" charset="0"/>
              <a:buChar char="•"/>
            </a:pPr>
            <a:r>
              <a:rPr lang="en-US" b="0" dirty="0"/>
              <a:t>Work expected towards March meeting:</a:t>
            </a:r>
          </a:p>
          <a:p>
            <a:pPr lvl="1">
              <a:buFont typeface="Arial" panose="020B0604020202020204" pitchFamily="34" charset="0"/>
              <a:buChar char="•"/>
            </a:pPr>
            <a:r>
              <a:rPr lang="en-US" dirty="0"/>
              <a:t>Complete editorial comments, generate minor P802.11bk revision. </a:t>
            </a:r>
          </a:p>
          <a:p>
            <a:pPr lvl="1">
              <a:buFont typeface="Arial" panose="020B0604020202020204" pitchFamily="34" charset="0"/>
              <a:buChar char="•"/>
            </a:pPr>
            <a:r>
              <a:rPr lang="en-US" dirty="0"/>
              <a:t>Conduct comment resolution.</a:t>
            </a:r>
          </a:p>
          <a:p>
            <a:pPr lvl="1">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93C3B09D-52C0-431F-909E-C2FB98F79077}"/>
              </a:ext>
            </a:extLst>
          </p:cNvPr>
          <p:cNvSpPr>
            <a:spLocks noGrp="1"/>
          </p:cNvSpPr>
          <p:nvPr>
            <p:ph type="sldNum" idx="12"/>
          </p:nvPr>
        </p:nvSpPr>
        <p:spPr/>
        <p:txBody>
          <a:bodyPr/>
          <a:lstStyle/>
          <a:p>
            <a:r>
              <a:rPr lang="en-GB"/>
              <a:t>Slide </a:t>
            </a:r>
            <a:fld id="{440F5867-744E-4AA6-B0ED-4C44D2DFBB7B}" type="slidenum">
              <a:rPr lang="en-GB" smtClean="0"/>
              <a:pPr/>
              <a:t>66</a:t>
            </a:fld>
            <a:endParaRPr lang="en-GB" dirty="0"/>
          </a:p>
        </p:txBody>
      </p:sp>
      <p:sp>
        <p:nvSpPr>
          <p:cNvPr id="5" name="Footer Placeholder 4">
            <a:extLst>
              <a:ext uri="{FF2B5EF4-FFF2-40B4-BE49-F238E27FC236}">
                <a16:creationId xmlns:a16="http://schemas.microsoft.com/office/drawing/2014/main" id="{4ABEB2BE-425D-4856-ADA5-227FF447C614}"/>
              </a:ext>
            </a:extLst>
          </p:cNvPr>
          <p:cNvSpPr>
            <a:spLocks noGrp="1"/>
          </p:cNvSpPr>
          <p:nvPr>
            <p:ph type="ftr" idx="14"/>
          </p:nvPr>
        </p:nvSpPr>
        <p:spPr/>
        <p:txBody>
          <a:bodyPr/>
          <a:lstStyle/>
          <a:p>
            <a:r>
              <a:rPr lang="en-GB"/>
              <a:t>Jonathan Segev, Intel corporation</a:t>
            </a:r>
            <a:endParaRPr lang="en-GB" dirty="0"/>
          </a:p>
        </p:txBody>
      </p:sp>
      <p:sp>
        <p:nvSpPr>
          <p:cNvPr id="6" name="Date Placeholder 5">
            <a:extLst>
              <a:ext uri="{FF2B5EF4-FFF2-40B4-BE49-F238E27FC236}">
                <a16:creationId xmlns:a16="http://schemas.microsoft.com/office/drawing/2014/main" id="{A0D521EF-729A-4073-B852-79E9BA559744}"/>
              </a:ext>
            </a:extLst>
          </p:cNvPr>
          <p:cNvSpPr>
            <a:spLocks noGrp="1"/>
          </p:cNvSpPr>
          <p:nvPr>
            <p:ph type="dt" idx="15"/>
          </p:nvPr>
        </p:nvSpPr>
        <p:spPr/>
        <p:txBody>
          <a:bodyPr/>
          <a:lstStyle/>
          <a:p>
            <a:r>
              <a:rPr lang="en-US"/>
              <a:t>January 2024</a:t>
            </a:r>
            <a:endParaRPr lang="en-GB" dirty="0"/>
          </a:p>
        </p:txBody>
      </p:sp>
      <p:sp>
        <p:nvSpPr>
          <p:cNvPr id="9" name="Footer Placeholder 4">
            <a:extLst>
              <a:ext uri="{FF2B5EF4-FFF2-40B4-BE49-F238E27FC236}">
                <a16:creationId xmlns:a16="http://schemas.microsoft.com/office/drawing/2014/main" id="{C65A89BF-8A40-48A4-8634-3AB695572AB5}"/>
              </a:ext>
            </a:extLst>
          </p:cNvPr>
          <p:cNvSpPr txBox="1">
            <a:spLocks/>
          </p:cNvSpP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t>Jonathan Segev, Intel corporation</a:t>
            </a:r>
            <a:endParaRPr lang="en-GB" dirty="0"/>
          </a:p>
        </p:txBody>
      </p:sp>
      <p:graphicFrame>
        <p:nvGraphicFramePr>
          <p:cNvPr id="7" name="Chart 6">
            <a:extLst>
              <a:ext uri="{FF2B5EF4-FFF2-40B4-BE49-F238E27FC236}">
                <a16:creationId xmlns:a16="http://schemas.microsoft.com/office/drawing/2014/main" id="{82219693-1739-3D1E-090F-A65064440900}"/>
              </a:ext>
            </a:extLst>
          </p:cNvPr>
          <p:cNvGraphicFramePr/>
          <p:nvPr/>
        </p:nvGraphicFramePr>
        <p:xfrm>
          <a:off x="7968208" y="3652869"/>
          <a:ext cx="4032448" cy="280046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id="{5EE17924-AF19-C488-332C-7C6509DF36A5}"/>
              </a:ext>
            </a:extLst>
          </p:cNvPr>
          <p:cNvGraphicFramePr/>
          <p:nvPr/>
        </p:nvGraphicFramePr>
        <p:xfrm>
          <a:off x="8040216" y="1286205"/>
          <a:ext cx="3888432" cy="24699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270601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F83E7-3A0B-4238-818F-C4D271BAEAA3}"/>
              </a:ext>
            </a:extLst>
          </p:cNvPr>
          <p:cNvSpPr>
            <a:spLocks noGrp="1"/>
          </p:cNvSpPr>
          <p:nvPr>
            <p:ph type="title"/>
          </p:nvPr>
        </p:nvSpPr>
        <p:spPr>
          <a:xfrm>
            <a:off x="914401" y="685802"/>
            <a:ext cx="10361084" cy="366606"/>
          </a:xfrm>
        </p:spPr>
        <p:txBody>
          <a:bodyPr/>
          <a:lstStyle/>
          <a:p>
            <a:r>
              <a:rPr lang="en-US" dirty="0" err="1"/>
              <a:t>TGbk</a:t>
            </a:r>
            <a:r>
              <a:rPr lang="en-US" dirty="0"/>
              <a:t> Projected Timeline</a:t>
            </a:r>
          </a:p>
        </p:txBody>
      </p:sp>
      <p:sp>
        <p:nvSpPr>
          <p:cNvPr id="4" name="Slide Number Placeholder 3">
            <a:extLst>
              <a:ext uri="{FF2B5EF4-FFF2-40B4-BE49-F238E27FC236}">
                <a16:creationId xmlns:a16="http://schemas.microsoft.com/office/drawing/2014/main" id="{8DAA37FE-39E6-40C2-9771-486289537624}"/>
              </a:ext>
            </a:extLst>
          </p:cNvPr>
          <p:cNvSpPr>
            <a:spLocks noGrp="1"/>
          </p:cNvSpPr>
          <p:nvPr>
            <p:ph type="sldNum" idx="12"/>
          </p:nvPr>
        </p:nvSpPr>
        <p:spPr/>
        <p:txBody>
          <a:bodyPr/>
          <a:lstStyle/>
          <a:p>
            <a:r>
              <a:rPr lang="en-GB"/>
              <a:t>Slide </a:t>
            </a:r>
            <a:fld id="{440F5867-744E-4AA6-B0ED-4C44D2DFBB7B}" type="slidenum">
              <a:rPr lang="en-GB" smtClean="0"/>
              <a:pPr/>
              <a:t>67</a:t>
            </a:fld>
            <a:endParaRPr lang="en-GB" dirty="0"/>
          </a:p>
        </p:txBody>
      </p:sp>
      <p:sp>
        <p:nvSpPr>
          <p:cNvPr id="5" name="Footer Placeholder 4">
            <a:extLst>
              <a:ext uri="{FF2B5EF4-FFF2-40B4-BE49-F238E27FC236}">
                <a16:creationId xmlns:a16="http://schemas.microsoft.com/office/drawing/2014/main" id="{E0992612-7DBB-47B1-B68C-ED1BCC06507F}"/>
              </a:ext>
            </a:extLst>
          </p:cNvPr>
          <p:cNvSpPr>
            <a:spLocks noGrp="1"/>
          </p:cNvSpPr>
          <p:nvPr>
            <p:ph type="ftr" idx="14"/>
          </p:nvPr>
        </p:nvSpPr>
        <p:spPr/>
        <p:txBody>
          <a:bodyPr/>
          <a:lstStyle/>
          <a:p>
            <a:r>
              <a:rPr lang="en-GB"/>
              <a:t>Jonathan Segev, Intel corporation</a:t>
            </a:r>
            <a:endParaRPr lang="en-GB" dirty="0"/>
          </a:p>
        </p:txBody>
      </p:sp>
      <p:sp>
        <p:nvSpPr>
          <p:cNvPr id="6" name="Date Placeholder 5">
            <a:extLst>
              <a:ext uri="{FF2B5EF4-FFF2-40B4-BE49-F238E27FC236}">
                <a16:creationId xmlns:a16="http://schemas.microsoft.com/office/drawing/2014/main" id="{E25B61A1-8673-4A65-B4BE-D1B85DA04E5B}"/>
              </a:ext>
            </a:extLst>
          </p:cNvPr>
          <p:cNvSpPr>
            <a:spLocks noGrp="1"/>
          </p:cNvSpPr>
          <p:nvPr>
            <p:ph type="dt" idx="15"/>
          </p:nvPr>
        </p:nvSpPr>
        <p:spPr/>
        <p:txBody>
          <a:bodyPr/>
          <a:lstStyle/>
          <a:p>
            <a:r>
              <a:rPr lang="en-US"/>
              <a:t>January 2024</a:t>
            </a:r>
            <a:endParaRPr lang="en-GB" dirty="0"/>
          </a:p>
        </p:txBody>
      </p:sp>
      <p:sp>
        <p:nvSpPr>
          <p:cNvPr id="3" name="Rectangle 2">
            <a:extLst>
              <a:ext uri="{FF2B5EF4-FFF2-40B4-BE49-F238E27FC236}">
                <a16:creationId xmlns:a16="http://schemas.microsoft.com/office/drawing/2014/main" id="{B35EF855-DA72-576E-0DFC-4AF2E178E273}"/>
              </a:ext>
            </a:extLst>
          </p:cNvPr>
          <p:cNvSpPr>
            <a:spLocks noChangeArrowheads="1"/>
          </p:cNvSpPr>
          <p:nvPr/>
        </p:nvSpPr>
        <p:spPr bwMode="auto">
          <a:xfrm>
            <a:off x="873969" y="1700807"/>
            <a:ext cx="10285409" cy="4169797"/>
          </a:xfrm>
          <a:prstGeom prst="rect">
            <a:avLst/>
          </a:prstGeom>
          <a:noFill/>
          <a:ln w="2540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8" name="Rectangle 7">
            <a:extLst>
              <a:ext uri="{FF2B5EF4-FFF2-40B4-BE49-F238E27FC236}">
                <a16:creationId xmlns:a16="http://schemas.microsoft.com/office/drawing/2014/main" id="{590DE2D2-B929-A3D9-DCCA-042F8A735E83}"/>
              </a:ext>
            </a:extLst>
          </p:cNvPr>
          <p:cNvSpPr>
            <a:spLocks noChangeArrowheads="1"/>
          </p:cNvSpPr>
          <p:nvPr/>
        </p:nvSpPr>
        <p:spPr bwMode="auto">
          <a:xfrm>
            <a:off x="7295142" y="1700808"/>
            <a:ext cx="1304652"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Q2 2024</a:t>
            </a:r>
          </a:p>
        </p:txBody>
      </p:sp>
      <p:sp>
        <p:nvSpPr>
          <p:cNvPr id="9" name="Rectangle 8">
            <a:extLst>
              <a:ext uri="{FF2B5EF4-FFF2-40B4-BE49-F238E27FC236}">
                <a16:creationId xmlns:a16="http://schemas.microsoft.com/office/drawing/2014/main" id="{AAEB89CE-A539-831C-C499-61A3A9BA622E}"/>
              </a:ext>
            </a:extLst>
          </p:cNvPr>
          <p:cNvSpPr>
            <a:spLocks noChangeArrowheads="1"/>
          </p:cNvSpPr>
          <p:nvPr/>
        </p:nvSpPr>
        <p:spPr bwMode="auto">
          <a:xfrm>
            <a:off x="6029648" y="1694141"/>
            <a:ext cx="1265494" cy="37976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Q1 2024</a:t>
            </a:r>
          </a:p>
        </p:txBody>
      </p:sp>
      <p:sp>
        <p:nvSpPr>
          <p:cNvPr id="10" name="Rectangle 9">
            <a:extLst>
              <a:ext uri="{FF2B5EF4-FFF2-40B4-BE49-F238E27FC236}">
                <a16:creationId xmlns:a16="http://schemas.microsoft.com/office/drawing/2014/main" id="{52CCEDC9-AF1A-2744-A58C-A51A8132CFD3}"/>
              </a:ext>
            </a:extLst>
          </p:cNvPr>
          <p:cNvSpPr>
            <a:spLocks noChangeArrowheads="1"/>
          </p:cNvSpPr>
          <p:nvPr/>
        </p:nvSpPr>
        <p:spPr bwMode="auto">
          <a:xfrm>
            <a:off x="3491541" y="1694141"/>
            <a:ext cx="1272613" cy="37899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Q3 2023</a:t>
            </a:r>
          </a:p>
        </p:txBody>
      </p:sp>
      <p:sp>
        <p:nvSpPr>
          <p:cNvPr id="11" name="Rectangle 10">
            <a:extLst>
              <a:ext uri="{FF2B5EF4-FFF2-40B4-BE49-F238E27FC236}">
                <a16:creationId xmlns:a16="http://schemas.microsoft.com/office/drawing/2014/main" id="{393100F3-DB67-A234-D869-051CE120FC0A}"/>
              </a:ext>
            </a:extLst>
          </p:cNvPr>
          <p:cNvSpPr>
            <a:spLocks noChangeArrowheads="1"/>
          </p:cNvSpPr>
          <p:nvPr/>
        </p:nvSpPr>
        <p:spPr bwMode="auto">
          <a:xfrm>
            <a:off x="2118974" y="1694140"/>
            <a:ext cx="1372566"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Q2 2023</a:t>
            </a:r>
          </a:p>
        </p:txBody>
      </p:sp>
      <p:sp>
        <p:nvSpPr>
          <p:cNvPr id="12" name="Rectangle 11">
            <a:extLst>
              <a:ext uri="{FF2B5EF4-FFF2-40B4-BE49-F238E27FC236}">
                <a16:creationId xmlns:a16="http://schemas.microsoft.com/office/drawing/2014/main" id="{92D37167-5F2A-F8D9-C366-8C0EE0BC5C03}"/>
              </a:ext>
            </a:extLst>
          </p:cNvPr>
          <p:cNvSpPr>
            <a:spLocks noChangeArrowheads="1"/>
          </p:cNvSpPr>
          <p:nvPr/>
        </p:nvSpPr>
        <p:spPr bwMode="auto">
          <a:xfrm>
            <a:off x="903597" y="1694140"/>
            <a:ext cx="1215378"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Q1 2023</a:t>
            </a:r>
          </a:p>
        </p:txBody>
      </p:sp>
      <p:sp>
        <p:nvSpPr>
          <p:cNvPr id="13" name="Rectangle 12">
            <a:extLst>
              <a:ext uri="{FF2B5EF4-FFF2-40B4-BE49-F238E27FC236}">
                <a16:creationId xmlns:a16="http://schemas.microsoft.com/office/drawing/2014/main" id="{11908B82-46DC-48CE-056D-06B922C227DB}"/>
              </a:ext>
            </a:extLst>
          </p:cNvPr>
          <p:cNvSpPr>
            <a:spLocks noChangeArrowheads="1"/>
          </p:cNvSpPr>
          <p:nvPr/>
        </p:nvSpPr>
        <p:spPr bwMode="auto">
          <a:xfrm>
            <a:off x="4755255" y="1694140"/>
            <a:ext cx="1288633"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Q4 2023</a:t>
            </a:r>
          </a:p>
        </p:txBody>
      </p:sp>
      <p:sp>
        <p:nvSpPr>
          <p:cNvPr id="14" name="Rectangle 13">
            <a:extLst>
              <a:ext uri="{FF2B5EF4-FFF2-40B4-BE49-F238E27FC236}">
                <a16:creationId xmlns:a16="http://schemas.microsoft.com/office/drawing/2014/main" id="{F1A7E2BD-48DF-F8D8-2295-DA5029A22D5E}"/>
              </a:ext>
            </a:extLst>
          </p:cNvPr>
          <p:cNvSpPr>
            <a:spLocks noChangeArrowheads="1"/>
          </p:cNvSpPr>
          <p:nvPr/>
        </p:nvSpPr>
        <p:spPr bwMode="auto">
          <a:xfrm>
            <a:off x="8588220" y="1700808"/>
            <a:ext cx="1304652"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Q3 2024</a:t>
            </a:r>
          </a:p>
        </p:txBody>
      </p:sp>
      <p:sp>
        <p:nvSpPr>
          <p:cNvPr id="24" name="Line 15">
            <a:extLst>
              <a:ext uri="{FF2B5EF4-FFF2-40B4-BE49-F238E27FC236}">
                <a16:creationId xmlns:a16="http://schemas.microsoft.com/office/drawing/2014/main" id="{7CF910CB-6231-089E-1BCA-6DD466928CAC}"/>
              </a:ext>
            </a:extLst>
          </p:cNvPr>
          <p:cNvSpPr>
            <a:spLocks noChangeShapeType="1"/>
          </p:cNvSpPr>
          <p:nvPr/>
        </p:nvSpPr>
        <p:spPr bwMode="auto">
          <a:xfrm flipH="1">
            <a:off x="7386718" y="1728155"/>
            <a:ext cx="3175"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6" name="Line 14">
            <a:extLst>
              <a:ext uri="{FF2B5EF4-FFF2-40B4-BE49-F238E27FC236}">
                <a16:creationId xmlns:a16="http://schemas.microsoft.com/office/drawing/2014/main" id="{959E0FD8-604C-681E-5960-8784CF4CAE9E}"/>
              </a:ext>
            </a:extLst>
          </p:cNvPr>
          <p:cNvSpPr>
            <a:spLocks noChangeShapeType="1"/>
          </p:cNvSpPr>
          <p:nvPr/>
        </p:nvSpPr>
        <p:spPr bwMode="auto">
          <a:xfrm flipH="1">
            <a:off x="4796263" y="1728155"/>
            <a:ext cx="7937"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7" name="Line 10">
            <a:extLst>
              <a:ext uri="{FF2B5EF4-FFF2-40B4-BE49-F238E27FC236}">
                <a16:creationId xmlns:a16="http://schemas.microsoft.com/office/drawing/2014/main" id="{F89E2DDE-8ACD-3FED-CF0F-6DB75B96C650}"/>
              </a:ext>
            </a:extLst>
          </p:cNvPr>
          <p:cNvSpPr>
            <a:spLocks noChangeShapeType="1"/>
          </p:cNvSpPr>
          <p:nvPr/>
        </p:nvSpPr>
        <p:spPr bwMode="auto">
          <a:xfrm>
            <a:off x="2122896" y="1728155"/>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8" name="Line 11">
            <a:extLst>
              <a:ext uri="{FF2B5EF4-FFF2-40B4-BE49-F238E27FC236}">
                <a16:creationId xmlns:a16="http://schemas.microsoft.com/office/drawing/2014/main" id="{639E277B-95ED-9E3B-A7B2-72214D0D2DD6}"/>
              </a:ext>
            </a:extLst>
          </p:cNvPr>
          <p:cNvSpPr>
            <a:spLocks noChangeShapeType="1"/>
          </p:cNvSpPr>
          <p:nvPr/>
        </p:nvSpPr>
        <p:spPr bwMode="auto">
          <a:xfrm>
            <a:off x="3491210" y="1728155"/>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9" name="Line 15">
            <a:extLst>
              <a:ext uri="{FF2B5EF4-FFF2-40B4-BE49-F238E27FC236}">
                <a16:creationId xmlns:a16="http://schemas.microsoft.com/office/drawing/2014/main" id="{2F725920-71A3-D2D7-622F-BCFB710C5DB1}"/>
              </a:ext>
            </a:extLst>
          </p:cNvPr>
          <p:cNvSpPr>
            <a:spLocks noChangeShapeType="1"/>
          </p:cNvSpPr>
          <p:nvPr/>
        </p:nvSpPr>
        <p:spPr bwMode="auto">
          <a:xfrm>
            <a:off x="6055001" y="1728155"/>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0" name="Line 15">
            <a:extLst>
              <a:ext uri="{FF2B5EF4-FFF2-40B4-BE49-F238E27FC236}">
                <a16:creationId xmlns:a16="http://schemas.microsoft.com/office/drawing/2014/main" id="{A926A33B-8DAE-1859-B396-0B57B9B3CB58}"/>
              </a:ext>
            </a:extLst>
          </p:cNvPr>
          <p:cNvSpPr>
            <a:spLocks noChangeShapeType="1"/>
          </p:cNvSpPr>
          <p:nvPr/>
        </p:nvSpPr>
        <p:spPr bwMode="auto">
          <a:xfrm flipH="1">
            <a:off x="8622878" y="1694141"/>
            <a:ext cx="3175"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1" name="Rectangle 30">
            <a:extLst>
              <a:ext uri="{FF2B5EF4-FFF2-40B4-BE49-F238E27FC236}">
                <a16:creationId xmlns:a16="http://schemas.microsoft.com/office/drawing/2014/main" id="{3A3A0B94-1D55-E0CF-18E6-2689CCB13BBB}"/>
              </a:ext>
            </a:extLst>
          </p:cNvPr>
          <p:cNvSpPr>
            <a:spLocks noChangeArrowheads="1"/>
          </p:cNvSpPr>
          <p:nvPr/>
        </p:nvSpPr>
        <p:spPr bwMode="auto">
          <a:xfrm>
            <a:off x="9884353" y="1683662"/>
            <a:ext cx="1304652" cy="389474"/>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Q4 2024</a:t>
            </a:r>
          </a:p>
        </p:txBody>
      </p:sp>
      <p:sp>
        <p:nvSpPr>
          <p:cNvPr id="41" name="Line 15">
            <a:extLst>
              <a:ext uri="{FF2B5EF4-FFF2-40B4-BE49-F238E27FC236}">
                <a16:creationId xmlns:a16="http://schemas.microsoft.com/office/drawing/2014/main" id="{053822A8-72CF-97E5-2EF1-BB5F76DE75A2}"/>
              </a:ext>
            </a:extLst>
          </p:cNvPr>
          <p:cNvSpPr>
            <a:spLocks noChangeShapeType="1"/>
          </p:cNvSpPr>
          <p:nvPr/>
        </p:nvSpPr>
        <p:spPr bwMode="auto">
          <a:xfrm flipH="1">
            <a:off x="9919011" y="1676995"/>
            <a:ext cx="3175"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42" name="Text Box 26">
            <a:extLst>
              <a:ext uri="{FF2B5EF4-FFF2-40B4-BE49-F238E27FC236}">
                <a16:creationId xmlns:a16="http://schemas.microsoft.com/office/drawing/2014/main" id="{F26C83E6-9B8E-0A9C-7F87-FF8F3BA9EFCD}"/>
              </a:ext>
            </a:extLst>
          </p:cNvPr>
          <p:cNvSpPr txBox="1">
            <a:spLocks noChangeArrowheads="1"/>
          </p:cNvSpPr>
          <p:nvPr/>
        </p:nvSpPr>
        <p:spPr bwMode="auto">
          <a:xfrm flipH="1">
            <a:off x="803899" y="2361161"/>
            <a:ext cx="865662" cy="23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Formation</a:t>
            </a:r>
          </a:p>
        </p:txBody>
      </p:sp>
      <p:sp>
        <p:nvSpPr>
          <p:cNvPr id="44" name="Isosceles Triangle 43">
            <a:extLst>
              <a:ext uri="{FF2B5EF4-FFF2-40B4-BE49-F238E27FC236}">
                <a16:creationId xmlns:a16="http://schemas.microsoft.com/office/drawing/2014/main" id="{000650BE-08FB-CB96-BC5D-989DEC23D1D4}"/>
              </a:ext>
            </a:extLst>
          </p:cNvPr>
          <p:cNvSpPr>
            <a:spLocks noChangeArrowheads="1"/>
          </p:cNvSpPr>
          <p:nvPr/>
        </p:nvSpPr>
        <p:spPr bwMode="auto">
          <a:xfrm flipH="1">
            <a:off x="992268" y="2170682"/>
            <a:ext cx="216000" cy="180000"/>
          </a:xfrm>
          <a:prstGeom prst="triangle">
            <a:avLst>
              <a:gd name="adj" fmla="val 50000"/>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100">
              <a:latin typeface="+mn-lt"/>
              <a:ea typeface="+mn-ea"/>
            </a:endParaRPr>
          </a:p>
        </p:txBody>
      </p:sp>
      <p:sp>
        <p:nvSpPr>
          <p:cNvPr id="67" name="Rectangle 66">
            <a:extLst>
              <a:ext uri="{FF2B5EF4-FFF2-40B4-BE49-F238E27FC236}">
                <a16:creationId xmlns:a16="http://schemas.microsoft.com/office/drawing/2014/main" id="{52E743BA-E8AE-C177-7159-C87179743B5F}"/>
              </a:ext>
            </a:extLst>
          </p:cNvPr>
          <p:cNvSpPr/>
          <p:nvPr/>
        </p:nvSpPr>
        <p:spPr>
          <a:xfrm>
            <a:off x="1030624" y="3060111"/>
            <a:ext cx="1111020" cy="173402"/>
          </a:xfrm>
          <a:prstGeom prst="rect">
            <a:avLst/>
          </a:prstGeom>
          <a:gradFill flip="none" rotWithShape="1">
            <a:gsLst>
              <a:gs pos="0">
                <a:schemeClr val="accent1">
                  <a:lumMod val="5000"/>
                  <a:lumOff val="95000"/>
                </a:schemeClr>
              </a:gs>
              <a:gs pos="0">
                <a:schemeClr val="accent1"/>
              </a:gs>
              <a:gs pos="100000">
                <a:srgbClr val="FFFF00"/>
              </a:gs>
              <a:gs pos="99000">
                <a:schemeClr val="accent1"/>
              </a:gs>
              <a:gs pos="100000">
                <a:srgbClr val="FFFF00"/>
              </a:gs>
            </a:gsLst>
            <a:lin ang="0" scaled="1"/>
            <a:tileRect/>
          </a:gradFill>
          <a:ln w="9525"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Times New Roman"/>
                <a:ea typeface="MS Gothic"/>
                <a:cs typeface="+mn-cs"/>
              </a:rPr>
              <a:t>Framework</a:t>
            </a:r>
          </a:p>
        </p:txBody>
      </p:sp>
      <p:sp>
        <p:nvSpPr>
          <p:cNvPr id="68" name="Isosceles Triangle 67">
            <a:extLst>
              <a:ext uri="{FF2B5EF4-FFF2-40B4-BE49-F238E27FC236}">
                <a16:creationId xmlns:a16="http://schemas.microsoft.com/office/drawing/2014/main" id="{35CE6954-FDCC-5374-FCDA-B4104816996E}"/>
              </a:ext>
            </a:extLst>
          </p:cNvPr>
          <p:cNvSpPr>
            <a:spLocks noChangeArrowheads="1"/>
          </p:cNvSpPr>
          <p:nvPr/>
        </p:nvSpPr>
        <p:spPr bwMode="auto">
          <a:xfrm flipH="1">
            <a:off x="2018875" y="2197731"/>
            <a:ext cx="216000" cy="180000"/>
          </a:xfrm>
          <a:prstGeom prst="triangle">
            <a:avLst>
              <a:gd name="adj" fmla="val 50000"/>
            </a:avLst>
          </a:prstGeom>
          <a:solidFill>
            <a:schemeClr val="accent1"/>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69" name="Text Box 26">
            <a:extLst>
              <a:ext uri="{FF2B5EF4-FFF2-40B4-BE49-F238E27FC236}">
                <a16:creationId xmlns:a16="http://schemas.microsoft.com/office/drawing/2014/main" id="{BEDE620C-94EC-4F5F-964C-C55943428387}"/>
              </a:ext>
            </a:extLst>
          </p:cNvPr>
          <p:cNvSpPr txBox="1">
            <a:spLocks noChangeArrowheads="1"/>
          </p:cNvSpPr>
          <p:nvPr/>
        </p:nvSpPr>
        <p:spPr bwMode="auto">
          <a:xfrm flipH="1">
            <a:off x="1601364" y="2361161"/>
            <a:ext cx="1256193" cy="544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Framework completion</a:t>
            </a:r>
          </a:p>
          <a:p>
            <a:pPr algn="ctr"/>
            <a:r>
              <a:rPr lang="en-US" altLang="en-US" sz="1000" dirty="0">
                <a:latin typeface="Arial" panose="020B0604020202020204" pitchFamily="34" charset="0"/>
                <a:cs typeface="Arial" panose="020B0604020202020204" pitchFamily="34" charset="0"/>
              </a:rPr>
              <a:t>05/23</a:t>
            </a:r>
          </a:p>
        </p:txBody>
      </p:sp>
      <p:sp>
        <p:nvSpPr>
          <p:cNvPr id="70" name="Rectangle 69">
            <a:extLst>
              <a:ext uri="{FF2B5EF4-FFF2-40B4-BE49-F238E27FC236}">
                <a16:creationId xmlns:a16="http://schemas.microsoft.com/office/drawing/2014/main" id="{013418C8-0519-12D6-514D-5108F7D6D136}"/>
              </a:ext>
            </a:extLst>
          </p:cNvPr>
          <p:cNvSpPr/>
          <p:nvPr/>
        </p:nvSpPr>
        <p:spPr>
          <a:xfrm>
            <a:off x="2133167" y="3298940"/>
            <a:ext cx="8961120" cy="266858"/>
          </a:xfrm>
          <a:prstGeom prst="rect">
            <a:avLst/>
          </a:prstGeom>
          <a:gradFill flip="none" rotWithShape="1">
            <a:gsLst>
              <a:gs pos="0">
                <a:schemeClr val="accent1">
                  <a:lumMod val="5000"/>
                  <a:lumOff val="95000"/>
                </a:schemeClr>
              </a:gs>
              <a:gs pos="0">
                <a:schemeClr val="accent1"/>
              </a:gs>
              <a:gs pos="100000">
                <a:srgbClr val="FFFF00"/>
              </a:gs>
              <a:gs pos="40000">
                <a:schemeClr val="accent1"/>
              </a:gs>
              <a:gs pos="50000">
                <a:srgbClr val="FFFF00"/>
              </a:gs>
            </a:gsLst>
            <a:lin ang="0" scaled="1"/>
            <a:tileRect/>
          </a:gra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802.11bk amendment text development</a:t>
            </a:r>
          </a:p>
        </p:txBody>
      </p:sp>
      <p:cxnSp>
        <p:nvCxnSpPr>
          <p:cNvPr id="71" name="Straight Connector 70">
            <a:extLst>
              <a:ext uri="{FF2B5EF4-FFF2-40B4-BE49-F238E27FC236}">
                <a16:creationId xmlns:a16="http://schemas.microsoft.com/office/drawing/2014/main" id="{AC1612A4-07EB-1F0A-D76D-C9BD05850E7F}"/>
              </a:ext>
            </a:extLst>
          </p:cNvPr>
          <p:cNvCxnSpPr>
            <a:cxnSpLocks/>
          </p:cNvCxnSpPr>
          <p:nvPr/>
        </p:nvCxnSpPr>
        <p:spPr bwMode="auto">
          <a:xfrm flipV="1">
            <a:off x="1029481" y="3249993"/>
            <a:ext cx="109728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2" name="Isosceles Triangle 71">
            <a:extLst>
              <a:ext uri="{FF2B5EF4-FFF2-40B4-BE49-F238E27FC236}">
                <a16:creationId xmlns:a16="http://schemas.microsoft.com/office/drawing/2014/main" id="{26A92764-F114-9E79-FAEC-12F7F3BA950B}"/>
              </a:ext>
            </a:extLst>
          </p:cNvPr>
          <p:cNvSpPr>
            <a:spLocks noChangeArrowheads="1"/>
          </p:cNvSpPr>
          <p:nvPr/>
        </p:nvSpPr>
        <p:spPr bwMode="auto">
          <a:xfrm>
            <a:off x="5935888" y="2181161"/>
            <a:ext cx="216000" cy="180000"/>
          </a:xfrm>
          <a:prstGeom prst="triangle">
            <a:avLst>
              <a:gd name="adj" fmla="val 50000"/>
            </a:avLst>
          </a:prstGeom>
          <a:solidFill>
            <a:schemeClr val="accent1"/>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73" name="Text Box 26">
            <a:extLst>
              <a:ext uri="{FF2B5EF4-FFF2-40B4-BE49-F238E27FC236}">
                <a16:creationId xmlns:a16="http://schemas.microsoft.com/office/drawing/2014/main" id="{2E5EF2A9-C6DB-4D2C-54D0-C5C3AA82E8B6}"/>
              </a:ext>
            </a:extLst>
          </p:cNvPr>
          <p:cNvSpPr txBox="1">
            <a:spLocks noChangeArrowheads="1"/>
          </p:cNvSpPr>
          <p:nvPr/>
        </p:nvSpPr>
        <p:spPr bwMode="auto">
          <a:xfrm flipH="1">
            <a:off x="5682632" y="2361161"/>
            <a:ext cx="84691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Initial WG ballot</a:t>
            </a:r>
          </a:p>
        </p:txBody>
      </p:sp>
      <p:grpSp>
        <p:nvGrpSpPr>
          <p:cNvPr id="19" name="Group 18">
            <a:extLst>
              <a:ext uri="{FF2B5EF4-FFF2-40B4-BE49-F238E27FC236}">
                <a16:creationId xmlns:a16="http://schemas.microsoft.com/office/drawing/2014/main" id="{E7BA46E3-5383-EB29-BEA4-05B6B9822161}"/>
              </a:ext>
            </a:extLst>
          </p:cNvPr>
          <p:cNvGrpSpPr/>
          <p:nvPr/>
        </p:nvGrpSpPr>
        <p:grpSpPr>
          <a:xfrm>
            <a:off x="6456040" y="2196364"/>
            <a:ext cx="846911" cy="583719"/>
            <a:chOff x="7321734" y="2168072"/>
            <a:chExt cx="846911" cy="583719"/>
          </a:xfrm>
        </p:grpSpPr>
        <p:sp>
          <p:nvSpPr>
            <p:cNvPr id="74" name="Isosceles Triangle 73">
              <a:extLst>
                <a:ext uri="{FF2B5EF4-FFF2-40B4-BE49-F238E27FC236}">
                  <a16:creationId xmlns:a16="http://schemas.microsoft.com/office/drawing/2014/main" id="{7EBE38FB-862D-F7EA-9496-BC4C3964FD4D}"/>
                </a:ext>
              </a:extLst>
            </p:cNvPr>
            <p:cNvSpPr>
              <a:spLocks noChangeArrowheads="1"/>
            </p:cNvSpPr>
            <p:nvPr/>
          </p:nvSpPr>
          <p:spPr bwMode="auto">
            <a:xfrm flipH="1">
              <a:off x="7635960" y="2168072"/>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75" name="Text Box 26">
              <a:extLst>
                <a:ext uri="{FF2B5EF4-FFF2-40B4-BE49-F238E27FC236}">
                  <a16:creationId xmlns:a16="http://schemas.microsoft.com/office/drawing/2014/main" id="{3365A062-102D-1834-A813-C4D3B9BF37FF}"/>
                </a:ext>
              </a:extLst>
            </p:cNvPr>
            <p:cNvSpPr txBox="1">
              <a:spLocks noChangeArrowheads="1"/>
            </p:cNvSpPr>
            <p:nvPr/>
          </p:nvSpPr>
          <p:spPr bwMode="auto">
            <a:xfrm flipH="1">
              <a:off x="7321734" y="2361161"/>
              <a:ext cx="84691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Recirc 03/24</a:t>
              </a:r>
            </a:p>
          </p:txBody>
        </p:sp>
      </p:grpSp>
      <p:cxnSp>
        <p:nvCxnSpPr>
          <p:cNvPr id="78" name="Straight Connector 77">
            <a:extLst>
              <a:ext uri="{FF2B5EF4-FFF2-40B4-BE49-F238E27FC236}">
                <a16:creationId xmlns:a16="http://schemas.microsoft.com/office/drawing/2014/main" id="{2EE50FFE-09D5-3FE8-6FED-726676D84E30}"/>
              </a:ext>
            </a:extLst>
          </p:cNvPr>
          <p:cNvCxnSpPr>
            <a:cxnSpLocks/>
          </p:cNvCxnSpPr>
          <p:nvPr/>
        </p:nvCxnSpPr>
        <p:spPr bwMode="auto">
          <a:xfrm flipV="1">
            <a:off x="2141712" y="3602578"/>
            <a:ext cx="393192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9" name="Isosceles Triangle 78">
            <a:extLst>
              <a:ext uri="{FF2B5EF4-FFF2-40B4-BE49-F238E27FC236}">
                <a16:creationId xmlns:a16="http://schemas.microsoft.com/office/drawing/2014/main" id="{8DA98FE8-5D6A-B524-B5CE-D9E378910FF6}"/>
              </a:ext>
            </a:extLst>
          </p:cNvPr>
          <p:cNvSpPr>
            <a:spLocks noChangeArrowheads="1"/>
          </p:cNvSpPr>
          <p:nvPr/>
        </p:nvSpPr>
        <p:spPr bwMode="auto">
          <a:xfrm flipH="1">
            <a:off x="10467485" y="2168072"/>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80" name="Text Box 26">
            <a:extLst>
              <a:ext uri="{FF2B5EF4-FFF2-40B4-BE49-F238E27FC236}">
                <a16:creationId xmlns:a16="http://schemas.microsoft.com/office/drawing/2014/main" id="{D686F88D-8CFD-F2F8-8FF0-30AC7A7B6D76}"/>
              </a:ext>
            </a:extLst>
          </p:cNvPr>
          <p:cNvSpPr txBox="1">
            <a:spLocks noChangeArrowheads="1"/>
          </p:cNvSpPr>
          <p:nvPr/>
        </p:nvSpPr>
        <p:spPr bwMode="auto">
          <a:xfrm flipH="1">
            <a:off x="10214229" y="2361161"/>
            <a:ext cx="846911" cy="23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Final SA</a:t>
            </a:r>
          </a:p>
        </p:txBody>
      </p:sp>
      <p:sp>
        <p:nvSpPr>
          <p:cNvPr id="7" name="Rectangle 6">
            <a:extLst>
              <a:ext uri="{FF2B5EF4-FFF2-40B4-BE49-F238E27FC236}">
                <a16:creationId xmlns:a16="http://schemas.microsoft.com/office/drawing/2014/main" id="{ED43BC3B-76A3-7EC9-8880-D99BCC601081}"/>
              </a:ext>
            </a:extLst>
          </p:cNvPr>
          <p:cNvSpPr/>
          <p:nvPr/>
        </p:nvSpPr>
        <p:spPr>
          <a:xfrm>
            <a:off x="6055001" y="3810213"/>
            <a:ext cx="822960" cy="266859"/>
          </a:xfrm>
          <a:prstGeom prst="rect">
            <a:avLst/>
          </a:prstGeom>
          <a:gradFill flip="none" rotWithShape="1">
            <a:gsLst>
              <a:gs pos="0">
                <a:schemeClr val="accent1">
                  <a:lumMod val="5000"/>
                  <a:lumOff val="95000"/>
                </a:schemeClr>
              </a:gs>
              <a:gs pos="0">
                <a:schemeClr val="accent1"/>
              </a:gs>
              <a:gs pos="100000">
                <a:srgbClr val="FFFF00"/>
              </a:gs>
              <a:gs pos="2000">
                <a:schemeClr val="accent1"/>
              </a:gs>
              <a:gs pos="24000">
                <a:srgbClr val="FFFF00"/>
              </a:gs>
            </a:gsLst>
            <a:lin ang="0" scaled="1"/>
            <a:tileRect/>
          </a:gra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11bk D2.0 </a:t>
            </a:r>
          </a:p>
        </p:txBody>
      </p:sp>
      <p:grpSp>
        <p:nvGrpSpPr>
          <p:cNvPr id="33" name="Group 32">
            <a:extLst>
              <a:ext uri="{FF2B5EF4-FFF2-40B4-BE49-F238E27FC236}">
                <a16:creationId xmlns:a16="http://schemas.microsoft.com/office/drawing/2014/main" id="{5F7A5DDD-FDCA-651B-4F6E-2B38E380AE54}"/>
              </a:ext>
            </a:extLst>
          </p:cNvPr>
          <p:cNvGrpSpPr/>
          <p:nvPr/>
        </p:nvGrpSpPr>
        <p:grpSpPr>
          <a:xfrm>
            <a:off x="7846162" y="2131684"/>
            <a:ext cx="1050648" cy="1087354"/>
            <a:chOff x="8705473" y="2168072"/>
            <a:chExt cx="1050648" cy="1087354"/>
          </a:xfrm>
        </p:grpSpPr>
        <p:sp>
          <p:nvSpPr>
            <p:cNvPr id="76" name="Isosceles Triangle 75">
              <a:extLst>
                <a:ext uri="{FF2B5EF4-FFF2-40B4-BE49-F238E27FC236}">
                  <a16:creationId xmlns:a16="http://schemas.microsoft.com/office/drawing/2014/main" id="{9D6EC8B7-F456-EBF3-CCF0-C1C708885108}"/>
                </a:ext>
              </a:extLst>
            </p:cNvPr>
            <p:cNvSpPr>
              <a:spLocks noChangeArrowheads="1"/>
            </p:cNvSpPr>
            <p:nvPr/>
          </p:nvSpPr>
          <p:spPr bwMode="auto">
            <a:xfrm flipH="1">
              <a:off x="9227118" y="2168072"/>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77" name="Text Box 26">
              <a:extLst>
                <a:ext uri="{FF2B5EF4-FFF2-40B4-BE49-F238E27FC236}">
                  <a16:creationId xmlns:a16="http://schemas.microsoft.com/office/drawing/2014/main" id="{A60D0AB6-5A3D-7C69-D9E1-817205D9A9F5}"/>
                </a:ext>
              </a:extLst>
            </p:cNvPr>
            <p:cNvSpPr txBox="1">
              <a:spLocks noChangeArrowheads="1"/>
            </p:cNvSpPr>
            <p:nvPr/>
          </p:nvSpPr>
          <p:spPr bwMode="auto">
            <a:xfrm flipH="1">
              <a:off x="8909210" y="2361161"/>
              <a:ext cx="84691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Initial SA</a:t>
              </a:r>
            </a:p>
            <a:p>
              <a:pPr algn="ctr"/>
              <a:r>
                <a:rPr lang="en-US" altLang="en-US" sz="1000" dirty="0">
                  <a:latin typeface="Arial" panose="020B0604020202020204" pitchFamily="34" charset="0"/>
                  <a:cs typeface="Arial" panose="020B0604020202020204" pitchFamily="34" charset="0"/>
                </a:rPr>
                <a:t>07/24</a:t>
              </a:r>
            </a:p>
          </p:txBody>
        </p:sp>
        <p:sp>
          <p:nvSpPr>
            <p:cNvPr id="15" name="Isosceles Triangle 14">
              <a:extLst>
                <a:ext uri="{FF2B5EF4-FFF2-40B4-BE49-F238E27FC236}">
                  <a16:creationId xmlns:a16="http://schemas.microsoft.com/office/drawing/2014/main" id="{85B8D61D-2138-73A3-1D8C-C7684FBF6F81}"/>
                </a:ext>
              </a:extLst>
            </p:cNvPr>
            <p:cNvSpPr>
              <a:spLocks noChangeArrowheads="1"/>
            </p:cNvSpPr>
            <p:nvPr/>
          </p:nvSpPr>
          <p:spPr bwMode="auto">
            <a:xfrm flipH="1">
              <a:off x="8958729" y="2671707"/>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16" name="Text Box 26">
              <a:extLst>
                <a:ext uri="{FF2B5EF4-FFF2-40B4-BE49-F238E27FC236}">
                  <a16:creationId xmlns:a16="http://schemas.microsoft.com/office/drawing/2014/main" id="{B0BF20E2-E0A8-8D6F-3244-243AA2E39C1E}"/>
                </a:ext>
              </a:extLst>
            </p:cNvPr>
            <p:cNvSpPr txBox="1">
              <a:spLocks noChangeArrowheads="1"/>
            </p:cNvSpPr>
            <p:nvPr/>
          </p:nvSpPr>
          <p:spPr bwMode="auto">
            <a:xfrm flipH="1">
              <a:off x="8705473" y="2864796"/>
              <a:ext cx="84691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Final WG ballot 7/24</a:t>
              </a:r>
            </a:p>
          </p:txBody>
        </p:sp>
      </p:grpSp>
      <p:sp>
        <p:nvSpPr>
          <p:cNvPr id="17" name="Rectangle 16">
            <a:extLst>
              <a:ext uri="{FF2B5EF4-FFF2-40B4-BE49-F238E27FC236}">
                <a16:creationId xmlns:a16="http://schemas.microsoft.com/office/drawing/2014/main" id="{8DF4CEFA-24DB-B718-6CB4-42572EC91263}"/>
              </a:ext>
            </a:extLst>
          </p:cNvPr>
          <p:cNvSpPr/>
          <p:nvPr/>
        </p:nvSpPr>
        <p:spPr>
          <a:xfrm>
            <a:off x="6888088" y="4501170"/>
            <a:ext cx="1304375" cy="266858"/>
          </a:xfrm>
          <a:prstGeom prst="rect">
            <a:avLst/>
          </a:prstGeom>
          <a:solidFill>
            <a:srgbClr val="FFFF00"/>
          </a:soli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11bk D3.0 </a:t>
            </a:r>
          </a:p>
        </p:txBody>
      </p:sp>
      <p:sp>
        <p:nvSpPr>
          <p:cNvPr id="18" name="Rectangle 17">
            <a:extLst>
              <a:ext uri="{FF2B5EF4-FFF2-40B4-BE49-F238E27FC236}">
                <a16:creationId xmlns:a16="http://schemas.microsoft.com/office/drawing/2014/main" id="{4C4DEE5D-91E7-90BF-A2A0-F99364717F3C}"/>
              </a:ext>
            </a:extLst>
          </p:cNvPr>
          <p:cNvSpPr/>
          <p:nvPr/>
        </p:nvSpPr>
        <p:spPr>
          <a:xfrm>
            <a:off x="6885205" y="4159943"/>
            <a:ext cx="677543" cy="241730"/>
          </a:xfrm>
          <a:prstGeom prst="rect">
            <a:avLst/>
          </a:prstGeom>
          <a:solidFill>
            <a:srgbClr val="FFFF00"/>
          </a:soli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MDR</a:t>
            </a:r>
          </a:p>
        </p:txBody>
      </p:sp>
      <p:grpSp>
        <p:nvGrpSpPr>
          <p:cNvPr id="20" name="Group 19">
            <a:extLst>
              <a:ext uri="{FF2B5EF4-FFF2-40B4-BE49-F238E27FC236}">
                <a16:creationId xmlns:a16="http://schemas.microsoft.com/office/drawing/2014/main" id="{029EADD2-CC4F-C24E-8232-55230CB6EA9B}"/>
              </a:ext>
            </a:extLst>
          </p:cNvPr>
          <p:cNvGrpSpPr/>
          <p:nvPr/>
        </p:nvGrpSpPr>
        <p:grpSpPr>
          <a:xfrm>
            <a:off x="6470224" y="2735131"/>
            <a:ext cx="846911" cy="429831"/>
            <a:chOff x="7321734" y="2168072"/>
            <a:chExt cx="846911" cy="429831"/>
          </a:xfrm>
        </p:grpSpPr>
        <p:sp>
          <p:nvSpPr>
            <p:cNvPr id="21" name="Isosceles Triangle 20">
              <a:extLst>
                <a:ext uri="{FF2B5EF4-FFF2-40B4-BE49-F238E27FC236}">
                  <a16:creationId xmlns:a16="http://schemas.microsoft.com/office/drawing/2014/main" id="{43F5E3CB-F677-C745-D20E-C8A417C54820}"/>
                </a:ext>
              </a:extLst>
            </p:cNvPr>
            <p:cNvSpPr>
              <a:spLocks noChangeArrowheads="1"/>
            </p:cNvSpPr>
            <p:nvPr/>
          </p:nvSpPr>
          <p:spPr bwMode="auto">
            <a:xfrm flipH="1">
              <a:off x="7635960" y="2168072"/>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22" name="Text Box 26">
              <a:extLst>
                <a:ext uri="{FF2B5EF4-FFF2-40B4-BE49-F238E27FC236}">
                  <a16:creationId xmlns:a16="http://schemas.microsoft.com/office/drawing/2014/main" id="{9D19D750-E3E8-6118-AD44-DC0FEB6935A5}"/>
                </a:ext>
              </a:extLst>
            </p:cNvPr>
            <p:cNvSpPr txBox="1">
              <a:spLocks noChangeArrowheads="1"/>
            </p:cNvSpPr>
            <p:nvPr/>
          </p:nvSpPr>
          <p:spPr bwMode="auto">
            <a:xfrm flipH="1">
              <a:off x="7321734" y="2361161"/>
              <a:ext cx="846911" cy="23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MDR start</a:t>
              </a:r>
            </a:p>
          </p:txBody>
        </p:sp>
      </p:grpSp>
      <p:grpSp>
        <p:nvGrpSpPr>
          <p:cNvPr id="23" name="Group 22">
            <a:extLst>
              <a:ext uri="{FF2B5EF4-FFF2-40B4-BE49-F238E27FC236}">
                <a16:creationId xmlns:a16="http://schemas.microsoft.com/office/drawing/2014/main" id="{EC02E0EA-8455-6517-69C1-C28F8C82F1C6}"/>
              </a:ext>
            </a:extLst>
          </p:cNvPr>
          <p:cNvGrpSpPr/>
          <p:nvPr/>
        </p:nvGrpSpPr>
        <p:grpSpPr>
          <a:xfrm>
            <a:off x="7118015" y="2739043"/>
            <a:ext cx="846911" cy="429831"/>
            <a:chOff x="7321734" y="2168072"/>
            <a:chExt cx="846911" cy="429831"/>
          </a:xfrm>
        </p:grpSpPr>
        <p:sp>
          <p:nvSpPr>
            <p:cNvPr id="25" name="Isosceles Triangle 24">
              <a:extLst>
                <a:ext uri="{FF2B5EF4-FFF2-40B4-BE49-F238E27FC236}">
                  <a16:creationId xmlns:a16="http://schemas.microsoft.com/office/drawing/2014/main" id="{2CF913C1-0695-71EF-803F-F0FD2B318186}"/>
                </a:ext>
              </a:extLst>
            </p:cNvPr>
            <p:cNvSpPr>
              <a:spLocks noChangeArrowheads="1"/>
            </p:cNvSpPr>
            <p:nvPr/>
          </p:nvSpPr>
          <p:spPr bwMode="auto">
            <a:xfrm flipH="1">
              <a:off x="7635960" y="2168072"/>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32" name="Text Box 26">
              <a:extLst>
                <a:ext uri="{FF2B5EF4-FFF2-40B4-BE49-F238E27FC236}">
                  <a16:creationId xmlns:a16="http://schemas.microsoft.com/office/drawing/2014/main" id="{2110EAA4-D4E4-0F99-78FF-A4B093A97B35}"/>
                </a:ext>
              </a:extLst>
            </p:cNvPr>
            <p:cNvSpPr txBox="1">
              <a:spLocks noChangeArrowheads="1"/>
            </p:cNvSpPr>
            <p:nvPr/>
          </p:nvSpPr>
          <p:spPr bwMode="auto">
            <a:xfrm flipH="1">
              <a:off x="7321734" y="2361161"/>
              <a:ext cx="846911" cy="23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MDR </a:t>
              </a:r>
              <a:r>
                <a:rPr lang="en-US" altLang="en-US" sz="1000" dirty="0" err="1">
                  <a:latin typeface="Arial" panose="020B0604020202020204" pitchFamily="34" charset="0"/>
                  <a:cs typeface="Arial" panose="020B0604020202020204" pitchFamily="34" charset="0"/>
                </a:rPr>
                <a:t>cmp</a:t>
              </a:r>
              <a:endParaRPr lang="en-US" altLang="en-US" sz="1000" dirty="0">
                <a:latin typeface="Arial" panose="020B0604020202020204" pitchFamily="34" charset="0"/>
                <a:cs typeface="Arial" panose="020B0604020202020204" pitchFamily="34" charset="0"/>
              </a:endParaRPr>
            </a:p>
          </p:txBody>
        </p:sp>
      </p:grpSp>
      <p:sp>
        <p:nvSpPr>
          <p:cNvPr id="34" name="Rectangle 33">
            <a:extLst>
              <a:ext uri="{FF2B5EF4-FFF2-40B4-BE49-F238E27FC236}">
                <a16:creationId xmlns:a16="http://schemas.microsoft.com/office/drawing/2014/main" id="{816A9EB5-357B-C1F0-C6F4-C069F8E97C1D}"/>
              </a:ext>
            </a:extLst>
          </p:cNvPr>
          <p:cNvSpPr/>
          <p:nvPr/>
        </p:nvSpPr>
        <p:spPr>
          <a:xfrm>
            <a:off x="8475807" y="4501170"/>
            <a:ext cx="548640" cy="266858"/>
          </a:xfrm>
          <a:prstGeom prst="rect">
            <a:avLst/>
          </a:prstGeom>
          <a:solidFill>
            <a:srgbClr val="FFFF00"/>
          </a:solidFill>
          <a:ln w="9525" cap="flat" cmpd="sng" algn="ctr">
            <a:solidFill>
              <a:srgbClr val="000000"/>
            </a:solidFill>
            <a:prstDash val="solid"/>
          </a:ln>
          <a:effectLst/>
        </p:spPr>
        <p:txBody>
          <a:bodyPr lIns="0" rIns="0"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 D4.0 </a:t>
            </a:r>
          </a:p>
        </p:txBody>
      </p:sp>
      <p:sp>
        <p:nvSpPr>
          <p:cNvPr id="35" name="Rectangle 34">
            <a:extLst>
              <a:ext uri="{FF2B5EF4-FFF2-40B4-BE49-F238E27FC236}">
                <a16:creationId xmlns:a16="http://schemas.microsoft.com/office/drawing/2014/main" id="{C0CD3C97-315D-979C-8B97-BC99B751C835}"/>
              </a:ext>
            </a:extLst>
          </p:cNvPr>
          <p:cNvSpPr/>
          <p:nvPr/>
        </p:nvSpPr>
        <p:spPr>
          <a:xfrm>
            <a:off x="9022777" y="4494272"/>
            <a:ext cx="548640" cy="273755"/>
          </a:xfrm>
          <a:prstGeom prst="rect">
            <a:avLst/>
          </a:prstGeom>
          <a:solidFill>
            <a:srgbClr val="FFFF00"/>
          </a:solidFill>
          <a:ln w="9525" cap="flat" cmpd="sng" algn="ctr">
            <a:solidFill>
              <a:srgbClr val="000000"/>
            </a:solidFill>
            <a:prstDash val="solid"/>
          </a:ln>
          <a:effectLst/>
        </p:spPr>
        <p:txBody>
          <a:bodyPr lIns="0" rIns="0"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 D5.0 </a:t>
            </a:r>
          </a:p>
        </p:txBody>
      </p:sp>
      <p:sp>
        <p:nvSpPr>
          <p:cNvPr id="39" name="Isosceles Triangle 38">
            <a:extLst>
              <a:ext uri="{FF2B5EF4-FFF2-40B4-BE49-F238E27FC236}">
                <a16:creationId xmlns:a16="http://schemas.microsoft.com/office/drawing/2014/main" id="{AC2FE1C4-C3F9-35B8-7706-22D6CDA0ECD9}"/>
              </a:ext>
            </a:extLst>
          </p:cNvPr>
          <p:cNvSpPr>
            <a:spLocks noChangeArrowheads="1"/>
          </p:cNvSpPr>
          <p:nvPr/>
        </p:nvSpPr>
        <p:spPr bwMode="auto">
          <a:xfrm flipH="1">
            <a:off x="8797528" y="2639129"/>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40" name="Text Box 26">
            <a:extLst>
              <a:ext uri="{FF2B5EF4-FFF2-40B4-BE49-F238E27FC236}">
                <a16:creationId xmlns:a16="http://schemas.microsoft.com/office/drawing/2014/main" id="{6C22E9D8-CD61-9ED2-FCE5-B0D7BA4FC6A1}"/>
              </a:ext>
            </a:extLst>
          </p:cNvPr>
          <p:cNvSpPr txBox="1">
            <a:spLocks noChangeArrowheads="1"/>
          </p:cNvSpPr>
          <p:nvPr/>
        </p:nvSpPr>
        <p:spPr bwMode="auto">
          <a:xfrm flipH="1">
            <a:off x="8544272" y="2832218"/>
            <a:ext cx="84691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SA </a:t>
            </a:r>
            <a:r>
              <a:rPr lang="en-US" altLang="en-US" sz="1000" dirty="0" err="1">
                <a:latin typeface="Arial" panose="020B0604020202020204" pitchFamily="34" charset="0"/>
                <a:cs typeface="Arial" panose="020B0604020202020204" pitchFamily="34" charset="0"/>
              </a:rPr>
              <a:t>Recir</a:t>
            </a:r>
            <a:r>
              <a:rPr lang="en-US" altLang="en-US" sz="1000" dirty="0">
                <a:latin typeface="Arial" panose="020B0604020202020204" pitchFamily="34" charset="0"/>
                <a:cs typeface="Arial" panose="020B0604020202020204" pitchFamily="34" charset="0"/>
              </a:rPr>
              <a:t>.</a:t>
            </a:r>
          </a:p>
          <a:p>
            <a:pPr algn="ctr"/>
            <a:r>
              <a:rPr lang="en-US" altLang="en-US" sz="1000" dirty="0">
                <a:latin typeface="Arial" panose="020B0604020202020204" pitchFamily="34" charset="0"/>
                <a:cs typeface="Arial" panose="020B0604020202020204" pitchFamily="34" charset="0"/>
              </a:rPr>
              <a:t>10/24</a:t>
            </a:r>
          </a:p>
        </p:txBody>
      </p:sp>
    </p:spTree>
    <p:extLst>
      <p:ext uri="{BB962C8B-B14F-4D97-AF65-F5344CB8AC3E}">
        <p14:creationId xmlns:p14="http://schemas.microsoft.com/office/powerpoint/2010/main" val="36044614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AAA7D-AF08-4879-953B-4B7FF0391C1D}"/>
              </a:ext>
            </a:extLst>
          </p:cNvPr>
          <p:cNvSpPr>
            <a:spLocks noGrp="1"/>
          </p:cNvSpPr>
          <p:nvPr>
            <p:ph type="title"/>
          </p:nvPr>
        </p:nvSpPr>
        <p:spPr>
          <a:xfrm>
            <a:off x="914401" y="685801"/>
            <a:ext cx="10361084" cy="726975"/>
          </a:xfrm>
        </p:spPr>
        <p:txBody>
          <a:bodyPr/>
          <a:lstStyle/>
          <a:p>
            <a:r>
              <a:rPr lang="en-US" dirty="0"/>
              <a:t>Scheduled </a:t>
            </a:r>
            <a:r>
              <a:rPr lang="en-US" dirty="0" err="1"/>
              <a:t>TGbk</a:t>
            </a:r>
            <a:r>
              <a:rPr lang="en-US" dirty="0"/>
              <a:t> telecons</a:t>
            </a:r>
          </a:p>
        </p:txBody>
      </p:sp>
      <p:sp>
        <p:nvSpPr>
          <p:cNvPr id="4" name="Slide Number Placeholder 3">
            <a:extLst>
              <a:ext uri="{FF2B5EF4-FFF2-40B4-BE49-F238E27FC236}">
                <a16:creationId xmlns:a16="http://schemas.microsoft.com/office/drawing/2014/main" id="{EFD4E48F-9300-438A-8C3B-A714C94868D8}"/>
              </a:ext>
            </a:extLst>
          </p:cNvPr>
          <p:cNvSpPr>
            <a:spLocks noGrp="1"/>
          </p:cNvSpPr>
          <p:nvPr>
            <p:ph type="sldNum" idx="12"/>
          </p:nvPr>
        </p:nvSpPr>
        <p:spPr/>
        <p:txBody>
          <a:bodyPr/>
          <a:lstStyle/>
          <a:p>
            <a:r>
              <a:rPr lang="en-GB"/>
              <a:t>Slide </a:t>
            </a:r>
            <a:fld id="{440F5867-744E-4AA6-B0ED-4C44D2DFBB7B}" type="slidenum">
              <a:rPr lang="en-GB" smtClean="0"/>
              <a:pPr/>
              <a:t>68</a:t>
            </a:fld>
            <a:endParaRPr lang="en-GB" dirty="0"/>
          </a:p>
        </p:txBody>
      </p:sp>
      <p:sp>
        <p:nvSpPr>
          <p:cNvPr id="5" name="Footer Placeholder 4">
            <a:extLst>
              <a:ext uri="{FF2B5EF4-FFF2-40B4-BE49-F238E27FC236}">
                <a16:creationId xmlns:a16="http://schemas.microsoft.com/office/drawing/2014/main" id="{485B51AB-6A1D-4BA6-8817-ECA2366E18E5}"/>
              </a:ext>
            </a:extLst>
          </p:cNvPr>
          <p:cNvSpPr>
            <a:spLocks noGrp="1"/>
          </p:cNvSpPr>
          <p:nvPr>
            <p:ph type="ftr" idx="14"/>
          </p:nvPr>
        </p:nvSpPr>
        <p:spPr/>
        <p:txBody>
          <a:bodyPr/>
          <a:lstStyle/>
          <a:p>
            <a:r>
              <a:rPr lang="en-GB"/>
              <a:t>Jonathan Segev, Intel corporation</a:t>
            </a:r>
            <a:endParaRPr lang="en-GB" dirty="0"/>
          </a:p>
        </p:txBody>
      </p:sp>
      <p:sp>
        <p:nvSpPr>
          <p:cNvPr id="6" name="Date Placeholder 5">
            <a:extLst>
              <a:ext uri="{FF2B5EF4-FFF2-40B4-BE49-F238E27FC236}">
                <a16:creationId xmlns:a16="http://schemas.microsoft.com/office/drawing/2014/main" id="{45D1BC66-0A21-4D49-9A97-9FE36CAC67F1}"/>
              </a:ext>
            </a:extLst>
          </p:cNvPr>
          <p:cNvSpPr>
            <a:spLocks noGrp="1"/>
          </p:cNvSpPr>
          <p:nvPr>
            <p:ph type="dt" idx="15"/>
          </p:nvPr>
        </p:nvSpPr>
        <p:spPr/>
        <p:txBody>
          <a:bodyPr/>
          <a:lstStyle/>
          <a:p>
            <a:r>
              <a:rPr lang="en-US"/>
              <a:t>January 2024</a:t>
            </a:r>
            <a:endParaRPr lang="en-GB" dirty="0"/>
          </a:p>
        </p:txBody>
      </p:sp>
      <p:sp>
        <p:nvSpPr>
          <p:cNvPr id="8" name="Content Placeholder 2">
            <a:extLst>
              <a:ext uri="{FF2B5EF4-FFF2-40B4-BE49-F238E27FC236}">
                <a16:creationId xmlns:a16="http://schemas.microsoft.com/office/drawing/2014/main" id="{CC5B7EB9-3DEF-4981-89A9-614127FF9327}"/>
              </a:ext>
            </a:extLst>
          </p:cNvPr>
          <p:cNvSpPr txBox="1">
            <a:spLocks/>
          </p:cNvSpPr>
          <p:nvPr/>
        </p:nvSpPr>
        <p:spPr bwMode="auto">
          <a:xfrm>
            <a:off x="869621" y="1865108"/>
            <a:ext cx="10190067" cy="196601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lvl="1">
              <a:buFont typeface="Arial" panose="020B0604020202020204" pitchFamily="34" charset="0"/>
              <a:buChar char="•"/>
            </a:pPr>
            <a:r>
              <a:rPr lang="en-US" altLang="en-US" kern="0" dirty="0"/>
              <a:t>Tue. Jan. 30</a:t>
            </a:r>
            <a:r>
              <a:rPr lang="en-US" altLang="en-US" kern="0" baseline="30000" dirty="0"/>
              <a:t>th</a:t>
            </a:r>
            <a:r>
              <a:rPr lang="en-US" altLang="en-US" kern="0" dirty="0"/>
              <a:t> 	10:00am PT / 13:00 ET</a:t>
            </a:r>
          </a:p>
          <a:p>
            <a:pPr lvl="1">
              <a:buFont typeface="Arial" panose="020B0604020202020204" pitchFamily="34" charset="0"/>
              <a:buChar char="•"/>
            </a:pPr>
            <a:r>
              <a:rPr lang="en-US" altLang="en-US" kern="0" dirty="0"/>
              <a:t>Tue. Feb. 6</a:t>
            </a:r>
            <a:r>
              <a:rPr lang="en-US" altLang="en-US" kern="0" baseline="30000" dirty="0"/>
              <a:t>th</a:t>
            </a:r>
            <a:r>
              <a:rPr lang="en-US" altLang="en-US" kern="0" dirty="0"/>
              <a:t> 	10:00am PT / 13:00 ET</a:t>
            </a:r>
          </a:p>
          <a:p>
            <a:pPr lvl="1">
              <a:buFont typeface="Arial" panose="020B0604020202020204" pitchFamily="34" charset="0"/>
              <a:buChar char="•"/>
            </a:pPr>
            <a:r>
              <a:rPr lang="en-US" altLang="en-US" kern="0" dirty="0"/>
              <a:t>Tue. Feb. 13</a:t>
            </a:r>
            <a:r>
              <a:rPr lang="en-US" altLang="en-US" kern="0" baseline="30000" dirty="0"/>
              <a:t>h</a:t>
            </a:r>
            <a:r>
              <a:rPr lang="en-US" altLang="en-US" kern="0" dirty="0"/>
              <a:t> 	10:00am PT / 13:00 ET</a:t>
            </a:r>
            <a:r>
              <a:rPr lang="en-US" altLang="en-US" sz="2000" b="0" kern="0" baseline="30000" dirty="0">
                <a:solidFill>
                  <a:schemeClr val="tx1"/>
                </a:solidFill>
              </a:rPr>
              <a:t> ┼</a:t>
            </a:r>
            <a:endParaRPr lang="en-US" altLang="en-US" kern="0" dirty="0"/>
          </a:p>
          <a:p>
            <a:pPr lvl="1">
              <a:buFont typeface="Arial" panose="020B0604020202020204" pitchFamily="34" charset="0"/>
              <a:buChar char="•"/>
            </a:pPr>
            <a:r>
              <a:rPr lang="en-US" altLang="en-US" kern="0" dirty="0"/>
              <a:t>Tue. Feb. 20</a:t>
            </a:r>
            <a:r>
              <a:rPr lang="en-US" altLang="en-US" kern="0" baseline="30000" dirty="0"/>
              <a:t>th</a:t>
            </a:r>
            <a:r>
              <a:rPr lang="en-US" altLang="en-US" kern="0" dirty="0"/>
              <a:t> 	10:00am PT / 13:00 ET</a:t>
            </a:r>
          </a:p>
          <a:p>
            <a:pPr lvl="1">
              <a:buFont typeface="Arial" panose="020B0604020202020204" pitchFamily="34" charset="0"/>
              <a:buChar char="•"/>
            </a:pPr>
            <a:r>
              <a:rPr lang="en-US" altLang="en-US" kern="0" dirty="0"/>
              <a:t>Tue. Feb. 27</a:t>
            </a:r>
            <a:r>
              <a:rPr lang="en-US" altLang="en-US" kern="0" baseline="30000" dirty="0"/>
              <a:t>th</a:t>
            </a:r>
            <a:r>
              <a:rPr lang="en-US" altLang="en-US" kern="0" dirty="0"/>
              <a:t> 	10:00am PT / 13:00 ET</a:t>
            </a:r>
          </a:p>
          <a:p>
            <a:pPr lvl="1">
              <a:buFont typeface="Arial" panose="020B0604020202020204" pitchFamily="34" charset="0"/>
              <a:buChar char="•"/>
            </a:pPr>
            <a:r>
              <a:rPr lang="en-US" altLang="en-US" kern="0" dirty="0"/>
              <a:t>Tue. Mar. 5</a:t>
            </a:r>
            <a:r>
              <a:rPr lang="en-US" altLang="en-US" kern="0" baseline="30000" dirty="0"/>
              <a:t>th</a:t>
            </a:r>
            <a:r>
              <a:rPr lang="en-US" altLang="en-US" kern="0" dirty="0"/>
              <a:t> 	10:00am PT / 13:00 ET</a:t>
            </a:r>
            <a:r>
              <a:rPr lang="en-US" altLang="en-US" sz="2000" b="0" kern="0" baseline="30000" dirty="0">
                <a:solidFill>
                  <a:schemeClr val="tx1"/>
                </a:solidFill>
              </a:rPr>
              <a:t> ┼</a:t>
            </a:r>
            <a:endParaRPr lang="en-US" altLang="en-US" kern="0" dirty="0"/>
          </a:p>
          <a:p>
            <a:pPr marL="457200" lvl="1" indent="0"/>
            <a:endParaRPr lang="en-US" altLang="en-US" kern="0" dirty="0"/>
          </a:p>
          <a:p>
            <a:pPr lvl="1">
              <a:buFont typeface="Arial" panose="020B0604020202020204" pitchFamily="34" charset="0"/>
              <a:buChar char="•"/>
            </a:pPr>
            <a:endParaRPr lang="en-US" altLang="en-US" kern="0" baseline="30000" dirty="0"/>
          </a:p>
          <a:p>
            <a:pPr marL="0" indent="0"/>
            <a:endParaRPr lang="en-US" altLang="en-US" sz="2000" b="0" kern="0" dirty="0"/>
          </a:p>
          <a:p>
            <a:pPr marL="0" indent="0"/>
            <a:endParaRPr lang="en-US" altLang="en-US" sz="2000" b="0" kern="0" dirty="0"/>
          </a:p>
        </p:txBody>
      </p:sp>
      <p:sp>
        <p:nvSpPr>
          <p:cNvPr id="9" name="TextBox 8">
            <a:extLst>
              <a:ext uri="{FF2B5EF4-FFF2-40B4-BE49-F238E27FC236}">
                <a16:creationId xmlns:a16="http://schemas.microsoft.com/office/drawing/2014/main" id="{C62FCB9C-804D-48A6-AD0F-0AA4C10DB6AA}"/>
              </a:ext>
            </a:extLst>
          </p:cNvPr>
          <p:cNvSpPr txBox="1"/>
          <p:nvPr/>
        </p:nvSpPr>
        <p:spPr>
          <a:xfrm>
            <a:off x="869621" y="4789021"/>
            <a:ext cx="10694384" cy="584775"/>
          </a:xfrm>
          <a:prstGeom prst="rect">
            <a:avLst/>
          </a:prstGeom>
          <a:noFill/>
        </p:spPr>
        <p:txBody>
          <a:bodyPr wrap="square" rtlCol="0">
            <a:spAutoFit/>
          </a:bodyPr>
          <a:lstStyle/>
          <a:p>
            <a:r>
              <a:rPr lang="en-US" sz="1600" dirty="0">
                <a:solidFill>
                  <a:schemeClr val="tx1"/>
                </a:solidFill>
              </a:rPr>
              <a:t>** - meeting as part of the IEEE week, refer to WG agenda document for details.</a:t>
            </a:r>
          </a:p>
          <a:p>
            <a:r>
              <a:rPr lang="en-US" altLang="en-US" sz="1600" b="0" kern="0" baseline="30000" dirty="0">
                <a:solidFill>
                  <a:schemeClr val="tx1"/>
                </a:solidFill>
              </a:rPr>
              <a:t>┼  </a:t>
            </a:r>
            <a:r>
              <a:rPr lang="en-US" sz="1600" dirty="0">
                <a:solidFill>
                  <a:schemeClr val="tx1"/>
                </a:solidFill>
              </a:rPr>
              <a:t>- Motion meeting, motions to be made available to chair 15 days in advance and announced to group 10 days in advance.</a:t>
            </a:r>
            <a:endParaRPr lang="en-US" sz="1400" dirty="0">
              <a:solidFill>
                <a:schemeClr val="tx1"/>
              </a:solidFill>
            </a:endParaRPr>
          </a:p>
        </p:txBody>
      </p:sp>
    </p:spTree>
    <p:extLst>
      <p:ext uri="{BB962C8B-B14F-4D97-AF65-F5344CB8AC3E}">
        <p14:creationId xmlns:p14="http://schemas.microsoft.com/office/powerpoint/2010/main" val="3548319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078C9E1-E261-45D9-B17A-B795E415F549}"/>
              </a:ext>
            </a:extLst>
          </p:cNvPr>
          <p:cNvSpPr>
            <a:spLocks noGrp="1"/>
          </p:cNvSpPr>
          <p:nvPr>
            <p:ph type="title"/>
          </p:nvPr>
        </p:nvSpPr>
        <p:spPr/>
        <p:txBody>
          <a:bodyPr/>
          <a:lstStyle/>
          <a:p>
            <a:r>
              <a:rPr lang="en-US" altLang="en-US" dirty="0" err="1">
                <a:solidFill>
                  <a:schemeClr val="tx1"/>
                </a:solidFill>
              </a:rPr>
              <a:t>TGbn</a:t>
            </a:r>
            <a:r>
              <a:rPr lang="en-US" altLang="en-US" dirty="0">
                <a:solidFill>
                  <a:schemeClr val="tx1"/>
                </a:solidFill>
              </a:rPr>
              <a:t> </a:t>
            </a:r>
            <a:r>
              <a:rPr lang="en-US" dirty="0"/>
              <a:t>January </a:t>
            </a:r>
            <a:r>
              <a:rPr lang="en-US" altLang="en-US" dirty="0">
                <a:solidFill>
                  <a:schemeClr val="tx1"/>
                </a:solidFill>
              </a:rPr>
              <a:t>Closing Report</a:t>
            </a:r>
            <a:endParaRPr lang="en-US" dirty="0">
              <a:solidFill>
                <a:schemeClr val="tx1"/>
              </a:solidFill>
            </a:endParaRPr>
          </a:p>
        </p:txBody>
      </p:sp>
      <p:sp>
        <p:nvSpPr>
          <p:cNvPr id="9" name="Rectangle 2">
            <a:extLst>
              <a:ext uri="{FF2B5EF4-FFF2-40B4-BE49-F238E27FC236}">
                <a16:creationId xmlns:a16="http://schemas.microsoft.com/office/drawing/2014/main" id="{C7B67E75-6FEC-43C0-9EE5-4FDD767F3EA8}"/>
              </a:ext>
            </a:extLst>
          </p:cNvPr>
          <p:cNvSpPr txBox="1">
            <a:spLocks noChangeArrowheads="1"/>
          </p:cNvSpPr>
          <p:nvPr/>
        </p:nvSpPr>
        <p:spPr bwMode="auto">
          <a:xfrm>
            <a:off x="2057400" y="1544639"/>
            <a:ext cx="7772400" cy="39687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kern="0" dirty="0"/>
              <a:t>Date:</a:t>
            </a:r>
            <a:r>
              <a:rPr lang="en-GB" sz="2000" b="0" kern="0" dirty="0"/>
              <a:t> 2024-01-18</a:t>
            </a:r>
          </a:p>
        </p:txBody>
      </p:sp>
      <p:graphicFrame>
        <p:nvGraphicFramePr>
          <p:cNvPr id="10" name="Object 3">
            <a:extLst>
              <a:ext uri="{FF2B5EF4-FFF2-40B4-BE49-F238E27FC236}">
                <a16:creationId xmlns:a16="http://schemas.microsoft.com/office/drawing/2014/main" id="{515F102E-0782-4BCD-A930-15E03346A70B}"/>
              </a:ext>
            </a:extLst>
          </p:cNvPr>
          <p:cNvGraphicFramePr>
            <a:graphicFrameLocks noChangeAspect="1"/>
          </p:cNvGraphicFramePr>
          <p:nvPr>
            <p:extLst>
              <p:ext uri="{D42A27DB-BD31-4B8C-83A1-F6EECF244321}">
                <p14:modId xmlns:p14="http://schemas.microsoft.com/office/powerpoint/2010/main" val="2927593758"/>
              </p:ext>
            </p:extLst>
          </p:nvPr>
        </p:nvGraphicFramePr>
        <p:xfrm>
          <a:off x="1825625" y="2683670"/>
          <a:ext cx="8540750" cy="2503488"/>
        </p:xfrm>
        <a:graphic>
          <a:graphicData uri="http://schemas.openxmlformats.org/presentationml/2006/ole">
            <mc:AlternateContent xmlns:mc="http://schemas.openxmlformats.org/markup-compatibility/2006">
              <mc:Choice xmlns:v="urn:schemas-microsoft-com:vml" Requires="v">
                <p:oleObj name="Document" r:id="rId2" imgW="8552553" imgH="2514074" progId="Word.Document.8">
                  <p:embed/>
                </p:oleObj>
              </mc:Choice>
              <mc:Fallback>
                <p:oleObj name="Document" r:id="rId2" imgW="8552553" imgH="2514074" progId="Word.Document.8">
                  <p:embed/>
                  <p:pic>
                    <p:nvPicPr>
                      <p:cNvPr id="10" name="Object 3">
                        <a:extLst>
                          <a:ext uri="{FF2B5EF4-FFF2-40B4-BE49-F238E27FC236}">
                            <a16:creationId xmlns:a16="http://schemas.microsoft.com/office/drawing/2014/main" id="{515F102E-0782-4BCD-A930-15E03346A70B}"/>
                          </a:ext>
                        </a:extLst>
                      </p:cNvPr>
                      <p:cNvPicPr>
                        <a:picLocks noChangeAspect="1" noChangeArrowheads="1"/>
                      </p:cNvPicPr>
                      <p:nvPr/>
                    </p:nvPicPr>
                    <p:blipFill>
                      <a:blip r:embed="rId3"/>
                      <a:srcRect/>
                      <a:stretch>
                        <a:fillRect/>
                      </a:stretch>
                    </p:blipFill>
                    <p:spPr bwMode="auto">
                      <a:xfrm>
                        <a:off x="1825625" y="2683670"/>
                        <a:ext cx="8540750" cy="2503488"/>
                      </a:xfrm>
                      <a:prstGeom prst="rect">
                        <a:avLst/>
                      </a:prstGeom>
                      <a:noFill/>
                    </p:spPr>
                  </p:pic>
                </p:oleObj>
              </mc:Fallback>
            </mc:AlternateContent>
          </a:graphicData>
        </a:graphic>
      </p:graphicFrame>
      <p:sp>
        <p:nvSpPr>
          <p:cNvPr id="11" name="Rectangle 4">
            <a:extLst>
              <a:ext uri="{FF2B5EF4-FFF2-40B4-BE49-F238E27FC236}">
                <a16:creationId xmlns:a16="http://schemas.microsoft.com/office/drawing/2014/main" id="{85F313B5-5193-478A-A520-BE0627F59BBA}"/>
              </a:ext>
            </a:extLst>
          </p:cNvPr>
          <p:cNvSpPr>
            <a:spLocks noChangeArrowheads="1"/>
          </p:cNvSpPr>
          <p:nvPr/>
        </p:nvSpPr>
        <p:spPr bwMode="auto">
          <a:xfrm>
            <a:off x="1897062" y="213757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GB" sz="2000" dirty="0">
              <a:solidFill>
                <a:srgbClr val="000000"/>
              </a:solidFill>
            </a:endParaRPr>
          </a:p>
        </p:txBody>
      </p:sp>
      <p:sp>
        <p:nvSpPr>
          <p:cNvPr id="2" name="Footer Placeholder 1">
            <a:extLst>
              <a:ext uri="{FF2B5EF4-FFF2-40B4-BE49-F238E27FC236}">
                <a16:creationId xmlns:a16="http://schemas.microsoft.com/office/drawing/2014/main" id="{29835B13-7523-AEA6-0320-68EFB7322E32}"/>
              </a:ext>
            </a:extLst>
          </p:cNvPr>
          <p:cNvSpPr>
            <a:spLocks noGrp="1"/>
          </p:cNvSpPr>
          <p:nvPr>
            <p:ph type="ftr" idx="14"/>
          </p:nvPr>
        </p:nvSpPr>
        <p:spPr/>
        <p:txBody>
          <a:bodyPr/>
          <a:lstStyle/>
          <a:p>
            <a:r>
              <a:rPr lang="en-GB"/>
              <a:t>Alfred Asterjadhi, Qualcomm</a:t>
            </a:r>
            <a:endParaRPr lang="en-GB" dirty="0"/>
          </a:p>
        </p:txBody>
      </p:sp>
      <p:sp>
        <p:nvSpPr>
          <p:cNvPr id="3" name="Slide Number Placeholder 2">
            <a:extLst>
              <a:ext uri="{FF2B5EF4-FFF2-40B4-BE49-F238E27FC236}">
                <a16:creationId xmlns:a16="http://schemas.microsoft.com/office/drawing/2014/main" id="{BE7FC2B9-631D-A39F-C68E-D4C746E8899C}"/>
              </a:ext>
            </a:extLst>
          </p:cNvPr>
          <p:cNvSpPr>
            <a:spLocks noGrp="1"/>
          </p:cNvSpPr>
          <p:nvPr>
            <p:ph type="sldNum" idx="12"/>
          </p:nvPr>
        </p:nvSpPr>
        <p:spPr/>
        <p:txBody>
          <a:bodyPr/>
          <a:lstStyle/>
          <a:p>
            <a:r>
              <a:rPr lang="en-GB"/>
              <a:t>Slide </a:t>
            </a:r>
            <a:fld id="{440F5867-744E-4AA6-B0ED-4C44D2DFBB7B}" type="slidenum">
              <a:rPr lang="en-GB" smtClean="0"/>
              <a:pPr/>
              <a:t>69</a:t>
            </a:fld>
            <a:endParaRPr lang="en-GB" dirty="0"/>
          </a:p>
        </p:txBody>
      </p:sp>
      <p:sp>
        <p:nvSpPr>
          <p:cNvPr id="8" name="Date Placeholder 7">
            <a:extLst>
              <a:ext uri="{FF2B5EF4-FFF2-40B4-BE49-F238E27FC236}">
                <a16:creationId xmlns:a16="http://schemas.microsoft.com/office/drawing/2014/main" id="{3E66C57A-41EA-CB8C-C016-278CED57CB4C}"/>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178324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8D2AD-D444-3326-1FFD-C3F7BC51A810}"/>
              </a:ext>
            </a:extLst>
          </p:cNvPr>
          <p:cNvSpPr>
            <a:spLocks noGrp="1"/>
          </p:cNvSpPr>
          <p:nvPr>
            <p:ph type="title"/>
          </p:nvPr>
        </p:nvSpPr>
        <p:spPr/>
        <p:txBody>
          <a:bodyPr/>
          <a:lstStyle/>
          <a:p>
            <a:r>
              <a:rPr lang="en-US" dirty="0"/>
              <a:t>Attendance by affiliation (January interim session)</a:t>
            </a:r>
          </a:p>
        </p:txBody>
      </p:sp>
      <p:pic>
        <p:nvPicPr>
          <p:cNvPr id="8" name="Content Placeholder 7">
            <a:extLst>
              <a:ext uri="{FF2B5EF4-FFF2-40B4-BE49-F238E27FC236}">
                <a16:creationId xmlns:a16="http://schemas.microsoft.com/office/drawing/2014/main" id="{40FD4615-FC43-41FF-EF5B-672CA0EA3EC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00200" y="1747197"/>
            <a:ext cx="8686799" cy="4746911"/>
          </a:xfrm>
        </p:spPr>
      </p:pic>
      <p:sp>
        <p:nvSpPr>
          <p:cNvPr id="4" name="Slide Number Placeholder 3">
            <a:extLst>
              <a:ext uri="{FF2B5EF4-FFF2-40B4-BE49-F238E27FC236}">
                <a16:creationId xmlns:a16="http://schemas.microsoft.com/office/drawing/2014/main" id="{6887D87B-DFC6-2F0B-4DA2-8A7290EECE6D}"/>
              </a:ext>
            </a:extLst>
          </p:cNvPr>
          <p:cNvSpPr>
            <a:spLocks noGrp="1"/>
          </p:cNvSpPr>
          <p:nvPr>
            <p:ph type="sldNum" idx="12"/>
          </p:nvPr>
        </p:nvSpPr>
        <p:spPr/>
        <p:txBody>
          <a:bodyPr/>
          <a:lstStyle/>
          <a:p>
            <a:r>
              <a:rPr lang="en-GB"/>
              <a:t>Slide </a:t>
            </a:r>
            <a:fld id="{440F5867-744E-4AA6-B0ED-4C44D2DFBB7B}" type="slidenum">
              <a:rPr lang="en-GB" smtClean="0"/>
              <a:pPr/>
              <a:t>7</a:t>
            </a:fld>
            <a:endParaRPr lang="en-GB" dirty="0"/>
          </a:p>
        </p:txBody>
      </p:sp>
      <p:sp>
        <p:nvSpPr>
          <p:cNvPr id="5" name="Footer Placeholder 4">
            <a:extLst>
              <a:ext uri="{FF2B5EF4-FFF2-40B4-BE49-F238E27FC236}">
                <a16:creationId xmlns:a16="http://schemas.microsoft.com/office/drawing/2014/main" id="{48F1B553-886A-2400-EF65-545688894E2B}"/>
              </a:ext>
            </a:extLst>
          </p:cNvPr>
          <p:cNvSpPr>
            <a:spLocks noGrp="1"/>
          </p:cNvSpPr>
          <p:nvPr>
            <p:ph type="ftr" idx="14"/>
          </p:nvPr>
        </p:nvSpPr>
        <p:spPr/>
        <p:txBody>
          <a:bodyPr/>
          <a:lstStyle/>
          <a:p>
            <a:r>
              <a:rPr lang="en-GB"/>
              <a:t>Robert Stacey (Intel)</a:t>
            </a:r>
            <a:endParaRPr lang="en-GB" dirty="0"/>
          </a:p>
        </p:txBody>
      </p:sp>
      <p:sp>
        <p:nvSpPr>
          <p:cNvPr id="6" name="Date Placeholder 5">
            <a:extLst>
              <a:ext uri="{FF2B5EF4-FFF2-40B4-BE49-F238E27FC236}">
                <a16:creationId xmlns:a16="http://schemas.microsoft.com/office/drawing/2014/main" id="{B60BED9E-BEE9-EB3B-BDE0-EAC2D5855BF8}"/>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9417594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5FFF3-3971-4A1D-9E32-FCF52E85E166}"/>
              </a:ext>
            </a:extLst>
          </p:cNvPr>
          <p:cNvSpPr>
            <a:spLocks noGrp="1"/>
          </p:cNvSpPr>
          <p:nvPr>
            <p:ph type="title"/>
          </p:nvPr>
        </p:nvSpPr>
        <p:spPr>
          <a:xfrm>
            <a:off x="914401" y="685801"/>
            <a:ext cx="10361084" cy="1065213"/>
          </a:xfrm>
        </p:spPr>
        <p:txBody>
          <a:bodyPr/>
          <a:lstStyle/>
          <a:p>
            <a:r>
              <a:rPr lang="en-US" dirty="0"/>
              <a:t>TGbn (Ultra High Reliability)</a:t>
            </a:r>
          </a:p>
        </p:txBody>
      </p:sp>
      <p:sp>
        <p:nvSpPr>
          <p:cNvPr id="3" name="Content Placeholder 2">
            <a:extLst>
              <a:ext uri="{FF2B5EF4-FFF2-40B4-BE49-F238E27FC236}">
                <a16:creationId xmlns:a16="http://schemas.microsoft.com/office/drawing/2014/main" id="{31DC9244-F1D3-4E6B-8812-9165AD945109}"/>
              </a:ext>
            </a:extLst>
          </p:cNvPr>
          <p:cNvSpPr>
            <a:spLocks noGrp="1"/>
          </p:cNvSpPr>
          <p:nvPr>
            <p:ph idx="1"/>
          </p:nvPr>
        </p:nvSpPr>
        <p:spPr>
          <a:xfrm>
            <a:off x="914401" y="1981201"/>
            <a:ext cx="10361084" cy="4113213"/>
          </a:xfrm>
        </p:spPr>
        <p:txBody>
          <a:bodyPr/>
          <a:lstStyle/>
          <a:p>
            <a:pPr>
              <a:buFont typeface="Arial" panose="020B0604020202020204" pitchFamily="34" charset="0"/>
              <a:buChar char="•"/>
            </a:pPr>
            <a:r>
              <a:rPr lang="en-US" dirty="0"/>
              <a:t>TGbn had scheduled 9 sessions during the January interim</a:t>
            </a:r>
          </a:p>
          <a:p>
            <a:pPr marL="800100" lvl="1" indent="-342900">
              <a:buFont typeface="Arial" panose="020B0604020202020204" pitchFamily="34" charset="0"/>
              <a:buChar char="•"/>
            </a:pPr>
            <a:r>
              <a:rPr lang="en-US" dirty="0"/>
              <a:t>Elected 3 chairs for each ad-hoc (MAC/PHY)</a:t>
            </a:r>
          </a:p>
          <a:p>
            <a:pPr marL="1200150" lvl="2" indent="-285750">
              <a:buFont typeface="Arial" panose="020B0604020202020204" pitchFamily="34" charset="0"/>
              <a:buChar char="•"/>
            </a:pPr>
            <a:r>
              <a:rPr lang="en-US" dirty="0"/>
              <a:t>PHY ad-hoc chairs: Dongguk Lim, Sigurd Schelstraete, Tianyu Wu</a:t>
            </a:r>
          </a:p>
          <a:p>
            <a:pPr marL="1200150" lvl="2" indent="-285750">
              <a:buFont typeface="Arial" panose="020B0604020202020204" pitchFamily="34" charset="0"/>
              <a:buChar char="•"/>
            </a:pPr>
            <a:r>
              <a:rPr lang="en-US" dirty="0"/>
              <a:t>MAC ad-hoc chairs: Xiaofei Wang, Srinivas Kandala, Jeongki Kim</a:t>
            </a:r>
          </a:p>
          <a:p>
            <a:pPr marL="800100" lvl="1" indent="-342900">
              <a:buFont typeface="Arial" panose="020B0604020202020204" pitchFamily="34" charset="0"/>
              <a:buChar char="•"/>
            </a:pPr>
            <a:r>
              <a:rPr lang="en-US" dirty="0"/>
              <a:t>Discussed more than 50 technical submissions</a:t>
            </a:r>
          </a:p>
          <a:p>
            <a:pPr marL="1200150" lvl="2" indent="-342900">
              <a:buFont typeface="Arial" panose="020B0604020202020204" pitchFamily="34" charset="0"/>
              <a:buChar char="•"/>
            </a:pPr>
            <a:r>
              <a:rPr lang="en-US" dirty="0"/>
              <a:t>Consensus reached on distributed RU and roaming</a:t>
            </a:r>
          </a:p>
          <a:p>
            <a:pPr>
              <a:buFont typeface="Arial" panose="020B0604020202020204" pitchFamily="34" charset="0"/>
              <a:buChar char="•"/>
            </a:pPr>
            <a:r>
              <a:rPr lang="en-US" dirty="0"/>
              <a:t>Agenda is available in </a:t>
            </a:r>
            <a:r>
              <a:rPr lang="en-US" dirty="0">
                <a:hlinkClick r:id="rId3"/>
              </a:rPr>
              <a:t>11-23/2174r11</a:t>
            </a:r>
            <a:endParaRPr lang="en-US" dirty="0"/>
          </a:p>
          <a:p>
            <a:pPr>
              <a:buFont typeface="Arial" panose="020B0604020202020204" pitchFamily="34" charset="0"/>
              <a:buChar char="•"/>
            </a:pPr>
            <a:r>
              <a:rPr lang="en-US" dirty="0"/>
              <a:t>Motions are available in </a:t>
            </a:r>
            <a:r>
              <a:rPr lang="en-US" dirty="0">
                <a:hlinkClick r:id="rId4"/>
              </a:rPr>
              <a:t>11-24/171r1</a:t>
            </a:r>
            <a:endParaRPr lang="en-US" dirty="0"/>
          </a:p>
          <a:p>
            <a:pPr>
              <a:buFont typeface="Arial" panose="020B0604020202020204" pitchFamily="34" charset="0"/>
              <a:buChar char="•"/>
            </a:pPr>
            <a:r>
              <a:rPr lang="en-US" dirty="0"/>
              <a:t>Goals for March 2024: </a:t>
            </a:r>
          </a:p>
          <a:p>
            <a:pPr marL="800100" lvl="1" indent="-342900">
              <a:buFont typeface="Arial" panose="020B0604020202020204" pitchFamily="34" charset="0"/>
              <a:buChar char="•"/>
            </a:pPr>
            <a:r>
              <a:rPr lang="en-US" dirty="0"/>
              <a:t>Discuss technical submissions</a:t>
            </a:r>
          </a:p>
        </p:txBody>
      </p:sp>
      <p:sp>
        <p:nvSpPr>
          <p:cNvPr id="7" name="Footer Placeholder 6">
            <a:extLst>
              <a:ext uri="{FF2B5EF4-FFF2-40B4-BE49-F238E27FC236}">
                <a16:creationId xmlns:a16="http://schemas.microsoft.com/office/drawing/2014/main" id="{45798EB1-0C3F-24DD-B1CC-61E3E7514D09}"/>
              </a:ext>
            </a:extLst>
          </p:cNvPr>
          <p:cNvSpPr>
            <a:spLocks noGrp="1"/>
          </p:cNvSpPr>
          <p:nvPr>
            <p:ph type="ftr" idx="14"/>
          </p:nvPr>
        </p:nvSpPr>
        <p:spPr/>
        <p:txBody>
          <a:bodyPr/>
          <a:lstStyle/>
          <a:p>
            <a:r>
              <a:rPr lang="en-GB"/>
              <a:t>Alfred Asterjadhi, Qualcomm</a:t>
            </a:r>
            <a:endParaRPr lang="en-GB" dirty="0"/>
          </a:p>
        </p:txBody>
      </p:sp>
      <p:sp>
        <p:nvSpPr>
          <p:cNvPr id="8" name="Slide Number Placeholder 7">
            <a:extLst>
              <a:ext uri="{FF2B5EF4-FFF2-40B4-BE49-F238E27FC236}">
                <a16:creationId xmlns:a16="http://schemas.microsoft.com/office/drawing/2014/main" id="{A9DBA3B3-7833-7F60-2C6F-199E5C2C1D06}"/>
              </a:ext>
            </a:extLst>
          </p:cNvPr>
          <p:cNvSpPr>
            <a:spLocks noGrp="1"/>
          </p:cNvSpPr>
          <p:nvPr>
            <p:ph type="sldNum" idx="12"/>
          </p:nvPr>
        </p:nvSpPr>
        <p:spPr/>
        <p:txBody>
          <a:bodyPr/>
          <a:lstStyle/>
          <a:p>
            <a:r>
              <a:rPr lang="en-GB"/>
              <a:t>Slide </a:t>
            </a:r>
            <a:fld id="{440F5867-744E-4AA6-B0ED-4C44D2DFBB7B}" type="slidenum">
              <a:rPr lang="en-GB" smtClean="0"/>
              <a:pPr/>
              <a:t>70</a:t>
            </a:fld>
            <a:endParaRPr lang="en-GB" dirty="0"/>
          </a:p>
        </p:txBody>
      </p:sp>
      <p:sp>
        <p:nvSpPr>
          <p:cNvPr id="9" name="Date Placeholder 8">
            <a:extLst>
              <a:ext uri="{FF2B5EF4-FFF2-40B4-BE49-F238E27FC236}">
                <a16:creationId xmlns:a16="http://schemas.microsoft.com/office/drawing/2014/main" id="{D5B8B5D8-EBEC-AE85-0F7B-0F799DA1633D}"/>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12441058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6B6C1-2CF1-4FA7-A15B-497AAB3AE60D}"/>
              </a:ext>
            </a:extLst>
          </p:cNvPr>
          <p:cNvSpPr>
            <a:spLocks noGrp="1"/>
          </p:cNvSpPr>
          <p:nvPr>
            <p:ph type="title"/>
          </p:nvPr>
        </p:nvSpPr>
        <p:spPr>
          <a:xfrm>
            <a:off x="914401" y="685801"/>
            <a:ext cx="10361084" cy="1065213"/>
          </a:xfrm>
        </p:spPr>
        <p:txBody>
          <a:bodyPr/>
          <a:lstStyle/>
          <a:p>
            <a:r>
              <a:rPr lang="en-US" dirty="0"/>
              <a:t>Teleconference Plan</a:t>
            </a:r>
          </a:p>
        </p:txBody>
      </p:sp>
      <p:sp>
        <p:nvSpPr>
          <p:cNvPr id="11" name="Content Placeholder 10">
            <a:extLst>
              <a:ext uri="{FF2B5EF4-FFF2-40B4-BE49-F238E27FC236}">
                <a16:creationId xmlns:a16="http://schemas.microsoft.com/office/drawing/2014/main" id="{C945E25D-E1EE-4DE9-246C-B083D8BE58B6}"/>
              </a:ext>
            </a:extLst>
          </p:cNvPr>
          <p:cNvSpPr>
            <a:spLocks noGrp="1"/>
          </p:cNvSpPr>
          <p:nvPr>
            <p:ph idx="1"/>
          </p:nvPr>
        </p:nvSpPr>
        <p:spPr>
          <a:xfrm>
            <a:off x="914401" y="1981201"/>
            <a:ext cx="10361084" cy="4494213"/>
          </a:xfrm>
        </p:spPr>
        <p:txBody>
          <a:bodyPr/>
          <a:lstStyle/>
          <a:p>
            <a:pPr marL="342900" marR="0" lvl="0" indent="-342900">
              <a:spcBef>
                <a:spcPts val="0"/>
              </a:spcBef>
              <a:spcAft>
                <a:spcPts val="1200"/>
              </a:spcAft>
              <a:buFont typeface="Times New Roman" panose="02020603050405020304" pitchFamily="18" charset="0"/>
              <a:buChar char="-"/>
            </a:pPr>
            <a:r>
              <a:rPr lang="en-US" sz="1400" b="1" dirty="0">
                <a:solidFill>
                  <a:schemeClr val="tx1"/>
                </a:solidFill>
                <a:effectLst/>
                <a:latin typeface="Times New Roman" panose="02020603050405020304" pitchFamily="18" charset="0"/>
                <a:ea typeface="Times New Roman" panose="02020603050405020304" pitchFamily="18" charset="0"/>
              </a:rPr>
              <a:t>Jan 29 				(Monday)				– MAC/PHY			19:00-21:00 ET</a:t>
            </a:r>
            <a:endParaRPr lang="en-US" sz="1400" dirty="0">
              <a:solidFill>
                <a:schemeClr val="tx1"/>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400" b="1" dirty="0">
                <a:solidFill>
                  <a:schemeClr val="tx1"/>
                </a:solidFill>
                <a:effectLst/>
                <a:latin typeface="Times New Roman" panose="02020603050405020304" pitchFamily="18" charset="0"/>
                <a:ea typeface="Times New Roman" panose="02020603050405020304" pitchFamily="18" charset="0"/>
              </a:rPr>
              <a:t>Feb 01				(Thursday) 			– Joint	</a:t>
            </a:r>
            <a:r>
              <a:rPr lang="en-GB" sz="1400" b="1" dirty="0">
                <a:solidFill>
                  <a:schemeClr val="tx1"/>
                </a:solidFill>
                <a:effectLst/>
                <a:latin typeface="Times New Roman" panose="02020603050405020304" pitchFamily="18" charset="0"/>
                <a:ea typeface="Times New Roman" panose="02020603050405020304" pitchFamily="18" charset="0"/>
              </a:rPr>
              <a:t>			</a:t>
            </a:r>
            <a:r>
              <a:rPr lang="en-US" sz="1400" b="1" dirty="0">
                <a:solidFill>
                  <a:schemeClr val="tx1"/>
                </a:solidFill>
                <a:effectLst/>
                <a:latin typeface="Times New Roman" panose="02020603050405020304" pitchFamily="18" charset="0"/>
                <a:ea typeface="Times New Roman" panose="02020603050405020304" pitchFamily="18" charset="0"/>
              </a:rPr>
              <a:t>10:00-12:00 ET</a:t>
            </a:r>
          </a:p>
          <a:p>
            <a:pPr marL="342900" marR="0" lvl="0" indent="-342900">
              <a:spcBef>
                <a:spcPts val="0"/>
              </a:spcBef>
              <a:spcAft>
                <a:spcPts val="1200"/>
              </a:spcAft>
              <a:buFont typeface="Times New Roman" panose="02020603050405020304" pitchFamily="18" charset="0"/>
              <a:buChar char="-"/>
            </a:pPr>
            <a:r>
              <a:rPr lang="en-US" sz="1400" b="1" dirty="0">
                <a:solidFill>
                  <a:schemeClr val="tx1"/>
                </a:solidFill>
                <a:effectLst/>
                <a:latin typeface="Times New Roman" panose="02020603050405020304" pitchFamily="18" charset="0"/>
                <a:ea typeface="Times New Roman" panose="02020603050405020304" pitchFamily="18" charset="0"/>
              </a:rPr>
              <a:t>Feb 05 				(Monday)				– MAC/PHY			19:00-21:00 ET</a:t>
            </a:r>
            <a:endParaRPr lang="en-US" sz="1400" dirty="0">
              <a:solidFill>
                <a:schemeClr val="tx1"/>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400" b="1" dirty="0">
                <a:solidFill>
                  <a:srgbClr val="FF0000"/>
                </a:solidFill>
                <a:effectLst/>
                <a:highlight>
                  <a:srgbClr val="00FFFF"/>
                </a:highlight>
                <a:latin typeface="Times New Roman" panose="02020603050405020304" pitchFamily="18" charset="0"/>
                <a:ea typeface="Times New Roman" panose="02020603050405020304" pitchFamily="18" charset="0"/>
              </a:rPr>
              <a:t>Feb 08				(Thursday) 			– No Conf Call			Holiday</a:t>
            </a:r>
          </a:p>
          <a:p>
            <a:pPr marL="342900" marR="0" lvl="0" indent="-342900">
              <a:spcBef>
                <a:spcPts val="0"/>
              </a:spcBef>
              <a:spcAft>
                <a:spcPts val="1200"/>
              </a:spcAft>
              <a:buFont typeface="Times New Roman" panose="02020603050405020304" pitchFamily="18" charset="0"/>
              <a:buChar char="-"/>
            </a:pPr>
            <a:r>
              <a:rPr lang="en-US" sz="1400" b="1" dirty="0">
                <a:solidFill>
                  <a:srgbClr val="FF0000"/>
                </a:solidFill>
                <a:effectLst/>
                <a:highlight>
                  <a:srgbClr val="00FFFF"/>
                </a:highlight>
                <a:latin typeface="Times New Roman" panose="02020603050405020304" pitchFamily="18" charset="0"/>
                <a:ea typeface="Times New Roman" panose="02020603050405020304" pitchFamily="18" charset="0"/>
              </a:rPr>
              <a:t>Feb 12 				(Monday)				– No Conf Call			Holiday</a:t>
            </a:r>
            <a:endParaRPr lang="en-US" sz="1400" dirty="0">
              <a:solidFill>
                <a:srgbClr val="FF0000"/>
              </a:solidFill>
              <a:effectLst/>
              <a:highlight>
                <a:srgbClr val="00FFFF"/>
              </a:highligh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400" b="1" dirty="0">
                <a:solidFill>
                  <a:srgbClr val="FF0000"/>
                </a:solidFill>
                <a:effectLst/>
                <a:highlight>
                  <a:srgbClr val="00FFFF"/>
                </a:highlight>
                <a:latin typeface="Times New Roman" panose="02020603050405020304" pitchFamily="18" charset="0"/>
                <a:ea typeface="Times New Roman" panose="02020603050405020304" pitchFamily="18" charset="0"/>
              </a:rPr>
              <a:t>Feb 15				(Thursday) 			– No Conf Call			Holiday</a:t>
            </a:r>
            <a:endParaRPr lang="en-US" sz="1400" b="1" dirty="0">
              <a:solidFill>
                <a:srgbClr val="FF0000"/>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400" b="1" dirty="0">
                <a:solidFill>
                  <a:srgbClr val="FF0000"/>
                </a:solidFill>
                <a:effectLst/>
                <a:highlight>
                  <a:srgbClr val="00FFFF"/>
                </a:highlight>
                <a:latin typeface="Times New Roman" panose="02020603050405020304" pitchFamily="18" charset="0"/>
                <a:ea typeface="Times New Roman" panose="02020603050405020304" pitchFamily="18" charset="0"/>
              </a:rPr>
              <a:t>Feb 19 				(Monday)				– No Conf Call			Holiday</a:t>
            </a:r>
            <a:endParaRPr lang="en-US" sz="1400" dirty="0">
              <a:solidFill>
                <a:srgbClr val="FF0000"/>
              </a:solidFill>
              <a:effectLst/>
              <a:highlight>
                <a:srgbClr val="00FFFF"/>
              </a:highligh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400" b="1" dirty="0">
                <a:solidFill>
                  <a:schemeClr val="tx1"/>
                </a:solidFill>
                <a:effectLst/>
                <a:latin typeface="Times New Roman" panose="02020603050405020304" pitchFamily="18" charset="0"/>
                <a:ea typeface="Times New Roman" panose="02020603050405020304" pitchFamily="18" charset="0"/>
              </a:rPr>
              <a:t>Feb 22				(Thursday) 			– MAC/PHY	</a:t>
            </a:r>
            <a:r>
              <a:rPr lang="en-GB" sz="1400" b="1" dirty="0">
                <a:solidFill>
                  <a:schemeClr val="tx1"/>
                </a:solidFill>
                <a:effectLst/>
                <a:latin typeface="Times New Roman" panose="02020603050405020304" pitchFamily="18" charset="0"/>
                <a:ea typeface="Times New Roman" panose="02020603050405020304" pitchFamily="18" charset="0"/>
              </a:rPr>
              <a:t>		</a:t>
            </a:r>
            <a:r>
              <a:rPr lang="en-US" sz="1400" b="1" dirty="0">
                <a:solidFill>
                  <a:schemeClr val="tx1"/>
                </a:solidFill>
                <a:effectLst/>
                <a:latin typeface="Times New Roman" panose="02020603050405020304" pitchFamily="18" charset="0"/>
                <a:ea typeface="Times New Roman" panose="02020603050405020304" pitchFamily="18" charset="0"/>
              </a:rPr>
              <a:t>10:00-12:00 ET</a:t>
            </a:r>
          </a:p>
          <a:p>
            <a:pPr marL="342900" marR="0" lvl="0" indent="-342900">
              <a:spcBef>
                <a:spcPts val="0"/>
              </a:spcBef>
              <a:spcAft>
                <a:spcPts val="1200"/>
              </a:spcAft>
              <a:buFont typeface="Times New Roman" panose="02020603050405020304" pitchFamily="18" charset="0"/>
              <a:buChar char="-"/>
            </a:pPr>
            <a:r>
              <a:rPr lang="en-US" sz="1400" b="1" dirty="0">
                <a:solidFill>
                  <a:schemeClr val="tx1"/>
                </a:solidFill>
                <a:effectLst/>
                <a:latin typeface="Times New Roman" panose="02020603050405020304" pitchFamily="18" charset="0"/>
                <a:ea typeface="Times New Roman" panose="02020603050405020304" pitchFamily="18" charset="0"/>
              </a:rPr>
              <a:t>Feb 26 				(Monday)				– Joint 				19:00-21:00 ET</a:t>
            </a:r>
            <a:endParaRPr lang="en-US" sz="1400" dirty="0">
              <a:solidFill>
                <a:schemeClr val="tx1"/>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400" b="1" dirty="0">
                <a:solidFill>
                  <a:schemeClr val="tx1"/>
                </a:solidFill>
                <a:effectLst/>
                <a:latin typeface="Times New Roman" panose="02020603050405020304" pitchFamily="18" charset="0"/>
                <a:ea typeface="Times New Roman" panose="02020603050405020304" pitchFamily="18" charset="0"/>
              </a:rPr>
              <a:t>Feb 29				(Thursday) 			– MAC/PHY</a:t>
            </a:r>
            <a:r>
              <a:rPr lang="en-GB" sz="1400" b="1" dirty="0">
                <a:solidFill>
                  <a:schemeClr val="tx1"/>
                </a:solidFill>
                <a:effectLst/>
                <a:latin typeface="Times New Roman" panose="02020603050405020304" pitchFamily="18" charset="0"/>
                <a:ea typeface="Times New Roman" panose="02020603050405020304" pitchFamily="18" charset="0"/>
              </a:rPr>
              <a:t>			</a:t>
            </a:r>
            <a:r>
              <a:rPr lang="en-US" sz="1400" b="1" dirty="0">
                <a:solidFill>
                  <a:schemeClr val="tx1"/>
                </a:solidFill>
                <a:effectLst/>
                <a:latin typeface="Times New Roman" panose="02020603050405020304" pitchFamily="18" charset="0"/>
                <a:ea typeface="Times New Roman" panose="02020603050405020304" pitchFamily="18" charset="0"/>
              </a:rPr>
              <a:t>10:00-12:00 ET</a:t>
            </a:r>
          </a:p>
          <a:p>
            <a:pPr marL="342900" marR="0" lvl="0" indent="-342900">
              <a:spcBef>
                <a:spcPts val="0"/>
              </a:spcBef>
              <a:spcAft>
                <a:spcPts val="1200"/>
              </a:spcAft>
              <a:buFont typeface="Times New Roman" panose="02020603050405020304" pitchFamily="18" charset="0"/>
              <a:buChar char="-"/>
            </a:pPr>
            <a:r>
              <a:rPr lang="en-US" sz="1400" b="1" dirty="0">
                <a:solidFill>
                  <a:schemeClr val="tx1"/>
                </a:solidFill>
                <a:effectLst/>
                <a:latin typeface="Times New Roman" panose="02020603050405020304" pitchFamily="18" charset="0"/>
                <a:ea typeface="Times New Roman" panose="02020603050405020304" pitchFamily="18" charset="0"/>
              </a:rPr>
              <a:t>Mar 04 			(Monday)				– MAC/PHY			19:00-21:00 ET</a:t>
            </a:r>
            <a:endParaRPr lang="en-US" sz="1400" dirty="0">
              <a:solidFill>
                <a:schemeClr val="tx1"/>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400" b="1" dirty="0">
                <a:solidFill>
                  <a:schemeClr val="tx1"/>
                </a:solidFill>
                <a:effectLst/>
                <a:latin typeface="Times New Roman" panose="02020603050405020304" pitchFamily="18" charset="0"/>
                <a:ea typeface="Times New Roman" panose="02020603050405020304" pitchFamily="18" charset="0"/>
              </a:rPr>
              <a:t>Mar 07			(Thursday) 			– Joint 	</a:t>
            </a:r>
            <a:r>
              <a:rPr lang="en-GB" sz="1400" b="1" dirty="0">
                <a:solidFill>
                  <a:schemeClr val="tx1"/>
                </a:solidFill>
                <a:effectLst/>
                <a:latin typeface="Times New Roman" panose="02020603050405020304" pitchFamily="18" charset="0"/>
                <a:ea typeface="Times New Roman" panose="02020603050405020304" pitchFamily="18" charset="0"/>
              </a:rPr>
              <a:t>	</a:t>
            </a:r>
            <a:r>
              <a:rPr lang="en-GB" sz="1400" b="1">
                <a:solidFill>
                  <a:schemeClr val="tx1"/>
                </a:solidFill>
                <a:effectLst/>
                <a:latin typeface="Times New Roman" panose="02020603050405020304" pitchFamily="18" charset="0"/>
                <a:ea typeface="Times New Roman" panose="02020603050405020304" pitchFamily="18" charset="0"/>
              </a:rPr>
              <a:t>		</a:t>
            </a:r>
            <a:r>
              <a:rPr lang="en-US" sz="1400" b="1">
                <a:solidFill>
                  <a:schemeClr val="tx1"/>
                </a:solidFill>
                <a:effectLst/>
                <a:latin typeface="Times New Roman" panose="02020603050405020304" pitchFamily="18" charset="0"/>
                <a:ea typeface="Times New Roman" panose="02020603050405020304" pitchFamily="18" charset="0"/>
              </a:rPr>
              <a:t>10:00-12:00 </a:t>
            </a:r>
            <a:r>
              <a:rPr lang="en-US" sz="1400" b="1" dirty="0">
                <a:solidFill>
                  <a:schemeClr val="tx1"/>
                </a:solidFill>
                <a:effectLst/>
                <a:latin typeface="Times New Roman" panose="02020603050405020304" pitchFamily="18" charset="0"/>
                <a:ea typeface="Times New Roman" panose="02020603050405020304" pitchFamily="18" charset="0"/>
              </a:rPr>
              <a:t>ET</a:t>
            </a:r>
          </a:p>
          <a:p>
            <a:pPr>
              <a:buFont typeface="Arial" panose="020B0604020202020204" pitchFamily="34" charset="0"/>
              <a:buChar char="•"/>
            </a:pPr>
            <a:endParaRPr lang="en-US" sz="1400" dirty="0"/>
          </a:p>
        </p:txBody>
      </p:sp>
      <p:sp>
        <p:nvSpPr>
          <p:cNvPr id="3" name="Footer Placeholder 2">
            <a:extLst>
              <a:ext uri="{FF2B5EF4-FFF2-40B4-BE49-F238E27FC236}">
                <a16:creationId xmlns:a16="http://schemas.microsoft.com/office/drawing/2014/main" id="{34EC4E57-10C5-CDC2-A314-175DD840DD45}"/>
              </a:ext>
            </a:extLst>
          </p:cNvPr>
          <p:cNvSpPr>
            <a:spLocks noGrp="1"/>
          </p:cNvSpPr>
          <p:nvPr>
            <p:ph type="ftr" idx="14"/>
          </p:nvPr>
        </p:nvSpPr>
        <p:spPr/>
        <p:txBody>
          <a:bodyPr/>
          <a:lstStyle/>
          <a:p>
            <a:r>
              <a:rPr lang="en-GB"/>
              <a:t>Alfred Asterjadhi, Qualcomm</a:t>
            </a:r>
            <a:endParaRPr lang="en-GB" dirty="0"/>
          </a:p>
        </p:txBody>
      </p:sp>
      <p:sp>
        <p:nvSpPr>
          <p:cNvPr id="7" name="Slide Number Placeholder 6">
            <a:extLst>
              <a:ext uri="{FF2B5EF4-FFF2-40B4-BE49-F238E27FC236}">
                <a16:creationId xmlns:a16="http://schemas.microsoft.com/office/drawing/2014/main" id="{88A6F459-B510-F13A-85F2-BE6A818AB511}"/>
              </a:ext>
            </a:extLst>
          </p:cNvPr>
          <p:cNvSpPr>
            <a:spLocks noGrp="1"/>
          </p:cNvSpPr>
          <p:nvPr>
            <p:ph type="sldNum" idx="12"/>
          </p:nvPr>
        </p:nvSpPr>
        <p:spPr/>
        <p:txBody>
          <a:bodyPr/>
          <a:lstStyle/>
          <a:p>
            <a:r>
              <a:rPr lang="en-GB"/>
              <a:t>Slide </a:t>
            </a:r>
            <a:fld id="{440F5867-744E-4AA6-B0ED-4C44D2DFBB7B}" type="slidenum">
              <a:rPr lang="en-GB" smtClean="0"/>
              <a:pPr/>
              <a:t>71</a:t>
            </a:fld>
            <a:endParaRPr lang="en-GB" dirty="0"/>
          </a:p>
        </p:txBody>
      </p:sp>
      <p:sp>
        <p:nvSpPr>
          <p:cNvPr id="8" name="Date Placeholder 7">
            <a:extLst>
              <a:ext uri="{FF2B5EF4-FFF2-40B4-BE49-F238E27FC236}">
                <a16:creationId xmlns:a16="http://schemas.microsoft.com/office/drawing/2014/main" id="{03FF08BB-57DE-5468-223B-1FC869F1006F}"/>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12050440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2DC9-A3A7-4A8B-92B1-7E0AABF4FECD}"/>
              </a:ext>
            </a:extLst>
          </p:cNvPr>
          <p:cNvSpPr>
            <a:spLocks noGrp="1"/>
          </p:cNvSpPr>
          <p:nvPr>
            <p:ph type="title"/>
          </p:nvPr>
        </p:nvSpPr>
        <p:spPr>
          <a:xfrm>
            <a:off x="914401" y="685801"/>
            <a:ext cx="10361084" cy="1065213"/>
          </a:xfrm>
        </p:spPr>
        <p:txBody>
          <a:bodyPr/>
          <a:lstStyle/>
          <a:p>
            <a:r>
              <a:rPr lang="en-US" dirty="0"/>
              <a:t>TGbn Timeline And Status</a:t>
            </a:r>
          </a:p>
        </p:txBody>
      </p:sp>
      <p:sp>
        <p:nvSpPr>
          <p:cNvPr id="3" name="Content Placeholder 2">
            <a:extLst>
              <a:ext uri="{FF2B5EF4-FFF2-40B4-BE49-F238E27FC236}">
                <a16:creationId xmlns:a16="http://schemas.microsoft.com/office/drawing/2014/main" id="{0CE16CDD-E6B1-4592-BD5F-9D0A24F31DE4}"/>
              </a:ext>
            </a:extLst>
          </p:cNvPr>
          <p:cNvSpPr>
            <a:spLocks noGrp="1"/>
          </p:cNvSpPr>
          <p:nvPr>
            <p:ph idx="1"/>
          </p:nvPr>
        </p:nvSpPr>
        <p:spPr>
          <a:xfrm>
            <a:off x="914401" y="1981201"/>
            <a:ext cx="10361084" cy="4113213"/>
          </a:xfrm>
        </p:spPr>
        <p:txBody>
          <a:bodyPr/>
          <a:lstStyle/>
          <a:p>
            <a:pPr marL="800100" lvl="1" indent="-342900">
              <a:buFont typeface="Arial" panose="020B0604020202020204" pitchFamily="34" charset="0"/>
              <a:buChar char="•"/>
            </a:pPr>
            <a:r>
              <a:rPr lang="en-US" altLang="en-US" b="1" dirty="0">
                <a:highlight>
                  <a:srgbClr val="00FF00"/>
                </a:highlight>
              </a:rPr>
              <a:t>PAR approved						July 2023</a:t>
            </a:r>
          </a:p>
          <a:p>
            <a:pPr marL="800100" lvl="1" indent="-342900">
              <a:buFont typeface="Arial" panose="020B0604020202020204" pitchFamily="34" charset="0"/>
              <a:buChar char="•"/>
            </a:pPr>
            <a:r>
              <a:rPr lang="en-US" altLang="en-US" b="1" dirty="0">
                <a:highlight>
                  <a:srgbClr val="00FF00"/>
                </a:highlight>
              </a:rPr>
              <a:t>First TG meeting						Nov 2023</a:t>
            </a:r>
          </a:p>
          <a:p>
            <a:pPr marL="800100" lvl="1" indent="-342900">
              <a:buFont typeface="Arial" panose="020B0604020202020204" pitchFamily="34" charset="0"/>
              <a:buChar char="•"/>
            </a:pPr>
            <a:r>
              <a:rPr lang="en-US" altLang="en-US" b="1" dirty="0">
                <a:highlight>
                  <a:srgbClr val="FFFF00"/>
                </a:highlight>
              </a:rPr>
              <a:t>D0.1 								Jan 2025</a:t>
            </a:r>
          </a:p>
          <a:p>
            <a:pPr marL="800100" lvl="1" indent="-342900">
              <a:buFont typeface="Arial" panose="020B0604020202020204" pitchFamily="34" charset="0"/>
              <a:buChar char="•"/>
            </a:pPr>
            <a:r>
              <a:rPr lang="en-US" altLang="en-US" b="1" dirty="0"/>
              <a:t>D1.0 Letter Ballot					May 2025</a:t>
            </a:r>
          </a:p>
          <a:p>
            <a:pPr marL="800100" lvl="1" indent="-342900">
              <a:buFont typeface="Arial" panose="020B0604020202020204" pitchFamily="34" charset="0"/>
              <a:buChar char="•"/>
            </a:pPr>
            <a:r>
              <a:rPr lang="en-US" altLang="en-US" b="1" dirty="0"/>
              <a:t>D2.0 LB 								May 2026</a:t>
            </a:r>
          </a:p>
          <a:p>
            <a:pPr marL="800100" lvl="1" indent="-342900">
              <a:buFont typeface="Arial" panose="020B0604020202020204" pitchFamily="34" charset="0"/>
              <a:buChar char="•"/>
            </a:pPr>
            <a:r>
              <a:rPr lang="en-US" altLang="en-US" b="1" dirty="0"/>
              <a:t>D3.0 LB 								Jan 2027</a:t>
            </a:r>
          </a:p>
          <a:p>
            <a:pPr marL="800100" lvl="1" indent="-342900">
              <a:buFont typeface="Arial" panose="020B0604020202020204" pitchFamily="34" charset="0"/>
              <a:buChar char="•"/>
            </a:pPr>
            <a:r>
              <a:rPr lang="en-US" altLang="en-US" b="1" dirty="0"/>
              <a:t>Initial SA ballot (D4.0)				May 2027</a:t>
            </a:r>
          </a:p>
          <a:p>
            <a:pPr marL="800100" lvl="1" indent="-342900">
              <a:buFont typeface="Arial" panose="020B0604020202020204" pitchFamily="34" charset="0"/>
              <a:buChar char="•"/>
            </a:pPr>
            <a:r>
              <a:rPr lang="en-US" altLang="en-US" b="1" dirty="0"/>
              <a:t>Final 802.11 WG approval			Mar 2028</a:t>
            </a:r>
          </a:p>
          <a:p>
            <a:pPr marL="800100" lvl="1" indent="-342900">
              <a:buFont typeface="Arial" panose="020B0604020202020204" pitchFamily="34" charset="0"/>
              <a:buChar char="•"/>
            </a:pPr>
            <a:r>
              <a:rPr lang="en-US" altLang="en-US" b="1" dirty="0"/>
              <a:t>802 EC approval						Mar 2028</a:t>
            </a:r>
          </a:p>
          <a:p>
            <a:pPr marL="800100" lvl="1" indent="-342900">
              <a:buFont typeface="Arial" panose="020B0604020202020204" pitchFamily="34" charset="0"/>
              <a:buChar char="•"/>
            </a:pPr>
            <a:r>
              <a:rPr lang="en-US" altLang="en-US" b="1" dirty="0"/>
              <a:t>RevCom and SASB approval			May 2028</a:t>
            </a:r>
            <a:r>
              <a:rPr lang="en-US" altLang="en-US" dirty="0"/>
              <a:t>	</a:t>
            </a:r>
            <a:endParaRPr lang="en-US" dirty="0"/>
          </a:p>
          <a:p>
            <a:pPr>
              <a:buFont typeface="Arial" panose="020B0604020202020204" pitchFamily="34" charset="0"/>
              <a:buChar char="•"/>
            </a:pPr>
            <a:endParaRPr lang="en-US" altLang="en-US" dirty="0"/>
          </a:p>
        </p:txBody>
      </p:sp>
      <p:sp>
        <p:nvSpPr>
          <p:cNvPr id="7" name="Footer Placeholder 6">
            <a:extLst>
              <a:ext uri="{FF2B5EF4-FFF2-40B4-BE49-F238E27FC236}">
                <a16:creationId xmlns:a16="http://schemas.microsoft.com/office/drawing/2014/main" id="{9A4FE218-CF75-C172-5605-BA673394BB96}"/>
              </a:ext>
            </a:extLst>
          </p:cNvPr>
          <p:cNvSpPr>
            <a:spLocks noGrp="1"/>
          </p:cNvSpPr>
          <p:nvPr>
            <p:ph type="ftr" idx="14"/>
          </p:nvPr>
        </p:nvSpPr>
        <p:spPr/>
        <p:txBody>
          <a:bodyPr/>
          <a:lstStyle/>
          <a:p>
            <a:r>
              <a:rPr lang="en-GB"/>
              <a:t>Alfred Asterjadhi, Qualcomm</a:t>
            </a:r>
            <a:endParaRPr lang="en-GB" dirty="0"/>
          </a:p>
        </p:txBody>
      </p:sp>
      <p:sp>
        <p:nvSpPr>
          <p:cNvPr id="8" name="Slide Number Placeholder 7">
            <a:extLst>
              <a:ext uri="{FF2B5EF4-FFF2-40B4-BE49-F238E27FC236}">
                <a16:creationId xmlns:a16="http://schemas.microsoft.com/office/drawing/2014/main" id="{EB146098-7FB6-A400-DABA-F114D1127D02}"/>
              </a:ext>
            </a:extLst>
          </p:cNvPr>
          <p:cNvSpPr>
            <a:spLocks noGrp="1"/>
          </p:cNvSpPr>
          <p:nvPr>
            <p:ph type="sldNum" idx="12"/>
          </p:nvPr>
        </p:nvSpPr>
        <p:spPr/>
        <p:txBody>
          <a:bodyPr/>
          <a:lstStyle/>
          <a:p>
            <a:r>
              <a:rPr lang="en-GB"/>
              <a:t>Slide </a:t>
            </a:r>
            <a:fld id="{440F5867-744E-4AA6-B0ED-4C44D2DFBB7B}" type="slidenum">
              <a:rPr lang="en-GB" smtClean="0"/>
              <a:pPr/>
              <a:t>72</a:t>
            </a:fld>
            <a:endParaRPr lang="en-GB" dirty="0"/>
          </a:p>
        </p:txBody>
      </p:sp>
      <p:sp>
        <p:nvSpPr>
          <p:cNvPr id="9" name="Date Placeholder 8">
            <a:extLst>
              <a:ext uri="{FF2B5EF4-FFF2-40B4-BE49-F238E27FC236}">
                <a16:creationId xmlns:a16="http://schemas.microsoft.com/office/drawing/2014/main" id="{35C7543A-BC50-58F2-35B5-FBBEFB31EB18}"/>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235044937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600201" y="685800"/>
            <a:ext cx="9144000" cy="1827530"/>
          </a:xfrm>
        </p:spPr>
        <p:txBody>
          <a:bodyPr vert="horz" wrap="square" lIns="92160" tIns="46080" rIns="92160" bIns="46080" anchor="ctr" anchorCtr="0"/>
          <a:lstStyle/>
          <a:p>
            <a:r>
              <a:rPr lang="en-US" altLang="zh-CN" sz="3200" dirty="0">
                <a:solidFill>
                  <a:srgbClr val="0000FF"/>
                </a:solidFill>
                <a:latin typeface="Arial Black" panose="020B0A04020102020204" pitchFamily="34" charset="0"/>
              </a:rPr>
              <a:t>IEEE 802.11 Jan 2024 Interim</a:t>
            </a:r>
            <a:br>
              <a:rPr lang="en-US" altLang="zh-CN" sz="3200" dirty="0">
                <a:solidFill>
                  <a:srgbClr val="0000FF"/>
                </a:solidFill>
                <a:latin typeface="Arial Black" panose="020B0A04020102020204" pitchFamily="34" charset="0"/>
              </a:rPr>
            </a:br>
            <a:r>
              <a:rPr lang="en-US" altLang="en-US" sz="3200" dirty="0">
                <a:solidFill>
                  <a:srgbClr val="0000FF"/>
                </a:solidFill>
                <a:latin typeface="Arial Black" panose="020B0A04020102020204" pitchFamily="34" charset="0"/>
              </a:rPr>
              <a:t>AMP SG Closing Report</a:t>
            </a:r>
            <a:endParaRPr lang="en-US" sz="3200" dirty="0">
              <a:solidFill>
                <a:srgbClr val="0000FF"/>
              </a:solidFill>
              <a:latin typeface="Arial Black" panose="020B0A04020102020204" pitchFamily="34" charset="0"/>
            </a:endParaRPr>
          </a:p>
        </p:txBody>
      </p:sp>
      <p:sp>
        <p:nvSpPr>
          <p:cNvPr id="7" name="Content Placeholder 2"/>
          <p:cNvSpPr txBox="1"/>
          <p:nvPr/>
        </p:nvSpPr>
        <p:spPr>
          <a:xfrm>
            <a:off x="1219200" y="2133600"/>
            <a:ext cx="9829800" cy="4124960"/>
          </a:xfrm>
          <a:prstGeom prst="rect">
            <a:avLst/>
          </a:prstGeom>
        </p:spPr>
        <p:txBody>
          <a:bodyPr/>
          <a:lstStyle>
            <a:lvl1pPr marL="342900" indent="-342900" algn="l" rtl="0" eaLnBrk="0" fontAlgn="base" hangingPunct="0">
              <a:spcBef>
                <a:spcPct val="20000"/>
              </a:spcBef>
              <a:spcAft>
                <a:spcPct val="0"/>
              </a:spcAft>
              <a:buChar char="•"/>
              <a:defRPr sz="2400" b="1">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2pPr>
            <a:lvl3pPr marL="108585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panose="020B0600070205080204" pitchFamily="34" charset="-128"/>
              </a:defRPr>
            </a:lvl3pPr>
            <a:lvl4pPr marL="14287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4pPr>
            <a:lvl5pPr marL="17716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36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Chair:	Bo Sun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Sanechips</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a:t>
            </a:r>
          </a:p>
          <a:p>
            <a:pPr marL="342900" marR="0" lvl="0" indent="-342900" algn="l" defTabSz="914400" rtl="0" eaLnBrk="0" fontAlgn="base" latinLnBrk="0" hangingPunct="0">
              <a:lnSpc>
                <a:spcPct val="90000"/>
              </a:lnSpc>
              <a:spcBef>
                <a:spcPct val="20000"/>
              </a:spcBef>
              <a:spcAft>
                <a:spcPct val="0"/>
              </a:spcAft>
              <a:buClrTx/>
              <a:buSzTx/>
              <a:buFontTx/>
              <a:buNone/>
              <a:defRPr/>
            </a:pPr>
            <a:r>
              <a:rPr lang="en-US" altLang="en-US" sz="2000" kern="0" dirty="0">
                <a:latin typeface="Arial" panose="020B0604020202020204" pitchFamily="34" charset="0"/>
              </a:rPr>
              <a:t>			Vice Chair:	Steve </a:t>
            </a:r>
            <a:r>
              <a:rPr lang="en-US" altLang="en-US" sz="2000" kern="0" dirty="0" err="1">
                <a:latin typeface="Arial" panose="020B0604020202020204" pitchFamily="34" charset="0"/>
              </a:rPr>
              <a:t>Shellhammer</a:t>
            </a:r>
            <a:r>
              <a:rPr lang="en-US" altLang="en-US" sz="2000" kern="0" dirty="0">
                <a:latin typeface="Arial" panose="020B0604020202020204" pitchFamily="34" charset="0"/>
              </a:rPr>
              <a:t> (Qualcomm)</a:t>
            </a: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Secretary :	</a:t>
            </a:r>
            <a:r>
              <a:rPr lang="en-US" altLang="zh-CN" sz="2000" kern="0" dirty="0" err="1">
                <a:latin typeface="Arial" panose="020B0604020202020204" pitchFamily="34" charset="0"/>
              </a:rPr>
              <a:t>Hao</a:t>
            </a:r>
            <a:r>
              <a:rPr lang="en-US" altLang="zh-CN" sz="2000" kern="0" dirty="0">
                <a:latin typeface="Arial" panose="020B0604020202020204" pitchFamily="34" charset="0"/>
              </a:rPr>
              <a:t> Wang (</a:t>
            </a:r>
            <a:r>
              <a:rPr lang="en-US" altLang="zh-CN" sz="2000" kern="0" dirty="0" err="1">
                <a:latin typeface="Arial" panose="020B0604020202020204" pitchFamily="34" charset="0"/>
              </a:rPr>
              <a:t>Tencent</a:t>
            </a:r>
            <a:r>
              <a:rPr lang="en-US" altLang="zh-CN" sz="2000" kern="0" dirty="0">
                <a:latin typeface="Arial" panose="020B0604020202020204" pitchFamily="34" charset="0"/>
              </a:rPr>
              <a:t>)</a:t>
            </a:r>
            <a:endParaRPr kumimoji="0" lang="en-US" altLang="en-US" sz="2000" b="1" i="1" u="none" strike="noStrike" kern="0" cap="none" spc="0" normalizeH="0" baseline="0" noProof="0" dirty="0">
              <a:ln>
                <a:noFill/>
              </a:ln>
              <a:solidFill>
                <a:schemeClr val="tx1"/>
              </a:solidFill>
              <a:effectLst/>
              <a:uLnTx/>
              <a:uFillTx/>
              <a:latin typeface="Arial" panose="020B0604020202020204" pitchFamily="34" charset="0"/>
            </a:endParaRPr>
          </a:p>
        </p:txBody>
      </p:sp>
      <p:sp>
        <p:nvSpPr>
          <p:cNvPr id="2" name="Footer Placeholder 1">
            <a:extLst>
              <a:ext uri="{FF2B5EF4-FFF2-40B4-BE49-F238E27FC236}">
                <a16:creationId xmlns:a16="http://schemas.microsoft.com/office/drawing/2014/main" id="{329DBCEC-459D-8366-9BB6-DE24AC03416C}"/>
              </a:ext>
            </a:extLst>
          </p:cNvPr>
          <p:cNvSpPr>
            <a:spLocks noGrp="1"/>
          </p:cNvSpPr>
          <p:nvPr>
            <p:ph type="ftr" idx="11"/>
          </p:nvPr>
        </p:nvSpPr>
        <p:spPr/>
        <p:txBody>
          <a:bodyPr/>
          <a:lstStyle/>
          <a:p>
            <a:r>
              <a:rPr lang="en-GB"/>
              <a:t>Bo Sun, Sanechips</a:t>
            </a:r>
          </a:p>
        </p:txBody>
      </p:sp>
      <p:sp>
        <p:nvSpPr>
          <p:cNvPr id="3" name="Slide Number Placeholder 2">
            <a:extLst>
              <a:ext uri="{FF2B5EF4-FFF2-40B4-BE49-F238E27FC236}">
                <a16:creationId xmlns:a16="http://schemas.microsoft.com/office/drawing/2014/main" id="{AC467454-F1D9-62D4-2DFE-64E9BB69C3C2}"/>
              </a:ext>
            </a:extLst>
          </p:cNvPr>
          <p:cNvSpPr>
            <a:spLocks noGrp="1"/>
          </p:cNvSpPr>
          <p:nvPr>
            <p:ph type="sldNum" idx="12"/>
          </p:nvPr>
        </p:nvSpPr>
        <p:spPr/>
        <p:txBody>
          <a:bodyPr/>
          <a:lstStyle/>
          <a:p>
            <a:r>
              <a:rPr lang="en-GB"/>
              <a:t>Slide </a:t>
            </a:r>
            <a:fld id="{06B781AF-4CCF-49B0-A572-DE54FBE5D942}" type="slidenum">
              <a:rPr lang="en-GB" smtClean="0"/>
              <a:pPr/>
              <a:t>73</a:t>
            </a:fld>
            <a:endParaRPr lang="en-GB"/>
          </a:p>
        </p:txBody>
      </p:sp>
      <p:sp>
        <p:nvSpPr>
          <p:cNvPr id="4" name="Date Placeholder 3">
            <a:extLst>
              <a:ext uri="{FF2B5EF4-FFF2-40B4-BE49-F238E27FC236}">
                <a16:creationId xmlns:a16="http://schemas.microsoft.com/office/drawing/2014/main" id="{5FBF8957-39D7-4720-F6F1-28A963DBEBA9}"/>
              </a:ext>
            </a:extLst>
          </p:cNvPr>
          <p:cNvSpPr>
            <a:spLocks noGrp="1"/>
          </p:cNvSpPr>
          <p:nvPr>
            <p:ph type="dt" idx="10"/>
          </p:nvPr>
        </p:nvSpPr>
        <p:spPr/>
        <p:txBody>
          <a:bodyPr/>
          <a:lstStyle/>
          <a:p>
            <a:r>
              <a:rPr lang="en-US"/>
              <a:t>January 2024</a:t>
            </a:r>
            <a:endParaRPr lang="en-GB"/>
          </a:p>
        </p:txBody>
      </p:sp>
    </p:spTree>
    <p:extLst>
      <p:ext uri="{BB962C8B-B14F-4D97-AF65-F5344CB8AC3E}">
        <p14:creationId xmlns:p14="http://schemas.microsoft.com/office/powerpoint/2010/main" val="147314297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14400" y="1969770"/>
            <a:ext cx="10361295" cy="4505644"/>
          </a:xfrm>
        </p:spPr>
        <p:txBody>
          <a:bodyPr>
            <a:normAutofit fontScale="97500" lnSpcReduction="10000"/>
          </a:bodyPr>
          <a:lstStyle/>
          <a:p>
            <a:pPr>
              <a:buFont typeface="Arial" panose="020B0604020202020204" pitchFamily="34" charset="0"/>
              <a:buChar char="•"/>
            </a:pPr>
            <a:r>
              <a:rPr lang="en-GB" altLang="en-US" dirty="0"/>
              <a:t>3 AMP SG meetings were planned and held during the interim session.</a:t>
            </a:r>
          </a:p>
          <a:p>
            <a:pPr lvl="0">
              <a:buFont typeface="Arial" panose="020B0604020202020204" pitchFamily="34" charset="0"/>
              <a:buChar char="•"/>
            </a:pPr>
            <a:r>
              <a:rPr lang="en-GB" altLang="en-US" dirty="0"/>
              <a:t>3 technical submissions were presented and discussed.</a:t>
            </a:r>
          </a:p>
          <a:p>
            <a:pPr lvl="0">
              <a:buFont typeface="Arial" panose="020B0604020202020204" pitchFamily="34" charset="0"/>
              <a:buChar char="•"/>
            </a:pPr>
            <a:r>
              <a:rPr lang="en-GB" altLang="en-US" dirty="0"/>
              <a:t>The AMP tech report was updated to 11-23/0436r1 with added new use cases</a:t>
            </a:r>
          </a:p>
          <a:p>
            <a:pPr lvl="0">
              <a:buFont typeface="Arial" panose="020B0604020202020204" pitchFamily="34" charset="0"/>
              <a:buChar char="•"/>
            </a:pPr>
            <a:r>
              <a:rPr lang="en-GB" altLang="en-US" dirty="0"/>
              <a:t>A liaison response to ITU-T SG20’s liaison on their AMP tech report project was developed and approved by the group to submit to WG for approval.</a:t>
            </a:r>
          </a:p>
          <a:p>
            <a:pPr lvl="0">
              <a:buFont typeface="Arial" panose="020B0604020202020204" pitchFamily="34" charset="0"/>
              <a:buChar char="•"/>
            </a:pPr>
            <a:r>
              <a:rPr lang="en-GB" altLang="en-US" dirty="0"/>
              <a:t>6 technical submissions were presented and discussed.</a:t>
            </a:r>
          </a:p>
          <a:p>
            <a:pPr>
              <a:buFont typeface="Arial" panose="020B0604020202020204" pitchFamily="34" charset="0"/>
              <a:buChar char="•"/>
            </a:pPr>
            <a:r>
              <a:rPr lang="en-GB" altLang="en-US" dirty="0"/>
              <a:t>AMP SG agenda for the week is as below:</a:t>
            </a:r>
          </a:p>
          <a:p>
            <a:pPr lvl="1">
              <a:buFont typeface="Arial" panose="020B0604020202020204" pitchFamily="34" charset="0"/>
              <a:buChar char="•"/>
            </a:pPr>
            <a:r>
              <a:rPr lang="en-GB" altLang="en-US" dirty="0">
                <a:hlinkClick r:id="rId2"/>
              </a:rPr>
              <a:t>https://mentor.ieee.org/802.11/dcn/23/11-23-2170-04-0amp-amp-sg-meeting-agenda-for-jan-interim-2024.pptx</a:t>
            </a:r>
            <a:endParaRPr lang="en-GB" altLang="en-US" dirty="0"/>
          </a:p>
          <a:p>
            <a:pPr lvl="1">
              <a:buFont typeface="Arial" panose="020B0604020202020204" pitchFamily="34" charset="0"/>
              <a:buChar char="•"/>
            </a:pPr>
            <a:endParaRPr lang="en-US" altLang="en-GB" dirty="0"/>
          </a:p>
          <a:p>
            <a:pPr marL="57150" indent="0"/>
            <a:r>
              <a:rPr lang="en-US" altLang="en-GB" dirty="0"/>
              <a:t>Goal of future AMP SG work: </a:t>
            </a:r>
          </a:p>
          <a:p>
            <a:pPr marL="514350" lvl="1" indent="0"/>
            <a:r>
              <a:rPr lang="en-US" altLang="en-GB" dirty="0"/>
              <a:t>PAR/CSD development and technical discussion.</a:t>
            </a:r>
          </a:p>
        </p:txBody>
      </p:sp>
      <p:sp>
        <p:nvSpPr>
          <p:cNvPr id="7" name="标题 6"/>
          <p:cNvSpPr>
            <a:spLocks noGrp="1"/>
          </p:cNvSpPr>
          <p:nvPr>
            <p:ph type="title"/>
          </p:nvPr>
        </p:nvSpPr>
        <p:spPr/>
        <p:txBody>
          <a:bodyPr/>
          <a:lstStyle/>
          <a:p>
            <a:r>
              <a:rPr lang="en-US" altLang="zh-CN" dirty="0"/>
              <a:t>AMP SG’s Progress during this week</a:t>
            </a:r>
            <a:endParaRPr lang="zh-CN" altLang="en-US" dirty="0"/>
          </a:p>
        </p:txBody>
      </p:sp>
      <p:sp>
        <p:nvSpPr>
          <p:cNvPr id="2" name="Footer Placeholder 1">
            <a:extLst>
              <a:ext uri="{FF2B5EF4-FFF2-40B4-BE49-F238E27FC236}">
                <a16:creationId xmlns:a16="http://schemas.microsoft.com/office/drawing/2014/main" id="{221E071A-177E-61C4-8B49-90AD9AD28FD1}"/>
              </a:ext>
            </a:extLst>
          </p:cNvPr>
          <p:cNvSpPr>
            <a:spLocks noGrp="1"/>
          </p:cNvSpPr>
          <p:nvPr>
            <p:ph type="ftr" idx="14"/>
          </p:nvPr>
        </p:nvSpPr>
        <p:spPr/>
        <p:txBody>
          <a:bodyPr/>
          <a:lstStyle/>
          <a:p>
            <a:r>
              <a:rPr lang="en-GB"/>
              <a:t>Bo Sun, Sanechips</a:t>
            </a:r>
            <a:endParaRPr lang="en-GB" dirty="0"/>
          </a:p>
        </p:txBody>
      </p:sp>
      <p:sp>
        <p:nvSpPr>
          <p:cNvPr id="6" name="Slide Number Placeholder 5">
            <a:extLst>
              <a:ext uri="{FF2B5EF4-FFF2-40B4-BE49-F238E27FC236}">
                <a16:creationId xmlns:a16="http://schemas.microsoft.com/office/drawing/2014/main" id="{4E38DC63-6D31-A346-A5A1-98FBD1046576}"/>
              </a:ext>
            </a:extLst>
          </p:cNvPr>
          <p:cNvSpPr>
            <a:spLocks noGrp="1"/>
          </p:cNvSpPr>
          <p:nvPr>
            <p:ph type="sldNum" idx="12"/>
          </p:nvPr>
        </p:nvSpPr>
        <p:spPr/>
        <p:txBody>
          <a:bodyPr/>
          <a:lstStyle/>
          <a:p>
            <a:r>
              <a:rPr lang="en-GB"/>
              <a:t>Slide </a:t>
            </a:r>
            <a:fld id="{440F5867-744E-4AA6-B0ED-4C44D2DFBB7B}" type="slidenum">
              <a:rPr lang="en-GB" smtClean="0"/>
              <a:pPr/>
              <a:t>74</a:t>
            </a:fld>
            <a:endParaRPr lang="en-GB" dirty="0"/>
          </a:p>
        </p:txBody>
      </p:sp>
      <p:sp>
        <p:nvSpPr>
          <p:cNvPr id="9" name="Date Placeholder 8">
            <a:extLst>
              <a:ext uri="{FF2B5EF4-FFF2-40B4-BE49-F238E27FC236}">
                <a16:creationId xmlns:a16="http://schemas.microsoft.com/office/drawing/2014/main" id="{AE74A8BD-57B5-E05E-4FBA-E491797EB9EF}"/>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118823484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solidFill>
                  <a:schemeClr val="tx2"/>
                </a:solidFill>
              </a:rPr>
              <a:t>SG </a:t>
            </a:r>
            <a:r>
              <a:rPr lang="en-US" altLang="en-US" dirty="0">
                <a:solidFill>
                  <a:schemeClr val="tx2"/>
                </a:solidFill>
                <a:latin typeface="Times New Roman" panose="02020603050405020304" pitchFamily="18" charset="0"/>
              </a:rPr>
              <a:t>Motion #1: Liaison Response</a:t>
            </a:r>
            <a:endParaRPr lang="zh-CN" altLang="en-US" dirty="0"/>
          </a:p>
        </p:txBody>
      </p:sp>
      <p:sp>
        <p:nvSpPr>
          <p:cNvPr id="3" name="内容占位符 2"/>
          <p:cNvSpPr>
            <a:spLocks noGrp="1"/>
          </p:cNvSpPr>
          <p:nvPr>
            <p:ph idx="1"/>
          </p:nvPr>
        </p:nvSpPr>
        <p:spPr/>
        <p:txBody>
          <a:bodyPr/>
          <a:lstStyle/>
          <a:p>
            <a:r>
              <a:rPr lang="en-US" altLang="zh-CN" dirty="0"/>
              <a:t>Move to submit the document 11-23/2202r6 to 802.11 WG for approval as the IEEE 802.11 liaison response to ITU-T SG20 liaison on AMP tech report, allowing the WG chair editing privilege.</a:t>
            </a:r>
          </a:p>
          <a:p>
            <a:pPr lvl="1"/>
            <a:r>
              <a:rPr lang="en-US" altLang="zh-CN" sz="1800" dirty="0">
                <a:hlinkClick r:id="rId2"/>
              </a:rPr>
              <a:t>https://mentor.ieee.org/802.11/dcn/23/11-23-2202-06-0amp-draft-response-to-itu-t-sg20-ls-on-the-draft-technical-report-itu-t-ystr-ambient-iot.docx</a:t>
            </a:r>
            <a:endParaRPr lang="en-US" altLang="zh-CN" sz="1800" dirty="0"/>
          </a:p>
          <a:p>
            <a:endParaRPr lang="en-US" altLang="zh-CN" dirty="0"/>
          </a:p>
          <a:p>
            <a:r>
              <a:rPr lang="en-US" altLang="zh-CN" dirty="0"/>
              <a:t>Moved:  </a:t>
            </a:r>
            <a:r>
              <a:rPr lang="en-US" altLang="zh-CN" dirty="0" err="1"/>
              <a:t>Yinan</a:t>
            </a:r>
            <a:r>
              <a:rPr lang="en-US" altLang="zh-CN" dirty="0"/>
              <a:t> Qi</a:t>
            </a:r>
          </a:p>
          <a:p>
            <a:r>
              <a:rPr lang="en-US" altLang="zh-CN" dirty="0"/>
              <a:t>Seconded: Sebastian Max</a:t>
            </a:r>
          </a:p>
          <a:p>
            <a:endParaRPr lang="en-US" altLang="zh-CN" dirty="0"/>
          </a:p>
          <a:p>
            <a:r>
              <a:rPr lang="en-US" altLang="zh-CN" dirty="0"/>
              <a:t>Result: 37Y/0N/5A, PASSED</a:t>
            </a:r>
            <a:endParaRPr lang="zh-CN" altLang="en-US" dirty="0"/>
          </a:p>
        </p:txBody>
      </p:sp>
      <p:sp>
        <p:nvSpPr>
          <p:cNvPr id="6" name="Footer Placeholder 5">
            <a:extLst>
              <a:ext uri="{FF2B5EF4-FFF2-40B4-BE49-F238E27FC236}">
                <a16:creationId xmlns:a16="http://schemas.microsoft.com/office/drawing/2014/main" id="{9ED3FA83-FD92-D268-D788-3739FE0E7BA9}"/>
              </a:ext>
            </a:extLst>
          </p:cNvPr>
          <p:cNvSpPr>
            <a:spLocks noGrp="1"/>
          </p:cNvSpPr>
          <p:nvPr>
            <p:ph type="ftr" idx="14"/>
          </p:nvPr>
        </p:nvSpPr>
        <p:spPr/>
        <p:txBody>
          <a:bodyPr/>
          <a:lstStyle/>
          <a:p>
            <a:r>
              <a:rPr lang="en-GB"/>
              <a:t>Bo Sun, Sanechips</a:t>
            </a:r>
            <a:endParaRPr lang="en-GB" dirty="0"/>
          </a:p>
        </p:txBody>
      </p:sp>
      <p:sp>
        <p:nvSpPr>
          <p:cNvPr id="8" name="Slide Number Placeholder 7">
            <a:extLst>
              <a:ext uri="{FF2B5EF4-FFF2-40B4-BE49-F238E27FC236}">
                <a16:creationId xmlns:a16="http://schemas.microsoft.com/office/drawing/2014/main" id="{A350A399-17B4-B4AE-1874-2AB14B9E652E}"/>
              </a:ext>
            </a:extLst>
          </p:cNvPr>
          <p:cNvSpPr>
            <a:spLocks noGrp="1"/>
          </p:cNvSpPr>
          <p:nvPr>
            <p:ph type="sldNum" idx="12"/>
          </p:nvPr>
        </p:nvSpPr>
        <p:spPr/>
        <p:txBody>
          <a:bodyPr/>
          <a:lstStyle/>
          <a:p>
            <a:r>
              <a:rPr lang="en-GB"/>
              <a:t>Slide </a:t>
            </a:r>
            <a:fld id="{440F5867-744E-4AA6-B0ED-4C44D2DFBB7B}" type="slidenum">
              <a:rPr lang="en-GB" smtClean="0"/>
              <a:pPr/>
              <a:t>75</a:t>
            </a:fld>
            <a:endParaRPr lang="en-GB" dirty="0"/>
          </a:p>
        </p:txBody>
      </p:sp>
      <p:sp>
        <p:nvSpPr>
          <p:cNvPr id="9" name="Date Placeholder 8">
            <a:extLst>
              <a:ext uri="{FF2B5EF4-FFF2-40B4-BE49-F238E27FC236}">
                <a16:creationId xmlns:a16="http://schemas.microsoft.com/office/drawing/2014/main" id="{4929A15E-C522-4164-6726-54A20205B602}"/>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365042689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en-US" altLang="zh-CN" dirty="0"/>
              <a:t>AMP SG Timeline Update and Teleconference Plan</a:t>
            </a:r>
            <a:endParaRPr lang="zh-CN" altLang="en-US" dirty="0"/>
          </a:p>
        </p:txBody>
      </p:sp>
      <p:sp>
        <p:nvSpPr>
          <p:cNvPr id="9" name="内容占位符 2"/>
          <p:cNvSpPr txBox="1">
            <a:spLocks/>
          </p:cNvSpPr>
          <p:nvPr/>
        </p:nvSpPr>
        <p:spPr>
          <a:xfrm>
            <a:off x="2102566" y="4286132"/>
            <a:ext cx="8136467" cy="2114668"/>
          </a:xfrm>
          <a:prstGeom prst="rect">
            <a:avLst/>
          </a:prstGeom>
        </p:spPr>
        <p:txBody>
          <a:bodyPr>
            <a:normAutofit/>
          </a:bodyPr>
          <a:lstStyle>
            <a:lvl1pPr marL="257175" indent="-257175" algn="l" defTabSz="336550" rtl="0" eaLnBrk="0" fontAlgn="base" hangingPunct="0">
              <a:spcBef>
                <a:spcPts val="450"/>
              </a:spcBef>
              <a:spcAft>
                <a:spcPct val="0"/>
              </a:spcAft>
              <a:buClr>
                <a:srgbClr val="000000"/>
              </a:buClr>
              <a:buSzPct val="100000"/>
              <a:buFont typeface="Times New Roman" panose="02020603050405020304" pitchFamily="18" charset="0"/>
              <a:defRPr b="1">
                <a:solidFill>
                  <a:srgbClr val="000000"/>
                </a:solidFill>
                <a:latin typeface="+mn-lt"/>
                <a:ea typeface="+mn-ea"/>
                <a:cs typeface="+mn-cs"/>
              </a:defRPr>
            </a:lvl1pPr>
            <a:lvl2pPr marL="557530" indent="-214630" algn="l" defTabSz="336550"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n-ea"/>
              </a:defRPr>
            </a:lvl2pPr>
            <a:lvl3pPr marL="857250" indent="-171450" algn="l" defTabSz="336550" rtl="0" eaLnBrk="0" fontAlgn="base" hangingPunct="0">
              <a:spcBef>
                <a:spcPts val="34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2001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15430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18859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6pPr>
            <a:lvl7pPr marL="22288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7pPr>
            <a:lvl8pPr marL="25717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8pPr>
            <a:lvl9pPr marL="29146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9pPr>
          </a:lstStyle>
          <a:p>
            <a:pPr>
              <a:lnSpc>
                <a:spcPct val="150000"/>
              </a:lnSpc>
              <a:spcBef>
                <a:spcPts val="600"/>
              </a:spcBef>
              <a:spcAft>
                <a:spcPts val="600"/>
              </a:spcAft>
            </a:pPr>
            <a:r>
              <a:rPr lang="en-US" dirty="0"/>
              <a:t>AMP SG teleconference plan after Jan 802 interim session:</a:t>
            </a:r>
          </a:p>
          <a:p>
            <a:pPr marL="586105" lvl="1" indent="-285750">
              <a:lnSpc>
                <a:spcPct val="150000"/>
              </a:lnSpc>
              <a:spcBef>
                <a:spcPts val="600"/>
              </a:spcBef>
              <a:spcAft>
                <a:spcPts val="600"/>
              </a:spcAft>
              <a:buFont typeface="Arial" panose="020B0604020202020204" pitchFamily="34" charset="0"/>
              <a:buChar char="•"/>
            </a:pPr>
            <a:r>
              <a:rPr lang="en-US" altLang="zh-CN" sz="2400" dirty="0"/>
              <a:t>Feb 6</a:t>
            </a:r>
            <a:r>
              <a:rPr lang="en-US" altLang="zh-CN" sz="2400" baseline="30000" dirty="0"/>
              <a:t>th</a:t>
            </a:r>
            <a:r>
              <a:rPr lang="en-US" altLang="zh-CN" sz="2400" dirty="0"/>
              <a:t>, 09:00am, ET; 2 hours, </a:t>
            </a:r>
            <a:r>
              <a:rPr lang="en-US" altLang="zh-CN" sz="2400" dirty="0" err="1"/>
              <a:t>webex</a:t>
            </a:r>
            <a:endParaRPr lang="en-US" altLang="zh-CN" sz="2400" dirty="0"/>
          </a:p>
          <a:p>
            <a:pPr marL="586105" lvl="1" indent="-285750">
              <a:lnSpc>
                <a:spcPct val="150000"/>
              </a:lnSpc>
              <a:spcBef>
                <a:spcPts val="600"/>
              </a:spcBef>
              <a:spcAft>
                <a:spcPts val="600"/>
              </a:spcAft>
              <a:buFont typeface="Arial" panose="020B0604020202020204" pitchFamily="34" charset="0"/>
              <a:buChar char="•"/>
            </a:pPr>
            <a:r>
              <a:rPr lang="en-US" altLang="zh-CN" sz="2400" dirty="0"/>
              <a:t>Mar 5</a:t>
            </a:r>
            <a:r>
              <a:rPr lang="en-US" altLang="zh-CN" sz="2400" baseline="30000" dirty="0"/>
              <a:t>th</a:t>
            </a:r>
            <a:r>
              <a:rPr lang="en-US" altLang="zh-CN" sz="2400" dirty="0"/>
              <a:t>, 10:00am, ET; 2 hours, </a:t>
            </a:r>
            <a:r>
              <a:rPr lang="en-US" altLang="zh-CN" sz="2400" dirty="0" err="1"/>
              <a:t>webex</a:t>
            </a:r>
            <a:endParaRPr lang="en-US" altLang="zh-CN" sz="2400" dirty="0"/>
          </a:p>
        </p:txBody>
      </p:sp>
      <p:grpSp>
        <p:nvGrpSpPr>
          <p:cNvPr id="57" name="组合 56"/>
          <p:cNvGrpSpPr/>
          <p:nvPr/>
        </p:nvGrpSpPr>
        <p:grpSpPr>
          <a:xfrm>
            <a:off x="928688" y="2156958"/>
            <a:ext cx="10259981" cy="1576842"/>
            <a:chOff x="914536" y="4948483"/>
            <a:chExt cx="10259981" cy="1576842"/>
          </a:xfrm>
        </p:grpSpPr>
        <p:cxnSp>
          <p:nvCxnSpPr>
            <p:cNvPr id="58" name="直接箭头连接符 57"/>
            <p:cNvCxnSpPr/>
            <p:nvPr/>
          </p:nvCxnSpPr>
          <p:spPr bwMode="auto">
            <a:xfrm>
              <a:off x="990734" y="5893885"/>
              <a:ext cx="10058136" cy="0"/>
            </a:xfrm>
            <a:prstGeom prst="straightConnector1">
              <a:avLst/>
            </a:prstGeom>
            <a:solidFill>
              <a:srgbClr val="00B8FF"/>
            </a:solidFill>
            <a:ln w="38100" cap="flat" cmpd="sng" algn="ctr">
              <a:solidFill>
                <a:schemeClr val="bg1">
                  <a:lumMod val="50000"/>
                </a:schemeClr>
              </a:solidFill>
              <a:prstDash val="solid"/>
              <a:round/>
              <a:headEnd type="none" w="med" len="med"/>
              <a:tailEnd type="triangle"/>
            </a:ln>
          </p:spPr>
        </p:cxnSp>
        <p:sp>
          <p:nvSpPr>
            <p:cNvPr id="59" name="文本框 58"/>
            <p:cNvSpPr txBox="1"/>
            <p:nvPr/>
          </p:nvSpPr>
          <p:spPr>
            <a:xfrm>
              <a:off x="1027715" y="6043056"/>
              <a:ext cx="990574" cy="276999"/>
            </a:xfrm>
            <a:prstGeom prst="rect">
              <a:avLst/>
            </a:prstGeom>
            <a:noFill/>
          </p:spPr>
          <p:txBody>
            <a:bodyPr wrap="square" rtlCol="0">
              <a:spAutoFit/>
            </a:bodyPr>
            <a:lstStyle/>
            <a:p>
              <a:r>
                <a:rPr lang="en-US" sz="1200" dirty="0">
                  <a:solidFill>
                    <a:schemeClr val="tx1"/>
                  </a:solidFill>
                </a:rPr>
                <a:t>May 2023</a:t>
              </a:r>
            </a:p>
          </p:txBody>
        </p:sp>
        <p:sp>
          <p:nvSpPr>
            <p:cNvPr id="60" name="文本框 59"/>
            <p:cNvSpPr txBox="1"/>
            <p:nvPr/>
          </p:nvSpPr>
          <p:spPr>
            <a:xfrm>
              <a:off x="2550529" y="6043056"/>
              <a:ext cx="990574" cy="276999"/>
            </a:xfrm>
            <a:prstGeom prst="rect">
              <a:avLst/>
            </a:prstGeom>
            <a:noFill/>
          </p:spPr>
          <p:txBody>
            <a:bodyPr wrap="square" rtlCol="0">
              <a:spAutoFit/>
            </a:bodyPr>
            <a:lstStyle/>
            <a:p>
              <a:r>
                <a:rPr lang="en-US" sz="1200" dirty="0">
                  <a:solidFill>
                    <a:schemeClr val="tx1"/>
                  </a:solidFill>
                </a:rPr>
                <a:t>Jul 2023</a:t>
              </a:r>
            </a:p>
          </p:txBody>
        </p:sp>
        <p:sp>
          <p:nvSpPr>
            <p:cNvPr id="61" name="文本框 60"/>
            <p:cNvSpPr txBox="1"/>
            <p:nvPr/>
          </p:nvSpPr>
          <p:spPr>
            <a:xfrm>
              <a:off x="4073343" y="6043056"/>
              <a:ext cx="990574" cy="276999"/>
            </a:xfrm>
            <a:prstGeom prst="rect">
              <a:avLst/>
            </a:prstGeom>
            <a:noFill/>
          </p:spPr>
          <p:txBody>
            <a:bodyPr wrap="square" rtlCol="0">
              <a:spAutoFit/>
            </a:bodyPr>
            <a:lstStyle/>
            <a:p>
              <a:r>
                <a:rPr lang="en-US" sz="1200" dirty="0">
                  <a:solidFill>
                    <a:schemeClr val="tx1"/>
                  </a:solidFill>
                </a:rPr>
                <a:t>Sep 2023</a:t>
              </a:r>
            </a:p>
          </p:txBody>
        </p:sp>
        <p:sp>
          <p:nvSpPr>
            <p:cNvPr id="62" name="文本框 61"/>
            <p:cNvSpPr txBox="1"/>
            <p:nvPr/>
          </p:nvSpPr>
          <p:spPr>
            <a:xfrm>
              <a:off x="5596157" y="6043055"/>
              <a:ext cx="990574" cy="276999"/>
            </a:xfrm>
            <a:prstGeom prst="rect">
              <a:avLst/>
            </a:prstGeom>
            <a:noFill/>
          </p:spPr>
          <p:txBody>
            <a:bodyPr wrap="square" rtlCol="0">
              <a:spAutoFit/>
            </a:bodyPr>
            <a:lstStyle/>
            <a:p>
              <a:r>
                <a:rPr lang="en-US" sz="1200" b="1" dirty="0">
                  <a:solidFill>
                    <a:schemeClr val="tx1"/>
                  </a:solidFill>
                </a:rPr>
                <a:t>Nov 2023</a:t>
              </a:r>
            </a:p>
          </p:txBody>
        </p:sp>
        <p:sp>
          <p:nvSpPr>
            <p:cNvPr id="63" name="文本框 62"/>
            <p:cNvSpPr txBox="1"/>
            <p:nvPr/>
          </p:nvSpPr>
          <p:spPr>
            <a:xfrm>
              <a:off x="7118971" y="6047525"/>
              <a:ext cx="990574" cy="276999"/>
            </a:xfrm>
            <a:prstGeom prst="rect">
              <a:avLst/>
            </a:prstGeom>
            <a:noFill/>
          </p:spPr>
          <p:txBody>
            <a:bodyPr wrap="square" rtlCol="0">
              <a:spAutoFit/>
            </a:bodyPr>
            <a:lstStyle/>
            <a:p>
              <a:r>
                <a:rPr lang="en-US" sz="1200" dirty="0">
                  <a:solidFill>
                    <a:schemeClr val="tx1"/>
                  </a:solidFill>
                </a:rPr>
                <a:t>Jan 2024</a:t>
              </a:r>
            </a:p>
          </p:txBody>
        </p:sp>
        <p:sp>
          <p:nvSpPr>
            <p:cNvPr id="64" name="椭圆 63"/>
            <p:cNvSpPr/>
            <p:nvPr/>
          </p:nvSpPr>
          <p:spPr bwMode="auto">
            <a:xfrm>
              <a:off x="1419911" y="5855786"/>
              <a:ext cx="76198" cy="76198"/>
            </a:xfrm>
            <a:prstGeom prst="ellipse">
              <a:avLst/>
            </a:prstGeom>
            <a:solidFill>
              <a:srgbClr val="00B8FF"/>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pPr>
              <a:endParaRPr kumimoji="0" lang="en-US" sz="1200" b="0" i="0" u="none" strike="noStrike" cap="none" normalizeH="0" baseline="0">
                <a:ln>
                  <a:noFill/>
                </a:ln>
                <a:solidFill>
                  <a:schemeClr val="tx1"/>
                </a:solidFill>
                <a:effectLst/>
                <a:latin typeface="Times New Roman" panose="02020603050405020304" pitchFamily="18" charset="0"/>
                <a:ea typeface="MS Gothic" panose="020B0609070205080204" pitchFamily="49" charset="-128"/>
              </a:endParaRPr>
            </a:p>
          </p:txBody>
        </p:sp>
        <p:sp>
          <p:nvSpPr>
            <p:cNvPr id="65" name="椭圆 64"/>
            <p:cNvSpPr/>
            <p:nvPr/>
          </p:nvSpPr>
          <p:spPr bwMode="auto">
            <a:xfrm>
              <a:off x="2941145" y="5855786"/>
              <a:ext cx="76198" cy="76198"/>
            </a:xfrm>
            <a:prstGeom prst="ellipse">
              <a:avLst/>
            </a:prstGeom>
            <a:solidFill>
              <a:srgbClr val="00B8FF"/>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pPr>
              <a:endParaRPr kumimoji="0" lang="en-US" sz="1200" b="0" i="0" u="none" strike="noStrike" cap="none" normalizeH="0" baseline="0">
                <a:ln>
                  <a:noFill/>
                </a:ln>
                <a:solidFill>
                  <a:schemeClr val="tx1"/>
                </a:solidFill>
                <a:effectLst/>
                <a:latin typeface="Times New Roman" panose="02020603050405020304" pitchFamily="18" charset="0"/>
                <a:ea typeface="MS Gothic" panose="020B0609070205080204" pitchFamily="49" charset="-128"/>
              </a:endParaRPr>
            </a:p>
          </p:txBody>
        </p:sp>
        <p:sp>
          <p:nvSpPr>
            <p:cNvPr id="66" name="椭圆 65"/>
            <p:cNvSpPr/>
            <p:nvPr/>
          </p:nvSpPr>
          <p:spPr bwMode="auto">
            <a:xfrm>
              <a:off x="4462379" y="5855786"/>
              <a:ext cx="76198" cy="76198"/>
            </a:xfrm>
            <a:prstGeom prst="ellipse">
              <a:avLst/>
            </a:prstGeom>
            <a:solidFill>
              <a:srgbClr val="00B8FF"/>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pPr>
              <a:endParaRPr kumimoji="0" lang="en-US" sz="1200" b="0" i="0" u="none" strike="noStrike" cap="none" normalizeH="0" baseline="0">
                <a:ln>
                  <a:noFill/>
                </a:ln>
                <a:solidFill>
                  <a:schemeClr val="tx1"/>
                </a:solidFill>
                <a:effectLst/>
                <a:latin typeface="Times New Roman" panose="02020603050405020304" pitchFamily="18" charset="0"/>
                <a:ea typeface="MS Gothic" panose="020B0609070205080204" pitchFamily="49" charset="-128"/>
              </a:endParaRPr>
            </a:p>
          </p:txBody>
        </p:sp>
        <p:sp>
          <p:nvSpPr>
            <p:cNvPr id="67" name="椭圆 66"/>
            <p:cNvSpPr/>
            <p:nvPr/>
          </p:nvSpPr>
          <p:spPr bwMode="auto">
            <a:xfrm>
              <a:off x="5983613" y="5855786"/>
              <a:ext cx="76198" cy="76198"/>
            </a:xfrm>
            <a:prstGeom prst="ellipse">
              <a:avLst/>
            </a:prstGeom>
            <a:solidFill>
              <a:srgbClr val="00B8FF"/>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pPr>
              <a:endParaRPr kumimoji="0" lang="en-US" sz="1200" b="0" i="0" u="none" strike="noStrike" cap="none" normalizeH="0" baseline="0">
                <a:ln>
                  <a:noFill/>
                </a:ln>
                <a:solidFill>
                  <a:schemeClr val="tx1"/>
                </a:solidFill>
                <a:effectLst/>
                <a:latin typeface="Times New Roman" panose="02020603050405020304" pitchFamily="18" charset="0"/>
                <a:ea typeface="MS Gothic" panose="020B0609070205080204" pitchFamily="49" charset="-128"/>
              </a:endParaRPr>
            </a:p>
          </p:txBody>
        </p:sp>
        <p:sp>
          <p:nvSpPr>
            <p:cNvPr id="68" name="椭圆 67"/>
            <p:cNvSpPr/>
            <p:nvPr/>
          </p:nvSpPr>
          <p:spPr bwMode="auto">
            <a:xfrm>
              <a:off x="7504847" y="5855786"/>
              <a:ext cx="76198" cy="76198"/>
            </a:xfrm>
            <a:prstGeom prst="ellipse">
              <a:avLst/>
            </a:prstGeom>
            <a:solidFill>
              <a:srgbClr val="00B8FF"/>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pPr>
              <a:endParaRPr kumimoji="0" lang="en-US" sz="1200" b="0" i="0" u="none" strike="noStrike" cap="none" normalizeH="0" baseline="0">
                <a:ln>
                  <a:noFill/>
                </a:ln>
                <a:solidFill>
                  <a:schemeClr val="tx1"/>
                </a:solidFill>
                <a:effectLst/>
                <a:latin typeface="Times New Roman" panose="02020603050405020304" pitchFamily="18" charset="0"/>
                <a:ea typeface="MS Gothic" panose="020B0609070205080204" pitchFamily="49" charset="-128"/>
              </a:endParaRPr>
            </a:p>
          </p:txBody>
        </p:sp>
        <p:sp>
          <p:nvSpPr>
            <p:cNvPr id="69" name="文本框 68"/>
            <p:cNvSpPr txBox="1"/>
            <p:nvPr/>
          </p:nvSpPr>
          <p:spPr>
            <a:xfrm>
              <a:off x="914536" y="5317815"/>
              <a:ext cx="1312346" cy="461665"/>
            </a:xfrm>
            <a:prstGeom prst="rect">
              <a:avLst/>
            </a:prstGeom>
            <a:noFill/>
          </p:spPr>
          <p:txBody>
            <a:bodyPr wrap="square" rtlCol="0">
              <a:spAutoFit/>
            </a:bodyPr>
            <a:lstStyle/>
            <a:p>
              <a:r>
                <a:rPr lang="en-US" sz="1200" dirty="0">
                  <a:solidFill>
                    <a:schemeClr val="tx1"/>
                  </a:solidFill>
                </a:rPr>
                <a:t>SG Kick-off</a:t>
              </a:r>
            </a:p>
            <a:p>
              <a:r>
                <a:rPr lang="en-US" sz="1200" dirty="0">
                  <a:solidFill>
                    <a:schemeClr val="tx1"/>
                  </a:solidFill>
                </a:rPr>
                <a:t>PAR/CSD draft</a:t>
              </a:r>
            </a:p>
          </p:txBody>
        </p:sp>
        <p:sp>
          <p:nvSpPr>
            <p:cNvPr id="70" name="文本框 69"/>
            <p:cNvSpPr txBox="1"/>
            <p:nvPr/>
          </p:nvSpPr>
          <p:spPr>
            <a:xfrm>
              <a:off x="3940001" y="5317815"/>
              <a:ext cx="1089227" cy="461665"/>
            </a:xfrm>
            <a:prstGeom prst="rect">
              <a:avLst/>
            </a:prstGeom>
            <a:noFill/>
          </p:spPr>
          <p:txBody>
            <a:bodyPr wrap="square" rtlCol="0">
              <a:spAutoFit/>
            </a:bodyPr>
            <a:lstStyle/>
            <a:p>
              <a:r>
                <a:rPr lang="en-US" altLang="zh-CN" sz="1200" dirty="0">
                  <a:solidFill>
                    <a:schemeClr val="tx1"/>
                  </a:solidFill>
                </a:rPr>
                <a:t>PAR/CSD development</a:t>
              </a:r>
            </a:p>
          </p:txBody>
        </p:sp>
        <p:sp>
          <p:nvSpPr>
            <p:cNvPr id="71" name="文本框 70"/>
            <p:cNvSpPr txBox="1"/>
            <p:nvPr/>
          </p:nvSpPr>
          <p:spPr>
            <a:xfrm>
              <a:off x="2438496" y="5317815"/>
              <a:ext cx="990574" cy="461665"/>
            </a:xfrm>
            <a:prstGeom prst="rect">
              <a:avLst/>
            </a:prstGeom>
            <a:noFill/>
          </p:spPr>
          <p:txBody>
            <a:bodyPr wrap="square" rtlCol="0">
              <a:spAutoFit/>
            </a:bodyPr>
            <a:lstStyle/>
            <a:p>
              <a:r>
                <a:rPr lang="en-US" sz="1200" dirty="0">
                  <a:solidFill>
                    <a:schemeClr val="tx1"/>
                  </a:solidFill>
                </a:rPr>
                <a:t>PAR/CSD development</a:t>
              </a:r>
            </a:p>
          </p:txBody>
        </p:sp>
        <p:sp>
          <p:nvSpPr>
            <p:cNvPr id="72" name="文本框 71"/>
            <p:cNvSpPr txBox="1"/>
            <p:nvPr/>
          </p:nvSpPr>
          <p:spPr>
            <a:xfrm>
              <a:off x="10164597" y="6043055"/>
              <a:ext cx="990574" cy="276999"/>
            </a:xfrm>
            <a:prstGeom prst="rect">
              <a:avLst/>
            </a:prstGeom>
            <a:noFill/>
          </p:spPr>
          <p:txBody>
            <a:bodyPr wrap="square" rtlCol="0">
              <a:spAutoFit/>
            </a:bodyPr>
            <a:lstStyle/>
            <a:p>
              <a:r>
                <a:rPr lang="en-US" sz="1200" dirty="0">
                  <a:solidFill>
                    <a:schemeClr val="tx1"/>
                  </a:solidFill>
                </a:rPr>
                <a:t>May 2024</a:t>
              </a:r>
            </a:p>
          </p:txBody>
        </p:sp>
        <p:sp>
          <p:nvSpPr>
            <p:cNvPr id="73" name="椭圆 72"/>
            <p:cNvSpPr/>
            <p:nvPr/>
          </p:nvSpPr>
          <p:spPr bwMode="auto">
            <a:xfrm>
              <a:off x="10547317" y="5855786"/>
              <a:ext cx="76198" cy="76198"/>
            </a:xfrm>
            <a:prstGeom prst="ellipse">
              <a:avLst/>
            </a:prstGeom>
            <a:solidFill>
              <a:srgbClr val="00B8FF"/>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pPr>
              <a:endParaRPr kumimoji="0" lang="en-US" sz="1200" b="0" i="0" u="none" strike="noStrike" cap="none" normalizeH="0" baseline="0">
                <a:ln>
                  <a:noFill/>
                </a:ln>
                <a:solidFill>
                  <a:schemeClr val="tx1"/>
                </a:solidFill>
                <a:effectLst/>
                <a:latin typeface="Times New Roman" panose="02020603050405020304" pitchFamily="18" charset="0"/>
                <a:ea typeface="MS Gothic" panose="020B0609070205080204" pitchFamily="49" charset="-128"/>
              </a:endParaRPr>
            </a:p>
          </p:txBody>
        </p:sp>
        <p:sp>
          <p:nvSpPr>
            <p:cNvPr id="74" name="文本框 73"/>
            <p:cNvSpPr txBox="1"/>
            <p:nvPr/>
          </p:nvSpPr>
          <p:spPr>
            <a:xfrm>
              <a:off x="10183943" y="5502481"/>
              <a:ext cx="990574" cy="276999"/>
            </a:xfrm>
            <a:prstGeom prst="rect">
              <a:avLst/>
            </a:prstGeom>
            <a:noFill/>
          </p:spPr>
          <p:txBody>
            <a:bodyPr wrap="square" rtlCol="0">
              <a:spAutoFit/>
            </a:bodyPr>
            <a:lstStyle/>
            <a:p>
              <a:r>
                <a:rPr lang="en-US" sz="1200" dirty="0">
                  <a:solidFill>
                    <a:schemeClr val="tx1"/>
                  </a:solidFill>
                </a:rPr>
                <a:t>TG kickoff</a:t>
              </a:r>
            </a:p>
          </p:txBody>
        </p:sp>
        <p:sp>
          <p:nvSpPr>
            <p:cNvPr id="75" name="文本框 74"/>
            <p:cNvSpPr txBox="1"/>
            <p:nvPr/>
          </p:nvSpPr>
          <p:spPr>
            <a:xfrm>
              <a:off x="8641785" y="6043055"/>
              <a:ext cx="990574" cy="276999"/>
            </a:xfrm>
            <a:prstGeom prst="rect">
              <a:avLst/>
            </a:prstGeom>
            <a:noFill/>
          </p:spPr>
          <p:txBody>
            <a:bodyPr wrap="square" rtlCol="0">
              <a:spAutoFit/>
            </a:bodyPr>
            <a:lstStyle/>
            <a:p>
              <a:r>
                <a:rPr lang="en-US" sz="1200" dirty="0">
                  <a:solidFill>
                    <a:schemeClr val="tx1"/>
                  </a:solidFill>
                </a:rPr>
                <a:t>Mar 2024</a:t>
              </a:r>
            </a:p>
          </p:txBody>
        </p:sp>
        <p:sp>
          <p:nvSpPr>
            <p:cNvPr id="76" name="椭圆 75"/>
            <p:cNvSpPr/>
            <p:nvPr/>
          </p:nvSpPr>
          <p:spPr bwMode="auto">
            <a:xfrm>
              <a:off x="9026081" y="5855786"/>
              <a:ext cx="76198" cy="76198"/>
            </a:xfrm>
            <a:prstGeom prst="ellipse">
              <a:avLst/>
            </a:prstGeom>
            <a:solidFill>
              <a:srgbClr val="00B8FF"/>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pPr>
              <a:endParaRPr kumimoji="0" lang="en-US" sz="1200" b="0" i="0" u="none" strike="noStrike" cap="none" normalizeH="0" baseline="0">
                <a:ln>
                  <a:noFill/>
                </a:ln>
                <a:solidFill>
                  <a:schemeClr val="tx1"/>
                </a:solidFill>
                <a:effectLst/>
                <a:latin typeface="Times New Roman" panose="02020603050405020304" pitchFamily="18" charset="0"/>
                <a:ea typeface="MS Gothic" panose="020B0609070205080204" pitchFamily="49" charset="-128"/>
              </a:endParaRPr>
            </a:p>
          </p:txBody>
        </p:sp>
        <p:sp>
          <p:nvSpPr>
            <p:cNvPr id="77" name="文本框 76"/>
            <p:cNvSpPr txBox="1"/>
            <p:nvPr/>
          </p:nvSpPr>
          <p:spPr>
            <a:xfrm>
              <a:off x="8641785" y="4948483"/>
              <a:ext cx="1143344" cy="830997"/>
            </a:xfrm>
            <a:prstGeom prst="rect">
              <a:avLst/>
            </a:prstGeom>
            <a:noFill/>
          </p:spPr>
          <p:txBody>
            <a:bodyPr wrap="square" rtlCol="0">
              <a:spAutoFit/>
            </a:bodyPr>
            <a:lstStyle/>
            <a:p>
              <a:r>
                <a:rPr lang="en-US" sz="1200" dirty="0">
                  <a:solidFill>
                    <a:schemeClr val="tx1"/>
                  </a:solidFill>
                </a:rPr>
                <a:t>Comments reply and potential update</a:t>
              </a:r>
            </a:p>
          </p:txBody>
        </p:sp>
        <p:sp>
          <p:nvSpPr>
            <p:cNvPr id="78" name="文本框 77"/>
            <p:cNvSpPr txBox="1"/>
            <p:nvPr/>
          </p:nvSpPr>
          <p:spPr>
            <a:xfrm>
              <a:off x="5212215" y="5322393"/>
              <a:ext cx="1888866" cy="461665"/>
            </a:xfrm>
            <a:prstGeom prst="rect">
              <a:avLst/>
            </a:prstGeom>
            <a:noFill/>
          </p:spPr>
          <p:txBody>
            <a:bodyPr wrap="square" rtlCol="0">
              <a:spAutoFit/>
            </a:bodyPr>
            <a:lstStyle/>
            <a:p>
              <a:r>
                <a:rPr lang="en-US" sz="1200" dirty="0">
                  <a:solidFill>
                    <a:schemeClr val="tx1"/>
                  </a:solidFill>
                </a:rPr>
                <a:t>WG approve PAR/CSD submitted to EC for review </a:t>
              </a:r>
            </a:p>
          </p:txBody>
        </p:sp>
        <p:sp>
          <p:nvSpPr>
            <p:cNvPr id="79" name="文本框 78"/>
            <p:cNvSpPr txBox="1"/>
            <p:nvPr/>
          </p:nvSpPr>
          <p:spPr>
            <a:xfrm>
              <a:off x="7980846" y="5133149"/>
              <a:ext cx="731610" cy="646331"/>
            </a:xfrm>
            <a:prstGeom prst="rect">
              <a:avLst/>
            </a:prstGeom>
            <a:noFill/>
          </p:spPr>
          <p:txBody>
            <a:bodyPr wrap="square" rtlCol="0">
              <a:spAutoFit/>
            </a:bodyPr>
            <a:lstStyle/>
            <a:p>
              <a:r>
                <a:rPr lang="en-US" sz="1200" dirty="0">
                  <a:solidFill>
                    <a:schemeClr val="tx1"/>
                  </a:solidFill>
                </a:rPr>
                <a:t>EC Review in Feb</a:t>
              </a:r>
            </a:p>
          </p:txBody>
        </p:sp>
        <p:sp>
          <p:nvSpPr>
            <p:cNvPr id="80" name="文本框 79"/>
            <p:cNvSpPr txBox="1"/>
            <p:nvPr/>
          </p:nvSpPr>
          <p:spPr>
            <a:xfrm>
              <a:off x="5943604" y="6248326"/>
              <a:ext cx="1089227" cy="276999"/>
            </a:xfrm>
            <a:prstGeom prst="rect">
              <a:avLst/>
            </a:prstGeom>
            <a:noFill/>
          </p:spPr>
          <p:txBody>
            <a:bodyPr wrap="square" rtlCol="0">
              <a:spAutoFit/>
            </a:bodyPr>
            <a:lstStyle/>
            <a:p>
              <a:r>
                <a:rPr lang="en-US" altLang="zh-CN" sz="1200" dirty="0">
                  <a:solidFill>
                    <a:schemeClr val="tx1"/>
                  </a:solidFill>
                </a:rPr>
                <a:t>EC meeting</a:t>
              </a:r>
            </a:p>
          </p:txBody>
        </p:sp>
        <p:cxnSp>
          <p:nvCxnSpPr>
            <p:cNvPr id="81" name="直接连接符 80"/>
            <p:cNvCxnSpPr/>
            <p:nvPr/>
          </p:nvCxnSpPr>
          <p:spPr bwMode="auto">
            <a:xfrm>
              <a:off x="6373436" y="5867336"/>
              <a:ext cx="0" cy="380990"/>
            </a:xfrm>
            <a:prstGeom prst="line">
              <a:avLst/>
            </a:prstGeom>
            <a:solidFill>
              <a:srgbClr val="00B8FF"/>
            </a:solidFill>
            <a:ln w="28575" cap="flat" cmpd="sng" algn="ctr">
              <a:solidFill>
                <a:schemeClr val="tx1"/>
              </a:solidFill>
              <a:prstDash val="solid"/>
              <a:round/>
              <a:headEnd type="none" w="med" len="med"/>
              <a:tailEnd type="none" w="med" len="med"/>
            </a:ln>
          </p:spPr>
        </p:cxnSp>
        <p:sp>
          <p:nvSpPr>
            <p:cNvPr id="82" name="文本框 81"/>
            <p:cNvSpPr txBox="1"/>
            <p:nvPr/>
          </p:nvSpPr>
          <p:spPr>
            <a:xfrm>
              <a:off x="8999915" y="6236512"/>
              <a:ext cx="1089227" cy="276999"/>
            </a:xfrm>
            <a:prstGeom prst="rect">
              <a:avLst/>
            </a:prstGeom>
            <a:noFill/>
          </p:spPr>
          <p:txBody>
            <a:bodyPr wrap="square" rtlCol="0">
              <a:spAutoFit/>
            </a:bodyPr>
            <a:lstStyle/>
            <a:p>
              <a:r>
                <a:rPr lang="en-US" altLang="zh-CN" sz="1200" dirty="0">
                  <a:solidFill>
                    <a:schemeClr val="tx1"/>
                  </a:solidFill>
                </a:rPr>
                <a:t>EC meeting</a:t>
              </a:r>
            </a:p>
          </p:txBody>
        </p:sp>
        <p:cxnSp>
          <p:nvCxnSpPr>
            <p:cNvPr id="83" name="直接连接符 82"/>
            <p:cNvCxnSpPr/>
            <p:nvPr/>
          </p:nvCxnSpPr>
          <p:spPr bwMode="auto">
            <a:xfrm>
              <a:off x="9429747" y="5867336"/>
              <a:ext cx="0" cy="452718"/>
            </a:xfrm>
            <a:prstGeom prst="line">
              <a:avLst/>
            </a:prstGeom>
            <a:solidFill>
              <a:srgbClr val="00B8FF"/>
            </a:solidFill>
            <a:ln w="28575" cap="flat" cmpd="sng" algn="ctr">
              <a:solidFill>
                <a:schemeClr val="tx1"/>
              </a:solidFill>
              <a:prstDash val="solid"/>
              <a:round/>
              <a:headEnd type="none" w="med" len="med"/>
              <a:tailEnd type="none" w="med" len="med"/>
            </a:ln>
          </p:spPr>
        </p:cxnSp>
      </p:grpSp>
      <p:sp>
        <p:nvSpPr>
          <p:cNvPr id="2" name="Footer Placeholder 1">
            <a:extLst>
              <a:ext uri="{FF2B5EF4-FFF2-40B4-BE49-F238E27FC236}">
                <a16:creationId xmlns:a16="http://schemas.microsoft.com/office/drawing/2014/main" id="{F1614B81-397D-6611-38F3-E1CDAD78F955}"/>
              </a:ext>
            </a:extLst>
          </p:cNvPr>
          <p:cNvSpPr>
            <a:spLocks noGrp="1"/>
          </p:cNvSpPr>
          <p:nvPr>
            <p:ph type="ftr" idx="14"/>
          </p:nvPr>
        </p:nvSpPr>
        <p:spPr/>
        <p:txBody>
          <a:bodyPr/>
          <a:lstStyle/>
          <a:p>
            <a:r>
              <a:rPr lang="en-GB"/>
              <a:t>Bo Sun, Sanechips</a:t>
            </a:r>
            <a:endParaRPr lang="en-GB" dirty="0"/>
          </a:p>
        </p:txBody>
      </p:sp>
      <p:sp>
        <p:nvSpPr>
          <p:cNvPr id="3" name="Slide Number Placeholder 2">
            <a:extLst>
              <a:ext uri="{FF2B5EF4-FFF2-40B4-BE49-F238E27FC236}">
                <a16:creationId xmlns:a16="http://schemas.microsoft.com/office/drawing/2014/main" id="{4FCB3BC5-CB7E-6167-69B6-65B4DCA96B7D}"/>
              </a:ext>
            </a:extLst>
          </p:cNvPr>
          <p:cNvSpPr>
            <a:spLocks noGrp="1"/>
          </p:cNvSpPr>
          <p:nvPr>
            <p:ph type="sldNum" idx="12"/>
          </p:nvPr>
        </p:nvSpPr>
        <p:spPr/>
        <p:txBody>
          <a:bodyPr/>
          <a:lstStyle/>
          <a:p>
            <a:r>
              <a:rPr lang="en-GB"/>
              <a:t>Slide </a:t>
            </a:r>
            <a:fld id="{440F5867-744E-4AA6-B0ED-4C44D2DFBB7B}" type="slidenum">
              <a:rPr lang="en-GB" smtClean="0"/>
              <a:pPr/>
              <a:t>76</a:t>
            </a:fld>
            <a:endParaRPr lang="en-GB" dirty="0"/>
          </a:p>
        </p:txBody>
      </p:sp>
      <p:sp>
        <p:nvSpPr>
          <p:cNvPr id="6" name="Date Placeholder 5">
            <a:extLst>
              <a:ext uri="{FF2B5EF4-FFF2-40B4-BE49-F238E27FC236}">
                <a16:creationId xmlns:a16="http://schemas.microsoft.com/office/drawing/2014/main" id="{3C39513C-459C-3B76-BC64-E98343FB276F}"/>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193925849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800"/>
            <a:ext cx="7772400" cy="1066800"/>
          </a:xfrm>
          <a:noFill/>
        </p:spPr>
        <p:txBody>
          <a:bodyPr/>
          <a:lstStyle/>
          <a:p>
            <a:r>
              <a:rPr lang="en-US" dirty="0"/>
              <a:t>January 2024 IMMW SG Closing Report</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2024-01-18</a:t>
            </a:r>
          </a:p>
        </p:txBody>
      </p:sp>
      <p:graphicFrame>
        <p:nvGraphicFramePr>
          <p:cNvPr id="1026" name="Object 11"/>
          <p:cNvGraphicFramePr>
            <a:graphicFrameLocks noChangeAspect="1"/>
          </p:cNvGraphicFramePr>
          <p:nvPr>
            <p:extLst>
              <p:ext uri="{D42A27DB-BD31-4B8C-83A1-F6EECF244321}">
                <p14:modId xmlns:p14="http://schemas.microsoft.com/office/powerpoint/2010/main" val="2582811264"/>
              </p:ext>
            </p:extLst>
          </p:nvPr>
        </p:nvGraphicFramePr>
        <p:xfrm>
          <a:off x="2073275" y="2357438"/>
          <a:ext cx="8534400" cy="1177925"/>
        </p:xfrm>
        <a:graphic>
          <a:graphicData uri="http://schemas.openxmlformats.org/presentationml/2006/ole">
            <mc:AlternateContent xmlns:mc="http://schemas.openxmlformats.org/markup-compatibility/2006">
              <mc:Choice xmlns:v="urn:schemas-microsoft-com:vml" Requires="v">
                <p:oleObj name="Document" r:id="rId3" imgW="8538476" imgH="1184650" progId="Word.Document.8">
                  <p:embed/>
                </p:oleObj>
              </mc:Choice>
              <mc:Fallback>
                <p:oleObj name="Document" r:id="rId3" imgW="8538476" imgH="1184650" progId="Word.Document.8">
                  <p:embed/>
                  <p:pic>
                    <p:nvPicPr>
                      <p:cNvPr id="1026" name="Object 11"/>
                      <p:cNvPicPr>
                        <a:picLocks noChangeAspect="1" noChangeArrowheads="1"/>
                      </p:cNvPicPr>
                      <p:nvPr/>
                    </p:nvPicPr>
                    <p:blipFill>
                      <a:blip r:embed="rId4"/>
                      <a:srcRect/>
                      <a:stretch>
                        <a:fillRect/>
                      </a:stretch>
                    </p:blipFill>
                    <p:spPr bwMode="auto">
                      <a:xfrm>
                        <a:off x="2073275" y="2357438"/>
                        <a:ext cx="8534400" cy="11779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dirty="0"/>
              <a:t>Authors:</a:t>
            </a:r>
          </a:p>
        </p:txBody>
      </p:sp>
      <p:sp>
        <p:nvSpPr>
          <p:cNvPr id="3" name="Footer Placeholder 2">
            <a:extLst>
              <a:ext uri="{FF2B5EF4-FFF2-40B4-BE49-F238E27FC236}">
                <a16:creationId xmlns:a16="http://schemas.microsoft.com/office/drawing/2014/main" id="{737E8E8E-DAF3-0419-FC84-C42E417FACA8}"/>
              </a:ext>
            </a:extLst>
          </p:cNvPr>
          <p:cNvSpPr>
            <a:spLocks noGrp="1"/>
          </p:cNvSpPr>
          <p:nvPr>
            <p:ph type="ftr" idx="14"/>
          </p:nvPr>
        </p:nvSpPr>
        <p:spPr/>
        <p:txBody>
          <a:bodyPr/>
          <a:lstStyle/>
          <a:p>
            <a:r>
              <a:rPr lang="en-GB"/>
              <a:t>Laurent Cariou, Intel</a:t>
            </a:r>
            <a:endParaRPr lang="en-GB" dirty="0"/>
          </a:p>
        </p:txBody>
      </p:sp>
      <p:sp>
        <p:nvSpPr>
          <p:cNvPr id="4" name="Slide Number Placeholder 3">
            <a:extLst>
              <a:ext uri="{FF2B5EF4-FFF2-40B4-BE49-F238E27FC236}">
                <a16:creationId xmlns:a16="http://schemas.microsoft.com/office/drawing/2014/main" id="{ECC163E0-E750-74CD-4188-09AB189CE748}"/>
              </a:ext>
            </a:extLst>
          </p:cNvPr>
          <p:cNvSpPr>
            <a:spLocks noGrp="1"/>
          </p:cNvSpPr>
          <p:nvPr>
            <p:ph type="sldNum" idx="12"/>
          </p:nvPr>
        </p:nvSpPr>
        <p:spPr/>
        <p:txBody>
          <a:bodyPr/>
          <a:lstStyle/>
          <a:p>
            <a:r>
              <a:rPr lang="en-GB"/>
              <a:t>Slide </a:t>
            </a:r>
            <a:fld id="{440F5867-744E-4AA6-B0ED-4C44D2DFBB7B}" type="slidenum">
              <a:rPr lang="en-GB" smtClean="0"/>
              <a:pPr/>
              <a:t>77</a:t>
            </a:fld>
            <a:endParaRPr lang="en-GB" dirty="0"/>
          </a:p>
        </p:txBody>
      </p:sp>
      <p:sp>
        <p:nvSpPr>
          <p:cNvPr id="5" name="Date Placeholder 4">
            <a:extLst>
              <a:ext uri="{FF2B5EF4-FFF2-40B4-BE49-F238E27FC236}">
                <a16:creationId xmlns:a16="http://schemas.microsoft.com/office/drawing/2014/main" id="{244B1FE8-5258-A417-81C1-493A3916E3D7}"/>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52368523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685800" y="1905000"/>
            <a:ext cx="11201400" cy="4114800"/>
          </a:xfrm>
        </p:spPr>
        <p:txBody>
          <a:bodyPr/>
          <a:lstStyle/>
          <a:p>
            <a:pPr>
              <a:lnSpc>
                <a:spcPct val="90000"/>
              </a:lnSpc>
            </a:pPr>
            <a:r>
              <a:rPr lang="en-US" dirty="0"/>
              <a:t>Completed work</a:t>
            </a:r>
          </a:p>
          <a:p>
            <a:pPr lvl="1">
              <a:lnSpc>
                <a:spcPct val="90000"/>
              </a:lnSpc>
            </a:pPr>
            <a:r>
              <a:rPr lang="en-US" sz="1800" dirty="0"/>
              <a:t>11 contributions focused on the scope of the project</a:t>
            </a:r>
          </a:p>
          <a:p>
            <a:pPr lvl="1">
              <a:lnSpc>
                <a:spcPct val="90000"/>
              </a:lnSpc>
            </a:pPr>
            <a:r>
              <a:rPr lang="en-US" sz="1800" dirty="0"/>
              <a:t>Discussion on a first draft version of the PAR scope</a:t>
            </a:r>
          </a:p>
          <a:p>
            <a:pPr lvl="2">
              <a:lnSpc>
                <a:spcPct val="90000"/>
              </a:lnSpc>
            </a:pPr>
            <a:endParaRPr lang="en-US" sz="2200" dirty="0"/>
          </a:p>
          <a:p>
            <a:pPr lvl="1">
              <a:lnSpc>
                <a:spcPct val="90000"/>
              </a:lnSpc>
            </a:pPr>
            <a:endParaRPr lang="en-US" dirty="0"/>
          </a:p>
          <a:p>
            <a:pPr lvl="1">
              <a:lnSpc>
                <a:spcPct val="90000"/>
              </a:lnSpc>
            </a:pPr>
            <a:r>
              <a:rPr lang="en-US" dirty="0"/>
              <a:t>Minutes:</a:t>
            </a:r>
          </a:p>
          <a:p>
            <a:pPr lvl="1">
              <a:lnSpc>
                <a:spcPct val="90000"/>
              </a:lnSpc>
            </a:pPr>
            <a:r>
              <a:rPr lang="en-US" dirty="0"/>
              <a:t>	In 11-24/0143</a:t>
            </a:r>
          </a:p>
          <a:p>
            <a:pPr marL="857250" lvl="2" indent="0">
              <a:lnSpc>
                <a:spcPct val="90000"/>
              </a:lnSpc>
              <a:buNone/>
            </a:pPr>
            <a:endParaRPr lang="en-US" sz="1800" dirty="0"/>
          </a:p>
          <a:p>
            <a:pPr lvl="2">
              <a:lnSpc>
                <a:spcPct val="90000"/>
              </a:lnSpc>
            </a:pPr>
            <a:endParaRPr lang="en-US" sz="1800" dirty="0"/>
          </a:p>
          <a:p>
            <a:pPr marL="857250" lvl="2" indent="0">
              <a:lnSpc>
                <a:spcPct val="90000"/>
              </a:lnSpc>
              <a:buNone/>
            </a:pPr>
            <a:endParaRPr lang="en-US" sz="1800" dirty="0"/>
          </a:p>
          <a:p>
            <a:pPr lvl="2">
              <a:lnSpc>
                <a:spcPct val="90000"/>
              </a:lnSpc>
            </a:pPr>
            <a:endParaRPr lang="en-US" dirty="0"/>
          </a:p>
          <a:p>
            <a:pPr lvl="2">
              <a:lnSpc>
                <a:spcPct val="90000"/>
              </a:lnSpc>
            </a:pPr>
            <a:endParaRPr lang="en-US" dirty="0">
              <a:hlinkClick r:id="rId3">
                <a:extLst>
                  <a:ext uri="{A12FA001-AC4F-418D-AE19-62706E023703}">
                    <ahyp:hlinkClr xmlns:ahyp="http://schemas.microsoft.com/office/drawing/2018/hyperlinkcolor" val="tx"/>
                  </a:ext>
                </a:extLst>
              </a:hlinkClick>
            </a:endParaRPr>
          </a:p>
          <a:p>
            <a:pPr lvl="2">
              <a:lnSpc>
                <a:spcPct val="90000"/>
              </a:lnSpc>
            </a:pPr>
            <a:endParaRPr lang="en-US" dirty="0"/>
          </a:p>
          <a:p>
            <a:pPr lvl="2">
              <a:lnSpc>
                <a:spcPct val="90000"/>
              </a:lnSpc>
            </a:pPr>
            <a:endParaRPr lang="en-US" sz="1600" dirty="0"/>
          </a:p>
          <a:p>
            <a:pPr>
              <a:lnSpc>
                <a:spcPct val="90000"/>
              </a:lnSpc>
            </a:pPr>
            <a:endParaRPr lang="en-US" sz="1600" i="0" u="none" strike="noStrike" dirty="0">
              <a:solidFill>
                <a:srgbClr val="000000"/>
              </a:solidFill>
              <a:effectLst/>
              <a:latin typeface="Calibri" panose="020F0502020204030204" pitchFamily="34" charset="0"/>
            </a:endParaRPr>
          </a:p>
          <a:p>
            <a:pPr lvl="1">
              <a:lnSpc>
                <a:spcPct val="90000"/>
              </a:lnSpc>
            </a:pPr>
            <a:endParaRPr lang="en-US" dirty="0"/>
          </a:p>
          <a:p>
            <a:pPr marL="457200" lvl="1" indent="0">
              <a:lnSpc>
                <a:spcPct val="90000"/>
              </a:lnSpc>
              <a:buNone/>
            </a:pPr>
            <a:endParaRPr lang="en-US" dirty="0"/>
          </a:p>
          <a:p>
            <a:pPr>
              <a:lnSpc>
                <a:spcPct val="90000"/>
              </a:lnSpc>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8A05AA6F-EBF2-DA55-1306-9BCB769217D7}"/>
              </a:ext>
            </a:extLst>
          </p:cNvPr>
          <p:cNvSpPr>
            <a:spLocks noGrp="1"/>
          </p:cNvSpPr>
          <p:nvPr>
            <p:ph type="ftr" sz="quarter" idx="11"/>
          </p:nvPr>
        </p:nvSpPr>
        <p:spPr/>
        <p:txBody>
          <a:bodyPr/>
          <a:lstStyle/>
          <a:p>
            <a:pPr>
              <a:defRPr/>
            </a:pPr>
            <a:r>
              <a:rPr lang="en-US"/>
              <a:t>Laurent Cariou, Intel</a:t>
            </a:r>
          </a:p>
        </p:txBody>
      </p:sp>
      <p:sp>
        <p:nvSpPr>
          <p:cNvPr id="4" name="Slide Number Placeholder 3">
            <a:extLst>
              <a:ext uri="{FF2B5EF4-FFF2-40B4-BE49-F238E27FC236}">
                <a16:creationId xmlns:a16="http://schemas.microsoft.com/office/drawing/2014/main" id="{E0D02C6F-0380-C304-7147-B7427B6AC488}"/>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78</a:t>
            </a:fld>
            <a:endParaRPr lang="en-US"/>
          </a:p>
        </p:txBody>
      </p:sp>
      <p:sp>
        <p:nvSpPr>
          <p:cNvPr id="5" name="Date Placeholder 4">
            <a:extLst>
              <a:ext uri="{FF2B5EF4-FFF2-40B4-BE49-F238E27FC236}">
                <a16:creationId xmlns:a16="http://schemas.microsoft.com/office/drawing/2014/main" id="{EAD8BFB6-5507-5302-2FD4-483CEDE2A36B}"/>
              </a:ext>
            </a:extLst>
          </p:cNvPr>
          <p:cNvSpPr>
            <a:spLocks noGrp="1"/>
          </p:cNvSpPr>
          <p:nvPr>
            <p:ph type="dt" sz="half" idx="10"/>
          </p:nvPr>
        </p:nvSpPr>
        <p:spPr>
          <a:xfrm>
            <a:off x="929216" y="332601"/>
            <a:ext cx="1585383" cy="276999"/>
          </a:xfrm>
        </p:spPr>
        <p:txBody>
          <a:bodyPr/>
          <a:lstStyle/>
          <a:p>
            <a:pPr>
              <a:defRPr/>
            </a:pPr>
            <a:r>
              <a:rPr lang="en-US" dirty="0"/>
              <a:t>January 2024</a:t>
            </a:r>
          </a:p>
        </p:txBody>
      </p:sp>
    </p:spTree>
    <p:extLst>
      <p:ext uri="{BB962C8B-B14F-4D97-AF65-F5344CB8AC3E}">
        <p14:creationId xmlns:p14="http://schemas.microsoft.com/office/powerpoint/2010/main" val="19335022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CC6D9C-231E-4010-9950-661F4D83FA2C}"/>
              </a:ext>
            </a:extLst>
          </p:cNvPr>
          <p:cNvSpPr>
            <a:spLocks noGrp="1"/>
          </p:cNvSpPr>
          <p:nvPr>
            <p:ph idx="1"/>
          </p:nvPr>
        </p:nvSpPr>
        <p:spPr>
          <a:xfrm>
            <a:off x="914400" y="2057400"/>
            <a:ext cx="10363200" cy="4114800"/>
          </a:xfrm>
        </p:spPr>
        <p:txBody>
          <a:bodyPr/>
          <a:lstStyle/>
          <a:p>
            <a:pPr>
              <a:lnSpc>
                <a:spcPct val="90000"/>
              </a:lnSpc>
            </a:pPr>
            <a:r>
              <a:rPr lang="en-US" dirty="0"/>
              <a:t>Teleconference plan:</a:t>
            </a:r>
          </a:p>
          <a:p>
            <a:pPr>
              <a:buFont typeface="Arial" panose="020B0604020202020204" pitchFamily="34" charset="0"/>
              <a:buChar char="•"/>
            </a:pPr>
            <a:r>
              <a:rPr lang="en-US" sz="1600" b="0" dirty="0"/>
              <a:t>No conf calls</a:t>
            </a:r>
          </a:p>
          <a:p>
            <a:pPr lvl="1">
              <a:lnSpc>
                <a:spcPct val="80000"/>
              </a:lnSpc>
            </a:pPr>
            <a:endParaRPr lang="en-US" altLang="en-US" b="1" dirty="0"/>
          </a:p>
          <a:p>
            <a:pPr marL="0" indent="0">
              <a:lnSpc>
                <a:spcPct val="90000"/>
              </a:lnSpc>
              <a:buNone/>
            </a:pPr>
            <a:endParaRPr lang="en-US" kern="0" dirty="0"/>
          </a:p>
          <a:p>
            <a:pPr>
              <a:lnSpc>
                <a:spcPct val="90000"/>
              </a:lnSpc>
            </a:pPr>
            <a:r>
              <a:rPr lang="en-US" kern="0" dirty="0"/>
              <a:t>In March:</a:t>
            </a:r>
          </a:p>
          <a:p>
            <a:pPr lvl="1">
              <a:buFont typeface="Arial" panose="020B0604020202020204" pitchFamily="34" charset="0"/>
              <a:buChar char="•"/>
            </a:pPr>
            <a:r>
              <a:rPr lang="en-US" sz="1800" dirty="0"/>
              <a:t>Converge on PAR and CSD documents.</a:t>
            </a:r>
          </a:p>
          <a:p>
            <a:pPr>
              <a:lnSpc>
                <a:spcPct val="90000"/>
              </a:lnSpc>
            </a:pPr>
            <a:endParaRPr lang="en-US" kern="0" dirty="0"/>
          </a:p>
          <a:p>
            <a:pPr marL="0" indent="0">
              <a:lnSpc>
                <a:spcPct val="90000"/>
              </a:lnSpc>
              <a:buNone/>
            </a:pPr>
            <a:endParaRPr lang="en-US" kern="0" dirty="0"/>
          </a:p>
        </p:txBody>
      </p:sp>
      <p:sp>
        <p:nvSpPr>
          <p:cNvPr id="5125" name="Rectangle 2"/>
          <p:cNvSpPr>
            <a:spLocks noGrp="1" noChangeArrowheads="1"/>
          </p:cNvSpPr>
          <p:nvPr>
            <p:ph type="title"/>
          </p:nvPr>
        </p:nvSpPr>
        <p:spPr/>
        <p:txBody>
          <a:bodyPr/>
          <a:lstStyle/>
          <a:p>
            <a:r>
              <a:rPr lang="en-US" dirty="0"/>
              <a:t>Plans for March</a:t>
            </a:r>
          </a:p>
        </p:txBody>
      </p:sp>
      <p:sp>
        <p:nvSpPr>
          <p:cNvPr id="3" name="Footer Placeholder 2">
            <a:extLst>
              <a:ext uri="{FF2B5EF4-FFF2-40B4-BE49-F238E27FC236}">
                <a16:creationId xmlns:a16="http://schemas.microsoft.com/office/drawing/2014/main" id="{D38ED500-1718-9843-4E69-6BE0F89B22CA}"/>
              </a:ext>
            </a:extLst>
          </p:cNvPr>
          <p:cNvSpPr>
            <a:spLocks noGrp="1"/>
          </p:cNvSpPr>
          <p:nvPr>
            <p:ph type="ftr" sz="quarter" idx="11"/>
          </p:nvPr>
        </p:nvSpPr>
        <p:spPr/>
        <p:txBody>
          <a:bodyPr/>
          <a:lstStyle/>
          <a:p>
            <a:pPr>
              <a:defRPr/>
            </a:pPr>
            <a:r>
              <a:rPr lang="en-US"/>
              <a:t>Laurent Cariou, Intel</a:t>
            </a:r>
          </a:p>
        </p:txBody>
      </p:sp>
      <p:sp>
        <p:nvSpPr>
          <p:cNvPr id="5" name="Slide Number Placeholder 4">
            <a:extLst>
              <a:ext uri="{FF2B5EF4-FFF2-40B4-BE49-F238E27FC236}">
                <a16:creationId xmlns:a16="http://schemas.microsoft.com/office/drawing/2014/main" id="{5A404107-8FAF-645E-C082-68461239B950}"/>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79</a:t>
            </a:fld>
            <a:endParaRPr lang="en-US"/>
          </a:p>
        </p:txBody>
      </p:sp>
      <p:sp>
        <p:nvSpPr>
          <p:cNvPr id="7" name="Date Placeholder 6">
            <a:extLst>
              <a:ext uri="{FF2B5EF4-FFF2-40B4-BE49-F238E27FC236}">
                <a16:creationId xmlns:a16="http://schemas.microsoft.com/office/drawing/2014/main" id="{1306BA37-83D5-C7F2-FB84-A0A48B93BF41}"/>
              </a:ext>
            </a:extLst>
          </p:cNvPr>
          <p:cNvSpPr>
            <a:spLocks noGrp="1"/>
          </p:cNvSpPr>
          <p:nvPr>
            <p:ph type="dt" sz="half" idx="10"/>
          </p:nvPr>
        </p:nvSpPr>
        <p:spPr>
          <a:xfrm>
            <a:off x="929216" y="332601"/>
            <a:ext cx="1585383" cy="276999"/>
          </a:xfrm>
        </p:spPr>
        <p:txBody>
          <a:bodyPr/>
          <a:lstStyle/>
          <a:p>
            <a:pPr>
              <a:defRPr/>
            </a:pPr>
            <a:r>
              <a:rPr lang="en-US" dirty="0"/>
              <a:t>January 2024</a:t>
            </a:r>
          </a:p>
        </p:txBody>
      </p:sp>
    </p:spTree>
    <p:extLst>
      <p:ext uri="{BB962C8B-B14F-4D97-AF65-F5344CB8AC3E}">
        <p14:creationId xmlns:p14="http://schemas.microsoft.com/office/powerpoint/2010/main" val="3318826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B626A-5208-3D10-A396-A19B7821065E}"/>
              </a:ext>
            </a:extLst>
          </p:cNvPr>
          <p:cNvSpPr>
            <a:spLocks noGrp="1"/>
          </p:cNvSpPr>
          <p:nvPr>
            <p:ph type="title"/>
          </p:nvPr>
        </p:nvSpPr>
        <p:spPr/>
        <p:txBody>
          <a:bodyPr/>
          <a:lstStyle/>
          <a:p>
            <a:r>
              <a:rPr lang="en-US" dirty="0"/>
              <a:t>Attendance by breakout (January interim session)</a:t>
            </a:r>
          </a:p>
        </p:txBody>
      </p:sp>
      <p:pic>
        <p:nvPicPr>
          <p:cNvPr id="8" name="Content Placeholder 7">
            <a:extLst>
              <a:ext uri="{FF2B5EF4-FFF2-40B4-BE49-F238E27FC236}">
                <a16:creationId xmlns:a16="http://schemas.microsoft.com/office/drawing/2014/main" id="{C73DBE44-4C22-00F8-DEC9-5813B434EAA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00201" y="1751014"/>
            <a:ext cx="8679814" cy="4743094"/>
          </a:xfrm>
        </p:spPr>
      </p:pic>
      <p:sp>
        <p:nvSpPr>
          <p:cNvPr id="4" name="Slide Number Placeholder 3">
            <a:extLst>
              <a:ext uri="{FF2B5EF4-FFF2-40B4-BE49-F238E27FC236}">
                <a16:creationId xmlns:a16="http://schemas.microsoft.com/office/drawing/2014/main" id="{7DF4CC24-8380-8F6E-C12E-693D896952D5}"/>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
        <p:nvSpPr>
          <p:cNvPr id="5" name="Footer Placeholder 4">
            <a:extLst>
              <a:ext uri="{FF2B5EF4-FFF2-40B4-BE49-F238E27FC236}">
                <a16:creationId xmlns:a16="http://schemas.microsoft.com/office/drawing/2014/main" id="{83219E9D-C78F-BBA0-6CC6-BF17EDA70EAB}"/>
              </a:ext>
            </a:extLst>
          </p:cNvPr>
          <p:cNvSpPr>
            <a:spLocks noGrp="1"/>
          </p:cNvSpPr>
          <p:nvPr>
            <p:ph type="ftr" idx="14"/>
          </p:nvPr>
        </p:nvSpPr>
        <p:spPr/>
        <p:txBody>
          <a:bodyPr/>
          <a:lstStyle/>
          <a:p>
            <a:r>
              <a:rPr lang="en-GB"/>
              <a:t>Robert Stacey (Intel)</a:t>
            </a:r>
            <a:endParaRPr lang="en-GB" dirty="0"/>
          </a:p>
        </p:txBody>
      </p:sp>
      <p:sp>
        <p:nvSpPr>
          <p:cNvPr id="6" name="Date Placeholder 5">
            <a:extLst>
              <a:ext uri="{FF2B5EF4-FFF2-40B4-BE49-F238E27FC236}">
                <a16:creationId xmlns:a16="http://schemas.microsoft.com/office/drawing/2014/main" id="{5EC1F7FA-358D-35FC-BCD4-0E383423CEDB}"/>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99224707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800"/>
            <a:ext cx="7772400" cy="1066800"/>
          </a:xfrm>
          <a:noFill/>
        </p:spPr>
        <p:txBody>
          <a:bodyPr/>
          <a:lstStyle/>
          <a:p>
            <a:r>
              <a:rPr lang="en-US" dirty="0"/>
              <a:t>January 2024 AIML TIG Closing Report</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2024-01-18</a:t>
            </a:r>
          </a:p>
        </p:txBody>
      </p:sp>
      <p:graphicFrame>
        <p:nvGraphicFramePr>
          <p:cNvPr id="1026" name="Object 11"/>
          <p:cNvGraphicFramePr>
            <a:graphicFrameLocks noChangeAspect="1"/>
          </p:cNvGraphicFramePr>
          <p:nvPr>
            <p:extLst>
              <p:ext uri="{D42A27DB-BD31-4B8C-83A1-F6EECF244321}">
                <p14:modId xmlns:p14="http://schemas.microsoft.com/office/powerpoint/2010/main" val="2899709981"/>
              </p:ext>
            </p:extLst>
          </p:nvPr>
        </p:nvGraphicFramePr>
        <p:xfrm>
          <a:off x="2063750" y="2357438"/>
          <a:ext cx="8566150" cy="1535112"/>
        </p:xfrm>
        <a:graphic>
          <a:graphicData uri="http://schemas.openxmlformats.org/presentationml/2006/ole">
            <mc:AlternateContent xmlns:mc="http://schemas.openxmlformats.org/markup-compatibility/2006">
              <mc:Choice xmlns:v="urn:schemas-microsoft-com:vml" Requires="v">
                <p:oleObj name="Document" r:id="rId3" imgW="8553468" imgH="1528544" progId="Word.Document.8">
                  <p:embed/>
                </p:oleObj>
              </mc:Choice>
              <mc:Fallback>
                <p:oleObj name="Document" r:id="rId3" imgW="8553468" imgH="1528544" progId="Word.Document.8">
                  <p:embed/>
                  <p:pic>
                    <p:nvPicPr>
                      <p:cNvPr id="1026" name="Object 11"/>
                      <p:cNvPicPr>
                        <a:picLocks noChangeAspect="1" noChangeArrowheads="1"/>
                      </p:cNvPicPr>
                      <p:nvPr/>
                    </p:nvPicPr>
                    <p:blipFill>
                      <a:blip r:embed="rId4"/>
                      <a:srcRect/>
                      <a:stretch>
                        <a:fillRect/>
                      </a:stretch>
                    </p:blipFill>
                    <p:spPr bwMode="auto">
                      <a:xfrm>
                        <a:off x="2063750" y="2357438"/>
                        <a:ext cx="8566150" cy="15351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dirty="0"/>
              <a:t>Authors:</a:t>
            </a:r>
          </a:p>
        </p:txBody>
      </p:sp>
      <p:sp>
        <p:nvSpPr>
          <p:cNvPr id="3" name="Footer Placeholder 2">
            <a:extLst>
              <a:ext uri="{FF2B5EF4-FFF2-40B4-BE49-F238E27FC236}">
                <a16:creationId xmlns:a16="http://schemas.microsoft.com/office/drawing/2014/main" id="{FCE00C58-089B-1429-56A5-4B1CABBD1B12}"/>
              </a:ext>
            </a:extLst>
          </p:cNvPr>
          <p:cNvSpPr>
            <a:spLocks noGrp="1"/>
          </p:cNvSpPr>
          <p:nvPr>
            <p:ph type="ftr" idx="14"/>
          </p:nvPr>
        </p:nvSpPr>
        <p:spPr/>
        <p:txBody>
          <a:bodyPr/>
          <a:lstStyle/>
          <a:p>
            <a:r>
              <a:rPr lang="en-GB"/>
              <a:t>Xiaofei Wang, InterDigital</a:t>
            </a:r>
            <a:endParaRPr lang="en-GB" dirty="0"/>
          </a:p>
        </p:txBody>
      </p:sp>
      <p:sp>
        <p:nvSpPr>
          <p:cNvPr id="4" name="Slide Number Placeholder 3">
            <a:extLst>
              <a:ext uri="{FF2B5EF4-FFF2-40B4-BE49-F238E27FC236}">
                <a16:creationId xmlns:a16="http://schemas.microsoft.com/office/drawing/2014/main" id="{A57FEE2B-C5B3-6BA5-98C4-BE3ADE300BC4}"/>
              </a:ext>
            </a:extLst>
          </p:cNvPr>
          <p:cNvSpPr>
            <a:spLocks noGrp="1"/>
          </p:cNvSpPr>
          <p:nvPr>
            <p:ph type="sldNum" idx="12"/>
          </p:nvPr>
        </p:nvSpPr>
        <p:spPr/>
        <p:txBody>
          <a:bodyPr/>
          <a:lstStyle/>
          <a:p>
            <a:r>
              <a:rPr lang="en-GB"/>
              <a:t>Slide </a:t>
            </a:r>
            <a:fld id="{440F5867-744E-4AA6-B0ED-4C44D2DFBB7B}" type="slidenum">
              <a:rPr lang="en-GB" smtClean="0"/>
              <a:pPr/>
              <a:t>80</a:t>
            </a:fld>
            <a:endParaRPr lang="en-GB" dirty="0"/>
          </a:p>
        </p:txBody>
      </p:sp>
      <p:sp>
        <p:nvSpPr>
          <p:cNvPr id="5" name="Date Placeholder 4">
            <a:extLst>
              <a:ext uri="{FF2B5EF4-FFF2-40B4-BE49-F238E27FC236}">
                <a16:creationId xmlns:a16="http://schemas.microsoft.com/office/drawing/2014/main" id="{0C6EFA73-D0B8-3DDC-2989-2A885F31F5FC}"/>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19896948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a:extLst>
              <a:ext uri="{FF2B5EF4-FFF2-40B4-BE49-F238E27FC236}">
                <a16:creationId xmlns:a16="http://schemas.microsoft.com/office/drawing/2014/main" id="{76ED1CA6-1028-934D-8519-967EB5D70F93}"/>
              </a:ext>
            </a:extLst>
          </p:cNvPr>
          <p:cNvSpPr>
            <a:spLocks noGrp="1" noChangeArrowheads="1"/>
          </p:cNvSpPr>
          <p:nvPr>
            <p:ph type="title"/>
          </p:nvPr>
        </p:nvSpPr>
        <p:spPr/>
        <p:txBody>
          <a:bodyPr/>
          <a:lstStyle/>
          <a:p>
            <a:r>
              <a:rPr lang="en-GB" altLang="en-US" dirty="0"/>
              <a:t>Abstract</a:t>
            </a:r>
          </a:p>
        </p:txBody>
      </p:sp>
      <p:sp>
        <p:nvSpPr>
          <p:cNvPr id="17413" name="Rectangle 3">
            <a:extLst>
              <a:ext uri="{FF2B5EF4-FFF2-40B4-BE49-F238E27FC236}">
                <a16:creationId xmlns:a16="http://schemas.microsoft.com/office/drawing/2014/main" id="{C2334348-7D14-5567-9887-24899B21D490}"/>
              </a:ext>
            </a:extLst>
          </p:cNvPr>
          <p:cNvSpPr>
            <a:spLocks noGrp="1" noChangeArrowheads="1"/>
          </p:cNvSpPr>
          <p:nvPr>
            <p:ph type="body" idx="1"/>
          </p:nvPr>
        </p:nvSpPr>
        <p:spPr/>
        <p:txBody>
          <a:bodyPr/>
          <a:lstStyle/>
          <a:p>
            <a:pPr marL="0" indent="0">
              <a:buNone/>
            </a:pPr>
            <a:r>
              <a:rPr lang="en-GB" altLang="en-US" sz="2800" dirty="0"/>
              <a:t>Closing report for the AIML TIG for January 2024</a:t>
            </a:r>
          </a:p>
        </p:txBody>
      </p:sp>
      <p:sp>
        <p:nvSpPr>
          <p:cNvPr id="2" name="Footer Placeholder 1">
            <a:extLst>
              <a:ext uri="{FF2B5EF4-FFF2-40B4-BE49-F238E27FC236}">
                <a16:creationId xmlns:a16="http://schemas.microsoft.com/office/drawing/2014/main" id="{5847955D-8237-F7BE-C3B3-2FB646108129}"/>
              </a:ext>
            </a:extLst>
          </p:cNvPr>
          <p:cNvSpPr>
            <a:spLocks noGrp="1"/>
          </p:cNvSpPr>
          <p:nvPr>
            <p:ph type="ftr" idx="14"/>
          </p:nvPr>
        </p:nvSpPr>
        <p:spPr/>
        <p:txBody>
          <a:bodyPr/>
          <a:lstStyle/>
          <a:p>
            <a:r>
              <a:rPr lang="en-GB"/>
              <a:t>Xiaofei Wang, InterDigital</a:t>
            </a:r>
            <a:endParaRPr lang="en-GB" dirty="0"/>
          </a:p>
        </p:txBody>
      </p:sp>
      <p:sp>
        <p:nvSpPr>
          <p:cNvPr id="3" name="Slide Number Placeholder 2">
            <a:extLst>
              <a:ext uri="{FF2B5EF4-FFF2-40B4-BE49-F238E27FC236}">
                <a16:creationId xmlns:a16="http://schemas.microsoft.com/office/drawing/2014/main" id="{97BF1CE4-30BC-254D-517B-43B6B9072FE4}"/>
              </a:ext>
            </a:extLst>
          </p:cNvPr>
          <p:cNvSpPr>
            <a:spLocks noGrp="1"/>
          </p:cNvSpPr>
          <p:nvPr>
            <p:ph type="sldNum" idx="12"/>
          </p:nvPr>
        </p:nvSpPr>
        <p:spPr/>
        <p:txBody>
          <a:bodyPr/>
          <a:lstStyle/>
          <a:p>
            <a:r>
              <a:rPr lang="en-GB"/>
              <a:t>Slide </a:t>
            </a:r>
            <a:fld id="{440F5867-744E-4AA6-B0ED-4C44D2DFBB7B}" type="slidenum">
              <a:rPr lang="en-GB" smtClean="0"/>
              <a:pPr/>
              <a:t>81</a:t>
            </a:fld>
            <a:endParaRPr lang="en-GB" dirty="0"/>
          </a:p>
        </p:txBody>
      </p:sp>
      <p:sp>
        <p:nvSpPr>
          <p:cNvPr id="4" name="Date Placeholder 3">
            <a:extLst>
              <a:ext uri="{FF2B5EF4-FFF2-40B4-BE49-F238E27FC236}">
                <a16:creationId xmlns:a16="http://schemas.microsoft.com/office/drawing/2014/main" id="{1C09137C-3B24-0CE1-7ECF-DB7D7C1B537B}"/>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423352287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904240" y="1524000"/>
            <a:ext cx="10363200" cy="4114800"/>
          </a:xfrm>
        </p:spPr>
        <p:txBody>
          <a:bodyPr/>
          <a:lstStyle/>
          <a:p>
            <a:pPr marL="342900" lvl="1" indent="-342900">
              <a:lnSpc>
                <a:spcPct val="90000"/>
              </a:lnSpc>
              <a:buChar char="•"/>
            </a:pPr>
            <a:r>
              <a:rPr lang="en-US" sz="2400" b="1" dirty="0">
                <a:ea typeface="+mn-ea"/>
                <a:cs typeface="+mn-cs"/>
              </a:rPr>
              <a:t>2 Meeting Slots</a:t>
            </a:r>
          </a:p>
          <a:p>
            <a:pPr marL="685800" lvl="2" indent="-342900">
              <a:lnSpc>
                <a:spcPct val="90000"/>
              </a:lnSpc>
            </a:pPr>
            <a:r>
              <a:rPr lang="en-US" sz="2000" dirty="0"/>
              <a:t>Monday PM1</a:t>
            </a:r>
          </a:p>
          <a:p>
            <a:pPr marL="685800" lvl="2" indent="-342900">
              <a:lnSpc>
                <a:spcPct val="90000"/>
              </a:lnSpc>
            </a:pPr>
            <a:r>
              <a:rPr lang="en-US" sz="2000" dirty="0"/>
              <a:t>Thursday PM1</a:t>
            </a:r>
          </a:p>
          <a:p>
            <a:pPr marL="685800" lvl="2" indent="-342900">
              <a:lnSpc>
                <a:spcPct val="90000"/>
              </a:lnSpc>
            </a:pPr>
            <a:r>
              <a:rPr lang="en-US" sz="2000" b="1" i="1" dirty="0"/>
              <a:t>Agenda:</a:t>
            </a:r>
            <a:r>
              <a:rPr lang="en-US" sz="2000" dirty="0"/>
              <a:t> 11-23/2179r4</a:t>
            </a:r>
            <a:endParaRPr lang="en-US" sz="1800" dirty="0"/>
          </a:p>
          <a:p>
            <a:pPr marL="685800" lvl="2" indent="-342900">
              <a:lnSpc>
                <a:spcPct val="90000"/>
              </a:lnSpc>
            </a:pPr>
            <a:endParaRPr lang="en-US" sz="2000" dirty="0"/>
          </a:p>
          <a:p>
            <a:pPr marL="342900" lvl="1" indent="-342900">
              <a:lnSpc>
                <a:spcPct val="90000"/>
              </a:lnSpc>
              <a:buChar char="•"/>
            </a:pPr>
            <a:r>
              <a:rPr lang="en-US" sz="2400" b="1" dirty="0">
                <a:ea typeface="+mn-ea"/>
                <a:cs typeface="+mn-cs"/>
              </a:rPr>
              <a:t>3 technical contributions</a:t>
            </a:r>
          </a:p>
          <a:p>
            <a:pPr marL="685800" lvl="2" indent="-342900">
              <a:lnSpc>
                <a:spcPct val="90000"/>
              </a:lnSpc>
            </a:pPr>
            <a:r>
              <a:rPr lang="en-US" sz="2000" dirty="0"/>
              <a:t>1 new AIML use case</a:t>
            </a:r>
          </a:p>
          <a:p>
            <a:pPr marL="685800" lvl="2" indent="-342900">
              <a:lnSpc>
                <a:spcPct val="90000"/>
              </a:lnSpc>
            </a:pPr>
            <a:r>
              <a:rPr lang="en-US" sz="2000" dirty="0"/>
              <a:t>2 AIML future work option and scope discussions</a:t>
            </a:r>
          </a:p>
          <a:p>
            <a:pPr marL="685800" lvl="3" indent="0">
              <a:lnSpc>
                <a:spcPct val="90000"/>
              </a:lnSpc>
              <a:buNone/>
            </a:pPr>
            <a:endParaRPr lang="en-US" sz="1800" dirty="0"/>
          </a:p>
          <a:p>
            <a:pPr marL="342900" lvl="2" indent="0">
              <a:lnSpc>
                <a:spcPct val="90000"/>
              </a:lnSpc>
              <a:buNone/>
            </a:pPr>
            <a:endParaRPr lang="en-US" sz="900" dirty="0"/>
          </a:p>
          <a:p>
            <a:pPr marL="342900" lvl="1" indent="-342900">
              <a:lnSpc>
                <a:spcPct val="90000"/>
              </a:lnSpc>
              <a:buChar char="•"/>
            </a:pPr>
            <a:endParaRPr lang="en-US" dirty="0"/>
          </a:p>
          <a:p>
            <a:pPr marL="457200" lvl="1" indent="0">
              <a:lnSpc>
                <a:spcPct val="90000"/>
              </a:lnSpc>
              <a:buNone/>
            </a:pPr>
            <a:endParaRPr lang="en-US" dirty="0"/>
          </a:p>
          <a:p>
            <a:pPr>
              <a:lnSpc>
                <a:spcPct val="90000"/>
              </a:lnSpc>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2C7EE74B-2AA1-1C75-9D3B-EA88276D8E4A}"/>
              </a:ext>
            </a:extLst>
          </p:cNvPr>
          <p:cNvSpPr>
            <a:spLocks noGrp="1"/>
          </p:cNvSpPr>
          <p:nvPr>
            <p:ph type="ftr" sz="quarter" idx="11"/>
          </p:nvPr>
        </p:nvSpPr>
        <p:spPr/>
        <p:txBody>
          <a:bodyPr/>
          <a:lstStyle/>
          <a:p>
            <a:pPr>
              <a:defRPr/>
            </a:pPr>
            <a:r>
              <a:rPr lang="en-US"/>
              <a:t>Xiaofei Wang, InterDigital</a:t>
            </a:r>
          </a:p>
        </p:txBody>
      </p:sp>
      <p:sp>
        <p:nvSpPr>
          <p:cNvPr id="4" name="Slide Number Placeholder 3">
            <a:extLst>
              <a:ext uri="{FF2B5EF4-FFF2-40B4-BE49-F238E27FC236}">
                <a16:creationId xmlns:a16="http://schemas.microsoft.com/office/drawing/2014/main" id="{28D42066-CC78-B546-7030-5399CE0715DA}"/>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82</a:t>
            </a:fld>
            <a:endParaRPr lang="en-US"/>
          </a:p>
        </p:txBody>
      </p:sp>
      <p:sp>
        <p:nvSpPr>
          <p:cNvPr id="5" name="Date Placeholder 4">
            <a:extLst>
              <a:ext uri="{FF2B5EF4-FFF2-40B4-BE49-F238E27FC236}">
                <a16:creationId xmlns:a16="http://schemas.microsoft.com/office/drawing/2014/main" id="{0082ACA6-3C4F-C2F9-E0B3-52AB71524E00}"/>
              </a:ext>
            </a:extLst>
          </p:cNvPr>
          <p:cNvSpPr>
            <a:spLocks noGrp="1"/>
          </p:cNvSpPr>
          <p:nvPr>
            <p:ph type="dt" sz="half" idx="10"/>
          </p:nvPr>
        </p:nvSpPr>
        <p:spPr>
          <a:xfrm>
            <a:off x="929216" y="332601"/>
            <a:ext cx="1585383" cy="276999"/>
          </a:xfrm>
        </p:spPr>
        <p:txBody>
          <a:bodyPr/>
          <a:lstStyle/>
          <a:p>
            <a:pPr>
              <a:defRPr/>
            </a:pPr>
            <a:r>
              <a:rPr lang="en-US" dirty="0"/>
              <a:t>January 2024</a:t>
            </a:r>
          </a:p>
        </p:txBody>
      </p:sp>
    </p:spTree>
    <p:extLst>
      <p:ext uri="{BB962C8B-B14F-4D97-AF65-F5344CB8AC3E}">
        <p14:creationId xmlns:p14="http://schemas.microsoft.com/office/powerpoint/2010/main" val="288123240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CC6D9C-231E-4010-9950-661F4D83FA2C}"/>
              </a:ext>
            </a:extLst>
          </p:cNvPr>
          <p:cNvSpPr>
            <a:spLocks noGrp="1"/>
          </p:cNvSpPr>
          <p:nvPr>
            <p:ph idx="1"/>
          </p:nvPr>
        </p:nvSpPr>
        <p:spPr/>
        <p:txBody>
          <a:bodyPr/>
          <a:lstStyle/>
          <a:p>
            <a:pPr>
              <a:lnSpc>
                <a:spcPct val="90000"/>
              </a:lnSpc>
            </a:pPr>
            <a:r>
              <a:rPr lang="en-US" dirty="0"/>
              <a:t>3 Meeting slots requested</a:t>
            </a:r>
          </a:p>
          <a:p>
            <a:pPr>
              <a:lnSpc>
                <a:spcPct val="90000"/>
              </a:lnSpc>
            </a:pPr>
            <a:endParaRPr lang="en-US" dirty="0"/>
          </a:p>
          <a:p>
            <a:pPr>
              <a:lnSpc>
                <a:spcPct val="90000"/>
              </a:lnSpc>
            </a:pPr>
            <a:r>
              <a:rPr lang="en-US" dirty="0"/>
              <a:t>Discussion on future work scope </a:t>
            </a:r>
          </a:p>
          <a:p>
            <a:pPr>
              <a:lnSpc>
                <a:spcPct val="90000"/>
              </a:lnSpc>
            </a:pPr>
            <a:endParaRPr lang="en-US" dirty="0"/>
          </a:p>
          <a:p>
            <a:pPr>
              <a:lnSpc>
                <a:spcPct val="90000"/>
              </a:lnSpc>
            </a:pPr>
            <a:r>
              <a:rPr lang="en-US" dirty="0"/>
              <a:t>Technical presentations</a:t>
            </a:r>
          </a:p>
          <a:p>
            <a:pPr lvl="1">
              <a:lnSpc>
                <a:spcPct val="90000"/>
              </a:lnSpc>
            </a:pPr>
            <a:r>
              <a:rPr lang="en-US" dirty="0"/>
              <a:t>New AIML use cases</a:t>
            </a:r>
          </a:p>
          <a:p>
            <a:pPr lvl="1">
              <a:lnSpc>
                <a:spcPct val="90000"/>
              </a:lnSpc>
            </a:pPr>
            <a:r>
              <a:rPr lang="en-US" dirty="0"/>
              <a:t>Next level of details of feasibility studies on existing and new AIML use cases</a:t>
            </a:r>
          </a:p>
          <a:p>
            <a:pPr lvl="1">
              <a:lnSpc>
                <a:spcPct val="90000"/>
              </a:lnSpc>
            </a:pPr>
            <a:r>
              <a:rPr lang="en-US" dirty="0"/>
              <a:t>New AIML applications on WLANs</a:t>
            </a:r>
          </a:p>
          <a:p>
            <a:pPr lvl="1">
              <a:lnSpc>
                <a:spcPct val="90000"/>
              </a:lnSpc>
            </a:pPr>
            <a:r>
              <a:rPr lang="en-US" dirty="0"/>
              <a:t>Complete AIML TIG technical report</a:t>
            </a:r>
          </a:p>
          <a:p>
            <a:pPr marL="457200" lvl="1" indent="0">
              <a:lnSpc>
                <a:spcPct val="90000"/>
              </a:lnSpc>
              <a:buNone/>
            </a:pPr>
            <a:endParaRPr lang="en-US" dirty="0"/>
          </a:p>
          <a:p>
            <a:pPr>
              <a:lnSpc>
                <a:spcPct val="90000"/>
              </a:lnSpc>
            </a:pPr>
            <a:r>
              <a:rPr lang="en-US" dirty="0"/>
              <a:t>Teleconference</a:t>
            </a:r>
          </a:p>
          <a:p>
            <a:pPr lvl="1">
              <a:lnSpc>
                <a:spcPct val="90000"/>
              </a:lnSpc>
            </a:pPr>
            <a:r>
              <a:rPr lang="en-US" dirty="0"/>
              <a:t>Feb 20, 2024 at 10am ET (one hour)</a:t>
            </a:r>
          </a:p>
        </p:txBody>
      </p:sp>
      <p:sp>
        <p:nvSpPr>
          <p:cNvPr id="5125" name="Rectangle 2"/>
          <p:cNvSpPr>
            <a:spLocks noGrp="1" noChangeArrowheads="1"/>
          </p:cNvSpPr>
          <p:nvPr>
            <p:ph type="title"/>
          </p:nvPr>
        </p:nvSpPr>
        <p:spPr/>
        <p:txBody>
          <a:bodyPr/>
          <a:lstStyle/>
          <a:p>
            <a:r>
              <a:rPr lang="en-US" dirty="0"/>
              <a:t>Plans for March 2024</a:t>
            </a:r>
          </a:p>
        </p:txBody>
      </p:sp>
      <p:sp>
        <p:nvSpPr>
          <p:cNvPr id="3" name="Footer Placeholder 2">
            <a:extLst>
              <a:ext uri="{FF2B5EF4-FFF2-40B4-BE49-F238E27FC236}">
                <a16:creationId xmlns:a16="http://schemas.microsoft.com/office/drawing/2014/main" id="{0DA7FD29-2587-5408-D8CE-AEE2414EA8DB}"/>
              </a:ext>
            </a:extLst>
          </p:cNvPr>
          <p:cNvSpPr>
            <a:spLocks noGrp="1"/>
          </p:cNvSpPr>
          <p:nvPr>
            <p:ph type="ftr" sz="quarter" idx="11"/>
          </p:nvPr>
        </p:nvSpPr>
        <p:spPr/>
        <p:txBody>
          <a:bodyPr/>
          <a:lstStyle/>
          <a:p>
            <a:pPr>
              <a:defRPr/>
            </a:pPr>
            <a:r>
              <a:rPr lang="en-US"/>
              <a:t>Xiaofei Wang, InterDigital</a:t>
            </a:r>
          </a:p>
        </p:txBody>
      </p:sp>
      <p:sp>
        <p:nvSpPr>
          <p:cNvPr id="5" name="Slide Number Placeholder 4">
            <a:extLst>
              <a:ext uri="{FF2B5EF4-FFF2-40B4-BE49-F238E27FC236}">
                <a16:creationId xmlns:a16="http://schemas.microsoft.com/office/drawing/2014/main" id="{ABC830E5-690F-779B-3B5C-1DA9C2D7232D}"/>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83</a:t>
            </a:fld>
            <a:endParaRPr lang="en-US"/>
          </a:p>
        </p:txBody>
      </p:sp>
      <p:sp>
        <p:nvSpPr>
          <p:cNvPr id="6" name="Date Placeholder 5">
            <a:extLst>
              <a:ext uri="{FF2B5EF4-FFF2-40B4-BE49-F238E27FC236}">
                <a16:creationId xmlns:a16="http://schemas.microsoft.com/office/drawing/2014/main" id="{1C277DF6-98F3-6346-FB60-38CE113032F4}"/>
              </a:ext>
            </a:extLst>
          </p:cNvPr>
          <p:cNvSpPr>
            <a:spLocks noGrp="1"/>
          </p:cNvSpPr>
          <p:nvPr>
            <p:ph type="dt" sz="half" idx="10"/>
          </p:nvPr>
        </p:nvSpPr>
        <p:spPr>
          <a:xfrm>
            <a:off x="929216" y="332601"/>
            <a:ext cx="1432983" cy="276999"/>
          </a:xfrm>
        </p:spPr>
        <p:txBody>
          <a:bodyPr/>
          <a:lstStyle/>
          <a:p>
            <a:pPr>
              <a:defRPr/>
            </a:pPr>
            <a:r>
              <a:rPr lang="en-US" dirty="0"/>
              <a:t>January 2024</a:t>
            </a:r>
          </a:p>
        </p:txBody>
      </p:sp>
    </p:spTree>
    <p:extLst>
      <p:ext uri="{BB962C8B-B14F-4D97-AF65-F5344CB8AC3E}">
        <p14:creationId xmlns:p14="http://schemas.microsoft.com/office/powerpoint/2010/main" val="81783993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E9701-C369-EDF1-2E4D-38EBD0780988}"/>
              </a:ext>
            </a:extLst>
          </p:cNvPr>
          <p:cNvSpPr>
            <a:spLocks noGrp="1"/>
          </p:cNvSpPr>
          <p:nvPr>
            <p:ph type="ctrTitle"/>
          </p:nvPr>
        </p:nvSpPr>
        <p:spPr/>
        <p:txBody>
          <a:bodyPr/>
          <a:lstStyle/>
          <a:p>
            <a:r>
              <a:rPr lang="en-US"/>
              <a:t>ITU AH (ITU Liaison)</a:t>
            </a:r>
          </a:p>
        </p:txBody>
      </p:sp>
      <p:sp>
        <p:nvSpPr>
          <p:cNvPr id="3" name="Subtitle 2">
            <a:extLst>
              <a:ext uri="{FF2B5EF4-FFF2-40B4-BE49-F238E27FC236}">
                <a16:creationId xmlns:a16="http://schemas.microsoft.com/office/drawing/2014/main" id="{8BA86D02-1564-A932-23A6-99CFD2862881}"/>
              </a:ext>
            </a:extLst>
          </p:cNvPr>
          <p:cNvSpPr>
            <a:spLocks noGrp="1"/>
          </p:cNvSpPr>
          <p:nvPr>
            <p:ph type="subTitle" idx="1"/>
          </p:nvPr>
        </p:nvSpPr>
        <p:spPr/>
        <p:txBody>
          <a:bodyPr/>
          <a:lstStyle/>
          <a:p>
            <a:r>
              <a:rPr lang="en-US"/>
              <a:t>No report</a:t>
            </a:r>
          </a:p>
        </p:txBody>
      </p:sp>
      <p:sp>
        <p:nvSpPr>
          <p:cNvPr id="7" name="Footer Placeholder 6">
            <a:extLst>
              <a:ext uri="{FF2B5EF4-FFF2-40B4-BE49-F238E27FC236}">
                <a16:creationId xmlns:a16="http://schemas.microsoft.com/office/drawing/2014/main" id="{880B671E-90C8-BFD6-1491-0EBE1D47BAE2}"/>
              </a:ext>
            </a:extLst>
          </p:cNvPr>
          <p:cNvSpPr>
            <a:spLocks noGrp="1"/>
          </p:cNvSpPr>
          <p:nvPr>
            <p:ph type="ftr" idx="11"/>
          </p:nvPr>
        </p:nvSpPr>
        <p:spPr/>
        <p:txBody>
          <a:bodyPr/>
          <a:lstStyle/>
          <a:p>
            <a:r>
              <a:rPr lang="en-GB"/>
              <a:t>Hassan Yaghoobi, Intel</a:t>
            </a:r>
          </a:p>
        </p:txBody>
      </p:sp>
      <p:sp>
        <p:nvSpPr>
          <p:cNvPr id="8" name="Slide Number Placeholder 7">
            <a:extLst>
              <a:ext uri="{FF2B5EF4-FFF2-40B4-BE49-F238E27FC236}">
                <a16:creationId xmlns:a16="http://schemas.microsoft.com/office/drawing/2014/main" id="{9C4ADC74-38AF-79A3-ED42-B22161748949}"/>
              </a:ext>
            </a:extLst>
          </p:cNvPr>
          <p:cNvSpPr>
            <a:spLocks noGrp="1"/>
          </p:cNvSpPr>
          <p:nvPr>
            <p:ph type="sldNum" idx="12"/>
          </p:nvPr>
        </p:nvSpPr>
        <p:spPr/>
        <p:txBody>
          <a:bodyPr/>
          <a:lstStyle/>
          <a:p>
            <a:r>
              <a:rPr lang="en-GB"/>
              <a:t>Slide </a:t>
            </a:r>
            <a:fld id="{DE40C9FC-4879-4F20-9ECA-A574A90476B7}" type="slidenum">
              <a:rPr lang="en-GB" smtClean="0"/>
              <a:pPr/>
              <a:t>84</a:t>
            </a:fld>
            <a:endParaRPr lang="en-GB"/>
          </a:p>
        </p:txBody>
      </p:sp>
      <p:sp>
        <p:nvSpPr>
          <p:cNvPr id="9" name="Date Placeholder 8">
            <a:extLst>
              <a:ext uri="{FF2B5EF4-FFF2-40B4-BE49-F238E27FC236}">
                <a16:creationId xmlns:a16="http://schemas.microsoft.com/office/drawing/2014/main" id="{E26BC33D-71B2-623A-E287-92888EE800A0}"/>
              </a:ext>
            </a:extLst>
          </p:cNvPr>
          <p:cNvSpPr>
            <a:spLocks noGrp="1"/>
          </p:cNvSpPr>
          <p:nvPr>
            <p:ph type="dt" idx="10"/>
          </p:nvPr>
        </p:nvSpPr>
        <p:spPr/>
        <p:txBody>
          <a:bodyPr/>
          <a:lstStyle/>
          <a:p>
            <a:r>
              <a:rPr lang="en-US"/>
              <a:t>January 2024</a:t>
            </a:r>
            <a:endParaRPr lang="en-GB"/>
          </a:p>
        </p:txBody>
      </p:sp>
    </p:spTree>
    <p:extLst>
      <p:ext uri="{BB962C8B-B14F-4D97-AF65-F5344CB8AC3E}">
        <p14:creationId xmlns:p14="http://schemas.microsoft.com/office/powerpoint/2010/main" val="34208884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802.15 Liaison Report – Jan. 2024</a:t>
            </a:r>
            <a:endParaRPr lang="en-GB" dirty="0"/>
          </a:p>
        </p:txBody>
      </p:sp>
      <p:sp>
        <p:nvSpPr>
          <p:cNvPr id="3074" name="Rectangle 2"/>
          <p:cNvSpPr>
            <a:spLocks noGrp="1" noChangeArrowheads="1"/>
          </p:cNvSpPr>
          <p:nvPr>
            <p:ph type="subTitle" idx="1"/>
          </p:nvPr>
        </p:nvSpPr>
        <p:spPr>
          <a:xfrm>
            <a:off x="1828800" y="1689856"/>
            <a:ext cx="8534400" cy="476250"/>
          </a:xfrm>
          <a:ln/>
        </p:spPr>
        <p:txBody>
          <a:bodyPr/>
          <a:lstStyle/>
          <a:p>
            <a:pP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2024-01-17</a:t>
            </a:r>
          </a:p>
        </p:txBody>
      </p:sp>
      <p:graphicFrame>
        <p:nvGraphicFramePr>
          <p:cNvPr id="3075" name="Object 3"/>
          <p:cNvGraphicFramePr>
            <a:graphicFrameLocks noChangeAspect="1"/>
          </p:cNvGraphicFramePr>
          <p:nvPr>
            <p:extLst>
              <p:ext uri="{D42A27DB-BD31-4B8C-83A1-F6EECF244321}">
                <p14:modId xmlns:p14="http://schemas.microsoft.com/office/powerpoint/2010/main" val="761604382"/>
              </p:ext>
            </p:extLst>
          </p:nvPr>
        </p:nvGraphicFramePr>
        <p:xfrm>
          <a:off x="970325" y="2417928"/>
          <a:ext cx="10493375" cy="2482850"/>
        </p:xfrm>
        <a:graphic>
          <a:graphicData uri="http://schemas.openxmlformats.org/presentationml/2006/ole">
            <mc:AlternateContent xmlns:mc="http://schemas.openxmlformats.org/markup-compatibility/2006">
              <mc:Choice xmlns:v="urn:schemas-microsoft-com:vml" Requires="v">
                <p:oleObj name="Document" r:id="rId3" imgW="10773432" imgH="2552498" progId="Word.Document.8">
                  <p:embed/>
                </p:oleObj>
              </mc:Choice>
              <mc:Fallback>
                <p:oleObj name="Document" r:id="rId3" imgW="10773432" imgH="2552498" progId="Word.Document.8">
                  <p:embed/>
                  <p:pic>
                    <p:nvPicPr>
                      <p:cNvPr id="3075" name="Object 3"/>
                      <p:cNvPicPr>
                        <a:picLocks noChangeAspect="1" noChangeArrowheads="1"/>
                      </p:cNvPicPr>
                      <p:nvPr/>
                    </p:nvPicPr>
                    <p:blipFill>
                      <a:blip r:embed="rId4"/>
                      <a:srcRect/>
                      <a:stretch>
                        <a:fillRect/>
                      </a:stretch>
                    </p:blipFill>
                    <p:spPr bwMode="auto">
                      <a:xfrm>
                        <a:off x="970325" y="2417928"/>
                        <a:ext cx="10493375" cy="2482850"/>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BC0BD459-77F0-FC40-35FC-2256158E27EE}"/>
              </a:ext>
            </a:extLst>
          </p:cNvPr>
          <p:cNvSpPr>
            <a:spLocks noGrp="1"/>
          </p:cNvSpPr>
          <p:nvPr>
            <p:ph type="ftr" idx="11"/>
          </p:nvPr>
        </p:nvSpPr>
        <p:spPr/>
        <p:txBody>
          <a:bodyPr/>
          <a:lstStyle/>
          <a:p>
            <a:r>
              <a:rPr lang="en-GB"/>
              <a:t>Jonathan Segev, Intel</a:t>
            </a:r>
          </a:p>
        </p:txBody>
      </p:sp>
      <p:sp>
        <p:nvSpPr>
          <p:cNvPr id="3" name="Slide Number Placeholder 2">
            <a:extLst>
              <a:ext uri="{FF2B5EF4-FFF2-40B4-BE49-F238E27FC236}">
                <a16:creationId xmlns:a16="http://schemas.microsoft.com/office/drawing/2014/main" id="{1CAF78CE-E5EB-11A9-0822-967142EB73BC}"/>
              </a:ext>
            </a:extLst>
          </p:cNvPr>
          <p:cNvSpPr>
            <a:spLocks noGrp="1"/>
          </p:cNvSpPr>
          <p:nvPr>
            <p:ph type="sldNum" idx="12"/>
          </p:nvPr>
        </p:nvSpPr>
        <p:spPr/>
        <p:txBody>
          <a:bodyPr/>
          <a:lstStyle/>
          <a:p>
            <a:r>
              <a:rPr lang="en-GB"/>
              <a:t>Slide </a:t>
            </a:r>
            <a:fld id="{DE40C9FC-4879-4F20-9ECA-A574A90476B7}" type="slidenum">
              <a:rPr lang="en-GB" smtClean="0"/>
              <a:pPr/>
              <a:t>85</a:t>
            </a:fld>
            <a:endParaRPr lang="en-GB"/>
          </a:p>
        </p:txBody>
      </p:sp>
      <p:sp>
        <p:nvSpPr>
          <p:cNvPr id="4" name="Date Placeholder 3">
            <a:extLst>
              <a:ext uri="{FF2B5EF4-FFF2-40B4-BE49-F238E27FC236}">
                <a16:creationId xmlns:a16="http://schemas.microsoft.com/office/drawing/2014/main" id="{38A0B537-49B1-BE4A-40A6-DCFDC43878CC}"/>
              </a:ext>
            </a:extLst>
          </p:cNvPr>
          <p:cNvSpPr>
            <a:spLocks noGrp="1"/>
          </p:cNvSpPr>
          <p:nvPr>
            <p:ph type="dt" idx="10"/>
          </p:nvPr>
        </p:nvSpPr>
        <p:spPr/>
        <p:txBody>
          <a:bodyPr/>
          <a:lstStyle/>
          <a:p>
            <a:r>
              <a:rPr lang="en-US"/>
              <a:t>January 2024</a:t>
            </a:r>
            <a:endParaRPr lang="en-GB"/>
          </a:p>
        </p:txBody>
      </p:sp>
    </p:spTree>
    <p:extLst>
      <p:ext uri="{BB962C8B-B14F-4D97-AF65-F5344CB8AC3E}">
        <p14:creationId xmlns:p14="http://schemas.microsoft.com/office/powerpoint/2010/main" val="4762001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5278C-C993-8F57-1E84-C5489A9AD942}"/>
              </a:ext>
            </a:extLst>
          </p:cNvPr>
          <p:cNvSpPr>
            <a:spLocks noGrp="1"/>
          </p:cNvSpPr>
          <p:nvPr>
            <p:ph type="title"/>
          </p:nvPr>
        </p:nvSpPr>
        <p:spPr>
          <a:xfrm>
            <a:off x="914401" y="685801"/>
            <a:ext cx="10361084" cy="582959"/>
          </a:xfrm>
        </p:spPr>
        <p:txBody>
          <a:bodyPr/>
          <a:lstStyle/>
          <a:p>
            <a:r>
              <a:rPr lang="en-US" sz="3200" b="1" kern="0" dirty="0"/>
              <a:t>802.15 WG Standards Pipeline</a:t>
            </a:r>
            <a:endParaRPr lang="en-US" dirty="0"/>
          </a:p>
        </p:txBody>
      </p:sp>
      <p:pic>
        <p:nvPicPr>
          <p:cNvPr id="3" name="Picture 2">
            <a:extLst>
              <a:ext uri="{FF2B5EF4-FFF2-40B4-BE49-F238E27FC236}">
                <a16:creationId xmlns:a16="http://schemas.microsoft.com/office/drawing/2014/main" id="{2D52D2DB-853F-AFE4-1E8F-67ED523B9424}"/>
              </a:ext>
            </a:extLst>
          </p:cNvPr>
          <p:cNvPicPr>
            <a:picLocks noChangeAspect="1"/>
          </p:cNvPicPr>
          <p:nvPr/>
        </p:nvPicPr>
        <p:blipFill>
          <a:blip r:embed="rId2"/>
          <a:stretch>
            <a:fillRect/>
          </a:stretch>
        </p:blipFill>
        <p:spPr>
          <a:xfrm>
            <a:off x="1631504" y="1542026"/>
            <a:ext cx="8839200" cy="4660122"/>
          </a:xfrm>
          <a:prstGeom prst="rect">
            <a:avLst/>
          </a:prstGeom>
        </p:spPr>
      </p:pic>
      <p:sp>
        <p:nvSpPr>
          <p:cNvPr id="7" name="Footer Placeholder 6">
            <a:extLst>
              <a:ext uri="{FF2B5EF4-FFF2-40B4-BE49-F238E27FC236}">
                <a16:creationId xmlns:a16="http://schemas.microsoft.com/office/drawing/2014/main" id="{D99536A0-A97D-8095-173A-4B327C746545}"/>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A9E12134-E675-F7C8-3BF9-0DF687286E7F}"/>
              </a:ext>
            </a:extLst>
          </p:cNvPr>
          <p:cNvSpPr>
            <a:spLocks noGrp="1"/>
          </p:cNvSpPr>
          <p:nvPr>
            <p:ph type="sldNum" idx="12"/>
          </p:nvPr>
        </p:nvSpPr>
        <p:spPr/>
        <p:txBody>
          <a:bodyPr/>
          <a:lstStyle/>
          <a:p>
            <a:r>
              <a:rPr lang="en-GB"/>
              <a:t>Slide </a:t>
            </a:r>
            <a:fld id="{440F5867-744E-4AA6-B0ED-4C44D2DFBB7B}" type="slidenum">
              <a:rPr lang="en-GB" smtClean="0"/>
              <a:pPr/>
              <a:t>86</a:t>
            </a:fld>
            <a:endParaRPr lang="en-GB" dirty="0"/>
          </a:p>
        </p:txBody>
      </p:sp>
      <p:sp>
        <p:nvSpPr>
          <p:cNvPr id="9" name="Date Placeholder 8">
            <a:extLst>
              <a:ext uri="{FF2B5EF4-FFF2-40B4-BE49-F238E27FC236}">
                <a16:creationId xmlns:a16="http://schemas.microsoft.com/office/drawing/2014/main" id="{0E42127B-97A5-4742-A9D7-F8C811C2F5F8}"/>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423400925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5278C-C993-8F57-1E84-C5489A9AD942}"/>
              </a:ext>
            </a:extLst>
          </p:cNvPr>
          <p:cNvSpPr>
            <a:spLocks noGrp="1"/>
          </p:cNvSpPr>
          <p:nvPr>
            <p:ph type="title"/>
          </p:nvPr>
        </p:nvSpPr>
        <p:spPr>
          <a:xfrm>
            <a:off x="914401" y="685801"/>
            <a:ext cx="10361084" cy="582959"/>
          </a:xfrm>
        </p:spPr>
        <p:txBody>
          <a:bodyPr/>
          <a:lstStyle/>
          <a:p>
            <a:r>
              <a:rPr lang="en-US" sz="3200" b="1" kern="0"/>
              <a:t>802.15 WG Standards Pipeline (updated)</a:t>
            </a:r>
            <a:endParaRPr lang="en-US" dirty="0"/>
          </a:p>
        </p:txBody>
      </p:sp>
      <p:pic>
        <p:nvPicPr>
          <p:cNvPr id="7" name="Picture 6">
            <a:extLst>
              <a:ext uri="{FF2B5EF4-FFF2-40B4-BE49-F238E27FC236}">
                <a16:creationId xmlns:a16="http://schemas.microsoft.com/office/drawing/2014/main" id="{9386F1F7-EFED-9D86-62AC-EFCBD225271A}"/>
              </a:ext>
            </a:extLst>
          </p:cNvPr>
          <p:cNvPicPr>
            <a:picLocks noChangeAspect="1"/>
          </p:cNvPicPr>
          <p:nvPr/>
        </p:nvPicPr>
        <p:blipFill>
          <a:blip r:embed="rId2"/>
          <a:stretch>
            <a:fillRect/>
          </a:stretch>
        </p:blipFill>
        <p:spPr>
          <a:xfrm>
            <a:off x="1631504" y="1540049"/>
            <a:ext cx="8846700" cy="4664076"/>
          </a:xfrm>
          <a:prstGeom prst="rect">
            <a:avLst/>
          </a:prstGeom>
        </p:spPr>
      </p:pic>
      <p:sp>
        <p:nvSpPr>
          <p:cNvPr id="13" name="Oval 12">
            <a:extLst>
              <a:ext uri="{FF2B5EF4-FFF2-40B4-BE49-F238E27FC236}">
                <a16:creationId xmlns:a16="http://schemas.microsoft.com/office/drawing/2014/main" id="{398A7F1D-DE03-B024-6F47-82F74D21A046}"/>
              </a:ext>
            </a:extLst>
          </p:cNvPr>
          <p:cNvSpPr/>
          <p:nvPr/>
        </p:nvSpPr>
        <p:spPr bwMode="auto">
          <a:xfrm>
            <a:off x="5482875" y="3512047"/>
            <a:ext cx="1224136" cy="720080"/>
          </a:xfrm>
          <a:prstGeom prst="ellipse">
            <a:avLst/>
          </a:prstGeom>
          <a:noFill/>
          <a:ln w="28575"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4" name="Oval 13">
            <a:extLst>
              <a:ext uri="{FF2B5EF4-FFF2-40B4-BE49-F238E27FC236}">
                <a16:creationId xmlns:a16="http://schemas.microsoft.com/office/drawing/2014/main" id="{FDF74CE8-B15B-DB01-DAC2-A5E86A09AF3C}"/>
              </a:ext>
            </a:extLst>
          </p:cNvPr>
          <p:cNvSpPr/>
          <p:nvPr/>
        </p:nvSpPr>
        <p:spPr bwMode="auto">
          <a:xfrm>
            <a:off x="4569182" y="4957911"/>
            <a:ext cx="1224136" cy="720080"/>
          </a:xfrm>
          <a:prstGeom prst="ellipse">
            <a:avLst/>
          </a:prstGeom>
          <a:noFill/>
          <a:ln w="28575"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3" name="Oval 2">
            <a:extLst>
              <a:ext uri="{FF2B5EF4-FFF2-40B4-BE49-F238E27FC236}">
                <a16:creationId xmlns:a16="http://schemas.microsoft.com/office/drawing/2014/main" id="{26191D36-71A6-8F90-C307-6DC5B046833B}"/>
              </a:ext>
            </a:extLst>
          </p:cNvPr>
          <p:cNvSpPr/>
          <p:nvPr/>
        </p:nvSpPr>
        <p:spPr bwMode="auto">
          <a:xfrm>
            <a:off x="2639616" y="3538549"/>
            <a:ext cx="1224136" cy="720080"/>
          </a:xfrm>
          <a:prstGeom prst="ellipse">
            <a:avLst/>
          </a:prstGeom>
          <a:noFill/>
          <a:ln w="28575"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8" name="Footer Placeholder 7">
            <a:extLst>
              <a:ext uri="{FF2B5EF4-FFF2-40B4-BE49-F238E27FC236}">
                <a16:creationId xmlns:a16="http://schemas.microsoft.com/office/drawing/2014/main" id="{1ACF06B4-63CB-70B3-2F57-2E2F68B809AD}"/>
              </a:ext>
            </a:extLst>
          </p:cNvPr>
          <p:cNvSpPr>
            <a:spLocks noGrp="1"/>
          </p:cNvSpPr>
          <p:nvPr>
            <p:ph type="ftr" idx="14"/>
          </p:nvPr>
        </p:nvSpPr>
        <p:spPr/>
        <p:txBody>
          <a:bodyPr/>
          <a:lstStyle/>
          <a:p>
            <a:r>
              <a:rPr lang="en-GB"/>
              <a:t>Jonathan Segev, Intel</a:t>
            </a:r>
            <a:endParaRPr lang="en-GB" dirty="0"/>
          </a:p>
        </p:txBody>
      </p:sp>
      <p:sp>
        <p:nvSpPr>
          <p:cNvPr id="9" name="Slide Number Placeholder 8">
            <a:extLst>
              <a:ext uri="{FF2B5EF4-FFF2-40B4-BE49-F238E27FC236}">
                <a16:creationId xmlns:a16="http://schemas.microsoft.com/office/drawing/2014/main" id="{C40C70D0-257C-8A35-C61F-2381EF632A10}"/>
              </a:ext>
            </a:extLst>
          </p:cNvPr>
          <p:cNvSpPr>
            <a:spLocks noGrp="1"/>
          </p:cNvSpPr>
          <p:nvPr>
            <p:ph type="sldNum" idx="12"/>
          </p:nvPr>
        </p:nvSpPr>
        <p:spPr/>
        <p:txBody>
          <a:bodyPr/>
          <a:lstStyle/>
          <a:p>
            <a:r>
              <a:rPr lang="en-GB"/>
              <a:t>Slide </a:t>
            </a:r>
            <a:fld id="{440F5867-744E-4AA6-B0ED-4C44D2DFBB7B}" type="slidenum">
              <a:rPr lang="en-GB" smtClean="0"/>
              <a:pPr/>
              <a:t>87</a:t>
            </a:fld>
            <a:endParaRPr lang="en-GB" dirty="0"/>
          </a:p>
        </p:txBody>
      </p:sp>
      <p:sp>
        <p:nvSpPr>
          <p:cNvPr id="10" name="Date Placeholder 9">
            <a:extLst>
              <a:ext uri="{FF2B5EF4-FFF2-40B4-BE49-F238E27FC236}">
                <a16:creationId xmlns:a16="http://schemas.microsoft.com/office/drawing/2014/main" id="{0AC40C82-9CCD-9082-4AAC-F9F508D6CDAA}"/>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295357622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7A9E1-5C21-05DA-8C01-6C242A3652BE}"/>
              </a:ext>
            </a:extLst>
          </p:cNvPr>
          <p:cNvSpPr>
            <a:spLocks noGrp="1"/>
          </p:cNvSpPr>
          <p:nvPr>
            <p:ph type="title"/>
          </p:nvPr>
        </p:nvSpPr>
        <p:spPr/>
        <p:txBody>
          <a:bodyPr/>
          <a:lstStyle/>
          <a:p>
            <a:r>
              <a:rPr lang="en-US" dirty="0"/>
              <a:t>SG Next Generation SUN PHYs</a:t>
            </a:r>
            <a:endParaRPr lang="en-US" b="0" dirty="0"/>
          </a:p>
        </p:txBody>
      </p:sp>
      <p:sp>
        <p:nvSpPr>
          <p:cNvPr id="3" name="Content Placeholder 2">
            <a:extLst>
              <a:ext uri="{FF2B5EF4-FFF2-40B4-BE49-F238E27FC236}">
                <a16:creationId xmlns:a16="http://schemas.microsoft.com/office/drawing/2014/main" id="{95C42675-6DC2-269A-4FD7-63F5E74C2F53}"/>
              </a:ext>
            </a:extLst>
          </p:cNvPr>
          <p:cNvSpPr>
            <a:spLocks noGrp="1"/>
          </p:cNvSpPr>
          <p:nvPr>
            <p:ph idx="1"/>
          </p:nvPr>
        </p:nvSpPr>
        <p:spPr>
          <a:xfrm>
            <a:off x="914401" y="1830391"/>
            <a:ext cx="10361084" cy="4264024"/>
          </a:xfrm>
        </p:spPr>
        <p:txBody>
          <a:bodyPr/>
          <a:lstStyle/>
          <a:p>
            <a:pPr>
              <a:buFont typeface="Arial" panose="020B0604020202020204" pitchFamily="34" charset="0"/>
              <a:buChar char="•"/>
            </a:pPr>
            <a:r>
              <a:rPr lang="en-US" dirty="0"/>
              <a:t>What is it?</a:t>
            </a:r>
          </a:p>
          <a:p>
            <a:pPr lvl="1">
              <a:buFont typeface="Arial" panose="020B0604020202020204" pitchFamily="34" charset="0"/>
              <a:buChar char="•"/>
            </a:pPr>
            <a:r>
              <a:rPr lang="en-US" dirty="0">
                <a:latin typeface="Times New Roman" panose="02020603050405020304" pitchFamily="18" charset="0"/>
              </a:rPr>
              <a:t>Next Gen SUN/Smart Utility Network OFDM</a:t>
            </a:r>
          </a:p>
          <a:p>
            <a:pPr lvl="1">
              <a:buFont typeface="Arial" panose="020B0604020202020204" pitchFamily="34" charset="0"/>
              <a:buChar char="•"/>
            </a:pPr>
            <a:r>
              <a:rPr lang="en-US" altLang="en-US" dirty="0">
                <a:latin typeface="Times New Roman" panose="02020603050405020304" pitchFamily="18" charset="0"/>
              </a:rPr>
              <a:t>Long range PHY to enable city wide simple star networks, dense networks with &gt;10K nodes, Power efficient for battery operated end node.</a:t>
            </a:r>
          </a:p>
          <a:p>
            <a:pPr lvl="1">
              <a:buFont typeface="Arial" panose="020B0604020202020204" pitchFamily="34" charset="0"/>
              <a:buChar char="•"/>
            </a:pPr>
            <a:r>
              <a:rPr lang="en-US" altLang="en-US" sz="2000" dirty="0">
                <a:latin typeface="Times New Roman" panose="02020603050405020304" pitchFamily="18" charset="0"/>
              </a:rPr>
              <a:t>E</a:t>
            </a:r>
            <a:r>
              <a:rPr lang="en-US" dirty="0"/>
              <a:t>nhancing OFDM with Long Range extension with improved link budget and higher reliability while remaining compliant with existing worldwide regulatory requirements.</a:t>
            </a:r>
          </a:p>
          <a:p>
            <a:pPr lvl="1">
              <a:buFont typeface="Arial" panose="020B0604020202020204" pitchFamily="34" charset="0"/>
              <a:buChar char="•"/>
            </a:pPr>
            <a:r>
              <a:rPr lang="en-US" dirty="0"/>
              <a:t>Target PHY is </a:t>
            </a:r>
            <a:r>
              <a:rPr lang="en-US" altLang="en-US" sz="2000" dirty="0">
                <a:latin typeface="Times New Roman" panose="02020603050405020304" pitchFamily="18" charset="0"/>
              </a:rPr>
              <a:t>the existing SUN-OFDM PHY .</a:t>
            </a:r>
          </a:p>
          <a:p>
            <a:pPr marL="457200" lvl="1" indent="0"/>
            <a:endParaRPr lang="en-US" dirty="0">
              <a:latin typeface="Times New Roman" panose="02020603050405020304" pitchFamily="18" charset="0"/>
            </a:endParaRPr>
          </a:p>
          <a:p>
            <a:pPr>
              <a:buFont typeface="Arial" panose="020B0604020202020204" pitchFamily="34" charset="0"/>
              <a:buChar char="•"/>
            </a:pPr>
            <a:r>
              <a:rPr lang="en-US" dirty="0"/>
              <a:t>Status:</a:t>
            </a:r>
          </a:p>
          <a:p>
            <a:pPr lvl="1">
              <a:buFont typeface="Arial" panose="020B0604020202020204" pitchFamily="34" charset="0"/>
              <a:buChar char="•"/>
            </a:pPr>
            <a:r>
              <a:rPr lang="en-US" altLang="en-US" dirty="0">
                <a:latin typeface="Times New Roman" panose="02020603050405020304" pitchFamily="18" charset="0"/>
              </a:rPr>
              <a:t>Continue PAR and CSD development for extending the SUN </a:t>
            </a:r>
            <a:r>
              <a:rPr lang="en-US" altLang="en-US" dirty="0" err="1">
                <a:latin typeface="Times New Roman" panose="02020603050405020304" pitchFamily="18" charset="0"/>
              </a:rPr>
              <a:t>PHYs.</a:t>
            </a:r>
            <a:endParaRPr lang="en-US" altLang="en-US" dirty="0">
              <a:latin typeface="Times New Roman" panose="02020603050405020304" pitchFamily="18" charset="0"/>
            </a:endParaRPr>
          </a:p>
          <a:p>
            <a:pPr lvl="1">
              <a:buFont typeface="Arial" panose="020B0604020202020204" pitchFamily="34" charset="0"/>
              <a:buChar char="•"/>
            </a:pPr>
            <a:endParaRPr lang="en-US" dirty="0"/>
          </a:p>
        </p:txBody>
      </p:sp>
      <p:sp>
        <p:nvSpPr>
          <p:cNvPr id="7" name="Footer Placeholder 6">
            <a:extLst>
              <a:ext uri="{FF2B5EF4-FFF2-40B4-BE49-F238E27FC236}">
                <a16:creationId xmlns:a16="http://schemas.microsoft.com/office/drawing/2014/main" id="{E35F25D3-89EB-FE99-48FA-D5D42A257E02}"/>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F101A6D8-2115-2896-7A3C-FD0656142430}"/>
              </a:ext>
            </a:extLst>
          </p:cNvPr>
          <p:cNvSpPr>
            <a:spLocks noGrp="1"/>
          </p:cNvSpPr>
          <p:nvPr>
            <p:ph type="sldNum" idx="12"/>
          </p:nvPr>
        </p:nvSpPr>
        <p:spPr/>
        <p:txBody>
          <a:bodyPr/>
          <a:lstStyle/>
          <a:p>
            <a:r>
              <a:rPr lang="en-GB"/>
              <a:t>Slide </a:t>
            </a:r>
            <a:fld id="{440F5867-744E-4AA6-B0ED-4C44D2DFBB7B}" type="slidenum">
              <a:rPr lang="en-GB" smtClean="0"/>
              <a:pPr/>
              <a:t>88</a:t>
            </a:fld>
            <a:endParaRPr lang="en-GB" dirty="0"/>
          </a:p>
        </p:txBody>
      </p:sp>
      <p:sp>
        <p:nvSpPr>
          <p:cNvPr id="9" name="Date Placeholder 8">
            <a:extLst>
              <a:ext uri="{FF2B5EF4-FFF2-40B4-BE49-F238E27FC236}">
                <a16:creationId xmlns:a16="http://schemas.microsoft.com/office/drawing/2014/main" id="{C28563F4-8701-B660-D1DD-120D77127CE3}"/>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313153970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a:xfrm>
            <a:off x="914401" y="685801"/>
            <a:ext cx="10361084" cy="684213"/>
          </a:xfrm>
        </p:spPr>
        <p:txBody>
          <a:bodyPr/>
          <a:lstStyle/>
          <a:p>
            <a:r>
              <a:rPr lang="en-US" dirty="0"/>
              <a:t>802.15.4ab Next Generation UWB</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335360" y="1370014"/>
            <a:ext cx="11521280" cy="4724400"/>
          </a:xfrm>
        </p:spPr>
        <p:txBody>
          <a:bodyPr/>
          <a:lstStyle/>
          <a:p>
            <a:pPr>
              <a:buFont typeface="Arial" panose="020B0604020202020204" pitchFamily="34" charset="0"/>
              <a:buChar char="•"/>
            </a:pPr>
            <a:r>
              <a:rPr lang="en-US" dirty="0"/>
              <a:t>What is it:</a:t>
            </a:r>
          </a:p>
          <a:p>
            <a:pPr lvl="1">
              <a:buFont typeface="Arial" panose="020B0604020202020204" pitchFamily="34" charset="0"/>
              <a:buChar char="•"/>
            </a:pPr>
            <a:r>
              <a:rPr lang="en-US" sz="2400" dirty="0"/>
              <a:t>Builds on 802.15.4z increasing footprint and usefulness to additional usages beyond range measurement and improve IR signal limitations. </a:t>
            </a:r>
          </a:p>
          <a:p>
            <a:pPr lvl="1">
              <a:buFont typeface="Arial" panose="020B0604020202020204" pitchFamily="34" charset="0"/>
              <a:buChar char="•"/>
            </a:pPr>
            <a:r>
              <a:rPr lang="en-US" sz="2400" dirty="0"/>
              <a:t>Main areas of enhancements relates to ranging resiliency (NB assisted operation), sensing, data rates, support for additional spectrum.</a:t>
            </a:r>
          </a:p>
          <a:p>
            <a:pPr lvl="1">
              <a:buFont typeface="Arial" panose="020B0604020202020204" pitchFamily="34" charset="0"/>
              <a:buChar char="•"/>
            </a:pPr>
            <a:endParaRPr lang="en-US" dirty="0"/>
          </a:p>
          <a:p>
            <a:pPr>
              <a:buFont typeface="Arial" panose="020B0604020202020204" pitchFamily="34" charset="0"/>
              <a:buChar char="•"/>
            </a:pPr>
            <a:r>
              <a:rPr lang="en-US" dirty="0"/>
              <a:t>Status:</a:t>
            </a:r>
          </a:p>
          <a:p>
            <a:pPr lvl="1">
              <a:buFont typeface="Arial" panose="020B0604020202020204" pitchFamily="34" charset="0"/>
              <a:buChar char="•"/>
            </a:pPr>
            <a:r>
              <a:rPr lang="en-US" sz="2400" dirty="0"/>
              <a:t>Preparations towards going into Initial WG ballot: identify/complete missing std. pieces, and complete comment collection resolution.</a:t>
            </a:r>
          </a:p>
          <a:p>
            <a:pPr marL="457200" lvl="1" indent="0"/>
            <a:endParaRPr lang="en-US" sz="2400" dirty="0"/>
          </a:p>
          <a:p>
            <a:pPr lvl="1">
              <a:buFont typeface="Arial" panose="020B0604020202020204" pitchFamily="34" charset="0"/>
              <a:buChar char="•"/>
            </a:pPr>
            <a:endParaRPr lang="en-US" sz="2400" dirty="0"/>
          </a:p>
          <a:p>
            <a:pPr marL="457200" lvl="1" indent="0"/>
            <a:endParaRPr lang="en-US" dirty="0"/>
          </a:p>
        </p:txBody>
      </p:sp>
      <p:sp>
        <p:nvSpPr>
          <p:cNvPr id="7" name="Footer Placeholder 6">
            <a:extLst>
              <a:ext uri="{FF2B5EF4-FFF2-40B4-BE49-F238E27FC236}">
                <a16:creationId xmlns:a16="http://schemas.microsoft.com/office/drawing/2014/main" id="{B6F03D32-84C2-E167-47A4-2C4B9B214C69}"/>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981E618B-DD5B-49AD-E3CB-61716EBF3F30}"/>
              </a:ext>
            </a:extLst>
          </p:cNvPr>
          <p:cNvSpPr>
            <a:spLocks noGrp="1"/>
          </p:cNvSpPr>
          <p:nvPr>
            <p:ph type="sldNum" idx="12"/>
          </p:nvPr>
        </p:nvSpPr>
        <p:spPr/>
        <p:txBody>
          <a:bodyPr/>
          <a:lstStyle/>
          <a:p>
            <a:r>
              <a:rPr lang="en-GB"/>
              <a:t>Slide </a:t>
            </a:r>
            <a:fld id="{440F5867-744E-4AA6-B0ED-4C44D2DFBB7B}" type="slidenum">
              <a:rPr lang="en-GB" smtClean="0"/>
              <a:pPr/>
              <a:t>89</a:t>
            </a:fld>
            <a:endParaRPr lang="en-GB" dirty="0"/>
          </a:p>
        </p:txBody>
      </p:sp>
      <p:sp>
        <p:nvSpPr>
          <p:cNvPr id="9" name="Date Placeholder 8">
            <a:extLst>
              <a:ext uri="{FF2B5EF4-FFF2-40B4-BE49-F238E27FC236}">
                <a16:creationId xmlns:a16="http://schemas.microsoft.com/office/drawing/2014/main" id="{C9A1F8EA-66F5-47E0-6F4D-8B528B7775C6}"/>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2879354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D4802-7079-CE10-ECEE-D9425D3B1975}"/>
              </a:ext>
            </a:extLst>
          </p:cNvPr>
          <p:cNvSpPr>
            <a:spLocks noGrp="1"/>
          </p:cNvSpPr>
          <p:nvPr>
            <p:ph type="title"/>
          </p:nvPr>
        </p:nvSpPr>
        <p:spPr/>
        <p:txBody>
          <a:bodyPr/>
          <a:lstStyle/>
          <a:p>
            <a:r>
              <a:rPr lang="en-US" dirty="0"/>
              <a:t>Closing Reports</a:t>
            </a:r>
          </a:p>
        </p:txBody>
      </p:sp>
      <p:sp>
        <p:nvSpPr>
          <p:cNvPr id="3" name="Text Placeholder 2">
            <a:extLst>
              <a:ext uri="{FF2B5EF4-FFF2-40B4-BE49-F238E27FC236}">
                <a16:creationId xmlns:a16="http://schemas.microsoft.com/office/drawing/2014/main" id="{6B7238BB-B736-66F9-019A-84C0D4F671A4}"/>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20204970-DCCF-D5FD-DC66-9DF31A92AA9E}"/>
              </a:ext>
            </a:extLst>
          </p:cNvPr>
          <p:cNvSpPr>
            <a:spLocks noGrp="1"/>
          </p:cNvSpPr>
          <p:nvPr>
            <p:ph type="dt" idx="10"/>
          </p:nvPr>
        </p:nvSpPr>
        <p:spPr/>
        <p:txBody>
          <a:bodyPr/>
          <a:lstStyle/>
          <a:p>
            <a:r>
              <a:rPr lang="en-US"/>
              <a:t>January 2024</a:t>
            </a:r>
            <a:endParaRPr lang="en-GB"/>
          </a:p>
        </p:txBody>
      </p:sp>
      <p:sp>
        <p:nvSpPr>
          <p:cNvPr id="5" name="Footer Placeholder 4">
            <a:extLst>
              <a:ext uri="{FF2B5EF4-FFF2-40B4-BE49-F238E27FC236}">
                <a16:creationId xmlns:a16="http://schemas.microsoft.com/office/drawing/2014/main" id="{50EB6858-8824-CDFD-50BC-64995C110A56}"/>
              </a:ext>
            </a:extLst>
          </p:cNvPr>
          <p:cNvSpPr>
            <a:spLocks noGrp="1"/>
          </p:cNvSpPr>
          <p:nvPr>
            <p:ph type="ftr" idx="11"/>
          </p:nvPr>
        </p:nvSpPr>
        <p:spPr/>
        <p:txBody>
          <a:bodyPr/>
          <a:lstStyle/>
          <a:p>
            <a:r>
              <a:rPr lang="en-GB"/>
              <a:t>Robert Stacey (Intel)</a:t>
            </a:r>
          </a:p>
        </p:txBody>
      </p:sp>
      <p:sp>
        <p:nvSpPr>
          <p:cNvPr id="6" name="Slide Number Placeholder 5">
            <a:extLst>
              <a:ext uri="{FF2B5EF4-FFF2-40B4-BE49-F238E27FC236}">
                <a16:creationId xmlns:a16="http://schemas.microsoft.com/office/drawing/2014/main" id="{18CE04CC-DA75-6DC0-59C1-714922D1FC99}"/>
              </a:ext>
            </a:extLst>
          </p:cNvPr>
          <p:cNvSpPr>
            <a:spLocks noGrp="1"/>
          </p:cNvSpPr>
          <p:nvPr>
            <p:ph type="sldNum" idx="12"/>
          </p:nvPr>
        </p:nvSpPr>
        <p:spPr/>
        <p:txBody>
          <a:bodyPr/>
          <a:lstStyle/>
          <a:p>
            <a:r>
              <a:rPr lang="en-GB"/>
              <a:t>Slide </a:t>
            </a:r>
            <a:fld id="{3ABCC52B-A3F7-440B-BBF2-55191E6E7773}" type="slidenum">
              <a:rPr lang="en-GB" smtClean="0"/>
              <a:pPr/>
              <a:t>9</a:t>
            </a:fld>
            <a:endParaRPr lang="en-GB"/>
          </a:p>
        </p:txBody>
      </p:sp>
    </p:spTree>
    <p:extLst>
      <p:ext uri="{BB962C8B-B14F-4D97-AF65-F5344CB8AC3E}">
        <p14:creationId xmlns:p14="http://schemas.microsoft.com/office/powerpoint/2010/main" val="1288329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a:xfrm>
            <a:off x="914401" y="685801"/>
            <a:ext cx="10361084" cy="684213"/>
          </a:xfrm>
        </p:spPr>
        <p:txBody>
          <a:bodyPr/>
          <a:lstStyle/>
          <a:p>
            <a:r>
              <a:rPr lang="en-US" dirty="0"/>
              <a:t>802.15.4ab Next Generation UWB</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335360" y="1370014"/>
            <a:ext cx="11521280" cy="4724400"/>
          </a:xfrm>
        </p:spPr>
        <p:txBody>
          <a:bodyPr/>
          <a:lstStyle/>
          <a:p>
            <a:pPr>
              <a:buFont typeface="Arial" panose="020B0604020202020204" pitchFamily="34" charset="0"/>
              <a:buChar char="•"/>
            </a:pPr>
            <a:r>
              <a:rPr lang="en-US" sz="2800" dirty="0"/>
              <a:t>Major areas of discussion:</a:t>
            </a:r>
          </a:p>
          <a:p>
            <a:pPr lvl="1">
              <a:buFont typeface="Arial" panose="020B0604020202020204" pitchFamily="34" charset="0"/>
              <a:buChar char="•"/>
            </a:pPr>
            <a:r>
              <a:rPr lang="en-US" sz="2400" dirty="0"/>
              <a:t>Continued discussion of co-existence and LBT of NB operation.</a:t>
            </a:r>
          </a:p>
          <a:p>
            <a:pPr lvl="2">
              <a:buFont typeface="Arial" panose="020B0604020202020204" pitchFamily="34" charset="0"/>
              <a:buChar char="•"/>
            </a:pPr>
            <a:endParaRPr lang="en-US" dirty="0"/>
          </a:p>
        </p:txBody>
      </p:sp>
      <p:sp>
        <p:nvSpPr>
          <p:cNvPr id="7" name="Footer Placeholder 6">
            <a:extLst>
              <a:ext uri="{FF2B5EF4-FFF2-40B4-BE49-F238E27FC236}">
                <a16:creationId xmlns:a16="http://schemas.microsoft.com/office/drawing/2014/main" id="{BE4C9CBC-A676-B8DC-77E4-3C3387E5EDD9}"/>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02E881F8-38C5-339E-91EC-BDAD9C6E8B9E}"/>
              </a:ext>
            </a:extLst>
          </p:cNvPr>
          <p:cNvSpPr>
            <a:spLocks noGrp="1"/>
          </p:cNvSpPr>
          <p:nvPr>
            <p:ph type="sldNum" idx="12"/>
          </p:nvPr>
        </p:nvSpPr>
        <p:spPr/>
        <p:txBody>
          <a:bodyPr/>
          <a:lstStyle/>
          <a:p>
            <a:r>
              <a:rPr lang="en-GB"/>
              <a:t>Slide </a:t>
            </a:r>
            <a:fld id="{440F5867-744E-4AA6-B0ED-4C44D2DFBB7B}" type="slidenum">
              <a:rPr lang="en-GB" smtClean="0"/>
              <a:pPr/>
              <a:t>90</a:t>
            </a:fld>
            <a:endParaRPr lang="en-GB" dirty="0"/>
          </a:p>
        </p:txBody>
      </p:sp>
      <p:sp>
        <p:nvSpPr>
          <p:cNvPr id="9" name="Date Placeholder 8">
            <a:extLst>
              <a:ext uri="{FF2B5EF4-FFF2-40B4-BE49-F238E27FC236}">
                <a16:creationId xmlns:a16="http://schemas.microsoft.com/office/drawing/2014/main" id="{62911A0D-CDC5-37ED-A00F-8C75C32AAE5A}"/>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363263978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60D2A-7906-447C-A4DA-4B7457BBAD52}"/>
              </a:ext>
            </a:extLst>
          </p:cNvPr>
          <p:cNvSpPr>
            <a:spLocks noGrp="1"/>
          </p:cNvSpPr>
          <p:nvPr>
            <p:ph type="title"/>
          </p:nvPr>
        </p:nvSpPr>
        <p:spPr>
          <a:xfrm>
            <a:off x="914401" y="685801"/>
            <a:ext cx="10361084" cy="654967"/>
          </a:xfrm>
        </p:spPr>
        <p:txBody>
          <a:bodyPr/>
          <a:lstStyle/>
          <a:p>
            <a:r>
              <a:rPr lang="en-US" dirty="0"/>
              <a:t>802.15.4ac Privacy</a:t>
            </a:r>
          </a:p>
        </p:txBody>
      </p:sp>
      <p:sp>
        <p:nvSpPr>
          <p:cNvPr id="3" name="Content Placeholder 2">
            <a:extLst>
              <a:ext uri="{FF2B5EF4-FFF2-40B4-BE49-F238E27FC236}">
                <a16:creationId xmlns:a16="http://schemas.microsoft.com/office/drawing/2014/main" id="{B95AECD6-8620-4647-86D1-3CB1976093FB}"/>
              </a:ext>
            </a:extLst>
          </p:cNvPr>
          <p:cNvSpPr>
            <a:spLocks noGrp="1"/>
          </p:cNvSpPr>
          <p:nvPr>
            <p:ph idx="1"/>
          </p:nvPr>
        </p:nvSpPr>
        <p:spPr>
          <a:xfrm>
            <a:off x="623392" y="1556792"/>
            <a:ext cx="11161239" cy="4537623"/>
          </a:xfrm>
        </p:spPr>
        <p:txBody>
          <a:bodyPr/>
          <a:lstStyle/>
          <a:p>
            <a:pPr>
              <a:buFont typeface="Arial" panose="020B0604020202020204" pitchFamily="34" charset="0"/>
              <a:buChar char="•"/>
            </a:pPr>
            <a:r>
              <a:rPr lang="en-US" dirty="0"/>
              <a:t>What is it:</a:t>
            </a:r>
          </a:p>
          <a:p>
            <a:pPr lvl="1">
              <a:buFont typeface="Arial" panose="020B0604020202020204" pitchFamily="34" charset="0"/>
              <a:buChar char="•"/>
            </a:pPr>
            <a:r>
              <a:rPr lang="en-US" sz="2400" dirty="0"/>
              <a:t>Modifications to the IEEE Std 802.15.4 medium access control</a:t>
            </a:r>
          </a:p>
          <a:p>
            <a:pPr lvl="1">
              <a:buFont typeface="Arial" panose="020B0604020202020204" pitchFamily="34" charset="0"/>
              <a:buChar char="•"/>
            </a:pPr>
            <a:r>
              <a:rPr lang="en-US" sz="2400" dirty="0"/>
              <a:t>Improved user privacy to protect from user tracking and profiling attack.</a:t>
            </a:r>
          </a:p>
          <a:p>
            <a:pPr lvl="1">
              <a:buFont typeface="Arial" panose="020B0604020202020204" pitchFamily="34" charset="0"/>
              <a:buChar char="•"/>
            </a:pPr>
            <a:r>
              <a:rPr lang="en-US" sz="2400" dirty="0"/>
              <a:t>Amongst the mechanisms MAC address randomization and rolling MAC address.</a:t>
            </a:r>
          </a:p>
          <a:p>
            <a:pPr>
              <a:buFont typeface="Arial" panose="020B0604020202020204" pitchFamily="34" charset="0"/>
              <a:buChar char="•"/>
            </a:pPr>
            <a:r>
              <a:rPr lang="en-US" dirty="0"/>
              <a:t>Status:</a:t>
            </a:r>
          </a:p>
          <a:p>
            <a:pPr lvl="1">
              <a:buFont typeface="Arial" panose="020B0604020202020204" pitchFamily="34" charset="0"/>
              <a:buChar char="•"/>
            </a:pPr>
            <a:r>
              <a:rPr lang="en-US" sz="2400" dirty="0"/>
              <a:t>In draft development.</a:t>
            </a:r>
            <a:endParaRPr lang="en-US" sz="2400" b="0" dirty="0"/>
          </a:p>
          <a:p>
            <a:pPr lvl="1">
              <a:buFont typeface="Arial" panose="020B0604020202020204" pitchFamily="34" charset="0"/>
              <a:buChar char="•"/>
            </a:pPr>
            <a:r>
              <a:rPr lang="en-US" sz="2400" b="0" dirty="0"/>
              <a:t>Progress on the identified issues of current standard:</a:t>
            </a:r>
            <a:r>
              <a:rPr lang="en-US" sz="2400" dirty="0"/>
              <a:t> static MAC address , MAC address set across multiple radios in a single physical device, MAC address refresh, security context refresh for group and unicast, network discover and more.</a:t>
            </a:r>
            <a:endParaRPr lang="en-US" sz="2400" b="0" dirty="0"/>
          </a:p>
        </p:txBody>
      </p:sp>
      <p:sp>
        <p:nvSpPr>
          <p:cNvPr id="7" name="Footer Placeholder 6">
            <a:extLst>
              <a:ext uri="{FF2B5EF4-FFF2-40B4-BE49-F238E27FC236}">
                <a16:creationId xmlns:a16="http://schemas.microsoft.com/office/drawing/2014/main" id="{0D946A98-DE20-CF7E-1EAC-B3F2411ACB08}"/>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54679610-8436-7EC0-A2C6-32CA93E7D1A1}"/>
              </a:ext>
            </a:extLst>
          </p:cNvPr>
          <p:cNvSpPr>
            <a:spLocks noGrp="1"/>
          </p:cNvSpPr>
          <p:nvPr>
            <p:ph type="sldNum" idx="12"/>
          </p:nvPr>
        </p:nvSpPr>
        <p:spPr/>
        <p:txBody>
          <a:bodyPr/>
          <a:lstStyle/>
          <a:p>
            <a:r>
              <a:rPr lang="en-GB"/>
              <a:t>Slide </a:t>
            </a:r>
            <a:fld id="{440F5867-744E-4AA6-B0ED-4C44D2DFBB7B}" type="slidenum">
              <a:rPr lang="en-GB" smtClean="0"/>
              <a:pPr/>
              <a:t>91</a:t>
            </a:fld>
            <a:endParaRPr lang="en-GB" dirty="0"/>
          </a:p>
        </p:txBody>
      </p:sp>
      <p:sp>
        <p:nvSpPr>
          <p:cNvPr id="9" name="Date Placeholder 8">
            <a:extLst>
              <a:ext uri="{FF2B5EF4-FFF2-40B4-BE49-F238E27FC236}">
                <a16:creationId xmlns:a16="http://schemas.microsoft.com/office/drawing/2014/main" id="{454EEA1B-A7B7-C516-D2CB-7D30735B0349}"/>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299165122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p:txBody>
          <a:bodyPr/>
          <a:lstStyle/>
          <a:p>
            <a:r>
              <a:rPr lang="en-US" dirty="0"/>
              <a:t>802.15.16t Narrow Band Licensed Operation (NB-</a:t>
            </a:r>
            <a:r>
              <a:rPr lang="en-US" dirty="0" err="1"/>
              <a:t>Lic</a:t>
            </a:r>
            <a:r>
              <a:rPr lang="en-US" dirty="0"/>
              <a:t>)</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335360" y="1729245"/>
            <a:ext cx="11521280" cy="4343400"/>
          </a:xfrm>
        </p:spPr>
        <p:txBody>
          <a:bodyPr/>
          <a:lstStyle/>
          <a:p>
            <a:pPr>
              <a:buFont typeface="Arial" panose="020B0604020202020204" pitchFamily="34" charset="0"/>
              <a:buChar char="•"/>
            </a:pPr>
            <a:r>
              <a:rPr lang="en-US" dirty="0"/>
              <a:t>What is it:</a:t>
            </a:r>
          </a:p>
          <a:p>
            <a:pPr lvl="1">
              <a:buFont typeface="Arial" panose="020B0604020202020204" pitchFamily="34" charset="0"/>
              <a:buChar char="•"/>
            </a:pPr>
            <a:r>
              <a:rPr lang="en-US" sz="2400" dirty="0"/>
              <a:t>Licensed Narrow Band (NB) Operation in channels bandwidth between 5 – 100KHz in the VHF/UHF bands such as 160MHz, 450MHz, 700MHz and 900MHz, taking advantage of the superior channel propagation properties. Targeted usages mission critical operation.</a:t>
            </a:r>
          </a:p>
          <a:p>
            <a:pPr lvl="1">
              <a:buFont typeface="Arial" panose="020B0604020202020204" pitchFamily="34" charset="0"/>
              <a:buChar char="•"/>
            </a:pPr>
            <a:endParaRPr lang="en-US" dirty="0"/>
          </a:p>
          <a:p>
            <a:pPr>
              <a:buFont typeface="Arial" panose="020B0604020202020204" pitchFamily="34" charset="0"/>
              <a:buChar char="•"/>
            </a:pPr>
            <a:r>
              <a:rPr lang="en-US" dirty="0"/>
              <a:t>Status and main discussion topics:</a:t>
            </a:r>
          </a:p>
          <a:p>
            <a:pPr lvl="1">
              <a:buFont typeface="Arial" panose="020B0604020202020204" pitchFamily="34" charset="0"/>
              <a:buChar char="•"/>
            </a:pPr>
            <a:r>
              <a:rPr lang="en-US" sz="2400" dirty="0"/>
              <a:t>Group completed the informal comment resolution and draft now starting initial WG ballot phase.</a:t>
            </a:r>
          </a:p>
          <a:p>
            <a:pPr marL="457200" lvl="1" indent="0"/>
            <a:endParaRPr lang="en-US" sz="2400" dirty="0"/>
          </a:p>
          <a:p>
            <a:pPr lvl="1">
              <a:buFont typeface="Arial" panose="020B0604020202020204" pitchFamily="34" charset="0"/>
              <a:buChar char="•"/>
            </a:pPr>
            <a:endParaRPr lang="en-US" sz="2400" dirty="0"/>
          </a:p>
          <a:p>
            <a:pPr lvl="2">
              <a:buFont typeface="Arial" panose="020B0604020202020204" pitchFamily="34" charset="0"/>
              <a:buChar char="•"/>
            </a:pPr>
            <a:endParaRPr lang="en-US" sz="2000" dirty="0"/>
          </a:p>
          <a:p>
            <a:pPr lvl="1">
              <a:buFont typeface="Arial" panose="020B0604020202020204" pitchFamily="34" charset="0"/>
              <a:buChar char="•"/>
            </a:pPr>
            <a:endParaRPr lang="en-US" dirty="0"/>
          </a:p>
        </p:txBody>
      </p:sp>
      <p:sp>
        <p:nvSpPr>
          <p:cNvPr id="7" name="Footer Placeholder 6">
            <a:extLst>
              <a:ext uri="{FF2B5EF4-FFF2-40B4-BE49-F238E27FC236}">
                <a16:creationId xmlns:a16="http://schemas.microsoft.com/office/drawing/2014/main" id="{8FF8F9B3-39B9-E49A-5369-0B33F67C988F}"/>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7D529D02-A08F-466A-F23B-34447FB63A97}"/>
              </a:ext>
            </a:extLst>
          </p:cNvPr>
          <p:cNvSpPr>
            <a:spLocks noGrp="1"/>
          </p:cNvSpPr>
          <p:nvPr>
            <p:ph type="sldNum" idx="12"/>
          </p:nvPr>
        </p:nvSpPr>
        <p:spPr/>
        <p:txBody>
          <a:bodyPr/>
          <a:lstStyle/>
          <a:p>
            <a:r>
              <a:rPr lang="en-GB"/>
              <a:t>Slide </a:t>
            </a:r>
            <a:fld id="{440F5867-744E-4AA6-B0ED-4C44D2DFBB7B}" type="slidenum">
              <a:rPr lang="en-GB" smtClean="0"/>
              <a:pPr/>
              <a:t>92</a:t>
            </a:fld>
            <a:endParaRPr lang="en-GB" dirty="0"/>
          </a:p>
        </p:txBody>
      </p:sp>
      <p:sp>
        <p:nvSpPr>
          <p:cNvPr id="9" name="Date Placeholder 8">
            <a:extLst>
              <a:ext uri="{FF2B5EF4-FFF2-40B4-BE49-F238E27FC236}">
                <a16:creationId xmlns:a16="http://schemas.microsoft.com/office/drawing/2014/main" id="{62007081-C4E2-813D-814C-AE8982EB5B6E}"/>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177520202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31DCE-922E-42F9-99E7-E52BDFB693B0}"/>
              </a:ext>
            </a:extLst>
          </p:cNvPr>
          <p:cNvSpPr>
            <a:spLocks noGrp="1"/>
          </p:cNvSpPr>
          <p:nvPr>
            <p:ph type="title"/>
          </p:nvPr>
        </p:nvSpPr>
        <p:spPr/>
        <p:txBody>
          <a:bodyPr/>
          <a:lstStyle/>
          <a:p>
            <a:r>
              <a:rPr lang="en-US" altLang="en-US" sz="3200" dirty="0"/>
              <a:t>802.15.6ma - Enhanced Dependability Body Area Network (ED-BAN)</a:t>
            </a:r>
            <a:endParaRPr lang="en-US" dirty="0"/>
          </a:p>
        </p:txBody>
      </p:sp>
      <p:sp>
        <p:nvSpPr>
          <p:cNvPr id="3" name="Content Placeholder 2">
            <a:extLst>
              <a:ext uri="{FF2B5EF4-FFF2-40B4-BE49-F238E27FC236}">
                <a16:creationId xmlns:a16="http://schemas.microsoft.com/office/drawing/2014/main" id="{F828A3E4-2A88-49A0-A26C-E5BCB999AB63}"/>
              </a:ext>
            </a:extLst>
          </p:cNvPr>
          <p:cNvSpPr>
            <a:spLocks noGrp="1"/>
          </p:cNvSpPr>
          <p:nvPr>
            <p:ph idx="1"/>
          </p:nvPr>
        </p:nvSpPr>
        <p:spPr>
          <a:xfrm>
            <a:off x="896766" y="1751014"/>
            <a:ext cx="10815857" cy="4351039"/>
          </a:xfrm>
        </p:spPr>
        <p:txBody>
          <a:bodyPr/>
          <a:lstStyle/>
          <a:p>
            <a:pPr>
              <a:buFont typeface="Arial" panose="020B0604020202020204" pitchFamily="34" charset="0"/>
              <a:buChar char="•"/>
            </a:pPr>
            <a:r>
              <a:rPr lang="en-US" dirty="0"/>
              <a:t>What is it:</a:t>
            </a:r>
          </a:p>
          <a:p>
            <a:pPr lvl="1">
              <a:buFont typeface="Arial" panose="020B0604020202020204" pitchFamily="34" charset="0"/>
              <a:buChar char="•"/>
            </a:pPr>
            <a:r>
              <a:rPr lang="en-US" b="0" dirty="0"/>
              <a:t>Enhancements to the BAN (Body Area NW) Ultra Wideband (UWB) physical layer (PHY) and media access control (MAC) to support enhanced dependability to a human BAN (HBAN) and support for vehicle body area networks (VBAN).</a:t>
            </a:r>
          </a:p>
          <a:p>
            <a:pPr lvl="1">
              <a:buFont typeface="Arial" panose="020B0604020202020204" pitchFamily="34" charset="0"/>
              <a:buChar char="•"/>
            </a:pPr>
            <a:r>
              <a:rPr lang="en-US" dirty="0"/>
              <a:t>This revision focuses on international operation.</a:t>
            </a:r>
            <a:endParaRPr lang="en-US" b="0" dirty="0"/>
          </a:p>
          <a:p>
            <a:pPr>
              <a:buFont typeface="Arial" panose="020B0604020202020204" pitchFamily="34" charset="0"/>
              <a:buChar char="•"/>
            </a:pPr>
            <a:r>
              <a:rPr lang="en-US" dirty="0"/>
              <a:t>Status:</a:t>
            </a:r>
          </a:p>
          <a:p>
            <a:pPr lvl="1">
              <a:buFont typeface="Arial" panose="020B0604020202020204" pitchFamily="34" charset="0"/>
              <a:buChar char="•"/>
            </a:pPr>
            <a:r>
              <a:rPr lang="en-US" b="0" dirty="0"/>
              <a:t>Continue resolution of (informal) comment collection and assess readiness to go to initial WG ballot.</a:t>
            </a:r>
          </a:p>
          <a:p>
            <a:pPr lvl="1">
              <a:buFont typeface="Arial" panose="020B0604020202020204" pitchFamily="34" charset="0"/>
              <a:buChar char="•"/>
            </a:pPr>
            <a:endParaRPr lang="en-US" dirty="0"/>
          </a:p>
        </p:txBody>
      </p:sp>
      <p:sp>
        <p:nvSpPr>
          <p:cNvPr id="7" name="Footer Placeholder 6">
            <a:extLst>
              <a:ext uri="{FF2B5EF4-FFF2-40B4-BE49-F238E27FC236}">
                <a16:creationId xmlns:a16="http://schemas.microsoft.com/office/drawing/2014/main" id="{528FD3D8-36A2-0962-036F-BB1A3C229217}"/>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9A14FE15-2C95-2F02-B665-3987A34BCA58}"/>
              </a:ext>
            </a:extLst>
          </p:cNvPr>
          <p:cNvSpPr>
            <a:spLocks noGrp="1"/>
          </p:cNvSpPr>
          <p:nvPr>
            <p:ph type="sldNum" idx="12"/>
          </p:nvPr>
        </p:nvSpPr>
        <p:spPr/>
        <p:txBody>
          <a:bodyPr/>
          <a:lstStyle/>
          <a:p>
            <a:r>
              <a:rPr lang="en-GB"/>
              <a:t>Slide </a:t>
            </a:r>
            <a:fld id="{440F5867-744E-4AA6-B0ED-4C44D2DFBB7B}" type="slidenum">
              <a:rPr lang="en-GB" smtClean="0"/>
              <a:pPr/>
              <a:t>93</a:t>
            </a:fld>
            <a:endParaRPr lang="en-GB" dirty="0"/>
          </a:p>
        </p:txBody>
      </p:sp>
      <p:sp>
        <p:nvSpPr>
          <p:cNvPr id="9" name="Date Placeholder 8">
            <a:extLst>
              <a:ext uri="{FF2B5EF4-FFF2-40B4-BE49-F238E27FC236}">
                <a16:creationId xmlns:a16="http://schemas.microsoft.com/office/drawing/2014/main" id="{937EA5CE-7E68-B6A4-213E-A7D29470581B}"/>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6016231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299D5-7313-D961-C2F6-8AAFB5774C28}"/>
              </a:ext>
            </a:extLst>
          </p:cNvPr>
          <p:cNvSpPr>
            <a:spLocks noGrp="1"/>
          </p:cNvSpPr>
          <p:nvPr>
            <p:ph type="title"/>
          </p:nvPr>
        </p:nvSpPr>
        <p:spPr>
          <a:xfrm>
            <a:off x="914401" y="685801"/>
            <a:ext cx="10361084" cy="1065213"/>
          </a:xfrm>
        </p:spPr>
        <p:txBody>
          <a:bodyPr wrap="square" anchor="ctr">
            <a:normAutofit/>
          </a:bodyPr>
          <a:lstStyle/>
          <a:p>
            <a:r>
              <a:rPr lang="en-US" dirty="0"/>
              <a:t>Next Generation Optical Camera Communication (OCC)</a:t>
            </a:r>
          </a:p>
        </p:txBody>
      </p:sp>
      <p:sp>
        <p:nvSpPr>
          <p:cNvPr id="3" name="Content Placeholder 2">
            <a:extLst>
              <a:ext uri="{FF2B5EF4-FFF2-40B4-BE49-F238E27FC236}">
                <a16:creationId xmlns:a16="http://schemas.microsoft.com/office/drawing/2014/main" id="{57C5A671-E3EE-3EE5-31BB-FCD4600A5011}"/>
              </a:ext>
            </a:extLst>
          </p:cNvPr>
          <p:cNvSpPr>
            <a:spLocks noGrp="1"/>
          </p:cNvSpPr>
          <p:nvPr>
            <p:ph sz="half" idx="1"/>
          </p:nvPr>
        </p:nvSpPr>
        <p:spPr>
          <a:xfrm>
            <a:off x="914400" y="1981201"/>
            <a:ext cx="8061919" cy="4113213"/>
          </a:xfrm>
        </p:spPr>
        <p:txBody>
          <a:bodyPr wrap="square" anchor="t">
            <a:normAutofit/>
          </a:bodyPr>
          <a:lstStyle/>
          <a:p>
            <a:pPr>
              <a:lnSpc>
                <a:spcPct val="90000"/>
              </a:lnSpc>
              <a:buFont typeface="Arial" panose="020B0604020202020204" pitchFamily="34" charset="0"/>
              <a:buChar char="•"/>
            </a:pPr>
            <a:r>
              <a:rPr lang="en-US" dirty="0"/>
              <a:t>What is it:</a:t>
            </a:r>
          </a:p>
          <a:p>
            <a:pPr lvl="1">
              <a:lnSpc>
                <a:spcPct val="90000"/>
              </a:lnSpc>
              <a:buFont typeface="Arial" panose="020B0604020202020204" pitchFamily="34" charset="0"/>
              <a:buChar char="•"/>
            </a:pPr>
            <a:r>
              <a:rPr lang="en-US" sz="2800" b="0" dirty="0"/>
              <a:t>Interest group to evaluate the int</a:t>
            </a:r>
            <a:r>
              <a:rPr lang="en-US" sz="2800" dirty="0"/>
              <a:t>erest of a new OCC standard.</a:t>
            </a:r>
          </a:p>
          <a:p>
            <a:pPr lvl="1">
              <a:lnSpc>
                <a:spcPct val="90000"/>
              </a:lnSpc>
              <a:buFont typeface="Arial" panose="020B0604020202020204" pitchFamily="34" charset="0"/>
              <a:buChar char="•"/>
            </a:pPr>
            <a:r>
              <a:rPr lang="en-US" sz="2800" dirty="0"/>
              <a:t>Future applications include indoor/outdoor and submerged applications.</a:t>
            </a:r>
            <a:endParaRPr lang="en-US" sz="2800" b="0" dirty="0"/>
          </a:p>
          <a:p>
            <a:pPr>
              <a:lnSpc>
                <a:spcPct val="90000"/>
              </a:lnSpc>
              <a:buFont typeface="Arial" panose="020B0604020202020204" pitchFamily="34" charset="0"/>
              <a:buChar char="•"/>
            </a:pPr>
            <a:r>
              <a:rPr lang="en-US" dirty="0"/>
              <a:t>Status:</a:t>
            </a:r>
          </a:p>
          <a:p>
            <a:pPr lvl="1">
              <a:lnSpc>
                <a:spcPct val="90000"/>
              </a:lnSpc>
              <a:buFont typeface="Arial" panose="020B0604020202020204" pitchFamily="34" charset="0"/>
              <a:buChar char="•"/>
            </a:pPr>
            <a:r>
              <a:rPr lang="en-US" dirty="0"/>
              <a:t>Formation meeting for the IG, reviewed submissions on applications and usages.</a:t>
            </a:r>
          </a:p>
          <a:p>
            <a:pPr>
              <a:lnSpc>
                <a:spcPct val="90000"/>
              </a:lnSpc>
            </a:pPr>
            <a:endParaRPr lang="en-US" dirty="0"/>
          </a:p>
        </p:txBody>
      </p:sp>
      <p:pic>
        <p:nvPicPr>
          <p:cNvPr id="8" name="Picture 7">
            <a:extLst>
              <a:ext uri="{FF2B5EF4-FFF2-40B4-BE49-F238E27FC236}">
                <a16:creationId xmlns:a16="http://schemas.microsoft.com/office/drawing/2014/main" id="{6ABBEC01-7487-8CC8-A03E-D21215F457A0}"/>
              </a:ext>
            </a:extLst>
          </p:cNvPr>
          <p:cNvPicPr>
            <a:picLocks noChangeAspect="1"/>
          </p:cNvPicPr>
          <p:nvPr/>
        </p:nvPicPr>
        <p:blipFill>
          <a:blip r:embed="rId2"/>
          <a:stretch>
            <a:fillRect/>
          </a:stretch>
        </p:blipFill>
        <p:spPr>
          <a:xfrm>
            <a:off x="8751140" y="2362201"/>
            <a:ext cx="3413966" cy="4113213"/>
          </a:xfrm>
          <a:prstGeom prst="rect">
            <a:avLst/>
          </a:prstGeom>
          <a:noFill/>
        </p:spPr>
      </p:pic>
      <p:sp>
        <p:nvSpPr>
          <p:cNvPr id="7" name="Footer Placeholder 6">
            <a:extLst>
              <a:ext uri="{FF2B5EF4-FFF2-40B4-BE49-F238E27FC236}">
                <a16:creationId xmlns:a16="http://schemas.microsoft.com/office/drawing/2014/main" id="{F9E35C0D-4019-F41E-D26B-E73D020A86AD}"/>
              </a:ext>
            </a:extLst>
          </p:cNvPr>
          <p:cNvSpPr>
            <a:spLocks noGrp="1"/>
          </p:cNvSpPr>
          <p:nvPr>
            <p:ph type="ftr" idx="11"/>
          </p:nvPr>
        </p:nvSpPr>
        <p:spPr/>
        <p:txBody>
          <a:bodyPr/>
          <a:lstStyle/>
          <a:p>
            <a:r>
              <a:rPr lang="en-GB"/>
              <a:t>Jonathan Segev, Intel</a:t>
            </a:r>
          </a:p>
        </p:txBody>
      </p:sp>
      <p:sp>
        <p:nvSpPr>
          <p:cNvPr id="9" name="Slide Number Placeholder 8">
            <a:extLst>
              <a:ext uri="{FF2B5EF4-FFF2-40B4-BE49-F238E27FC236}">
                <a16:creationId xmlns:a16="http://schemas.microsoft.com/office/drawing/2014/main" id="{E73AACD4-5436-4D6C-AC8E-FC36301A4D0C}"/>
              </a:ext>
            </a:extLst>
          </p:cNvPr>
          <p:cNvSpPr>
            <a:spLocks noGrp="1"/>
          </p:cNvSpPr>
          <p:nvPr>
            <p:ph type="sldNum" idx="12"/>
          </p:nvPr>
        </p:nvSpPr>
        <p:spPr/>
        <p:txBody>
          <a:bodyPr/>
          <a:lstStyle/>
          <a:p>
            <a:r>
              <a:rPr lang="en-GB"/>
              <a:t>Slide </a:t>
            </a:r>
            <a:fld id="{1CD163DD-D5E7-41DA-95F2-71530C24F8C3}" type="slidenum">
              <a:rPr lang="en-GB" smtClean="0"/>
              <a:pPr/>
              <a:t>94</a:t>
            </a:fld>
            <a:endParaRPr lang="en-GB"/>
          </a:p>
        </p:txBody>
      </p:sp>
      <p:sp>
        <p:nvSpPr>
          <p:cNvPr id="10" name="Date Placeholder 9">
            <a:extLst>
              <a:ext uri="{FF2B5EF4-FFF2-40B4-BE49-F238E27FC236}">
                <a16:creationId xmlns:a16="http://schemas.microsoft.com/office/drawing/2014/main" id="{1864C992-9588-7C73-31ED-F059FC382295}"/>
              </a:ext>
            </a:extLst>
          </p:cNvPr>
          <p:cNvSpPr>
            <a:spLocks noGrp="1"/>
          </p:cNvSpPr>
          <p:nvPr>
            <p:ph type="dt" idx="10"/>
          </p:nvPr>
        </p:nvSpPr>
        <p:spPr/>
        <p:txBody>
          <a:bodyPr/>
          <a:lstStyle/>
          <a:p>
            <a:r>
              <a:rPr lang="en-US"/>
              <a:t>January 2024</a:t>
            </a:r>
            <a:endParaRPr lang="en-GB"/>
          </a:p>
        </p:txBody>
      </p:sp>
    </p:spTree>
    <p:extLst>
      <p:ext uri="{BB962C8B-B14F-4D97-AF65-F5344CB8AC3E}">
        <p14:creationId xmlns:p14="http://schemas.microsoft.com/office/powerpoint/2010/main" val="392778780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10110E4-AD4B-07A6-581B-05545E97E8B7}"/>
              </a:ext>
            </a:extLst>
          </p:cNvPr>
          <p:cNvPicPr>
            <a:picLocks noChangeAspect="1"/>
          </p:cNvPicPr>
          <p:nvPr/>
        </p:nvPicPr>
        <p:blipFill>
          <a:blip r:embed="rId2"/>
          <a:stretch>
            <a:fillRect/>
          </a:stretch>
        </p:blipFill>
        <p:spPr>
          <a:xfrm>
            <a:off x="1672833" y="1412776"/>
            <a:ext cx="8945817" cy="4519729"/>
          </a:xfrm>
          <a:prstGeom prst="rect">
            <a:avLst/>
          </a:prstGeom>
        </p:spPr>
      </p:pic>
      <p:sp>
        <p:nvSpPr>
          <p:cNvPr id="3" name="Footer Placeholder 2">
            <a:extLst>
              <a:ext uri="{FF2B5EF4-FFF2-40B4-BE49-F238E27FC236}">
                <a16:creationId xmlns:a16="http://schemas.microsoft.com/office/drawing/2014/main" id="{060AA3FE-AE43-A0CD-76FE-F8FF55319309}"/>
              </a:ext>
            </a:extLst>
          </p:cNvPr>
          <p:cNvSpPr>
            <a:spLocks noGrp="1"/>
          </p:cNvSpPr>
          <p:nvPr>
            <p:ph type="ftr" idx="14"/>
          </p:nvPr>
        </p:nvSpPr>
        <p:spPr/>
        <p:txBody>
          <a:bodyPr/>
          <a:lstStyle/>
          <a:p>
            <a:r>
              <a:rPr lang="en-GB"/>
              <a:t>Jonathan Segev, Intel</a:t>
            </a:r>
            <a:endParaRPr lang="en-GB" dirty="0"/>
          </a:p>
        </p:txBody>
      </p:sp>
      <p:sp>
        <p:nvSpPr>
          <p:cNvPr id="7" name="Slide Number Placeholder 6">
            <a:extLst>
              <a:ext uri="{FF2B5EF4-FFF2-40B4-BE49-F238E27FC236}">
                <a16:creationId xmlns:a16="http://schemas.microsoft.com/office/drawing/2014/main" id="{67BD38CA-0B1C-D2F9-C8CC-0F9338F58EB8}"/>
              </a:ext>
            </a:extLst>
          </p:cNvPr>
          <p:cNvSpPr>
            <a:spLocks noGrp="1"/>
          </p:cNvSpPr>
          <p:nvPr>
            <p:ph type="sldNum" idx="12"/>
          </p:nvPr>
        </p:nvSpPr>
        <p:spPr/>
        <p:txBody>
          <a:bodyPr/>
          <a:lstStyle/>
          <a:p>
            <a:r>
              <a:rPr lang="en-GB"/>
              <a:t>Slide </a:t>
            </a:r>
            <a:fld id="{440F5867-744E-4AA6-B0ED-4C44D2DFBB7B}" type="slidenum">
              <a:rPr lang="en-GB" smtClean="0"/>
              <a:pPr/>
              <a:t>95</a:t>
            </a:fld>
            <a:endParaRPr lang="en-GB" dirty="0"/>
          </a:p>
        </p:txBody>
      </p:sp>
      <p:sp>
        <p:nvSpPr>
          <p:cNvPr id="8" name="Date Placeholder 7">
            <a:extLst>
              <a:ext uri="{FF2B5EF4-FFF2-40B4-BE49-F238E27FC236}">
                <a16:creationId xmlns:a16="http://schemas.microsoft.com/office/drawing/2014/main" id="{EBB59865-A90D-DBF2-6732-5C83188A725F}"/>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267933527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3505200" y="1435894"/>
            <a:ext cx="7772400" cy="1066800"/>
          </a:xfrm>
          <a:ln/>
        </p:spPr>
        <p:txBody>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latin typeface="Times New Roman" charset="0"/>
              </a:rPr>
              <a:t>802.18 Liaison Report – January 2024</a:t>
            </a:r>
            <a:endParaRPr lang="en-GB" dirty="0"/>
          </a:p>
        </p:txBody>
      </p:sp>
      <p:sp>
        <p:nvSpPr>
          <p:cNvPr id="3074" name="Rectangle 2"/>
          <p:cNvSpPr>
            <a:spLocks noGrp="1" noChangeArrowheads="1"/>
          </p:cNvSpPr>
          <p:nvPr>
            <p:ph type="body" idx="1"/>
          </p:nvPr>
        </p:nvSpPr>
        <p:spPr>
          <a:xfrm>
            <a:off x="3505200" y="2502694"/>
            <a:ext cx="7772400" cy="771524"/>
          </a:xfrm>
          <a:ln/>
        </p:spPr>
        <p:txBody>
          <a:bodyPr/>
          <a:lstStyle/>
          <a:p>
            <a:pPr algn="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 </a:t>
            </a:r>
            <a:r>
              <a:rPr lang="en-GB" sz="2000" b="0" dirty="0"/>
              <a:t>17 January 2024</a:t>
            </a:r>
          </a:p>
        </p:txBody>
      </p:sp>
      <p:sp>
        <p:nvSpPr>
          <p:cNvPr id="11" name="Rectangle 4"/>
          <p:cNvSpPr>
            <a:spLocks noChangeArrowheads="1"/>
          </p:cNvSpPr>
          <p:nvPr/>
        </p:nvSpPr>
        <p:spPr bwMode="auto">
          <a:xfrm>
            <a:off x="2971801" y="365760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b="1" dirty="0">
                <a:solidFill>
                  <a:srgbClr val="000000"/>
                </a:solidFill>
              </a:rPr>
              <a:t>Author:</a:t>
            </a:r>
          </a:p>
        </p:txBody>
      </p:sp>
      <p:graphicFrame>
        <p:nvGraphicFramePr>
          <p:cNvPr id="12" name="Object 11"/>
          <p:cNvGraphicFramePr>
            <a:graphicFrameLocks noChangeAspect="1"/>
          </p:cNvGraphicFramePr>
          <p:nvPr>
            <p:extLst>
              <p:ext uri="{D42A27DB-BD31-4B8C-83A1-F6EECF244321}">
                <p14:modId xmlns:p14="http://schemas.microsoft.com/office/powerpoint/2010/main" val="3222110337"/>
              </p:ext>
            </p:extLst>
          </p:nvPr>
        </p:nvGraphicFramePr>
        <p:xfrm>
          <a:off x="2971800" y="4191000"/>
          <a:ext cx="8591550" cy="4572000"/>
        </p:xfrm>
        <a:graphic>
          <a:graphicData uri="http://schemas.openxmlformats.org/presentationml/2006/ole">
            <mc:AlternateContent xmlns:mc="http://schemas.openxmlformats.org/markup-compatibility/2006">
              <mc:Choice xmlns:v="urn:schemas-microsoft-com:vml" Requires="v">
                <p:oleObj name="Document" r:id="rId3" imgW="8284803" imgH="4492752" progId="Word.Document.8">
                  <p:embed/>
                </p:oleObj>
              </mc:Choice>
              <mc:Fallback>
                <p:oleObj name="Document" r:id="rId3" imgW="8284803" imgH="4492752" progId="Word.Document.8">
                  <p:embed/>
                  <p:pic>
                    <p:nvPicPr>
                      <p:cNvPr id="12" name="Object 11"/>
                      <p:cNvPicPr>
                        <a:picLocks noChangeAspect="1" noChangeArrowheads="1"/>
                      </p:cNvPicPr>
                      <p:nvPr/>
                    </p:nvPicPr>
                    <p:blipFill>
                      <a:blip r:embed="rId4"/>
                      <a:srcRect/>
                      <a:stretch>
                        <a:fillRect/>
                      </a:stretch>
                    </p:blipFill>
                    <p:spPr bwMode="auto">
                      <a:xfrm>
                        <a:off x="2971800" y="4191000"/>
                        <a:ext cx="8591550" cy="4572000"/>
                      </a:xfrm>
                      <a:prstGeom prst="rect">
                        <a:avLst/>
                      </a:prstGeom>
                      <a:noFill/>
                      <a:ln>
                        <a:noFill/>
                      </a:ln>
                      <a:effectLst/>
                    </p:spPr>
                  </p:pic>
                </p:oleObj>
              </mc:Fallback>
            </mc:AlternateContent>
          </a:graphicData>
        </a:graphic>
      </p:graphicFrame>
      <p:sp>
        <p:nvSpPr>
          <p:cNvPr id="2" name="Footer Placeholder 1">
            <a:extLst>
              <a:ext uri="{FF2B5EF4-FFF2-40B4-BE49-F238E27FC236}">
                <a16:creationId xmlns:a16="http://schemas.microsoft.com/office/drawing/2014/main" id="{6BE990D8-0952-9963-0192-EA7DB2B30383}"/>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34170FC8-2729-516C-6FDC-3C1CCEDE6A35}"/>
              </a:ext>
            </a:extLst>
          </p:cNvPr>
          <p:cNvSpPr>
            <a:spLocks noGrp="1"/>
          </p:cNvSpPr>
          <p:nvPr>
            <p:ph type="sldNum" idx="12"/>
          </p:nvPr>
        </p:nvSpPr>
        <p:spPr/>
        <p:txBody>
          <a:bodyPr/>
          <a:lstStyle/>
          <a:p>
            <a:r>
              <a:rPr lang="en-GB"/>
              <a:t>Slide </a:t>
            </a:r>
            <a:fld id="{440F5867-744E-4AA6-B0ED-4C44D2DFBB7B}" type="slidenum">
              <a:rPr lang="en-GB" smtClean="0"/>
              <a:pPr/>
              <a:t>96</a:t>
            </a:fld>
            <a:endParaRPr lang="en-GB" dirty="0"/>
          </a:p>
        </p:txBody>
      </p:sp>
      <p:sp>
        <p:nvSpPr>
          <p:cNvPr id="4" name="Date Placeholder 3">
            <a:extLst>
              <a:ext uri="{FF2B5EF4-FFF2-40B4-BE49-F238E27FC236}">
                <a16:creationId xmlns:a16="http://schemas.microsoft.com/office/drawing/2014/main" id="{E664030E-0ACA-B226-577F-6E71A3E7E812}"/>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5700372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3632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RR-TAG at a glance</a:t>
            </a:r>
          </a:p>
        </p:txBody>
      </p:sp>
      <p:sp>
        <p:nvSpPr>
          <p:cNvPr id="10" name="Content Placeholder 2"/>
          <p:cNvSpPr>
            <a:spLocks noGrp="1"/>
          </p:cNvSpPr>
          <p:nvPr>
            <p:ph idx="1"/>
          </p:nvPr>
        </p:nvSpPr>
        <p:spPr>
          <a:xfrm>
            <a:off x="838200" y="1524000"/>
            <a:ext cx="10363200" cy="4113213"/>
          </a:xfrm>
        </p:spPr>
        <p:txBody>
          <a:bodyPr/>
          <a:lstStyle/>
          <a:p>
            <a:pPr algn="just"/>
            <a:r>
              <a:rPr lang="en-US" altLang="en-US" sz="2200" dirty="0"/>
              <a:t>Membership as of 18 November 2023</a:t>
            </a:r>
          </a:p>
          <a:p>
            <a:pPr lvl="1" algn="just">
              <a:spcBef>
                <a:spcPts val="300"/>
              </a:spcBef>
              <a:buFont typeface="Arial" panose="020B0604020202020204" pitchFamily="34" charset="0"/>
              <a:buChar char="•"/>
            </a:pPr>
            <a:r>
              <a:rPr lang="en-US" altLang="en-US" sz="1800" dirty="0"/>
              <a:t>55 voters (including 8 on LMSC)</a:t>
            </a:r>
          </a:p>
          <a:p>
            <a:pPr lvl="1" algn="just">
              <a:spcBef>
                <a:spcPts val="300"/>
              </a:spcBef>
              <a:buFont typeface="Arial" panose="020B0604020202020204" pitchFamily="34" charset="0"/>
              <a:buChar char="•"/>
            </a:pPr>
            <a:r>
              <a:rPr lang="en-US" altLang="en-US" sz="1800" dirty="0"/>
              <a:t>4 nearly voters</a:t>
            </a:r>
          </a:p>
          <a:p>
            <a:pPr lvl="1" algn="just">
              <a:spcBef>
                <a:spcPts val="300"/>
              </a:spcBef>
              <a:buFont typeface="Arial" panose="020B0604020202020204" pitchFamily="34" charset="0"/>
              <a:buChar char="•"/>
            </a:pPr>
            <a:r>
              <a:rPr lang="en-US" altLang="en-US" sz="1800" dirty="0"/>
              <a:t>15 aspirants </a:t>
            </a:r>
            <a:endParaRPr lang="en-US" altLang="en-US" dirty="0"/>
          </a:p>
          <a:p>
            <a:pPr algn="just"/>
            <a:r>
              <a:rPr lang="en-US" altLang="en-US" sz="2200" dirty="0"/>
              <a:t>Officers</a:t>
            </a:r>
          </a:p>
          <a:p>
            <a:pPr lvl="1" algn="just">
              <a:spcBef>
                <a:spcPts val="300"/>
              </a:spcBef>
              <a:buFont typeface="Arial" panose="020B0604020202020204" pitchFamily="34" charset="0"/>
              <a:buChar char="•"/>
            </a:pPr>
            <a:r>
              <a:rPr lang="en-US" altLang="en-US" sz="1800" dirty="0"/>
              <a:t>Chair:  Edward Au (Huawei Technologies)</a:t>
            </a:r>
          </a:p>
          <a:p>
            <a:pPr lvl="1" algn="just">
              <a:spcBef>
                <a:spcPts val="300"/>
              </a:spcBef>
              <a:buFont typeface="Arial" panose="020B0604020202020204" pitchFamily="34" charset="0"/>
              <a:buChar char="•"/>
            </a:pPr>
            <a:r>
              <a:rPr lang="en-US" altLang="en-US" sz="1800" dirty="0"/>
              <a:t>Co-Vice Chair:  Stuart Kerry (OK-Brit; Self)</a:t>
            </a:r>
          </a:p>
          <a:p>
            <a:pPr lvl="1" algn="just">
              <a:spcBef>
                <a:spcPts val="300"/>
              </a:spcBef>
              <a:buFont typeface="Arial" panose="020B0604020202020204" pitchFamily="34" charset="0"/>
              <a:buChar char="•"/>
            </a:pPr>
            <a:r>
              <a:rPr lang="en-US" altLang="en-US" sz="1800" dirty="0"/>
              <a:t>Co-Vice Chair:  Al </a:t>
            </a:r>
            <a:r>
              <a:rPr lang="en-US" altLang="en-US" sz="1800" dirty="0" err="1"/>
              <a:t>Petrick</a:t>
            </a:r>
            <a:r>
              <a:rPr lang="en-US" altLang="en-US" sz="1800" dirty="0"/>
              <a:t> (Skyworks Solutions)</a:t>
            </a:r>
          </a:p>
          <a:p>
            <a:pPr lvl="1" algn="just">
              <a:spcBef>
                <a:spcPts val="300"/>
              </a:spcBef>
              <a:buFont typeface="Arial" panose="020B0604020202020204" pitchFamily="34" charset="0"/>
              <a:buChar char="•"/>
            </a:pPr>
            <a:r>
              <a:rPr lang="en-US" altLang="en-US" sz="1800" dirty="0">
                <a:solidFill>
                  <a:schemeClr val="tx1"/>
                </a:solidFill>
              </a:rPr>
              <a:t>Secretary:  VACANT</a:t>
            </a:r>
          </a:p>
          <a:p>
            <a:pPr lvl="1" algn="just">
              <a:spcBef>
                <a:spcPts val="300"/>
              </a:spcBef>
              <a:buFont typeface="Arial" panose="020B0604020202020204" pitchFamily="34" charset="0"/>
              <a:buChar char="•"/>
            </a:pPr>
            <a:r>
              <a:rPr lang="en-US" altLang="en-US" sz="1800" dirty="0">
                <a:solidFill>
                  <a:schemeClr val="tx1"/>
                </a:solidFill>
                <a:cs typeface="Arial" panose="020B0604020202020204" pitchFamily="34" charset="0"/>
              </a:rPr>
              <a:t>IEEE SA Program Manager:  Jodi </a:t>
            </a:r>
            <a:r>
              <a:rPr lang="en-US" altLang="en-US" sz="1800" dirty="0" err="1">
                <a:solidFill>
                  <a:schemeClr val="tx1"/>
                </a:solidFill>
                <a:cs typeface="Arial" panose="020B0604020202020204" pitchFamily="34" charset="0"/>
              </a:rPr>
              <a:t>Haasz</a:t>
            </a:r>
            <a:r>
              <a:rPr lang="en-US" altLang="en-US" sz="1800" dirty="0">
                <a:solidFill>
                  <a:schemeClr val="tx1"/>
                </a:solidFill>
                <a:cs typeface="Arial" panose="020B0604020202020204" pitchFamily="34" charset="0"/>
              </a:rPr>
              <a:t> (IEEE SA)</a:t>
            </a:r>
            <a:endParaRPr lang="en-US" altLang="en-US" sz="1800" dirty="0">
              <a:solidFill>
                <a:schemeClr val="tx1"/>
              </a:solidFill>
            </a:endParaRPr>
          </a:p>
          <a:p>
            <a:pPr algn="just"/>
            <a:r>
              <a:rPr lang="en-US" altLang="en-US" sz="2200" dirty="0"/>
              <a:t>Ad-hoc chair</a:t>
            </a:r>
          </a:p>
          <a:p>
            <a:pPr lvl="1" algn="just">
              <a:spcBef>
                <a:spcPts val="300"/>
              </a:spcBef>
              <a:buFont typeface="Arial" panose="020B0604020202020204" pitchFamily="34" charset="0"/>
              <a:buChar char="•"/>
            </a:pPr>
            <a:r>
              <a:rPr lang="en-US" altLang="en-US" sz="1800" dirty="0"/>
              <a:t>IEEE Statement Update on Spectrum (ISUS):  </a:t>
            </a:r>
            <a:r>
              <a:rPr lang="en-US" altLang="en-US" sz="1800" dirty="0">
                <a:solidFill>
                  <a:schemeClr val="tx1"/>
                </a:solidFill>
              </a:rPr>
              <a:t>VACANT</a:t>
            </a:r>
          </a:p>
          <a:p>
            <a:pPr marL="230188" marR="117475" indent="-230188" algn="just">
              <a:buFont typeface="Times New Roman" pitchFamily="16" charset="0"/>
              <a:buChar char="•"/>
              <a:tabLst>
                <a:tab pos="230188" algn="l"/>
              </a:tabLst>
            </a:pPr>
            <a:endParaRPr lang="en-US" sz="1600" spc="-5" dirty="0">
              <a:latin typeface="Arial"/>
              <a:cs typeface="Arial"/>
            </a:endParaRPr>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4C82A698-4765-3434-B8BF-EF839530BA44}"/>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64C8FB73-3B51-4A0A-FB32-C3C24A0312E1}"/>
              </a:ext>
            </a:extLst>
          </p:cNvPr>
          <p:cNvSpPr>
            <a:spLocks noGrp="1"/>
          </p:cNvSpPr>
          <p:nvPr>
            <p:ph type="sldNum" idx="12"/>
          </p:nvPr>
        </p:nvSpPr>
        <p:spPr/>
        <p:txBody>
          <a:bodyPr/>
          <a:lstStyle/>
          <a:p>
            <a:r>
              <a:rPr lang="en-GB"/>
              <a:t>Slide </a:t>
            </a:r>
            <a:fld id="{440F5867-744E-4AA6-B0ED-4C44D2DFBB7B}" type="slidenum">
              <a:rPr lang="en-GB" smtClean="0"/>
              <a:pPr/>
              <a:t>97</a:t>
            </a:fld>
            <a:endParaRPr lang="en-GB" dirty="0"/>
          </a:p>
        </p:txBody>
      </p:sp>
      <p:sp>
        <p:nvSpPr>
          <p:cNvPr id="5" name="Date Placeholder 4">
            <a:extLst>
              <a:ext uri="{FF2B5EF4-FFF2-40B4-BE49-F238E27FC236}">
                <a16:creationId xmlns:a16="http://schemas.microsoft.com/office/drawing/2014/main" id="{2D803EC5-91EA-3150-26D9-2755C04C4979}"/>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235712821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3632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Progress since </a:t>
            </a:r>
            <a:r>
              <a:rPr lang="en-US" sz="2800">
                <a:solidFill>
                  <a:srgbClr val="0070C0"/>
                </a:solidFill>
              </a:rPr>
              <a:t>the 2023 </a:t>
            </a:r>
            <a:r>
              <a:rPr lang="en-US" sz="2800" dirty="0">
                <a:solidFill>
                  <a:srgbClr val="0070C0"/>
                </a:solidFill>
              </a:rPr>
              <a:t>November plenary (1)</a:t>
            </a:r>
          </a:p>
        </p:txBody>
      </p:sp>
      <p:sp>
        <p:nvSpPr>
          <p:cNvPr id="10" name="Content Placeholder 2"/>
          <p:cNvSpPr>
            <a:spLocks noGrp="1"/>
          </p:cNvSpPr>
          <p:nvPr>
            <p:ph idx="1"/>
          </p:nvPr>
        </p:nvSpPr>
        <p:spPr>
          <a:xfrm>
            <a:off x="838200" y="1524001"/>
            <a:ext cx="10363200" cy="762000"/>
          </a:xfrm>
        </p:spPr>
        <p:txBody>
          <a:bodyPr/>
          <a:lstStyle/>
          <a:p>
            <a:pPr algn="just">
              <a:buFont typeface="Arial" panose="020B0604020202020204" pitchFamily="34" charset="0"/>
              <a:buChar char="•"/>
            </a:pPr>
            <a:r>
              <a:rPr lang="en-US" altLang="en-US" sz="2200" dirty="0"/>
              <a:t>Reviewed the </a:t>
            </a:r>
            <a:r>
              <a:rPr lang="en-US" altLang="en-US" sz="2200" dirty="0">
                <a:hlinkClick r:id="rId3"/>
              </a:rPr>
              <a:t>latest ongoing consultations</a:t>
            </a:r>
            <a:r>
              <a:rPr lang="en-US" altLang="en-US" sz="2200" dirty="0"/>
              <a:t>.</a:t>
            </a:r>
          </a:p>
          <a:p>
            <a:pPr algn="just">
              <a:buFont typeface="Arial" panose="020B0604020202020204" pitchFamily="34" charset="0"/>
              <a:buChar char="•"/>
            </a:pPr>
            <a:r>
              <a:rPr lang="en-US" altLang="en-US" sz="2200" dirty="0"/>
              <a:t>Approved the following IEEE 802 LMSC submissions:</a:t>
            </a:r>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graphicFrame>
        <p:nvGraphicFramePr>
          <p:cNvPr id="4" name="Table 3"/>
          <p:cNvGraphicFramePr>
            <a:graphicFrameLocks noGrp="1"/>
          </p:cNvGraphicFramePr>
          <p:nvPr>
            <p:extLst>
              <p:ext uri="{D42A27DB-BD31-4B8C-83A1-F6EECF244321}">
                <p14:modId xmlns:p14="http://schemas.microsoft.com/office/powerpoint/2010/main" val="3909107446"/>
              </p:ext>
            </p:extLst>
          </p:nvPr>
        </p:nvGraphicFramePr>
        <p:xfrm>
          <a:off x="1295400" y="2529840"/>
          <a:ext cx="9906000" cy="741680"/>
        </p:xfrm>
        <a:graphic>
          <a:graphicData uri="http://schemas.openxmlformats.org/drawingml/2006/table">
            <a:tbl>
              <a:tblPr firstRow="1" bandRow="1">
                <a:tableStyleId>{93296810-A885-4BE3-A3E7-6D5BEEA58F35}</a:tableStyleId>
              </a:tblPr>
              <a:tblGrid>
                <a:gridCol w="8511822">
                  <a:extLst>
                    <a:ext uri="{9D8B030D-6E8A-4147-A177-3AD203B41FA5}">
                      <a16:colId xmlns:a16="http://schemas.microsoft.com/office/drawing/2014/main" val="20000"/>
                    </a:ext>
                  </a:extLst>
                </a:gridCol>
                <a:gridCol w="1394178">
                  <a:extLst>
                    <a:ext uri="{9D8B030D-6E8A-4147-A177-3AD203B41FA5}">
                      <a16:colId xmlns:a16="http://schemas.microsoft.com/office/drawing/2014/main" val="20001"/>
                    </a:ext>
                  </a:extLst>
                </a:gridCol>
              </a:tblGrid>
              <a:tr h="370840">
                <a:tc>
                  <a:txBody>
                    <a:bodyPr/>
                    <a:lstStyle/>
                    <a:p>
                      <a:r>
                        <a:rPr lang="en-US" dirty="0"/>
                        <a:t>Topics</a:t>
                      </a:r>
                    </a:p>
                  </a:txBody>
                  <a:tcPr/>
                </a:tc>
                <a:tc>
                  <a:txBody>
                    <a:bodyPr/>
                    <a:lstStyle/>
                    <a:p>
                      <a:r>
                        <a:rPr lang="en-US" dirty="0"/>
                        <a:t>DCN</a:t>
                      </a:r>
                    </a:p>
                  </a:txBody>
                  <a:tcPr/>
                </a:tc>
                <a:extLst>
                  <a:ext uri="{0D108BD9-81ED-4DB2-BD59-A6C34878D82A}">
                    <a16:rowId xmlns:a16="http://schemas.microsoft.com/office/drawing/2014/main" val="10000"/>
                  </a:ext>
                </a:extLst>
              </a:tr>
              <a:tr h="370840">
                <a:tc>
                  <a:txBody>
                    <a:bodyPr/>
                    <a:lstStyle/>
                    <a:p>
                      <a:r>
                        <a:rPr lang="en-US" sz="1600" dirty="0"/>
                        <a:t>EU RSPG’s consultation “Work </a:t>
                      </a:r>
                      <a:r>
                        <a:rPr lang="en-US" sz="1600" dirty="0" err="1"/>
                        <a:t>programme</a:t>
                      </a:r>
                      <a:r>
                        <a:rPr lang="en-US" sz="1600" baseline="0" dirty="0"/>
                        <a:t> for 2024 and beyond”</a:t>
                      </a:r>
                      <a:endParaRPr lang="en-US" sz="1600" dirty="0"/>
                    </a:p>
                  </a:txBody>
                  <a:tcPr/>
                </a:tc>
                <a:tc>
                  <a:txBody>
                    <a:bodyPr/>
                    <a:lstStyle/>
                    <a:p>
                      <a:r>
                        <a:rPr lang="en-US" sz="1600" dirty="0">
                          <a:hlinkClick r:id="rId4"/>
                        </a:rPr>
                        <a:t>18-23/0134r7</a:t>
                      </a:r>
                      <a:endParaRPr lang="en-US" sz="1600" dirty="0"/>
                    </a:p>
                  </a:txBody>
                  <a:tcPr/>
                </a:tc>
                <a:extLst>
                  <a:ext uri="{0D108BD9-81ED-4DB2-BD59-A6C34878D82A}">
                    <a16:rowId xmlns:a16="http://schemas.microsoft.com/office/drawing/2014/main" val="10001"/>
                  </a:ext>
                </a:extLst>
              </a:tr>
            </a:tbl>
          </a:graphicData>
        </a:graphic>
      </p:graphicFrame>
      <p:sp>
        <p:nvSpPr>
          <p:cNvPr id="3" name="Footer Placeholder 2">
            <a:extLst>
              <a:ext uri="{FF2B5EF4-FFF2-40B4-BE49-F238E27FC236}">
                <a16:creationId xmlns:a16="http://schemas.microsoft.com/office/drawing/2014/main" id="{1F5C3DD2-5BA1-DA4F-D152-0F8D2CFE1485}"/>
              </a:ext>
            </a:extLst>
          </p:cNvPr>
          <p:cNvSpPr>
            <a:spLocks noGrp="1"/>
          </p:cNvSpPr>
          <p:nvPr>
            <p:ph type="ftr" idx="14"/>
          </p:nvPr>
        </p:nvSpPr>
        <p:spPr/>
        <p:txBody>
          <a:bodyPr/>
          <a:lstStyle/>
          <a:p>
            <a:r>
              <a:rPr lang="en-GB"/>
              <a:t>Edward Au, Huawei</a:t>
            </a:r>
            <a:endParaRPr lang="en-GB" dirty="0"/>
          </a:p>
        </p:txBody>
      </p:sp>
      <p:sp>
        <p:nvSpPr>
          <p:cNvPr id="5" name="Slide Number Placeholder 4">
            <a:extLst>
              <a:ext uri="{FF2B5EF4-FFF2-40B4-BE49-F238E27FC236}">
                <a16:creationId xmlns:a16="http://schemas.microsoft.com/office/drawing/2014/main" id="{DAEFBBBF-1FC3-B7BD-64A6-189EBA2C6BAD}"/>
              </a:ext>
            </a:extLst>
          </p:cNvPr>
          <p:cNvSpPr>
            <a:spLocks noGrp="1"/>
          </p:cNvSpPr>
          <p:nvPr>
            <p:ph type="sldNum" idx="12"/>
          </p:nvPr>
        </p:nvSpPr>
        <p:spPr/>
        <p:txBody>
          <a:bodyPr/>
          <a:lstStyle/>
          <a:p>
            <a:r>
              <a:rPr lang="en-GB"/>
              <a:t>Slide </a:t>
            </a:r>
            <a:fld id="{440F5867-744E-4AA6-B0ED-4C44D2DFBB7B}" type="slidenum">
              <a:rPr lang="en-GB" smtClean="0"/>
              <a:pPr/>
              <a:t>98</a:t>
            </a:fld>
            <a:endParaRPr lang="en-GB" dirty="0"/>
          </a:p>
        </p:txBody>
      </p:sp>
      <p:sp>
        <p:nvSpPr>
          <p:cNvPr id="6" name="Date Placeholder 5">
            <a:extLst>
              <a:ext uri="{FF2B5EF4-FFF2-40B4-BE49-F238E27FC236}">
                <a16:creationId xmlns:a16="http://schemas.microsoft.com/office/drawing/2014/main" id="{17A73DB0-4373-3A0F-6183-C911108080D4}"/>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210462288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3632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Progress since the 2023 November plenary (2)</a:t>
            </a:r>
          </a:p>
        </p:txBody>
      </p:sp>
      <p:sp>
        <p:nvSpPr>
          <p:cNvPr id="10" name="Content Placeholder 2"/>
          <p:cNvSpPr>
            <a:spLocks noGrp="1"/>
          </p:cNvSpPr>
          <p:nvPr>
            <p:ph idx="1"/>
          </p:nvPr>
        </p:nvSpPr>
        <p:spPr>
          <a:xfrm>
            <a:off x="838200" y="1524000"/>
            <a:ext cx="10439400" cy="3048000"/>
          </a:xfrm>
        </p:spPr>
        <p:txBody>
          <a:bodyPr/>
          <a:lstStyle/>
          <a:p>
            <a:pPr algn="just">
              <a:spcBef>
                <a:spcPts val="1800"/>
              </a:spcBef>
              <a:spcAft>
                <a:spcPts val="600"/>
              </a:spcAft>
              <a:buFont typeface="Arial" panose="020B0604020202020204" pitchFamily="34" charset="0"/>
              <a:buChar char="•"/>
            </a:pPr>
            <a:r>
              <a:rPr lang="en-US" altLang="en-US" sz="2200" dirty="0"/>
              <a:t>Discussed the latest topics related to spectrum and regulation in Europe, North America, and Asia Pacific.</a:t>
            </a:r>
          </a:p>
          <a:p>
            <a:pPr algn="just">
              <a:spcBef>
                <a:spcPts val="1800"/>
              </a:spcBef>
              <a:spcAft>
                <a:spcPts val="300"/>
              </a:spcAft>
              <a:buFont typeface="Arial" panose="020B0604020202020204" pitchFamily="34" charset="0"/>
              <a:buChar char="•"/>
            </a:pPr>
            <a:r>
              <a:rPr lang="en-US" altLang="en-US" sz="2000" dirty="0"/>
              <a:t>Update from ETSI BRAN on 7 November 2023 (</a:t>
            </a:r>
            <a:r>
              <a:rPr lang="en-US" altLang="en-US" sz="2000" dirty="0">
                <a:hlinkClick r:id="rId3"/>
              </a:rPr>
              <a:t>18-23/0129r0</a:t>
            </a:r>
            <a:r>
              <a:rPr lang="en-US" altLang="en-US" sz="2000" dirty="0"/>
              <a:t>).</a:t>
            </a:r>
          </a:p>
          <a:p>
            <a:pPr algn="just">
              <a:spcBef>
                <a:spcPts val="1800"/>
              </a:spcBef>
              <a:spcAft>
                <a:spcPts val="300"/>
              </a:spcAft>
              <a:buFont typeface="Arial" panose="020B0604020202020204" pitchFamily="34" charset="0"/>
              <a:buChar char="•"/>
            </a:pPr>
            <a:endParaRPr lang="en-US" sz="2200" spc="-5" dirty="0">
              <a:solidFill>
                <a:schemeClr val="tx1"/>
              </a:solidFill>
              <a:cs typeface="Arial"/>
            </a:endParaRPr>
          </a:p>
          <a:p>
            <a:pPr algn="just">
              <a:spcAft>
                <a:spcPts val="600"/>
              </a:spcAft>
              <a:buFont typeface="Arial" panose="020B0604020202020204" pitchFamily="34" charset="0"/>
              <a:buChar char="•"/>
            </a:pPr>
            <a:endParaRPr lang="en-US" altLang="en-US" sz="2200" dirty="0"/>
          </a:p>
          <a:p>
            <a:pPr algn="just">
              <a:spcAft>
                <a:spcPts val="600"/>
              </a:spcAft>
              <a:buFont typeface="Arial" panose="020B0604020202020204" pitchFamily="34" charset="0"/>
              <a:buChar char="•"/>
            </a:pPr>
            <a:endParaRPr lang="en-US" altLang="en-US" sz="2000" dirty="0"/>
          </a:p>
          <a:p>
            <a:pPr marL="0" indent="0" algn="just"/>
            <a:endParaRPr lang="en-US" altLang="en-US" sz="2000" dirty="0"/>
          </a:p>
          <a:p>
            <a:pPr marL="0" indent="0" algn="just"/>
            <a:endParaRPr lang="en-US" altLang="en-US" sz="2000" dirty="0"/>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C4DB10D0-8A77-4194-E842-D039687B57BF}"/>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310E930F-02D9-40DA-B6B3-F536CEA58465}"/>
              </a:ext>
            </a:extLst>
          </p:cNvPr>
          <p:cNvSpPr>
            <a:spLocks noGrp="1"/>
          </p:cNvSpPr>
          <p:nvPr>
            <p:ph type="sldNum" idx="12"/>
          </p:nvPr>
        </p:nvSpPr>
        <p:spPr/>
        <p:txBody>
          <a:bodyPr/>
          <a:lstStyle/>
          <a:p>
            <a:r>
              <a:rPr lang="en-GB"/>
              <a:t>Slide </a:t>
            </a:r>
            <a:fld id="{440F5867-744E-4AA6-B0ED-4C44D2DFBB7B}" type="slidenum">
              <a:rPr lang="en-GB" smtClean="0"/>
              <a:pPr/>
              <a:t>99</a:t>
            </a:fld>
            <a:endParaRPr lang="en-GB" dirty="0"/>
          </a:p>
        </p:txBody>
      </p:sp>
      <p:sp>
        <p:nvSpPr>
          <p:cNvPr id="5" name="Date Placeholder 4">
            <a:extLst>
              <a:ext uri="{FF2B5EF4-FFF2-40B4-BE49-F238E27FC236}">
                <a16:creationId xmlns:a16="http://schemas.microsoft.com/office/drawing/2014/main" id="{11F79117-20C0-7259-996A-ADC35FE7B4DA}"/>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480411076"/>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70C0"/>
      </a:hlink>
      <a:folHlink>
        <a:srgbClr val="0070C0"/>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lace presentation subject title text here].potx" id="{9F2EEA62-9711-4D79-A2F1-C9EE3C92C099}" vid="{BDB7B821-D8C8-422B-824F-241F074B201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3286</TotalTime>
  <Words>10674</Words>
  <Application>Microsoft Office PowerPoint</Application>
  <PresentationFormat>Widescreen</PresentationFormat>
  <Paragraphs>1879</Paragraphs>
  <Slides>131</Slides>
  <Notes>77</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131</vt:i4>
      </vt:variant>
    </vt:vector>
  </HeadingPairs>
  <TitlesOfParts>
    <vt:vector size="141" baseType="lpstr">
      <vt:lpstr>Arial</vt:lpstr>
      <vt:lpstr>Arial Black</vt:lpstr>
      <vt:lpstr>Calibri</vt:lpstr>
      <vt:lpstr>Helvetica</vt:lpstr>
      <vt:lpstr>Symbol</vt:lpstr>
      <vt:lpstr>Times</vt:lpstr>
      <vt:lpstr>Times New Roman</vt:lpstr>
      <vt:lpstr>Wingdings</vt:lpstr>
      <vt:lpstr>Office Theme</vt:lpstr>
      <vt:lpstr>Document</vt:lpstr>
      <vt:lpstr>802.11 WG January 2024 Closing Reports</vt:lpstr>
      <vt:lpstr>Attendance Data</vt:lpstr>
      <vt:lpstr>PowerPoint Presentation</vt:lpstr>
      <vt:lpstr>PowerPoint Presentation</vt:lpstr>
      <vt:lpstr>Attendees by affiliation (attended at least one meeting November to January)</vt:lpstr>
      <vt:lpstr>Attendance by subgroup (November to January)</vt:lpstr>
      <vt:lpstr>Attendance by affiliation (January interim session)</vt:lpstr>
      <vt:lpstr>Attendance by breakout (January interim session)</vt:lpstr>
      <vt:lpstr>Closing Reports</vt:lpstr>
      <vt:lpstr>Abstract</vt:lpstr>
      <vt:lpstr>802.11 WG Editor’s Meeting (January 2024)</vt:lpstr>
      <vt:lpstr>Abstract</vt:lpstr>
      <vt:lpstr>Agenda and Report for 2024-01-16 meeting</vt:lpstr>
      <vt:lpstr>January 16 roundtable status report</vt:lpstr>
      <vt:lpstr>Editor Amendment Ordering</vt:lpstr>
      <vt:lpstr>11bf and 11bh MDR/MEC Planning </vt:lpstr>
      <vt:lpstr>Review updated style guide</vt:lpstr>
      <vt:lpstr>Draft Development Snapshot</vt:lpstr>
      <vt:lpstr>ARC Closing Report </vt:lpstr>
      <vt:lpstr>Abstract</vt:lpstr>
      <vt:lpstr>Work Completed - 1</vt:lpstr>
      <vt:lpstr>Work Completed - 2</vt:lpstr>
      <vt:lpstr>Monitoring/future activities</vt:lpstr>
      <vt:lpstr>Plans</vt:lpstr>
      <vt:lpstr>Coex SC Closing Report</vt:lpstr>
      <vt:lpstr>Abstract</vt:lpstr>
      <vt:lpstr>Coex SC’s week at a glance</vt:lpstr>
      <vt:lpstr>ETSI BRAN Update to 802.11 (1/2)</vt:lpstr>
      <vt:lpstr>ETSI BRAN Update to 802.11 (2/2)</vt:lpstr>
      <vt:lpstr>Update from Bluetooth SIG Work</vt:lpstr>
      <vt:lpstr>Technical Submissions &amp; Discussion Items (1/3)</vt:lpstr>
      <vt:lpstr>Technical Submissions &amp; Discussion Items (2/3)</vt:lpstr>
      <vt:lpstr>Technical Submissions &amp; Discussion Items (3/3)</vt:lpstr>
      <vt:lpstr>Announcement: DSA Tutorial in March</vt:lpstr>
      <vt:lpstr>Plans for March</vt:lpstr>
      <vt:lpstr>Telcos</vt:lpstr>
      <vt:lpstr>References for this week</vt:lpstr>
      <vt:lpstr>Coex Submissions</vt:lpstr>
      <vt:lpstr>IEEE 802 JTC1 Standing Committee January 2024 (mixed-mode) closing report</vt:lpstr>
      <vt:lpstr>The IEEE 802 JTC1 SC reviewed the PSDO process status, including IPR issues holding up 802.11ax/ay/ba/az</vt:lpstr>
      <vt:lpstr>The IEEE 802 JTC1 SC will undertake its usual work at its mixed-mode meeting in Denver in March 2024</vt:lpstr>
      <vt:lpstr>REVme Closing Report – January 2024</vt:lpstr>
      <vt:lpstr>Work Completed</vt:lpstr>
      <vt:lpstr>Plans for March</vt:lpstr>
      <vt:lpstr>TGme Timeline (No changes)</vt:lpstr>
      <vt:lpstr>TGbe January Closing Report</vt:lpstr>
      <vt:lpstr>TGbe (Extremely High Throughput)</vt:lpstr>
      <vt:lpstr>Teleconference Plan</vt:lpstr>
      <vt:lpstr>TGbe Timeline And Status</vt:lpstr>
      <vt:lpstr>PowerPoint Presentation</vt:lpstr>
      <vt:lpstr>Abstract</vt:lpstr>
      <vt:lpstr>TGbf (WLAN Sensing)– January 2024</vt:lpstr>
      <vt:lpstr>TGbf Timeline</vt:lpstr>
      <vt:lpstr>PowerPoint Presentation</vt:lpstr>
      <vt:lpstr>TGbh Closing Report </vt:lpstr>
      <vt:lpstr>Abstract</vt:lpstr>
      <vt:lpstr>Work Completed</vt:lpstr>
      <vt:lpstr>Timeline</vt:lpstr>
      <vt:lpstr>Teleconference</vt:lpstr>
      <vt:lpstr>TGbi Closing Report</vt:lpstr>
      <vt:lpstr>IEEE 802.11 TGbi</vt:lpstr>
      <vt:lpstr>Timeline</vt:lpstr>
      <vt:lpstr>IEEE 802.11 TGbi</vt:lpstr>
      <vt:lpstr>TGbk 320MHz Positioning Jan. Meeting Closing Report</vt:lpstr>
      <vt:lpstr>Abstract</vt:lpstr>
      <vt:lpstr>Jan. Meeting Progress and Targets Towards the March Meeting</vt:lpstr>
      <vt:lpstr>TGbk Projected Timeline</vt:lpstr>
      <vt:lpstr>Scheduled TGbk telecons</vt:lpstr>
      <vt:lpstr>TGbn January Closing Report</vt:lpstr>
      <vt:lpstr>TGbn (Ultra High Reliability)</vt:lpstr>
      <vt:lpstr>Teleconference Plan</vt:lpstr>
      <vt:lpstr>TGbn Timeline And Status</vt:lpstr>
      <vt:lpstr>IEEE 802.11 Jan 2024 Interim AMP SG Closing Report</vt:lpstr>
      <vt:lpstr>AMP SG’s Progress during this week</vt:lpstr>
      <vt:lpstr>SG Motion #1: Liaison Response</vt:lpstr>
      <vt:lpstr>AMP SG Timeline Update and Teleconference Plan</vt:lpstr>
      <vt:lpstr>January 2024 IMMW SG Closing Report</vt:lpstr>
      <vt:lpstr>Work Completed</vt:lpstr>
      <vt:lpstr>Plans for March</vt:lpstr>
      <vt:lpstr>January 2024 AIML TIG Closing Report</vt:lpstr>
      <vt:lpstr>Abstract</vt:lpstr>
      <vt:lpstr>Work Completed</vt:lpstr>
      <vt:lpstr>Plans for March 2024</vt:lpstr>
      <vt:lpstr>ITU AH (ITU Liaison)</vt:lpstr>
      <vt:lpstr>802.15 Liaison Report – Jan. 2024</vt:lpstr>
      <vt:lpstr>802.15 WG Standards Pipeline</vt:lpstr>
      <vt:lpstr>802.15 WG Standards Pipeline (updated)</vt:lpstr>
      <vt:lpstr>SG Next Generation SUN PHYs</vt:lpstr>
      <vt:lpstr>802.15.4ab Next Generation UWB</vt:lpstr>
      <vt:lpstr>802.15.4ab Next Generation UWB</vt:lpstr>
      <vt:lpstr>802.15.4ac Privacy</vt:lpstr>
      <vt:lpstr>802.15.16t Narrow Band Licensed Operation (NB-Lic)</vt:lpstr>
      <vt:lpstr>802.15.6ma - Enhanced Dependability Body Area Network (ED-BAN)</vt:lpstr>
      <vt:lpstr>Next Generation Optical Camera Communication (OCC)</vt:lpstr>
      <vt:lpstr>PowerPoint Presentation</vt:lpstr>
      <vt:lpstr>802.18 Liaison Report – January 2024</vt:lpstr>
      <vt:lpstr>RR-TAG at a glance</vt:lpstr>
      <vt:lpstr>Progress since the 2023 November plenary (1)</vt:lpstr>
      <vt:lpstr>Progress since the 2023 November plenary (2)</vt:lpstr>
      <vt:lpstr>Objectives this week:  Wednesday AM1</vt:lpstr>
      <vt:lpstr>Objectives this week:  Thursday AM1 (1)</vt:lpstr>
      <vt:lpstr>Objectives this week:  Thursday AM1 (2)</vt:lpstr>
      <vt:lpstr>Officer elections in March 2024</vt:lpstr>
      <vt:lpstr>802.19 WG January 2024 Liaison Report</vt:lpstr>
      <vt:lpstr>IEEE 802.19 Overview</vt:lpstr>
      <vt:lpstr>Agenda</vt:lpstr>
      <vt:lpstr>March 2024 Elections</vt:lpstr>
      <vt:lpstr>Wi-Fi Alliance (WFA) Liaison Update</vt:lpstr>
      <vt:lpstr>Major updates (1/2)</vt:lpstr>
      <vt:lpstr>Major updates (2/2)</vt:lpstr>
      <vt:lpstr>Additional work areas</vt:lpstr>
      <vt:lpstr>Recent publications</vt:lpstr>
      <vt:lpstr>Further information</vt:lpstr>
      <vt:lpstr>IEEE 802.11-IETF Liaison Report</vt:lpstr>
      <vt:lpstr>Abstract</vt:lpstr>
      <vt:lpstr>IETF Meetings</vt:lpstr>
      <vt:lpstr>IETF- IEEE 802 Liaison Activity  </vt:lpstr>
      <vt:lpstr>IETF protocol use with 802.11 technology</vt:lpstr>
      <vt:lpstr>BOFs at IETF 119 March 16-22, 2024</vt:lpstr>
      <vt:lpstr>IETF/IRTF groups being (re-)chartered</vt:lpstr>
      <vt:lpstr>YANG Model Catalog</vt:lpstr>
      <vt:lpstr>IoT-related work</vt:lpstr>
      <vt:lpstr>IoT-related work (cont.)</vt:lpstr>
      <vt:lpstr>MADINAS WG</vt:lpstr>
      <vt:lpstr>EAP Method Update (EMU)</vt:lpstr>
      <vt:lpstr>Operations Area Working Group</vt:lpstr>
      <vt:lpstr>Internet Area Working Group </vt:lpstr>
      <vt:lpstr>Transport Layer Security (TLS)</vt:lpstr>
      <vt:lpstr>Deterministic Networking (DETNET)</vt:lpstr>
      <vt:lpstr>Autonomic Networking Integrated Model and Approach (ANIMA) </vt:lpstr>
      <vt:lpstr>References</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Stacey, Robert</dc:creator>
  <cp:keywords>CTPClassification=CTP_PUBLIC:VisualMarkings=, CTPClassification=CTP_NT</cp:keywords>
  <cp:lastModifiedBy>Stacey, Robert</cp:lastModifiedBy>
  <cp:revision>163</cp:revision>
  <cp:lastPrinted>1601-01-01T00:00:00Z</cp:lastPrinted>
  <dcterms:created xsi:type="dcterms:W3CDTF">2018-05-10T15:59:06Z</dcterms:created>
  <dcterms:modified xsi:type="dcterms:W3CDTF">2024-01-19T02:04:41Z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ce0d76af-a3b6-4e03-a421-b6b5e100c5c7</vt:lpwstr>
  </property>
  <property fmtid="{D5CDD505-2E9C-101B-9397-08002B2CF9AE}" pid="3" name="CTP_TimeStamp">
    <vt:lpwstr>2019-03-15 16:56:13Z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ies>
</file>