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283" r:id="rId7"/>
    <p:sldId id="2350" r:id="rId8"/>
    <p:sldId id="258" r:id="rId9"/>
    <p:sldId id="259" r:id="rId10"/>
    <p:sldId id="262" r:id="rId11"/>
    <p:sldId id="263" r:id="rId12"/>
    <p:sldId id="287" r:id="rId13"/>
    <p:sldId id="2354" r:id="rId14"/>
    <p:sldId id="2388" r:id="rId15"/>
    <p:sldId id="1722" r:id="rId16"/>
    <p:sldId id="2073" r:id="rId17"/>
    <p:sldId id="2389" r:id="rId18"/>
    <p:sldId id="2390" r:id="rId19"/>
    <p:sldId id="2391" r:id="rId20"/>
    <p:sldId id="288" r:id="rId21"/>
    <p:sldId id="1369" r:id="rId22"/>
    <p:sldId id="1323" r:id="rId23"/>
    <p:sldId id="1377" r:id="rId24"/>
    <p:sldId id="2392" r:id="rId25"/>
    <p:sldId id="2393" r:id="rId26"/>
    <p:sldId id="2394" r:id="rId27"/>
    <p:sldId id="260" r:id="rId28"/>
    <p:sldId id="2395" r:id="rId29"/>
    <p:sldId id="2396" r:id="rId30"/>
    <p:sldId id="2397" r:id="rId31"/>
    <p:sldId id="1578" r:id="rId32"/>
    <p:sldId id="1581" r:id="rId33"/>
    <p:sldId id="2398" r:id="rId34"/>
    <p:sldId id="2383" r:id="rId35"/>
    <p:sldId id="2381" r:id="rId36"/>
    <p:sldId id="261"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5706" autoAdjust="0"/>
  </p:normalViewPr>
  <p:slideViewPr>
    <p:cSldViewPr>
      <p:cViewPr varScale="1">
        <p:scale>
          <a:sx n="95" d="100"/>
          <a:sy n="95" d="100"/>
        </p:scale>
        <p:origin x="20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B8A1-4727-8260-D4AD0771F70D}"/>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B8A1-4727-8260-D4AD0771F70D}"/>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11bk D1.0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AA5-44E8-AA7D-9887005430B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A35F-45E5-9AEC-715F5A66D6A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AA5-44E8-AA7D-9887005430B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AA5-44E8-AA7D-9887005430BE}"/>
              </c:ext>
            </c:extLst>
          </c:dPt>
          <c:dLbls>
            <c:dLbl>
              <c:idx val="1"/>
              <c:layout>
                <c:manualLayout>
                  <c:x val="-0.14128080691460482"/>
                  <c:y val="0.1087456755641603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35F-45E5-9AEC-715F5A66D6A6}"/>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Approve</c:v>
                </c:pt>
                <c:pt idx="1">
                  <c:v>Disapprove</c:v>
                </c:pt>
              </c:strCache>
            </c:strRef>
          </c:cat>
          <c:val>
            <c:numRef>
              <c:f>Sheet1!$B$2:$B$5</c:f>
              <c:numCache>
                <c:formatCode>General</c:formatCode>
                <c:ptCount val="4"/>
                <c:pt idx="0">
                  <c:v>94.8</c:v>
                </c:pt>
                <c:pt idx="1">
                  <c:v>5.2</c:v>
                </c:pt>
              </c:numCache>
            </c:numRef>
          </c:val>
          <c:extLst>
            <c:ext xmlns:c16="http://schemas.microsoft.com/office/drawing/2014/chart" uri="{C3380CC4-5D6E-409C-BE32-E72D297353CC}">
              <c16:uniqueId val="{00000000-A35F-45E5-9AEC-715F5A66D6A6}"/>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4-FBDF-436D-9D5F-B5D886F7D368}"/>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0-FBDF-436D-9D5F-B5D886F7D368}"/>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1-FBDF-436D-9D5F-B5D886F7D368}"/>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2-FBDF-436D-9D5F-B5D886F7D368}"/>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3-FBDF-436D-9D5F-B5D886F7D368}"/>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4078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8938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211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69534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984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628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7855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5480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5079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31</a:t>
            </a:fld>
            <a:endParaRPr lang="en-US"/>
          </a:p>
        </p:txBody>
      </p:sp>
    </p:spTree>
    <p:extLst>
      <p:ext uri="{BB962C8B-B14F-4D97-AF65-F5344CB8AC3E}">
        <p14:creationId xmlns:p14="http://schemas.microsoft.com/office/powerpoint/2010/main" val="955971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32</a:t>
            </a:fld>
            <a:endParaRPr lang="en-US"/>
          </a:p>
        </p:txBody>
      </p:sp>
    </p:spTree>
    <p:extLst>
      <p:ext uri="{BB962C8B-B14F-4D97-AF65-F5344CB8AC3E}">
        <p14:creationId xmlns:p14="http://schemas.microsoft.com/office/powerpoint/2010/main" val="151199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1966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87485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5635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7922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802.11-23/2031</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98336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802.11-23/2031</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354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835242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315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2208-05-00be-ieee-802-11be-lb280-comments.xlsx" TargetMode="External"/><Relationship Id="rId2" Type="http://schemas.openxmlformats.org/officeDocument/2006/relationships/hyperlink" Target="https://mentor.ieee.org/802.11/dcn/23/11-23-2187-06-00be-nov-jan-tgbe-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176-02-00be-tgbe-jan-2024-meeting-agenda.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2183-01-00bh-agenda-tgbh-2024-january-interim.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2124&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2174-03-00bn-tgbn-jan-2024-meeting-agenda.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765-01-0itu-itu-ahg-agenda-for-november-2023-plenary.ppt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itu.int/events/eventdetails.asp?eventid=21239" TargetMode="External"/><Relationship Id="rId4" Type="http://schemas.openxmlformats.org/officeDocument/2006/relationships/hyperlink" Target="https://mentor.ieee.org/802.11/dcn/24/11-24-0022-00-0000-liaison-from-itu-t-sg15-ls76-and-ls84.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2182-02-0arc-arc-sc-agenda-jan-202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2024-01-14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328DB8E6-3743-95FA-7EDF-85454DE0C1D8}"/>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84E84E3A-C57A-5788-60CC-1193FF0160DE}"/>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4AA0B652-5893-BD0F-490B-E486DC0E763E}"/>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5C2F-270A-83C3-942F-5508C06DA419}"/>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B0D48378-60E8-B558-1918-FD0EEBFD9EF4}"/>
              </a:ext>
            </a:extLst>
          </p:cNvPr>
          <p:cNvSpPr>
            <a:spLocks noGrp="1"/>
          </p:cNvSpPr>
          <p:nvPr>
            <p:ph type="subTitle" idx="1"/>
          </p:nvPr>
        </p:nvSpPr>
        <p:spPr/>
        <p:txBody>
          <a:bodyPr/>
          <a:lstStyle/>
          <a:p>
            <a:r>
              <a:rPr lang="en-US" dirty="0"/>
              <a:t>Not meeting this week</a:t>
            </a:r>
          </a:p>
        </p:txBody>
      </p:sp>
      <p:sp>
        <p:nvSpPr>
          <p:cNvPr id="7" name="Footer Placeholder 6">
            <a:extLst>
              <a:ext uri="{FF2B5EF4-FFF2-40B4-BE49-F238E27FC236}">
                <a16:creationId xmlns:a16="http://schemas.microsoft.com/office/drawing/2014/main" id="{70738BE4-8366-9CB4-DECA-D15139C18F2B}"/>
              </a:ext>
            </a:extLst>
          </p:cNvPr>
          <p:cNvSpPr>
            <a:spLocks noGrp="1"/>
          </p:cNvSpPr>
          <p:nvPr>
            <p:ph type="ftr" idx="11"/>
          </p:nvPr>
        </p:nvSpPr>
        <p:spPr/>
        <p:txBody>
          <a:bodyPr/>
          <a:lstStyle/>
          <a:p>
            <a:r>
              <a:rPr lang="en-GB"/>
              <a:t>Jim Lansford, Qualcomm</a:t>
            </a:r>
          </a:p>
        </p:txBody>
      </p:sp>
      <p:sp>
        <p:nvSpPr>
          <p:cNvPr id="8" name="Slide Number Placeholder 7">
            <a:extLst>
              <a:ext uri="{FF2B5EF4-FFF2-40B4-BE49-F238E27FC236}">
                <a16:creationId xmlns:a16="http://schemas.microsoft.com/office/drawing/2014/main" id="{52BC8E09-F984-AA7C-361B-A3E5AC73E62A}"/>
              </a:ext>
            </a:extLst>
          </p:cNvPr>
          <p:cNvSpPr>
            <a:spLocks noGrp="1"/>
          </p:cNvSpPr>
          <p:nvPr>
            <p:ph type="sldNum" idx="12"/>
          </p:nvPr>
        </p:nvSpPr>
        <p:spPr/>
        <p:txBody>
          <a:bodyPr/>
          <a:lstStyle/>
          <a:p>
            <a:r>
              <a:rPr lang="en-GB"/>
              <a:t>Slide </a:t>
            </a:r>
            <a:fld id="{DE40C9FC-4879-4F20-9ECA-A574A90476B7}" type="slidenum">
              <a:rPr lang="en-GB" smtClean="0"/>
              <a:pPr/>
              <a:t>10</a:t>
            </a:fld>
            <a:endParaRPr lang="en-GB"/>
          </a:p>
        </p:txBody>
      </p:sp>
      <p:sp>
        <p:nvSpPr>
          <p:cNvPr id="9" name="Date Placeholder 8">
            <a:extLst>
              <a:ext uri="{FF2B5EF4-FFF2-40B4-BE49-F238E27FC236}">
                <a16:creationId xmlns:a16="http://schemas.microsoft.com/office/drawing/2014/main" id="{A59B14A2-AA24-ACB4-884E-BA0EA400723C}"/>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367055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January 2024 @ 4pm 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(11-23-2168)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some IEEE 802 standards under the PSDO Agreement</a:t>
            </a:r>
          </a:p>
          <a:p>
            <a:pPr lvl="1">
              <a:defRPr/>
            </a:pPr>
            <a:r>
              <a:rPr lang="en-AU" dirty="0"/>
              <a:t>Some movement on the ISO side</a:t>
            </a:r>
          </a:p>
          <a:p>
            <a:pPr lvl="1">
              <a:defRPr/>
            </a:pPr>
            <a:endParaRPr lang="en-AU" dirty="0"/>
          </a:p>
        </p:txBody>
      </p:sp>
      <p:sp>
        <p:nvSpPr>
          <p:cNvPr id="5" name="Footer Placeholder 4">
            <a:extLst>
              <a:ext uri="{FF2B5EF4-FFF2-40B4-BE49-F238E27FC236}">
                <a16:creationId xmlns:a16="http://schemas.microsoft.com/office/drawing/2014/main" id="{99D0B074-6F8F-F24E-C55C-075E108C4B37}"/>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7AFE6CFB-10DA-10EA-4666-D616C4E7DCEF}"/>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89903751-BADC-0FED-3F8A-CAA6C9301F2E}"/>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338431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IEEE 802.1Qcj</a:t>
            </a:r>
          </a:p>
          <a:p>
            <a:pPr lvl="2">
              <a:spcBef>
                <a:spcPts val="200"/>
              </a:spcBef>
              <a:defRPr/>
            </a:pPr>
            <a:r>
              <a:rPr lang="en-AU" dirty="0"/>
              <a:t>IEEE 802.1Qcw</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IEEE 802.15.9</a:t>
            </a:r>
            <a:endParaRPr lang="en-AU" kern="0" dirty="0">
              <a:solidFill>
                <a:srgbClr val="FF0000"/>
              </a:solidFill>
            </a:endParaRP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FDIS</a:t>
            </a:r>
          </a:p>
          <a:p>
            <a:pPr lvl="2">
              <a:spcBef>
                <a:spcPts val="200"/>
              </a:spcBef>
              <a:defRPr/>
            </a:pPr>
            <a:r>
              <a:rPr lang="en-AU" dirty="0"/>
              <a:t>IEEE 802.1Q</a:t>
            </a:r>
          </a:p>
          <a:p>
            <a:pPr lvl="2">
              <a:spcBef>
                <a:spcPts val="200"/>
              </a:spcBef>
              <a:defRPr/>
            </a:pPr>
            <a:r>
              <a:rPr lang="en-AU" dirty="0"/>
              <a:t>IEEE 802.1Qcz</a:t>
            </a:r>
          </a:p>
          <a:p>
            <a:pPr lvl="2">
              <a:spcBef>
                <a:spcPts val="200"/>
              </a:spcBef>
              <a:defRPr/>
            </a:pPr>
            <a:r>
              <a:rPr lang="en-AU" dirty="0"/>
              <a:t>IEEE 802.1AEdk</a:t>
            </a:r>
          </a:p>
          <a:p>
            <a:pPr lvl="2">
              <a:spcBef>
                <a:spcPts val="200"/>
              </a:spcBef>
              <a:defRPr/>
            </a:pPr>
            <a:r>
              <a:rPr lang="en-AU" dirty="0"/>
              <a:t>IEEE 802.15.4</a:t>
            </a:r>
          </a:p>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endParaRPr lang="en-AU" dirty="0"/>
          </a:p>
          <a:p>
            <a:pPr lvl="2">
              <a:spcBef>
                <a:spcPts val="200"/>
              </a:spcBef>
              <a:defRPr/>
            </a:pPr>
            <a:r>
              <a:rPr lang="en-AU" dirty="0">
                <a:solidFill>
                  <a:srgbClr val="FF0000"/>
                </a:solidFill>
              </a:rPr>
              <a:t>802.3-REV</a:t>
            </a:r>
            <a:endParaRPr lang="en-AU" dirty="0">
              <a:highlight>
                <a:srgbClr val="FFFF00"/>
              </a:highlight>
            </a:endParaRPr>
          </a:p>
          <a:p>
            <a:pPr lvl="2">
              <a:spcBef>
                <a:spcPts val="200"/>
              </a:spcBef>
              <a:defRPr/>
            </a:pPr>
            <a:r>
              <a:rPr lang="en-AU" dirty="0"/>
              <a:t>802.15.4w</a:t>
            </a:r>
          </a:p>
          <a:p>
            <a:pPr lvl="2">
              <a:spcBef>
                <a:spcPts val="200"/>
              </a:spcBef>
              <a:defRPr/>
            </a:pPr>
            <a:r>
              <a:rPr lang="en-AU" dirty="0"/>
              <a:t>802.15.4z</a:t>
            </a:r>
          </a:p>
          <a:p>
            <a:pPr lvl="2">
              <a:spcBef>
                <a:spcPts val="200"/>
              </a:spcBef>
              <a:defRPr/>
            </a:pPr>
            <a:r>
              <a:rPr lang="en-AU" dirty="0"/>
              <a:t>802.15.4aa</a:t>
            </a:r>
          </a:p>
          <a:p>
            <a:pPr lvl="2">
              <a:spcBef>
                <a:spcPts val="200"/>
              </a:spcBef>
              <a:defRPr/>
            </a:pPr>
            <a:r>
              <a:rPr lang="en-AU" dirty="0"/>
              <a:t>802.15.3d</a:t>
            </a:r>
          </a:p>
          <a:p>
            <a:pPr lvl="2">
              <a:spcBef>
                <a:spcPts val="200"/>
              </a:spcBef>
              <a:defRPr/>
            </a:pPr>
            <a:r>
              <a:rPr lang="en-AU" dirty="0"/>
              <a:t>802.15.3e</a:t>
            </a:r>
          </a:p>
          <a:p>
            <a:pPr lvl="2">
              <a:spcBef>
                <a:spcPts val="200"/>
              </a:spcBef>
              <a:defRPr/>
            </a:pPr>
            <a:r>
              <a:rPr lang="en-AU" dirty="0"/>
              <a:t>802.15.3f</a:t>
            </a:r>
          </a:p>
          <a:p>
            <a:pPr lvl="2">
              <a:spcBef>
                <a:spcPts val="200"/>
              </a:spcBef>
              <a:defRPr/>
            </a:pPr>
            <a:r>
              <a:rPr lang="en-AU" dirty="0"/>
              <a:t>802.15.3-2023</a:t>
            </a:r>
          </a:p>
          <a:p>
            <a:pPr lvl="2">
              <a:spcBef>
                <a:spcPts val="200"/>
              </a:spcBef>
              <a:defRPr/>
            </a:pPr>
            <a:r>
              <a:rPr lang="en-AU" dirty="0"/>
              <a:t>802.15.4y-2021</a:t>
            </a:r>
          </a:p>
        </p:txBody>
      </p:sp>
      <p:sp>
        <p:nvSpPr>
          <p:cNvPr id="2" name="Footer Placeholder 1">
            <a:extLst>
              <a:ext uri="{FF2B5EF4-FFF2-40B4-BE49-F238E27FC236}">
                <a16:creationId xmlns:a16="http://schemas.microsoft.com/office/drawing/2014/main" id="{DF096A05-E451-86EE-E649-90827A000ABB}"/>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77B4762B-0C42-1000-4AFA-91DFF8A1075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89BDF844-A6FB-E7CA-D1BC-586EDB8762E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75475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144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50</a:t>
                      </a:r>
                    </a:p>
                  </a:txBody>
                  <a:tcPr/>
                </a:tc>
                <a:tc>
                  <a:txBody>
                    <a:bodyPr/>
                    <a:lstStyle/>
                    <a:p>
                      <a:pPr algn="ctr"/>
                      <a:r>
                        <a:rPr lang="en-US" dirty="0"/>
                        <a:t>10</a:t>
                      </a:r>
                      <a:endParaRPr lang="en-AU" dirty="0"/>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102</a:t>
                      </a:r>
                    </a:p>
                  </a:txBody>
                  <a:tcPr>
                    <a:lnT w="12700" cap="flat" cmpd="sng" algn="ctr">
                      <a:solidFill>
                        <a:schemeClr val="tx1"/>
                      </a:solidFill>
                      <a:prstDash val="solid"/>
                      <a:round/>
                      <a:headEnd type="none" w="med" len="med"/>
                      <a:tailEnd type="none" w="med" len="med"/>
                    </a:lnT>
                  </a:tcPr>
                </a:tc>
                <a:tc>
                  <a:txBody>
                    <a:bodyPr/>
                    <a:lstStyle/>
                    <a:p>
                      <a:pPr algn="ctr"/>
                      <a:r>
                        <a:rPr lang="en-US" b="1" dirty="0"/>
                        <a:t>46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092EDD9A-4DE4-7640-FEF7-C07FA5CCE36A}"/>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59893EC7-00C8-001E-F463-68F6C8A7540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EAA3095D-10A0-9C70-52AF-F0F6ABA0272A}"/>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9655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Working to complete comment resolution for initial SA Ballot on D4.0</a:t>
            </a:r>
          </a:p>
          <a:p>
            <a:pPr lvl="1">
              <a:buFont typeface="Arial" panose="020B0604020202020204" pitchFamily="34" charset="0"/>
              <a:buChar char="•"/>
              <a:defRPr/>
            </a:pPr>
            <a:r>
              <a:rPr lang="en-US" altLang="en-US" sz="1600" dirty="0">
                <a:ea typeface="ＭＳ Ｐゴシック" panose="020B0600070205080204" pitchFamily="34" charset="-128"/>
              </a:rPr>
              <a:t>D4.2 – includes comment resolutions and roll-in of 11az, 11bd, and 11bb</a:t>
            </a:r>
            <a:endParaRPr lang="en-US" altLang="en-US" sz="12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Complete comment resolution for initial SA Ballot on D4.0</a:t>
            </a:r>
          </a:p>
          <a:p>
            <a:pPr lvl="1">
              <a:buFont typeface="Arial" panose="020B0604020202020204" pitchFamily="34" charset="0"/>
              <a:buChar char="•"/>
              <a:defRPr/>
            </a:pPr>
            <a:r>
              <a:rPr lang="en-US" altLang="en-US" sz="1600" dirty="0">
                <a:ea typeface="ＭＳ Ｐゴシック" panose="020B0600070205080204" pitchFamily="34" charset="-128"/>
              </a:rPr>
              <a:t>Roll-in 11bc when available.</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January 15, 4-6pm ET</a:t>
            </a:r>
          </a:p>
          <a:p>
            <a:pPr lvl="1">
              <a:buFont typeface="Arial" panose="020B0604020202020204" pitchFamily="34" charset="0"/>
              <a:buChar char="•"/>
              <a:defRPr/>
            </a:pPr>
            <a:r>
              <a:rPr lang="en-US" altLang="en-US" sz="1600" dirty="0">
                <a:ea typeface="ＭＳ Ｐゴシック" panose="020B0600070205080204" pitchFamily="34" charset="-128"/>
              </a:rPr>
              <a:t>Tuesday January 16, 10:30am-12:30pm ET </a:t>
            </a:r>
          </a:p>
          <a:p>
            <a:pPr lvl="1">
              <a:buFont typeface="Arial" panose="020B0604020202020204" pitchFamily="34" charset="0"/>
              <a:buChar char="•"/>
              <a:defRPr/>
            </a:pPr>
            <a:r>
              <a:rPr lang="en-US" altLang="en-US" sz="1600" dirty="0">
                <a:ea typeface="ＭＳ Ｐゴシック" panose="020B0600070205080204" pitchFamily="34" charset="-128"/>
              </a:rPr>
              <a:t>Tuesday January 16, 4-6pm ET</a:t>
            </a:r>
          </a:p>
          <a:p>
            <a:pPr lvl="1">
              <a:buFont typeface="Arial" panose="020B0604020202020204" pitchFamily="34" charset="0"/>
              <a:buChar char="•"/>
              <a:defRPr/>
            </a:pPr>
            <a:r>
              <a:rPr lang="en-US" altLang="en-US" sz="1600" dirty="0">
                <a:ea typeface="ＭＳ Ｐゴシック" panose="020B0600070205080204" pitchFamily="34" charset="-128"/>
              </a:rPr>
              <a:t>Wednesday January 17, 8-10am ET</a:t>
            </a:r>
          </a:p>
          <a:p>
            <a:pPr lvl="1">
              <a:buFont typeface="Arial" panose="020B0604020202020204" pitchFamily="34" charset="0"/>
              <a:buChar char="•"/>
              <a:defRPr/>
            </a:pPr>
            <a:r>
              <a:rPr lang="en-US" altLang="en-US" sz="1600" dirty="0">
                <a:ea typeface="ＭＳ Ｐゴシック" panose="020B0600070205080204" pitchFamily="34" charset="-128"/>
              </a:rPr>
              <a:t>Wednesday January 17, 4-6pm ET</a:t>
            </a:r>
          </a:p>
          <a:p>
            <a:pPr lvl="1">
              <a:buFont typeface="Arial" panose="020B0604020202020204" pitchFamily="34" charset="0"/>
              <a:buChar char="•"/>
              <a:defRPr/>
            </a:pPr>
            <a:r>
              <a:rPr lang="en-US" altLang="en-US" sz="1600" dirty="0">
                <a:ea typeface="ＭＳ Ｐゴシック" panose="020B0600070205080204" pitchFamily="34" charset="-128"/>
              </a:rPr>
              <a:t>Thursday January 18, 4-6pm E</a:t>
            </a:r>
            <a:r>
              <a:rPr lang="en-CA" altLang="en-US" sz="16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094B873-C0EF-9146-8B36-0D5DBDFD5F0D}"/>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95AF65F4-BFAF-BB41-C311-F09F3BD3B75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7CAEBCA5-551F-C9DD-B4E8-96283A32E137}"/>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09963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solidFill>
                  <a:schemeClr val="tx1"/>
                </a:solidFill>
              </a:rPr>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05001"/>
            <a:ext cx="7924799" cy="4495800"/>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Delivered IEEE802.11be D5.0, </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Completed the second recirculation ballot (WG LB280) on TGbe D5.0</a:t>
            </a:r>
          </a:p>
          <a:p>
            <a:pPr marL="1200150" lvl="2">
              <a:buFont typeface="Arial" panose="020B0604020202020204" pitchFamily="34" charset="0"/>
              <a:buChar char="•"/>
            </a:pPr>
            <a:r>
              <a:rPr lang="en-US" sz="1400" dirty="0"/>
              <a:t>Approval rate of ~95% (~97% when accounting for post-LB275 vote changes via e-mail)</a:t>
            </a:r>
          </a:p>
          <a:p>
            <a:pPr marL="1200150" lvl="2">
              <a:buFont typeface="Arial" panose="020B0604020202020204" pitchFamily="34" charset="0"/>
              <a:buChar char="•"/>
            </a:pPr>
            <a:r>
              <a:rPr lang="en-US" sz="1400" dirty="0"/>
              <a:t>Received a total of 195 comments</a:t>
            </a:r>
          </a:p>
          <a:p>
            <a:pPr lvl="1">
              <a:buFont typeface="Arial" panose="020B0604020202020204" pitchFamily="34" charset="0"/>
              <a:buChar char="•"/>
            </a:pPr>
            <a:r>
              <a:rPr lang="en-US" sz="1600" dirty="0"/>
              <a:t>Held 1 teleconference in December </a:t>
            </a:r>
            <a:r>
              <a:rPr lang="en-US" sz="1600" dirty="0">
                <a:solidFill>
                  <a:schemeClr val="tx1"/>
                </a:solidFill>
              </a:rPr>
              <a:t>(</a:t>
            </a:r>
            <a:r>
              <a:rPr lang="en-US" sz="1600" dirty="0">
                <a:solidFill>
                  <a:schemeClr val="tx1"/>
                </a:solidFill>
                <a:hlinkClick r:id="rId2"/>
              </a:rPr>
              <a:t>11-23/2187r6</a:t>
            </a:r>
            <a:r>
              <a:rPr lang="en-US" sz="1600" dirty="0">
                <a:solidFill>
                  <a:schemeClr val="tx1"/>
                </a:solidFill>
              </a:rPr>
              <a:t>)</a:t>
            </a:r>
          </a:p>
          <a:p>
            <a:pPr marL="1200150" lvl="2" indent="-285750">
              <a:buFont typeface="Arial" panose="020B0604020202020204" pitchFamily="34" charset="0"/>
              <a:buChar char="•"/>
            </a:pPr>
            <a:r>
              <a:rPr lang="en-US" sz="1400" dirty="0"/>
              <a:t>Resolved all received comments from WG LB280 (</a:t>
            </a:r>
            <a:r>
              <a:rPr lang="en-US" sz="1400" dirty="0">
                <a:hlinkClick r:id="rId3"/>
              </a:rPr>
              <a:t>11-23/2208r5</a:t>
            </a:r>
            <a:r>
              <a:rPr lang="en-US" sz="1400" dirty="0"/>
              <a:t>)</a:t>
            </a:r>
          </a:p>
          <a:p>
            <a:pPr marL="1657350" lvl="3" indent="-285750">
              <a:buFont typeface="Arial" panose="020B0604020202020204" pitchFamily="34" charset="0"/>
              <a:buChar char="•"/>
            </a:pPr>
            <a:r>
              <a:rPr lang="en-US" sz="1200" dirty="0"/>
              <a:t>Satisfied the EC conditions for forwarding PIEEE802.11be to SA ballot</a:t>
            </a:r>
          </a:p>
          <a:p>
            <a:pPr lvl="1">
              <a:buFont typeface="Arial" panose="020B0604020202020204" pitchFamily="34" charset="0"/>
              <a:buChar char="•"/>
            </a:pPr>
            <a:r>
              <a:rPr lang="en-US" sz="1400" dirty="0"/>
              <a:t>Started the initial SA ballot for PIEEE802.11be (closes February 1</a:t>
            </a:r>
            <a:r>
              <a:rPr lang="en-US" sz="1400" baseline="30000" dirty="0"/>
              <a:t>st</a:t>
            </a:r>
            <a:r>
              <a:rPr lang="en-US" sz="1400" dirty="0"/>
              <a:t>, 2024)</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Approve meeting minutes from November plenary and telcos</a:t>
            </a:r>
          </a:p>
          <a:p>
            <a:pPr lvl="1">
              <a:buFont typeface="Arial" panose="020B0604020202020204" pitchFamily="34" charset="0"/>
              <a:buChar char="•"/>
            </a:pPr>
            <a:r>
              <a:rPr lang="en-US" sz="1600" dirty="0"/>
              <a:t>Discuss any received submissions </a:t>
            </a:r>
          </a:p>
          <a:p>
            <a:pPr>
              <a:buFont typeface="Arial" panose="020B0604020202020204" pitchFamily="34" charset="0"/>
              <a:buChar char="•"/>
            </a:pPr>
            <a:r>
              <a:rPr lang="en-US" sz="1800" dirty="0"/>
              <a:t>Agenda is available </a:t>
            </a:r>
            <a:r>
              <a:rPr lang="en-US" sz="1800"/>
              <a:t>in </a:t>
            </a:r>
            <a:r>
              <a:rPr lang="en-US" sz="1800">
                <a:hlinkClick r:id="rId4"/>
              </a:rPr>
              <a:t>11-23/2176r2</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p:txBody>
      </p:sp>
      <p:sp>
        <p:nvSpPr>
          <p:cNvPr id="2" name="Footer Placeholder 1">
            <a:extLst>
              <a:ext uri="{FF2B5EF4-FFF2-40B4-BE49-F238E27FC236}">
                <a16:creationId xmlns:a16="http://schemas.microsoft.com/office/drawing/2014/main" id="{18AE8BDD-5BC4-394E-0B39-07592A2D05B2}"/>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71DD2B5C-DCB2-F35C-A08D-17F208F2FD6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6B7BA3B2-0C25-4FF5-5B60-0F76B9C818F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676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TGbe January F2F Schedule</a:t>
            </a:r>
          </a:p>
        </p:txBody>
      </p:sp>
      <p:graphicFrame>
        <p:nvGraphicFramePr>
          <p:cNvPr id="7" name="Table 6">
            <a:extLst>
              <a:ext uri="{FF2B5EF4-FFF2-40B4-BE49-F238E27FC236}">
                <a16:creationId xmlns:a16="http://schemas.microsoft.com/office/drawing/2014/main" id="{6A9F154A-DFFD-5530-5710-5717E555D195}"/>
              </a:ext>
            </a:extLst>
          </p:cNvPr>
          <p:cNvGraphicFramePr>
            <a:graphicFrameLocks noGrp="1"/>
          </p:cNvGraphicFramePr>
          <p:nvPr>
            <p:extLst>
              <p:ext uri="{D42A27DB-BD31-4B8C-83A1-F6EECF244321}">
                <p14:modId xmlns:p14="http://schemas.microsoft.com/office/powerpoint/2010/main" val="1723227286"/>
              </p:ext>
            </p:extLst>
          </p:nvPr>
        </p:nvGraphicFramePr>
        <p:xfrm>
          <a:off x="2667000" y="1981200"/>
          <a:ext cx="7016939" cy="24993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algn="ctr"/>
                      <a:endParaRPr lang="en-US" sz="1800" b="0" strike="sngStrike" dirty="0">
                        <a:solidFill>
                          <a:srgbClr val="FF0000"/>
                        </a:solidFill>
                      </a:endParaRP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endParaRPr lang="en-US" sz="1800" b="0" strike="sngStrike" dirty="0">
                        <a:solidFill>
                          <a:srgbClr val="FF0000"/>
                        </a:solidFill>
                      </a:endParaRPr>
                    </a:p>
                  </a:txBody>
                  <a:tcPr/>
                </a:tc>
                <a:tc>
                  <a:txBody>
                    <a:bodyPr/>
                    <a:lstStyle/>
                    <a:p>
                      <a:pPr algn="ctr"/>
                      <a:endParaRPr lang="en-US"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8ED7F4FD-0904-BE40-8CD9-21AD47769E94}"/>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1C2512E1-D9CF-A260-4C15-4955F3D470E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9" name="Date Placeholder 8">
            <a:extLst>
              <a:ext uri="{FF2B5EF4-FFF2-40B4-BE49-F238E27FC236}">
                <a16:creationId xmlns:a16="http://schemas.microsoft.com/office/drawing/2014/main" id="{47B0954E-4E5B-5B4C-6C30-DB8090E6079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1767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January </a:t>
            </a:r>
            <a:r>
              <a:rPr lang="en-US" dirty="0"/>
              <a:t>2024</a:t>
            </a:r>
            <a:endParaRPr lang="en-GB" dirty="0"/>
          </a:p>
        </p:txBody>
      </p:sp>
      <p:sp>
        <p:nvSpPr>
          <p:cNvPr id="9218" name="Rectangle 2"/>
          <p:cNvSpPr>
            <a:spLocks noGrp="1" noChangeArrowheads="1"/>
          </p:cNvSpPr>
          <p:nvPr>
            <p:ph idx="1"/>
          </p:nvPr>
        </p:nvSpPr>
        <p:spPr>
          <a:xfrm>
            <a:off x="914402" y="1751014"/>
            <a:ext cx="6629398" cy="45735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November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1</a:t>
            </a:r>
            <a:r>
              <a:rPr lang="en-US" sz="1600" dirty="0"/>
              <a:t> teleconference calls were held</a:t>
            </a:r>
          </a:p>
          <a:p>
            <a:pPr marL="720725" lvl="1" indent="-342900" algn="just">
              <a:spcBef>
                <a:spcPts val="0"/>
              </a:spcBef>
              <a:spcAft>
                <a:spcPts val="300"/>
              </a:spcAft>
              <a:buFont typeface="Times New Roman" panose="02020603050405020304" pitchFamily="18" charset="0"/>
              <a:buChar char="−"/>
            </a:pPr>
            <a:r>
              <a:rPr lang="en-US" altLang="zh-CN" sz="1800" dirty="0"/>
              <a:t>Release the </a:t>
            </a:r>
            <a:r>
              <a:rPr lang="en-US" altLang="zh-CN" sz="1800" dirty="0">
                <a:solidFill>
                  <a:srgbClr val="0000FF"/>
                </a:solidFill>
              </a:rPr>
              <a:t>Draft 3.0</a:t>
            </a:r>
            <a:r>
              <a:rPr lang="en-US" altLang="zh-CN" sz="1800" dirty="0"/>
              <a:t> </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LB281, the second recirculation ballot on P802.11bf D3.0 passed with an approval rate of </a:t>
            </a:r>
            <a:r>
              <a:rPr lang="en-US" altLang="zh-CN" sz="1800" dirty="0">
                <a:solidFill>
                  <a:srgbClr val="0000FF"/>
                </a:solidFill>
              </a:rPr>
              <a:t>92.54</a:t>
            </a:r>
            <a:r>
              <a:rPr lang="en-US" altLang="zh-CN" sz="1800" dirty="0">
                <a:solidFill>
                  <a:schemeClr val="tx1"/>
                </a:solidFill>
              </a:rPr>
              <a:t>%. </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308</a:t>
            </a:r>
            <a:r>
              <a:rPr lang="en-US" altLang="zh-CN" sz="1800" dirty="0">
                <a:solidFill>
                  <a:schemeClr val="tx1"/>
                </a:solidFill>
              </a:rPr>
              <a:t> comments were received.</a:t>
            </a:r>
          </a:p>
          <a:p>
            <a:pPr marL="720725" lvl="1" indent="-342900" algn="just">
              <a:spcBef>
                <a:spcPts val="0"/>
              </a:spcBef>
              <a:spcAft>
                <a:spcPts val="300"/>
              </a:spcAft>
              <a:buFont typeface="Times New Roman" panose="02020603050405020304" pitchFamily="18" charset="0"/>
              <a:buChar char="−"/>
            </a:pPr>
            <a:r>
              <a:rPr lang="en-US" altLang="zh-CN" sz="1800" dirty="0"/>
              <a:t>Assign the comments, start to resolve the comments</a:t>
            </a:r>
            <a:endParaRPr lang="en-US" altLang="zh-CN" sz="1800" dirty="0">
              <a:solidFill>
                <a:schemeClr val="tx1"/>
              </a:solidFill>
            </a:endParaRP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January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5</a:t>
            </a:r>
            <a:r>
              <a:rPr lang="en-US" sz="1600" dirty="0"/>
              <a:t> teleconference calls scheduled for </a:t>
            </a:r>
            <a:r>
              <a:rPr lang="en-US" sz="1600" dirty="0" err="1"/>
              <a:t>TGbf</a:t>
            </a:r>
            <a:endParaRPr lang="en-US" sz="1600" dirty="0"/>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p:txBody>
      </p:sp>
      <p:graphicFrame>
        <p:nvGraphicFramePr>
          <p:cNvPr id="8" name="Chart 6">
            <a:extLst>
              <a:ext uri="{FF2B5EF4-FFF2-40B4-BE49-F238E27FC236}">
                <a16:creationId xmlns:a16="http://schemas.microsoft.com/office/drawing/2014/main" id="{84CC6F33-3B4C-4F48-BBAC-7399432CCC14}"/>
              </a:ext>
            </a:extLst>
          </p:cNvPr>
          <p:cNvGraphicFramePr/>
          <p:nvPr>
            <p:extLst>
              <p:ext uri="{D42A27DB-BD31-4B8C-83A1-F6EECF244321}">
                <p14:modId xmlns:p14="http://schemas.microsoft.com/office/powerpoint/2010/main" val="102173128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E06A1E0C-CF52-4189-BA6A-FCB55D58387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BFD1BED6-D933-A322-A2BD-16F3C7E0A0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461905BD-F95A-C323-4B11-6A1ED176BD8D}"/>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180273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
        <p:nvSpPr>
          <p:cNvPr id="4" name="Footer Placeholder 3">
            <a:extLst>
              <a:ext uri="{FF2B5EF4-FFF2-40B4-BE49-F238E27FC236}">
                <a16:creationId xmlns:a16="http://schemas.microsoft.com/office/drawing/2014/main" id="{92A7848B-F7C5-F2A4-F5C8-D6A63015E4DE}"/>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B5C91DC8-14A0-40AC-AEA2-7E6658F121B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089B9D5B-8174-2975-C8AC-99DB5449465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170311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8DDA676D-607A-7083-87A9-4C734AA4F356}"/>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767C112F-F4EC-7450-448F-898DD2E74F2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0B4CC9CA-0E27-6B01-8479-7D498065B36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49913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TGbn (Ultra High Reliability)
AMP SG (Ambient power IoT devices)
IMMW SG (Integrated mmWave)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2024 session:</a:t>
            </a:r>
            <a:endParaRPr lang="en-US" altLang="en-US" kern="0" dirty="0"/>
          </a:p>
        </p:txBody>
      </p:sp>
      <p:sp>
        <p:nvSpPr>
          <p:cNvPr id="2" name="Date Placeholder 1">
            <a:extLst>
              <a:ext uri="{FF2B5EF4-FFF2-40B4-BE49-F238E27FC236}">
                <a16:creationId xmlns:a16="http://schemas.microsoft.com/office/drawing/2014/main" id="{C974EE19-E2EE-E022-5255-3461AC723973}"/>
              </a:ext>
            </a:extLst>
          </p:cNvPr>
          <p:cNvSpPr>
            <a:spLocks noGrp="1"/>
          </p:cNvSpPr>
          <p:nvPr>
            <p:ph type="dt" idx="15"/>
          </p:nvPr>
        </p:nvSpPr>
        <p:spPr/>
        <p:txBody>
          <a:bodyPr/>
          <a:lstStyle/>
          <a:p>
            <a:r>
              <a:rPr lang="en-US"/>
              <a:t>January 2024</a:t>
            </a:r>
            <a:endParaRPr lang="en-GB" dirty="0"/>
          </a:p>
        </p:txBody>
      </p:sp>
      <p:sp>
        <p:nvSpPr>
          <p:cNvPr id="3" name="Footer Placeholder 2">
            <a:extLst>
              <a:ext uri="{FF2B5EF4-FFF2-40B4-BE49-F238E27FC236}">
                <a16:creationId xmlns:a16="http://schemas.microsoft.com/office/drawing/2014/main" id="{CA827B99-97FF-7FA8-7611-688D0E094BCB}"/>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5497DDB7-731A-0D71-5850-807E55217E2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Footer Placeholder 1">
            <a:extLst>
              <a:ext uri="{FF2B5EF4-FFF2-40B4-BE49-F238E27FC236}">
                <a16:creationId xmlns:a16="http://schemas.microsoft.com/office/drawing/2014/main" id="{35D30BEB-70BB-196C-218A-9C7AFBF8CDB1}"/>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828EFF6A-8B31-EB44-02ED-756BC3DEF81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Date Placeholder 3">
            <a:extLst>
              <a:ext uri="{FF2B5EF4-FFF2-40B4-BE49-F238E27FC236}">
                <a16:creationId xmlns:a16="http://schemas.microsoft.com/office/drawing/2014/main" id="{AAD79438-0FC8-87EE-EABD-A30174D23EB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2744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Jan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WG Recirc Letter Ballot held on D2.0</a:t>
            </a:r>
          </a:p>
          <a:p>
            <a:pPr marL="342900" lvl="2" indent="-342900">
              <a:spcBef>
                <a:spcPts val="0"/>
              </a:spcBef>
              <a:spcAft>
                <a:spcPts val="0"/>
              </a:spcAft>
              <a:buFont typeface="Arial" panose="020B0604020202020204" pitchFamily="34" charset="0"/>
              <a:buChar char="•"/>
              <a:defRPr/>
            </a:pPr>
            <a:r>
              <a:rPr lang="en-US" altLang="en-US" sz="2400" b="1" dirty="0"/>
              <a:t>WG LB 282 passed: 94.43% approval.  284 comments received (149 Tech/Gen)</a:t>
            </a:r>
          </a:p>
          <a:p>
            <a:pPr marL="342900" lvl="2" indent="-342900">
              <a:spcBef>
                <a:spcPts val="1200"/>
              </a:spcBef>
              <a:spcAft>
                <a:spcPts val="0"/>
              </a:spcAft>
              <a:defRPr/>
            </a:pPr>
            <a:r>
              <a:rPr lang="en-US" altLang="en-US" sz="2400" b="1" dirty="0"/>
              <a:t>Will have six meetings this session: Monday, 19:30-21:30; Tuesday, 8:00-10:00; Tuesday, 13:30-15:30; Wednesday 10:30-12:30; Thursday 8:00-10:00; Thursday 13:30-15:30</a:t>
            </a:r>
          </a:p>
          <a:p>
            <a:pPr marL="342900" lvl="2" indent="-342900">
              <a:spcBef>
                <a:spcPts val="1200"/>
              </a:spcBef>
              <a:spcAft>
                <a:spcPts val="0"/>
              </a:spcAft>
              <a:defRPr/>
            </a:pPr>
            <a:r>
              <a:rPr lang="en-US" altLang="en-US" sz="2400" b="1" dirty="0"/>
              <a:t>Agenda goals (agenda is in </a:t>
            </a:r>
            <a:r>
              <a:rPr lang="en-US" altLang="en-US" sz="2400" b="1" dirty="0">
                <a:hlinkClick r:id="rId3"/>
              </a:rPr>
              <a:t>11-23/2183r1</a:t>
            </a:r>
            <a:r>
              <a:rPr lang="en-US" altLang="en-US" sz="2400" b="1" dirty="0"/>
              <a:t>):</a:t>
            </a:r>
          </a:p>
          <a:p>
            <a:pPr marL="342900" lvl="2" indent="-342900">
              <a:spcBef>
                <a:spcPts val="0"/>
              </a:spcBef>
              <a:spcAft>
                <a:spcPts val="0"/>
              </a:spcAft>
              <a:buFontTx/>
              <a:buChar char="-"/>
              <a:defRPr/>
            </a:pPr>
            <a:r>
              <a:rPr lang="en-US" altLang="en-US" sz="2400" b="1" u="sng" dirty="0"/>
              <a:t>Complete</a:t>
            </a:r>
            <a:r>
              <a:rPr lang="en-US" altLang="en-US" sz="2400" b="1" dirty="0"/>
              <a:t> comment Resolution on D2.0 LB 282</a:t>
            </a:r>
          </a:p>
          <a:p>
            <a:pPr marL="342900" lvl="2" indent="-342900">
              <a:spcBef>
                <a:spcPts val="0"/>
              </a:spcBef>
              <a:spcAft>
                <a:spcPts val="0"/>
              </a:spcAft>
              <a:buFontTx/>
              <a:buChar char="-"/>
              <a:defRPr/>
            </a:pPr>
            <a:r>
              <a:rPr lang="en-US" altLang="en-US" sz="2400" b="1" dirty="0"/>
              <a:t>Approve recirculation on D3.0</a:t>
            </a:r>
          </a:p>
          <a:p>
            <a:pPr marL="342900" lvl="2" indent="-342900">
              <a:spcBef>
                <a:spcPts val="0"/>
              </a:spcBef>
              <a:spcAft>
                <a:spcPts val="0"/>
              </a:spcAft>
              <a:buFontTx/>
              <a:buChar char="-"/>
              <a:defRPr/>
            </a:pPr>
            <a:r>
              <a:rPr lang="en-US" altLang="en-US" sz="2400" b="1" dirty="0"/>
              <a:t>Prepare for SA ballot out of March session</a:t>
            </a:r>
            <a:endParaRPr lang="en-US" altLang="en-US" sz="2400" dirty="0"/>
          </a:p>
        </p:txBody>
      </p:sp>
      <p:sp>
        <p:nvSpPr>
          <p:cNvPr id="2" name="Footer Placeholder 1">
            <a:extLst>
              <a:ext uri="{FF2B5EF4-FFF2-40B4-BE49-F238E27FC236}">
                <a16:creationId xmlns:a16="http://schemas.microsoft.com/office/drawing/2014/main" id="{B9F007C4-24E4-85AB-8EC1-DB714A6B7EE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B4B4515E-4E4C-EE41-FAA6-9EB8499CD4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Date Placeholder 6">
            <a:extLst>
              <a:ext uri="{FF2B5EF4-FFF2-40B4-BE49-F238E27FC236}">
                <a16:creationId xmlns:a16="http://schemas.microsoft.com/office/drawing/2014/main" id="{39C2392E-FE36-BF6F-0045-3AB75302EEF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0733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January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to get a first draft together covering client-centric (CPE) features for comment collection.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prioritize text submissions during this interim and hope to have a D0.1 draft coming out of this session.</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4 sessions in the January Interim.</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3/2163r0.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2329CA4B-B642-06B4-BD95-BDE5FFAFA038}"/>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75703F23-D5C9-473F-6B0A-8AFC8392286D}"/>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4" name="Date Placeholder 3">
            <a:extLst>
              <a:ext uri="{FF2B5EF4-FFF2-40B4-BE49-F238E27FC236}">
                <a16:creationId xmlns:a16="http://schemas.microsoft.com/office/drawing/2014/main" id="{A68F30D3-1903-FBC8-A4AA-F05DA97465DB}"/>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1939609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WG ballot coming out of the Nov. meeting, results are as follows: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8" name="Chart 7">
            <a:extLst>
              <a:ext uri="{FF2B5EF4-FFF2-40B4-BE49-F238E27FC236}">
                <a16:creationId xmlns:a16="http://schemas.microsoft.com/office/drawing/2014/main" id="{A844ACF6-B044-0662-F840-9412D38F4664}"/>
              </a:ext>
            </a:extLst>
          </p:cNvPr>
          <p:cNvGraphicFramePr/>
          <p:nvPr>
            <p:extLst>
              <p:ext uri="{D42A27DB-BD31-4B8C-83A1-F6EECF244321}">
                <p14:modId xmlns:p14="http://schemas.microsoft.com/office/powerpoint/2010/main" val="3665931152"/>
              </p:ext>
            </p:extLst>
          </p:nvPr>
        </p:nvGraphicFramePr>
        <p:xfrm>
          <a:off x="7104112" y="3551809"/>
          <a:ext cx="4246027" cy="28004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4F75C06E-F08A-13C7-E6B6-7E459632C2FE}"/>
              </a:ext>
            </a:extLst>
          </p:cNvPr>
          <p:cNvGraphicFramePr/>
          <p:nvPr>
            <p:extLst>
              <p:ext uri="{D42A27DB-BD31-4B8C-83A1-F6EECF244321}">
                <p14:modId xmlns:p14="http://schemas.microsoft.com/office/powerpoint/2010/main" val="1019551881"/>
              </p:ext>
            </p:extLst>
          </p:nvPr>
        </p:nvGraphicFramePr>
        <p:xfrm>
          <a:off x="2711624" y="3429000"/>
          <a:ext cx="4032448" cy="2800467"/>
        </p:xfrm>
        <a:graphic>
          <a:graphicData uri="http://schemas.openxmlformats.org/drawingml/2006/chart">
            <c:chart xmlns:c="http://schemas.openxmlformats.org/drawingml/2006/chart" xmlns:r="http://schemas.openxmlformats.org/officeDocument/2006/relationships" r:id="rId4"/>
          </a:graphicData>
        </a:graphic>
      </p:graphicFrame>
      <p:sp>
        <p:nvSpPr>
          <p:cNvPr id="2" name="Footer Placeholder 1">
            <a:extLst>
              <a:ext uri="{FF2B5EF4-FFF2-40B4-BE49-F238E27FC236}">
                <a16:creationId xmlns:a16="http://schemas.microsoft.com/office/drawing/2014/main" id="{4AD9846A-1E00-BE86-EC42-47028F09751C}"/>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CA622941-AC8F-DF6B-3BE7-F01FAC58CF8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1C125974-ADA2-0228-4A85-B225CD01836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110571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Conduct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32E306CC-2455-3F1F-E8B3-19FC6BD7115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BE3795A4-1CF0-5CF0-9E75-522F347EBE1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61ACA378-996C-3A7B-A6C8-9371B581D46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016519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Ranging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Arial" panose="020B0604020202020204" pitchFamily="34" charset="0"/>
              <a:buChar char="•"/>
            </a:pPr>
            <a:r>
              <a:rPr lang="en-US" altLang="en-US" dirty="0"/>
              <a:t>Jan.		15</a:t>
            </a:r>
            <a:r>
              <a:rPr lang="en-US" altLang="en-US" baseline="30000" dirty="0"/>
              <a:t>th</a:t>
            </a:r>
            <a:r>
              <a:rPr lang="en-US" altLang="en-US" dirty="0"/>
              <a:t> 		Mon. 		PM1</a:t>
            </a:r>
          </a:p>
          <a:p>
            <a:pPr lvl="1">
              <a:buFont typeface="Arial" panose="020B0604020202020204" pitchFamily="34" charset="0"/>
              <a:buChar char="•"/>
            </a:pPr>
            <a:r>
              <a:rPr lang="en-US" altLang="en-US" dirty="0"/>
              <a:t>Jan. 		16</a:t>
            </a:r>
            <a:r>
              <a:rPr lang="en-US" altLang="en-US" baseline="30000" dirty="0"/>
              <a:t>th</a:t>
            </a:r>
            <a:r>
              <a:rPr lang="en-US" altLang="en-US" dirty="0"/>
              <a:t> 		Tue.		PM1</a:t>
            </a:r>
          </a:p>
          <a:p>
            <a:pPr lvl="1">
              <a:buFont typeface="Arial" panose="020B0604020202020204" pitchFamily="34" charset="0"/>
              <a:buChar char="•"/>
            </a:pPr>
            <a:r>
              <a:rPr lang="en-US" altLang="en-US" dirty="0"/>
              <a:t>Jan. 		17</a:t>
            </a:r>
            <a:r>
              <a:rPr lang="en-US" altLang="en-US" baseline="30000" dirty="0"/>
              <a:t>th</a:t>
            </a:r>
            <a:r>
              <a:rPr lang="en-US" altLang="en-US" dirty="0"/>
              <a:t> 		Wed.		PM2</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11-23/2124,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57FB13F4-936A-67E8-6D9C-8C35F35403C2}"/>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969B41BF-2EDC-A831-61C3-895D10994F3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B4482297-0977-CE9E-E099-1E814BE37AC2}"/>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7968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seven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75 pending submissions as of EOY 2023</a:t>
            </a:r>
          </a:p>
          <a:p>
            <a:pPr>
              <a:buFont typeface="Arial" panose="020B0604020202020204" pitchFamily="34" charset="0"/>
              <a:buChar char="•"/>
            </a:pPr>
            <a:r>
              <a:rPr lang="en-US" dirty="0"/>
              <a:t>Agenda is available </a:t>
            </a:r>
            <a:r>
              <a:rPr lang="en-US"/>
              <a:t>in </a:t>
            </a:r>
            <a:r>
              <a:rPr lang="en-US">
                <a:hlinkClick r:id="rId2"/>
              </a:rPr>
              <a:t>11-23/2174r3</a:t>
            </a:r>
            <a:endParaRPr lang="en-US" dirty="0"/>
          </a:p>
        </p:txBody>
      </p:sp>
      <p:sp>
        <p:nvSpPr>
          <p:cNvPr id="2" name="Footer Placeholder 1">
            <a:extLst>
              <a:ext uri="{FF2B5EF4-FFF2-40B4-BE49-F238E27FC236}">
                <a16:creationId xmlns:a16="http://schemas.microsoft.com/office/drawing/2014/main" id="{811DB346-5584-DAAF-EAE3-02941BCEC9C6}"/>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29626957-E997-4131-ED2E-FD5CB1A44F1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ED375F8C-C249-7569-B008-60E55619CFB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92128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TGbn January F2F Schedule</a:t>
            </a:r>
          </a:p>
        </p:txBody>
      </p:sp>
      <p:graphicFrame>
        <p:nvGraphicFramePr>
          <p:cNvPr id="7" name="Table 6">
            <a:extLst>
              <a:ext uri="{FF2B5EF4-FFF2-40B4-BE49-F238E27FC236}">
                <a16:creationId xmlns:a16="http://schemas.microsoft.com/office/drawing/2014/main" id="{E1EA696B-4C5F-1C8D-0228-7C42D0CBC5A7}"/>
              </a:ext>
            </a:extLst>
          </p:cNvPr>
          <p:cNvGraphicFramePr>
            <a:graphicFrameLocks noGrp="1"/>
          </p:cNvGraphicFramePr>
          <p:nvPr>
            <p:extLst>
              <p:ext uri="{D42A27DB-BD31-4B8C-83A1-F6EECF244321}">
                <p14:modId xmlns:p14="http://schemas.microsoft.com/office/powerpoint/2010/main" val="710603944"/>
              </p:ext>
            </p:extLst>
          </p:nvPr>
        </p:nvGraphicFramePr>
        <p:xfrm>
          <a:off x="2637272" y="231330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TGbn</a:t>
                      </a:r>
                      <a:r>
                        <a:rPr lang="en-US" sz="1800" b="0" dirty="0">
                          <a:solidFill>
                            <a:schemeClr val="tx1"/>
                          </a:solidFill>
                        </a:rPr>
                        <a:t>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330AAC20-1034-952A-8D90-377EC4CCA12D}"/>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FA8AE23D-6CB3-803B-C564-3BE41A1B32E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30A12485-9791-D357-AC69-CC38E7E57A9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761152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Jan 2024 IEEE 802 Interim</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1800" dirty="0">
                <a:sym typeface="+mn-ea"/>
              </a:rPr>
              <a:t>AMP PAR/CSD has been approved by 802.11 WG to submit to EC for pre-view in Nov 2023 session.</a:t>
            </a:r>
          </a:p>
          <a:p>
            <a:pPr marL="0" indent="0">
              <a:lnSpc>
                <a:spcPct val="120000"/>
              </a:lnSpc>
              <a:defRPr/>
            </a:pPr>
            <a:r>
              <a:rPr lang="en-US" altLang="zh-CN" sz="1800" dirty="0">
                <a:sym typeface="+mn-ea"/>
              </a:rPr>
              <a:t>2 teleconferences were planned before Jan 2024 session but finally cancelled.</a:t>
            </a:r>
            <a:endParaRPr lang="en-GB" altLang="en-US" sz="1800" dirty="0"/>
          </a:p>
          <a:p>
            <a:pPr marL="0" indent="0"/>
            <a:r>
              <a:rPr lang="en-US" altLang="en-GB" sz="1800" dirty="0"/>
              <a:t>3 AMP SG meetings are planned during the IEEE 802 Jan interim session, focusing on updated tech report, liaison response and open technical discussion, with agenda as included in the latest revision of 11-23/2170:</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15</a:t>
            </a:r>
            <a:r>
              <a:rPr lang="en-US" altLang="zh-CN" sz="1400" baseline="30000" dirty="0">
                <a:solidFill>
                  <a:schemeClr val="tx1"/>
                </a:solidFill>
                <a:cs typeface="+mn-ea"/>
                <a:sym typeface="+mn-ea"/>
              </a:rPr>
              <a:t>th</a:t>
            </a:r>
            <a:r>
              <a:rPr lang="en-US" altLang="zh-CN" sz="1400" dirty="0">
                <a:solidFill>
                  <a:schemeClr val="tx1"/>
                </a:solidFill>
                <a:cs typeface="+mn-ea"/>
                <a:sym typeface="+mn-ea"/>
              </a:rPr>
              <a:t> (Monday), 10:30 ~ 12:30, mixed mode</a:t>
            </a:r>
            <a:endParaRPr lang="en-US" altLang="zh-CN" sz="1400" dirty="0">
              <a:solidFill>
                <a:schemeClr val="tx1"/>
              </a:solidFill>
              <a:sym typeface="+mn-ea"/>
            </a:endParaRP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16</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(Tuesday), 10:30 ~ 12:30, mixed mode</a:t>
            </a:r>
          </a:p>
          <a:p>
            <a:pPr lvl="0">
              <a:lnSpc>
                <a:spcPct val="120000"/>
              </a:lnSpc>
              <a:spcAft>
                <a:spcPts val="600"/>
              </a:spcAft>
              <a:buFont typeface="Arial" panose="020B0604020202020204" pitchFamily="34" charset="0"/>
              <a:buChar char="•"/>
            </a:pPr>
            <a:r>
              <a:rPr lang="en-US" altLang="zh-CN" sz="1400" dirty="0">
                <a:solidFill>
                  <a:schemeClr val="tx1"/>
                </a:solidFill>
                <a:cs typeface="+mn-ea"/>
                <a:sym typeface="+mn-ea"/>
              </a:rPr>
              <a:t>Jan 18</a:t>
            </a:r>
            <a:r>
              <a:rPr lang="en-US" altLang="zh-CN" sz="1400" baseline="30000" dirty="0">
                <a:solidFill>
                  <a:schemeClr val="tx1"/>
                </a:solidFill>
                <a:cs typeface="+mn-ea"/>
                <a:sym typeface="+mn-ea"/>
              </a:rPr>
              <a:t>th</a:t>
            </a:r>
            <a:r>
              <a:rPr lang="en-US" altLang="zh-CN" sz="1400" dirty="0">
                <a:solidFill>
                  <a:schemeClr val="tx1"/>
                </a:solidFill>
                <a:cs typeface="+mn-ea"/>
                <a:sym typeface="+mn-ea"/>
              </a:rPr>
              <a:t> (Thursday), 13:30 ~ 15:30, mixed mode</a:t>
            </a:r>
          </a:p>
          <a:p>
            <a:pPr lvl="1" indent="-342900">
              <a:buFont typeface="Arial" panose="020B0604020202020204" pitchFamily="34" charset="0"/>
              <a:buChar char="•"/>
            </a:pPr>
            <a:endParaRPr lang="en-US" altLang="zh-CN" sz="1400" b="1" dirty="0">
              <a:sym typeface="+mn-ea"/>
            </a:endParaRPr>
          </a:p>
          <a:p>
            <a:pPr marL="0" indent="0"/>
            <a:r>
              <a:rPr lang="en-US" altLang="en-GB" sz="1800" dirty="0"/>
              <a:t>Goal for AMP SG meetings in this week: review PAR and CSD status, technical and open discussion, liaison response.</a:t>
            </a:r>
          </a:p>
        </p:txBody>
      </p:sp>
      <p:sp>
        <p:nvSpPr>
          <p:cNvPr id="7" name="Footer Placeholder 6">
            <a:extLst>
              <a:ext uri="{FF2B5EF4-FFF2-40B4-BE49-F238E27FC236}">
                <a16:creationId xmlns:a16="http://schemas.microsoft.com/office/drawing/2014/main" id="{6B650868-1077-CB2F-942F-B67F82971AA7}"/>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BB2C909C-EA07-2588-003E-6B9D94D7030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E5DEE99A-CA74-691B-9985-21E6BC56F0B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5379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9pPr>
          </a:lstStyle>
          <a:p>
            <a:r>
              <a:rPr lang="en-US" altLang="zh-CN" sz="2800" kern="0" dirty="0"/>
              <a:t>AMP TIG/SG Timeline Plan</a:t>
            </a:r>
            <a:endParaRPr lang="zh-CN" altLang="en-US" sz="2800" kern="0" dirty="0"/>
          </a:p>
        </p:txBody>
      </p:sp>
      <p:sp>
        <p:nvSpPr>
          <p:cNvPr id="20" name="内容占位符 2"/>
          <p:cNvSpPr txBox="1"/>
          <p:nvPr/>
        </p:nvSpPr>
        <p:spPr>
          <a:xfrm>
            <a:off x="914400" y="1828843"/>
            <a:ext cx="10361613" cy="2703669"/>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a:sym typeface="+mn-ea"/>
              </a:rPr>
              <a:t>The AMP SG was formed in Mar 2023 to develop AMP PAR/CSD.</a:t>
            </a:r>
          </a:p>
          <a:p>
            <a:pPr marL="586105" lvl="1">
              <a:lnSpc>
                <a:spcPct val="120000"/>
              </a:lnSpc>
              <a:spcAft>
                <a:spcPts val="600"/>
              </a:spcAft>
              <a:buFontTx/>
              <a:buChar char="-"/>
            </a:pPr>
            <a:r>
              <a:rPr lang="en-US" sz="1400" kern="0" dirty="0"/>
              <a:t>The Study Group will investigate MAC and PHY capabilities to enable 802.11 WLAN support of ultra-low complexity and ultra-low power consumption (e.g. less than one </a:t>
            </a:r>
            <a:r>
              <a:rPr lang="en-US" sz="1400" kern="0" dirty="0" err="1"/>
              <a:t>milliwatt</a:t>
            </a:r>
            <a:r>
              <a:rPr lang="en-US" sz="1400" kern="0" dirty="0"/>
              <a:t>) devices powered by ambient power source</a:t>
            </a:r>
            <a:r>
              <a:rPr lang="en-US" sz="1400" kern="0" dirty="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AMP PAR/CSD were approved by WG to submit to EC for pre-view during Nov 2023 session.</a:t>
            </a:r>
          </a:p>
        </p:txBody>
      </p:sp>
      <p:grpSp>
        <p:nvGrpSpPr>
          <p:cNvPr id="21" name="组合 20"/>
          <p:cNvGrpSpPr/>
          <p:nvPr/>
        </p:nvGrpSpPr>
        <p:grpSpPr>
          <a:xfrm>
            <a:off x="914536" y="4595286"/>
            <a:ext cx="10259981" cy="1575433"/>
            <a:chOff x="914536" y="4948483"/>
            <a:chExt cx="10259981" cy="1575433"/>
          </a:xfrm>
        </p:grpSpPr>
        <p:cxnSp>
          <p:nvCxnSpPr>
            <p:cNvPr id="23" name="直接箭头连接符 22"/>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29" name="文本框 28"/>
            <p:cNvSpPr txBox="1"/>
            <p:nvPr/>
          </p:nvSpPr>
          <p:spPr>
            <a:xfrm>
              <a:off x="1027715" y="6043056"/>
              <a:ext cx="990574" cy="275590"/>
            </a:xfrm>
            <a:prstGeom prst="rect">
              <a:avLst/>
            </a:prstGeom>
            <a:noFill/>
          </p:spPr>
          <p:txBody>
            <a:bodyPr wrap="square" rtlCol="0">
              <a:spAutoFit/>
            </a:bodyPr>
            <a:lstStyle/>
            <a:p>
              <a:r>
                <a:rPr lang="en-US" sz="1200" dirty="0">
                  <a:solidFill>
                    <a:schemeClr val="tx1"/>
                  </a:solidFill>
                </a:rPr>
                <a:t>May 2023</a:t>
              </a:r>
            </a:p>
          </p:txBody>
        </p:sp>
        <p:sp>
          <p:nvSpPr>
            <p:cNvPr id="35" name="文本框 34"/>
            <p:cNvSpPr txBox="1"/>
            <p:nvPr/>
          </p:nvSpPr>
          <p:spPr>
            <a:xfrm>
              <a:off x="2550529" y="6043056"/>
              <a:ext cx="990574" cy="275590"/>
            </a:xfrm>
            <a:prstGeom prst="rect">
              <a:avLst/>
            </a:prstGeom>
            <a:noFill/>
          </p:spPr>
          <p:txBody>
            <a:bodyPr wrap="square" rtlCol="0">
              <a:spAutoFit/>
            </a:bodyPr>
            <a:lstStyle/>
            <a:p>
              <a:r>
                <a:rPr lang="en-US" sz="1200" dirty="0">
                  <a:solidFill>
                    <a:schemeClr val="tx1"/>
                  </a:solidFill>
                </a:rPr>
                <a:t>Jul 2023</a:t>
              </a:r>
            </a:p>
          </p:txBody>
        </p:sp>
        <p:sp>
          <p:nvSpPr>
            <p:cNvPr id="39" name="文本框 38"/>
            <p:cNvSpPr txBox="1"/>
            <p:nvPr/>
          </p:nvSpPr>
          <p:spPr>
            <a:xfrm>
              <a:off x="4073343" y="6043056"/>
              <a:ext cx="990574" cy="275590"/>
            </a:xfrm>
            <a:prstGeom prst="rect">
              <a:avLst/>
            </a:prstGeom>
            <a:noFill/>
          </p:spPr>
          <p:txBody>
            <a:bodyPr wrap="square" rtlCol="0">
              <a:spAutoFit/>
            </a:bodyPr>
            <a:lstStyle/>
            <a:p>
              <a:r>
                <a:rPr lang="en-US" sz="1200" dirty="0">
                  <a:solidFill>
                    <a:schemeClr val="tx1"/>
                  </a:solidFill>
                </a:rPr>
                <a:t>Sep 2023</a:t>
              </a:r>
            </a:p>
          </p:txBody>
        </p:sp>
        <p:sp>
          <p:nvSpPr>
            <p:cNvPr id="40" name="文本框 39"/>
            <p:cNvSpPr txBox="1"/>
            <p:nvPr/>
          </p:nvSpPr>
          <p:spPr>
            <a:xfrm>
              <a:off x="5596157" y="6043055"/>
              <a:ext cx="990574" cy="275590"/>
            </a:xfrm>
            <a:prstGeom prst="rect">
              <a:avLst/>
            </a:prstGeom>
            <a:noFill/>
          </p:spPr>
          <p:txBody>
            <a:bodyPr wrap="square" rtlCol="0">
              <a:spAutoFit/>
            </a:bodyPr>
            <a:lstStyle/>
            <a:p>
              <a:r>
                <a:rPr lang="en-US" sz="1200" b="1" dirty="0">
                  <a:solidFill>
                    <a:schemeClr val="tx1"/>
                  </a:solidFill>
                </a:rPr>
                <a:t>Nov 2023</a:t>
              </a:r>
            </a:p>
          </p:txBody>
        </p:sp>
        <p:sp>
          <p:nvSpPr>
            <p:cNvPr id="41" name="文本框 40"/>
            <p:cNvSpPr txBox="1"/>
            <p:nvPr/>
          </p:nvSpPr>
          <p:spPr>
            <a:xfrm>
              <a:off x="7118971" y="6047525"/>
              <a:ext cx="990574" cy="275590"/>
            </a:xfrm>
            <a:prstGeom prst="rect">
              <a:avLst/>
            </a:prstGeom>
            <a:noFill/>
          </p:spPr>
          <p:txBody>
            <a:bodyPr wrap="square" rtlCol="0">
              <a:spAutoFit/>
            </a:bodyPr>
            <a:lstStyle/>
            <a:p>
              <a:r>
                <a:rPr lang="en-US" sz="1200" dirty="0">
                  <a:solidFill>
                    <a:schemeClr val="tx1"/>
                  </a:solidFill>
                </a:rPr>
                <a:t>Jan 2024</a:t>
              </a:r>
            </a:p>
          </p:txBody>
        </p:sp>
        <p:sp>
          <p:nvSpPr>
            <p:cNvPr id="45" name="椭圆 44"/>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6" name="椭圆 45"/>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7" name="椭圆 46"/>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8" name="椭圆 47"/>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49" name="椭圆 48"/>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0" name="文本框 49"/>
            <p:cNvSpPr txBox="1"/>
            <p:nvPr/>
          </p:nvSpPr>
          <p:spPr>
            <a:xfrm>
              <a:off x="914536" y="5317815"/>
              <a:ext cx="1312346" cy="460375"/>
            </a:xfrm>
            <a:prstGeom prst="rect">
              <a:avLst/>
            </a:prstGeom>
            <a:noFill/>
          </p:spPr>
          <p:txBody>
            <a:bodyPr wrap="square" rtlCol="0">
              <a:spAutoFit/>
            </a:bodyPr>
            <a:lstStyle/>
            <a:p>
              <a:r>
                <a:rPr lang="en-US" sz="1200" dirty="0">
                  <a:solidFill>
                    <a:schemeClr val="tx1"/>
                  </a:solidFill>
                </a:rPr>
                <a:t>SG Kick-off</a:t>
              </a:r>
            </a:p>
            <a:p>
              <a:r>
                <a:rPr lang="en-US" sz="1200" dirty="0">
                  <a:solidFill>
                    <a:schemeClr val="tx1"/>
                  </a:solidFill>
                </a:rPr>
                <a:t>PAR/CSD draft</a:t>
              </a:r>
            </a:p>
          </p:txBody>
        </p:sp>
        <p:sp>
          <p:nvSpPr>
            <p:cNvPr id="51" name="文本框 50"/>
            <p:cNvSpPr txBox="1"/>
            <p:nvPr/>
          </p:nvSpPr>
          <p:spPr>
            <a:xfrm>
              <a:off x="3940001" y="5317815"/>
              <a:ext cx="1089227" cy="460375"/>
            </a:xfrm>
            <a:prstGeom prst="rect">
              <a:avLst/>
            </a:prstGeom>
            <a:noFill/>
          </p:spPr>
          <p:txBody>
            <a:bodyPr wrap="square" rtlCol="0">
              <a:spAutoFit/>
            </a:bodyPr>
            <a:lstStyle/>
            <a:p>
              <a:r>
                <a:rPr lang="en-US" altLang="zh-CN" sz="1200" dirty="0">
                  <a:solidFill>
                    <a:schemeClr val="tx1"/>
                  </a:solidFill>
                </a:rPr>
                <a:t>PAR/CSD development</a:t>
              </a:r>
            </a:p>
          </p:txBody>
        </p:sp>
        <p:sp>
          <p:nvSpPr>
            <p:cNvPr id="52" name="文本框 51"/>
            <p:cNvSpPr txBox="1"/>
            <p:nvPr/>
          </p:nvSpPr>
          <p:spPr>
            <a:xfrm>
              <a:off x="2438496" y="5317815"/>
              <a:ext cx="990574" cy="460375"/>
            </a:xfrm>
            <a:prstGeom prst="rect">
              <a:avLst/>
            </a:prstGeom>
            <a:noFill/>
          </p:spPr>
          <p:txBody>
            <a:bodyPr wrap="square" rtlCol="0">
              <a:spAutoFit/>
            </a:bodyPr>
            <a:lstStyle/>
            <a:p>
              <a:r>
                <a:rPr lang="en-US" sz="1200" dirty="0">
                  <a:solidFill>
                    <a:schemeClr val="tx1"/>
                  </a:solidFill>
                </a:rPr>
                <a:t>PAR/CSD development</a:t>
              </a:r>
            </a:p>
          </p:txBody>
        </p:sp>
        <p:sp>
          <p:nvSpPr>
            <p:cNvPr id="53" name="文本框 52"/>
            <p:cNvSpPr txBox="1"/>
            <p:nvPr/>
          </p:nvSpPr>
          <p:spPr>
            <a:xfrm>
              <a:off x="10164597" y="6043055"/>
              <a:ext cx="990574" cy="275590"/>
            </a:xfrm>
            <a:prstGeom prst="rect">
              <a:avLst/>
            </a:prstGeom>
            <a:noFill/>
          </p:spPr>
          <p:txBody>
            <a:bodyPr wrap="square" rtlCol="0">
              <a:spAutoFit/>
            </a:bodyPr>
            <a:lstStyle/>
            <a:p>
              <a:r>
                <a:rPr lang="en-US" sz="1200" dirty="0">
                  <a:solidFill>
                    <a:schemeClr val="tx1"/>
                  </a:solidFill>
                </a:rPr>
                <a:t>May 2024</a:t>
              </a:r>
            </a:p>
          </p:txBody>
        </p:sp>
        <p:sp>
          <p:nvSpPr>
            <p:cNvPr id="54" name="椭圆 53"/>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5" name="文本框 54"/>
            <p:cNvSpPr txBox="1"/>
            <p:nvPr/>
          </p:nvSpPr>
          <p:spPr>
            <a:xfrm>
              <a:off x="10183943" y="5502481"/>
              <a:ext cx="990574" cy="275590"/>
            </a:xfrm>
            <a:prstGeom prst="rect">
              <a:avLst/>
            </a:prstGeom>
            <a:noFill/>
          </p:spPr>
          <p:txBody>
            <a:bodyPr wrap="square" rtlCol="0">
              <a:spAutoFit/>
            </a:bodyPr>
            <a:lstStyle/>
            <a:p>
              <a:r>
                <a:rPr lang="en-US" sz="1200" dirty="0">
                  <a:solidFill>
                    <a:schemeClr val="tx1"/>
                  </a:solidFill>
                </a:rPr>
                <a:t>TG kickoff</a:t>
              </a:r>
            </a:p>
          </p:txBody>
        </p:sp>
        <p:sp>
          <p:nvSpPr>
            <p:cNvPr id="56" name="文本框 55"/>
            <p:cNvSpPr txBox="1"/>
            <p:nvPr/>
          </p:nvSpPr>
          <p:spPr>
            <a:xfrm>
              <a:off x="8641785" y="6043055"/>
              <a:ext cx="990574" cy="275590"/>
            </a:xfrm>
            <a:prstGeom prst="rect">
              <a:avLst/>
            </a:prstGeom>
            <a:noFill/>
          </p:spPr>
          <p:txBody>
            <a:bodyPr wrap="square" rtlCol="0">
              <a:spAutoFit/>
            </a:bodyPr>
            <a:lstStyle/>
            <a:p>
              <a:r>
                <a:rPr lang="en-US" sz="1200" dirty="0">
                  <a:solidFill>
                    <a:schemeClr val="tx1"/>
                  </a:solidFill>
                </a:rPr>
                <a:t>Mar 2024</a:t>
              </a:r>
            </a:p>
          </p:txBody>
        </p:sp>
        <p:sp>
          <p:nvSpPr>
            <p:cNvPr id="57" name="椭圆 56"/>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charset="-128"/>
              </a:endParaRPr>
            </a:p>
          </p:txBody>
        </p:sp>
        <p:sp>
          <p:nvSpPr>
            <p:cNvPr id="58" name="文本框 57"/>
            <p:cNvSpPr txBox="1"/>
            <p:nvPr/>
          </p:nvSpPr>
          <p:spPr>
            <a:xfrm>
              <a:off x="8641785" y="4948483"/>
              <a:ext cx="1143344" cy="829945"/>
            </a:xfrm>
            <a:prstGeom prst="rect">
              <a:avLst/>
            </a:prstGeom>
            <a:noFill/>
          </p:spPr>
          <p:txBody>
            <a:bodyPr wrap="square" rtlCol="0">
              <a:spAutoFit/>
            </a:bodyPr>
            <a:lstStyle/>
            <a:p>
              <a:r>
                <a:rPr lang="en-US" sz="1200" dirty="0">
                  <a:solidFill>
                    <a:schemeClr val="tx1"/>
                  </a:solidFill>
                </a:rPr>
                <a:t>Comments reply and potential update</a:t>
              </a:r>
            </a:p>
          </p:txBody>
        </p:sp>
        <p:sp>
          <p:nvSpPr>
            <p:cNvPr id="59" name="文本框 58"/>
            <p:cNvSpPr txBox="1"/>
            <p:nvPr/>
          </p:nvSpPr>
          <p:spPr>
            <a:xfrm>
              <a:off x="5212215" y="5322393"/>
              <a:ext cx="1888866" cy="460375"/>
            </a:xfrm>
            <a:prstGeom prst="rect">
              <a:avLst/>
            </a:prstGeom>
            <a:noFill/>
          </p:spPr>
          <p:txBody>
            <a:bodyPr wrap="square" rtlCol="0">
              <a:spAutoFit/>
            </a:bodyPr>
            <a:lstStyle/>
            <a:p>
              <a:r>
                <a:rPr lang="en-US" sz="1200" dirty="0">
                  <a:solidFill>
                    <a:schemeClr val="tx1"/>
                  </a:solidFill>
                </a:rPr>
                <a:t>WG approve PAR/CSD submitted to EC for review </a:t>
              </a:r>
            </a:p>
          </p:txBody>
        </p:sp>
        <p:sp>
          <p:nvSpPr>
            <p:cNvPr id="60" name="文本框 59"/>
            <p:cNvSpPr txBox="1"/>
            <p:nvPr/>
          </p:nvSpPr>
          <p:spPr>
            <a:xfrm>
              <a:off x="7980846" y="5133149"/>
              <a:ext cx="731610" cy="645160"/>
            </a:xfrm>
            <a:prstGeom prst="rect">
              <a:avLst/>
            </a:prstGeom>
            <a:noFill/>
          </p:spPr>
          <p:txBody>
            <a:bodyPr wrap="square" rtlCol="0">
              <a:spAutoFit/>
            </a:bodyPr>
            <a:lstStyle/>
            <a:p>
              <a:r>
                <a:rPr lang="en-US" sz="1200" dirty="0">
                  <a:solidFill>
                    <a:schemeClr val="tx1"/>
                  </a:solidFill>
                </a:rPr>
                <a:t>EC Review in Feb</a:t>
              </a:r>
            </a:p>
          </p:txBody>
        </p:sp>
        <p:sp>
          <p:nvSpPr>
            <p:cNvPr id="61" name="文本框 60"/>
            <p:cNvSpPr txBox="1"/>
            <p:nvPr/>
          </p:nvSpPr>
          <p:spPr>
            <a:xfrm>
              <a:off x="5943604" y="6248326"/>
              <a:ext cx="1089227" cy="275590"/>
            </a:xfrm>
            <a:prstGeom prst="rect">
              <a:avLst/>
            </a:prstGeom>
            <a:noFill/>
          </p:spPr>
          <p:txBody>
            <a:bodyPr wrap="square" rtlCol="0">
              <a:spAutoFit/>
            </a:bodyPr>
            <a:lstStyle/>
            <a:p>
              <a:r>
                <a:rPr lang="en-US" altLang="zh-CN" sz="1200" dirty="0">
                  <a:solidFill>
                    <a:schemeClr val="tx1"/>
                  </a:solidFill>
                </a:rPr>
                <a:t>EC meeting</a:t>
              </a:r>
            </a:p>
          </p:txBody>
        </p:sp>
        <p:cxnSp>
          <p:nvCxnSpPr>
            <p:cNvPr id="62" name="直接连接符 61"/>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63" name="文本框 62"/>
            <p:cNvSpPr txBox="1"/>
            <p:nvPr/>
          </p:nvSpPr>
          <p:spPr>
            <a:xfrm>
              <a:off x="8999915" y="6236512"/>
              <a:ext cx="1089227" cy="275590"/>
            </a:xfrm>
            <a:prstGeom prst="rect">
              <a:avLst/>
            </a:prstGeom>
            <a:noFill/>
          </p:spPr>
          <p:txBody>
            <a:bodyPr wrap="square" rtlCol="0">
              <a:spAutoFit/>
            </a:bodyPr>
            <a:lstStyle/>
            <a:p>
              <a:r>
                <a:rPr lang="en-US" altLang="zh-CN" sz="1200" dirty="0">
                  <a:solidFill>
                    <a:schemeClr val="tx1"/>
                  </a:solidFill>
                </a:rPr>
                <a:t>EC meeting</a:t>
              </a:r>
            </a:p>
          </p:txBody>
        </p:sp>
        <p:cxnSp>
          <p:nvCxnSpPr>
            <p:cNvPr id="64" name="直接连接符 63"/>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6" name="Footer Placeholder 5">
            <a:extLst>
              <a:ext uri="{FF2B5EF4-FFF2-40B4-BE49-F238E27FC236}">
                <a16:creationId xmlns:a16="http://schemas.microsoft.com/office/drawing/2014/main" id="{F6E94F5B-07DB-C82F-7196-3F3F988AFE48}"/>
              </a:ext>
            </a:extLst>
          </p:cNvPr>
          <p:cNvSpPr>
            <a:spLocks noGrp="1"/>
          </p:cNvSpPr>
          <p:nvPr>
            <p:ph type="ftr" idx="11"/>
          </p:nvPr>
        </p:nvSpPr>
        <p:spPr/>
        <p:txBody>
          <a:bodyPr/>
          <a:lstStyle/>
          <a:p>
            <a:r>
              <a:rPr lang="en-GB"/>
              <a:t>Bo Sun, Sanechips</a:t>
            </a:r>
          </a:p>
        </p:txBody>
      </p:sp>
      <p:sp>
        <p:nvSpPr>
          <p:cNvPr id="7" name="Slide Number Placeholder 6">
            <a:extLst>
              <a:ext uri="{FF2B5EF4-FFF2-40B4-BE49-F238E27FC236}">
                <a16:creationId xmlns:a16="http://schemas.microsoft.com/office/drawing/2014/main" id="{D474D45D-64A4-6F32-9384-C649E7861C5C}"/>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
        <p:nvSpPr>
          <p:cNvPr id="8" name="Date Placeholder 7">
            <a:extLst>
              <a:ext uri="{FF2B5EF4-FFF2-40B4-BE49-F238E27FC236}">
                <a16:creationId xmlns:a16="http://schemas.microsoft.com/office/drawing/2014/main" id="{299E9847-E000-A4E5-1E2E-0D8D0B93DE8F}"/>
              </a:ext>
            </a:extLst>
          </p:cNvPr>
          <p:cNvSpPr>
            <a:spLocks noGrp="1"/>
          </p:cNvSpPr>
          <p:nvPr>
            <p:ph type="dt" idx="10"/>
          </p:nvPr>
        </p:nvSpPr>
        <p:spPr/>
        <p:txBody>
          <a:bodyPr/>
          <a:lstStyle/>
          <a:p>
            <a:r>
              <a:rPr lang="en-US"/>
              <a:t>January 2024</a:t>
            </a:r>
            <a:endParaRPr lang="en-GB"/>
          </a:p>
        </p:txBody>
      </p:sp>
    </p:spTree>
    <p:extLst>
      <p:ext uri="{BB962C8B-B14F-4D97-AF65-F5344CB8AC3E}">
        <p14:creationId xmlns:p14="http://schemas.microsoft.com/office/powerpoint/2010/main" val="647076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2024-01-16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 Planning</a:t>
            </a:r>
          </a:p>
          <a:p>
            <a:pPr>
              <a:buFont typeface="Arial" panose="020B0604020202020204" pitchFamily="34" charset="0"/>
              <a:buChar char="•"/>
            </a:pPr>
            <a:r>
              <a:rPr lang="en-US" sz="2000" dirty="0"/>
              <a:t>Review updated WG Style Guide </a:t>
            </a:r>
          </a:p>
          <a:p>
            <a:pPr>
              <a:buFont typeface="Arial" panose="020B0604020202020204" pitchFamily="34" charset="0"/>
              <a:buChar char="•"/>
            </a:pPr>
            <a:r>
              <a:rPr lang="en-US" sz="2000" dirty="0"/>
              <a:t>WG Style Guide for 802.11 draft </a:t>
            </a:r>
            <a:r>
              <a:rPr lang="en-US" sz="2000" dirty="0">
                <a:solidFill>
                  <a:schemeClr val="tx1"/>
                </a:solidFill>
              </a:rPr>
              <a:t>09/1034r20</a:t>
            </a:r>
          </a:p>
          <a:p>
            <a:pPr lvl="1">
              <a:buFont typeface="Arial" panose="020B0604020202020204" pitchFamily="34" charset="0"/>
              <a:buChar char="•"/>
            </a:pPr>
            <a:r>
              <a:rPr lang="en-US" sz="1600" dirty="0">
                <a:solidFill>
                  <a:schemeClr val="tx1"/>
                </a:solidFill>
              </a:rPr>
              <a:t>	Suggested changes from Rubayet Shafin to 2.3 “is set to”</a:t>
            </a:r>
          </a:p>
          <a:p>
            <a:pPr>
              <a:buFont typeface="Arial" panose="020B0604020202020204" pitchFamily="34" charset="0"/>
              <a:buChar char="•"/>
            </a:pPr>
            <a:r>
              <a:rPr lang="en-US" sz="2000" dirty="0"/>
              <a:t>ANA number spaces</a:t>
            </a:r>
          </a:p>
          <a:p>
            <a:endParaRPr lang="en-US" sz="2000" dirty="0"/>
          </a:p>
        </p:txBody>
      </p:sp>
      <p:sp>
        <p:nvSpPr>
          <p:cNvPr id="7" name="Footer Placeholder 6">
            <a:extLst>
              <a:ext uri="{FF2B5EF4-FFF2-40B4-BE49-F238E27FC236}">
                <a16:creationId xmlns:a16="http://schemas.microsoft.com/office/drawing/2014/main" id="{B07A2742-73D6-25BC-44CB-C4E7B1CF0E17}"/>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772C07C4-FED2-FD73-5F80-CD7A2FDA014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5F64BE5-16E3-4FCD-2073-9E480392713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04886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November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rPr>
              <a:t>https://mentor.ieee.org/802.11/dcn/23/11-23-2089-00-immw-immw-sg-meeting-minutes-for-november-plenary-meeting.docx</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Continue presentations on the different SG goals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Prioritize discussion on how to capture reduced scope in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t>11-23/2178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
        <p:nvSpPr>
          <p:cNvPr id="2" name="Footer Placeholder 1">
            <a:extLst>
              <a:ext uri="{FF2B5EF4-FFF2-40B4-BE49-F238E27FC236}">
                <a16:creationId xmlns:a16="http://schemas.microsoft.com/office/drawing/2014/main" id="{229CB5E8-B87F-4144-1602-F011E5AB8187}"/>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9912979C-F4B0-2993-6060-D9DE5015D6B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EB006359-7B7F-D6E4-66AD-37D0025C287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174113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January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a:buFont typeface="Arial"/>
              <a:buChar char="•"/>
            </a:pPr>
            <a:r>
              <a:rPr lang="en-US" sz="2000" dirty="0"/>
              <a:t>Activities since November 2023:</a:t>
            </a:r>
          </a:p>
          <a:p>
            <a:pPr lvl="1">
              <a:buFont typeface="Arial"/>
              <a:buChar char="•"/>
            </a:pPr>
            <a:r>
              <a:rPr lang="en-US" sz="1600" dirty="0"/>
              <a:t>One teleconferences was held</a:t>
            </a:r>
          </a:p>
          <a:p>
            <a:pPr lvl="2">
              <a:buFont typeface="Arial"/>
              <a:buChar char="•"/>
            </a:pPr>
            <a:r>
              <a:rPr lang="en-US" sz="1400" dirty="0"/>
              <a:t>Dec 31, 2023</a:t>
            </a:r>
          </a:p>
          <a:p>
            <a:pPr lvl="3">
              <a:buFont typeface="Arial"/>
              <a:buChar char="•"/>
            </a:pPr>
            <a:r>
              <a:rPr lang="en-US" sz="1200" dirty="0"/>
              <a:t>Minutes 11-23/2216r0</a:t>
            </a:r>
          </a:p>
          <a:p>
            <a:pPr lvl="1">
              <a:buFont typeface="Arial"/>
              <a:buChar char="•"/>
            </a:pPr>
            <a:r>
              <a:rPr lang="en-US" sz="1600" dirty="0"/>
              <a:t>Minutes for November 2023 Plenary: 11-23/2184r0</a:t>
            </a:r>
          </a:p>
          <a:p>
            <a:pPr lvl="1">
              <a:buFont typeface="Arial"/>
              <a:buChar char="•"/>
            </a:pPr>
            <a:endParaRPr lang="en-US" sz="1600" dirty="0"/>
          </a:p>
          <a:p>
            <a:pPr marL="457200" lvl="1" indent="0"/>
            <a:endParaRPr lang="en-US" sz="100" dirty="0"/>
          </a:p>
          <a:p>
            <a:pPr>
              <a:buFont typeface="Arial"/>
              <a:buChar char="•"/>
            </a:pPr>
            <a:r>
              <a:rPr lang="en-US" sz="2000" dirty="0"/>
              <a:t>January 2024 meeting goals:</a:t>
            </a:r>
          </a:p>
          <a:p>
            <a:pPr lvl="1">
              <a:buFont typeface="Arial"/>
              <a:buChar char="•"/>
            </a:pPr>
            <a:r>
              <a:rPr lang="en-US" sz="1800" dirty="0"/>
              <a:t>Discussion of focusing scopes of AIML related work</a:t>
            </a:r>
            <a:endParaRPr lang="en-US" sz="1600" dirty="0"/>
          </a:p>
          <a:p>
            <a:pPr lvl="1">
              <a:buFont typeface="Arial"/>
              <a:buChar char="•"/>
            </a:pPr>
            <a:r>
              <a:rPr lang="en-US" sz="1800" dirty="0"/>
              <a:t>Technical submissions and discussions:</a:t>
            </a:r>
          </a:p>
          <a:p>
            <a:pPr lvl="2">
              <a:lnSpc>
                <a:spcPct val="90000"/>
              </a:lnSpc>
            </a:pPr>
            <a:r>
              <a:rPr lang="en-US" sz="1600" dirty="0"/>
              <a:t>Additional changes for AIML TIG Technical Report</a:t>
            </a:r>
          </a:p>
          <a:p>
            <a:pPr lvl="2">
              <a:lnSpc>
                <a:spcPct val="90000"/>
              </a:lnSpc>
            </a:pPr>
            <a:r>
              <a:rPr lang="en-US" sz="1600" dirty="0"/>
              <a:t>Additional use cases, technical and technical report presentations</a:t>
            </a:r>
          </a:p>
          <a:p>
            <a:pPr lvl="2">
              <a:buFont typeface="Arial"/>
              <a:buChar char="•"/>
            </a:pPr>
            <a:endParaRPr lang="en-US" sz="16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5243BA61-5398-C61B-1BA1-25E21B525F34}"/>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323B25D7-7FFB-788C-D999-B892F43F53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4" name="Date Placeholder 3">
            <a:extLst>
              <a:ext uri="{FF2B5EF4-FFF2-40B4-BE49-F238E27FC236}">
                <a16:creationId xmlns:a16="http://schemas.microsoft.com/office/drawing/2014/main" id="{0E130EBB-3E75-A082-F021-9D946337B33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82184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January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828800"/>
            <a:ext cx="8534400" cy="4191000"/>
          </a:xfrm>
        </p:spPr>
        <p:txBody>
          <a:bodyPr/>
          <a:lstStyle/>
          <a:p>
            <a:pPr marL="457200" lvl="1" indent="0"/>
            <a:endParaRPr lang="en-US" sz="700" dirty="0"/>
          </a:p>
          <a:p>
            <a:pPr>
              <a:buFont typeface="Arial"/>
              <a:buChar char="•"/>
            </a:pPr>
            <a:r>
              <a:rPr lang="en-US" sz="2000" dirty="0"/>
              <a:t>January 2024 Plenary meeting:</a:t>
            </a:r>
            <a:endParaRPr lang="en-US" altLang="en-US" sz="1800" dirty="0"/>
          </a:p>
          <a:p>
            <a:pPr marL="800100" lvl="1" indent="-342900">
              <a:spcBef>
                <a:spcPts val="300"/>
              </a:spcBef>
              <a:buFont typeface="Arial" panose="020B0604020202020204" pitchFamily="34" charset="0"/>
              <a:buChar char="•"/>
            </a:pPr>
            <a:r>
              <a:rPr lang="en-US" altLang="en-US" sz="1800" dirty="0"/>
              <a:t>2 slots: operating in EST (Panama City Time)</a:t>
            </a:r>
          </a:p>
          <a:p>
            <a:pPr marL="1200150" lvl="2" indent="-342900">
              <a:spcBef>
                <a:spcPts val="300"/>
              </a:spcBef>
              <a:buFont typeface="Arial" panose="020B0604020202020204" pitchFamily="34" charset="0"/>
              <a:buChar char="•"/>
            </a:pPr>
            <a:r>
              <a:rPr lang="en-US" altLang="en-US" sz="1600" dirty="0"/>
              <a:t>Monday January 15: 	</a:t>
            </a:r>
            <a:r>
              <a:rPr lang="en-US" altLang="en-US" sz="1600" b="1" dirty="0"/>
              <a:t>PM1</a:t>
            </a:r>
          </a:p>
          <a:p>
            <a:pPr marL="1200150" lvl="2" indent="-342900">
              <a:spcBef>
                <a:spcPts val="300"/>
              </a:spcBef>
              <a:buFont typeface="Arial" panose="020B0604020202020204" pitchFamily="34" charset="0"/>
              <a:buChar char="•"/>
            </a:pPr>
            <a:r>
              <a:rPr lang="en-US" altLang="en-US" sz="1600" dirty="0"/>
              <a:t>Thursday January 18: 	</a:t>
            </a:r>
            <a:r>
              <a:rPr lang="en-US" altLang="en-US" sz="1600" b="1" dirty="0"/>
              <a:t>PM1</a:t>
            </a:r>
          </a:p>
          <a:p>
            <a:pPr marL="857250" lvl="2" indent="0">
              <a:spcBef>
                <a:spcPts val="300"/>
              </a:spcBef>
            </a:pPr>
            <a:endParaRPr lang="en-US" dirty="0"/>
          </a:p>
          <a:p>
            <a:pPr lvl="1">
              <a:buFont typeface="Arial"/>
              <a:buChar char="•"/>
            </a:pPr>
            <a:r>
              <a:rPr lang="en-US" sz="1800" dirty="0"/>
              <a:t>Agenda</a:t>
            </a:r>
            <a:r>
              <a:rPr lang="en-US" sz="1800"/>
              <a:t>: 11-23/2179r0</a:t>
            </a:r>
            <a:endParaRPr lang="en-US" sz="18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80D6D07A-E020-9327-0782-FE81486967E2}"/>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BF0C9FB4-C37A-E020-2864-91EF142E530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4" name="Date Placeholder 3">
            <a:extLst>
              <a:ext uri="{FF2B5EF4-FFF2-40B4-BE49-F238E27FC236}">
                <a16:creationId xmlns:a16="http://schemas.microsoft.com/office/drawing/2014/main" id="{5A991FC5-A2DC-A792-259F-F5A39AE6EF4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0450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latin typeface="+mj-lt"/>
              </a:rPr>
              <a:t>Had no meeting since Nov 2023 Plenary</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Last meeting during Nov 2023 Plenary (November 16, 2023):</a:t>
            </a:r>
          </a:p>
          <a:p>
            <a:pPr marL="800100" lvl="3" indent="-342900">
              <a:spcBef>
                <a:spcPts val="300"/>
              </a:spcBef>
              <a:spcAft>
                <a:spcPts val="0"/>
              </a:spcAft>
              <a:buFont typeface="Arial" panose="020B0604020202020204" pitchFamily="34" charset="0"/>
              <a:buChar char="•"/>
              <a:defRPr/>
            </a:pPr>
            <a:r>
              <a:rPr lang="en-US" sz="2000"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https://mentor.ieee.org/802.11/dcn/23/11-23-1765-01-0itu-itu-ahg-agenda-for-november-2023-plenary.pptx</a:t>
            </a:r>
            <a:r>
              <a:rPr lang="en-US" sz="2000" dirty="0">
                <a:solidFill>
                  <a:srgbClr val="0000CC"/>
                </a:solidFill>
                <a:latin typeface="+mj-lt"/>
              </a:rPr>
              <a:t>  </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Have one ITU AHG session during January 2024 Plenary meeting on January 17, 2024, at 16:00 ET</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Agenda (11-23-2194): </a:t>
            </a: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To discuss contributions to be considered for submission to </a:t>
            </a:r>
            <a:r>
              <a:rPr lang="en-US" sz="1800" dirty="0">
                <a:latin typeface="+mj-lt"/>
              </a:rPr>
              <a:t>Working Party 5A May 2024 Meeting</a:t>
            </a:r>
            <a:endParaRPr lang="en-US" sz="1800"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To discuss </a:t>
            </a:r>
            <a:r>
              <a:rPr lang="en-US" sz="1800" dirty="0">
                <a:solidFill>
                  <a:srgbClr val="0000CC"/>
                </a:solidFill>
                <a:latin typeface="+mj-lt"/>
                <a:hlinkClick r:id="rId4">
                  <a:extLst>
                    <a:ext uri="{A12FA001-AC4F-418D-AE19-62706E023703}">
                      <ahyp:hlinkClr xmlns:ahyp="http://schemas.microsoft.com/office/drawing/2018/hyperlinkcolor" val="tx"/>
                    </a:ext>
                  </a:extLst>
                </a:hlinkClick>
              </a:rPr>
              <a:t>Liaison Statements </a:t>
            </a:r>
            <a:r>
              <a:rPr lang="en-US" sz="1800" dirty="0">
                <a:solidFill>
                  <a:schemeClr val="tx1"/>
                </a:solidFill>
                <a:latin typeface="+mj-lt"/>
              </a:rPr>
              <a:t>from </a:t>
            </a:r>
            <a:r>
              <a:rPr lang="en-GB" dirty="0">
                <a:effectLst/>
                <a:latin typeface="Times New Roman" panose="02020603050405020304" pitchFamily="18" charset="0"/>
                <a:ea typeface="Times New Roman" panose="02020603050405020304" pitchFamily="18" charset="0"/>
              </a:rPr>
              <a:t>ITU-T Study Group 15 </a:t>
            </a:r>
          </a:p>
          <a:p>
            <a:pPr marL="1257300" lvl="4" indent="-342900">
              <a:spcBef>
                <a:spcPts val="300"/>
              </a:spcBef>
              <a:spcAft>
                <a:spcPts val="0"/>
              </a:spcAft>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LS84, WLAN management control interface </a:t>
            </a:r>
            <a:r>
              <a:rPr lang="en-GB" dirty="0" err="1">
                <a:effectLst/>
                <a:latin typeface="Times New Roman" panose="02020603050405020304" pitchFamily="18" charset="0"/>
                <a:ea typeface="Times New Roman" panose="02020603050405020304" pitchFamily="18" charset="0"/>
              </a:rPr>
              <a:t>G.wmci</a:t>
            </a:r>
            <a:r>
              <a:rPr lang="en-GB" dirty="0">
                <a:effectLst/>
                <a:latin typeface="Times New Roman" panose="02020603050405020304" pitchFamily="18" charset="0"/>
                <a:ea typeface="Times New Roman" panose="02020603050405020304" pitchFamily="18" charset="0"/>
              </a:rPr>
              <a:t> for an in-premises network  </a:t>
            </a:r>
          </a:p>
          <a:p>
            <a:pPr marL="1257300" lvl="4" indent="-342900">
              <a:spcBef>
                <a:spcPts val="300"/>
              </a:spcBef>
              <a:spcAft>
                <a:spcPts val="0"/>
              </a:spcAft>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LS76, the Home Network Transport (HNT) Standards Overview and Work Plan</a:t>
            </a:r>
            <a:endParaRPr lang="en-US" sz="1800"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800" dirty="0">
                <a:solidFill>
                  <a:schemeClr val="tx1"/>
                </a:solidFill>
                <a:latin typeface="+mj-lt"/>
              </a:rPr>
              <a:t>Plan for contribution for the next Working Party 5A Meeting in May 2024.</a:t>
            </a:r>
          </a:p>
          <a:p>
            <a:pPr marL="342900" lvl="2" indent="-342900">
              <a:spcBef>
                <a:spcPts val="300"/>
              </a:spcBef>
              <a:spcAft>
                <a:spcPts val="0"/>
              </a:spcAft>
              <a:buFont typeface="Arial" panose="020B0604020202020204" pitchFamily="34" charset="0"/>
              <a:buChar char="•"/>
              <a:defRPr/>
            </a:pPr>
            <a:r>
              <a:rPr lang="en-US" sz="20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1800" dirty="0">
                <a:latin typeface="+mj-lt"/>
              </a:rPr>
              <a:t>Next ITU AHG Meeting after January 2024 session: TBD</a:t>
            </a:r>
          </a:p>
          <a:p>
            <a:pPr marL="800100" lvl="3" indent="-342900">
              <a:spcBef>
                <a:spcPts val="300"/>
              </a:spcBef>
              <a:spcAft>
                <a:spcPts val="0"/>
              </a:spcAft>
              <a:buFont typeface="Arial" panose="020B0604020202020204" pitchFamily="34" charset="0"/>
              <a:buChar char="•"/>
              <a:defRPr/>
            </a:pPr>
            <a:r>
              <a:rPr lang="en-US" sz="1800" dirty="0">
                <a:latin typeface="+mj-lt"/>
              </a:rPr>
              <a:t>Working Party 5A Next Meeting Dates: </a:t>
            </a:r>
            <a:r>
              <a:rPr lang="en-US" sz="1800" dirty="0">
                <a:solidFill>
                  <a:srgbClr val="0000CC"/>
                </a:solidFill>
                <a:hlinkClick r:id="rId5">
                  <a:extLst>
                    <a:ext uri="{A12FA001-AC4F-418D-AE19-62706E023703}">
                      <ahyp:hlinkClr xmlns:ahyp="http://schemas.microsoft.com/office/drawing/2018/hyperlinkcolor" val="tx"/>
                    </a:ext>
                  </a:extLst>
                </a:hlinkClick>
              </a:rPr>
              <a:t>Monday 2024-05-13 - Thursday 2024-05-23</a:t>
            </a:r>
            <a:endParaRPr lang="en-US" sz="1800" dirty="0">
              <a:solidFill>
                <a:srgbClr val="0000CC"/>
              </a:solidFill>
              <a:latin typeface="+mj-lt"/>
            </a:endParaRPr>
          </a:p>
        </p:txBody>
      </p:sp>
      <p:sp>
        <p:nvSpPr>
          <p:cNvPr id="4" name="Footer Placeholder 3">
            <a:extLst>
              <a:ext uri="{FF2B5EF4-FFF2-40B4-BE49-F238E27FC236}">
                <a16:creationId xmlns:a16="http://schemas.microsoft.com/office/drawing/2014/main" id="{FD0707F7-284F-8D0A-BD2A-43CC6C30B0A4}"/>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5F47277F-BF7D-363F-2C10-B68A84C4242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69215740-B545-D404-EA80-CFDA8D569312}"/>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785277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11-11/0270r70 (January 2023)</a:t>
            </a:r>
          </a:p>
          <a:p>
            <a:pPr eaLnBrk="1" hangingPunct="1"/>
            <a:r>
              <a:rPr lang="en-US" altLang="en-US" sz="2000" dirty="0"/>
              <a:t>Changes since September 2023:</a:t>
            </a:r>
          </a:p>
          <a:p>
            <a:pPr lvl="1" eaLnBrk="1" hangingPunct="1"/>
            <a:r>
              <a:rPr lang="en-US" altLang="en-US" sz="1800" dirty="0" err="1"/>
              <a:t>TGbe</a:t>
            </a:r>
            <a:r>
              <a:rPr lang="en-US" altLang="en-US" sz="1800" dirty="0"/>
              <a:t>: global op class, status code</a:t>
            </a:r>
          </a:p>
          <a:p>
            <a:pPr lvl="1" eaLnBrk="1" hangingPunct="1"/>
            <a:r>
              <a:rPr lang="en-US" altLang="en-US" sz="1800" dirty="0" err="1"/>
              <a:t>TGme</a:t>
            </a:r>
            <a:r>
              <a:rPr lang="en-US" altLang="en-US" sz="1800" dirty="0"/>
              <a:t>: element ID, MIB</a:t>
            </a:r>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8860B973-97E4-BF1D-1BB1-A0F1384A5E04}"/>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F7964248-1794-6FE5-EE38-C54230EF1A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97CF7CC6-E499-200D-2238-D2AD16D8DE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210223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Monday PM1, Thursday AM2</a:t>
            </a:r>
          </a:p>
          <a:p>
            <a:pPr marL="342900" lvl="2" indent="-342900">
              <a:spcBef>
                <a:spcPts val="300"/>
              </a:spcBef>
              <a:spcAft>
                <a:spcPts val="0"/>
              </a:spcAft>
              <a:defRPr/>
            </a:pPr>
            <a:r>
              <a:rPr lang="en-US" altLang="en-US" sz="2400" b="1" dirty="0"/>
              <a:t>Agenda is here: </a:t>
            </a:r>
            <a:r>
              <a:rPr lang="en-US" altLang="en-US" sz="2400" b="1" dirty="0">
                <a:hlinkClick r:id="rId3"/>
              </a:rPr>
              <a:t>11-23/2182r2</a:t>
            </a:r>
            <a:r>
              <a:rPr lang="en-US" altLang="en-US" sz="2400" b="1" dirty="0"/>
              <a:t>,  topics:</a:t>
            </a:r>
          </a:p>
          <a:p>
            <a:pPr marL="342900" lvl="2" indent="-342900">
              <a:spcBef>
                <a:spcPts val="300"/>
              </a:spcBef>
              <a:spcAft>
                <a:spcPts val="0"/>
              </a:spcAft>
              <a:buFontTx/>
              <a:buChar char="-"/>
              <a:defRPr/>
            </a:pPr>
            <a:r>
              <a:rPr lang="en-US" altLang="en-US" sz="2400" b="1" dirty="0"/>
              <a:t>“Non-infrastructure BSS” and Channel Usage </a:t>
            </a:r>
            <a:r>
              <a:rPr lang="en-US" altLang="en-US" sz="2400" dirty="0"/>
              <a:t>– Monday PM1</a:t>
            </a:r>
          </a:p>
          <a:p>
            <a:pPr marL="342900" lvl="2" indent="-342900">
              <a:spcBef>
                <a:spcPts val="300"/>
              </a:spcBef>
              <a:spcAft>
                <a:spcPts val="0"/>
              </a:spcAft>
              <a:buFontTx/>
              <a:buChar char="-"/>
              <a:defRPr/>
            </a:pPr>
            <a:r>
              <a:rPr lang="en-US" altLang="en-US" sz="2400" b="1" dirty="0"/>
              <a:t>IEEE Std 802 revision project update </a:t>
            </a:r>
            <a:r>
              <a:rPr lang="en-US" altLang="en-US" sz="2400" dirty="0"/>
              <a:t>– Monday PM1/Thursday as needed</a:t>
            </a:r>
          </a:p>
          <a:p>
            <a:pPr marL="800100" lvl="3" indent="-342900">
              <a:spcBef>
                <a:spcPts val="300"/>
              </a:spcBef>
              <a:spcAft>
                <a:spcPts val="0"/>
              </a:spcAft>
              <a:buFontTx/>
              <a:buChar char="-"/>
              <a:defRPr/>
            </a:pPr>
            <a:r>
              <a:rPr lang="en-US" altLang="en-US" sz="2200" b="1" dirty="0"/>
              <a:t>Replace EPD/LPD terminology</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 </a:t>
            </a:r>
            <a:r>
              <a:rPr lang="en-US" altLang="en-US" sz="2400" dirty="0"/>
              <a:t>– Thursday AM2</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E6E1052-64C3-0478-979E-B78AC93A178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7F99E267-D5E5-338E-66CB-FDE752EB195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FFDDC4B9-5E62-328D-4121-85B9E09792F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904762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CC27A6F-97D8-CB40-0637-BC6A8AEAEF3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D7F73EE-8A66-B158-6F9E-EC6C8C61E2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982019A3-86C1-46D1-B6C6-50046EEFE7D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627987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January 2024 </a:t>
            </a:r>
          </a:p>
        </p:txBody>
      </p:sp>
      <p:sp>
        <p:nvSpPr>
          <p:cNvPr id="9218" name="Rectangle 2"/>
          <p:cNvSpPr>
            <a:spLocks noGrp="1" noChangeArrowheads="1"/>
          </p:cNvSpPr>
          <p:nvPr>
            <p:ph idx="1"/>
          </p:nvPr>
        </p:nvSpPr>
        <p:spPr>
          <a:ln/>
        </p:spPr>
        <p:txBody>
          <a:bodyPr/>
          <a:lstStyle/>
          <a:p>
            <a:pPr marL="0" indent="0"/>
            <a:r>
              <a:rPr lang="en-GB" dirty="0"/>
              <a:t>Meeting slot(s) </a:t>
            </a:r>
            <a:r>
              <a:rPr lang="en-GB" dirty="0">
                <a:solidFill>
                  <a:srgbClr val="FF0000"/>
                </a:solidFill>
              </a:rPr>
              <a:t>802.11 </a:t>
            </a:r>
            <a:r>
              <a:rPr lang="en-GB" dirty="0" err="1">
                <a:solidFill>
                  <a:srgbClr val="FF0000"/>
                </a:solidFill>
              </a:rPr>
              <a:t>Coex</a:t>
            </a:r>
            <a:r>
              <a:rPr lang="en-GB" dirty="0">
                <a:solidFill>
                  <a:srgbClr val="FF0000"/>
                </a:solidFill>
              </a:rPr>
              <a:t> SC</a:t>
            </a:r>
            <a:r>
              <a:rPr lang="en-GB" dirty="0"/>
              <a:t>:</a:t>
            </a:r>
          </a:p>
          <a:p>
            <a:pPr>
              <a:buFont typeface="Arial" panose="020B0604020202020204" pitchFamily="34" charset="0"/>
              <a:buChar char="•"/>
            </a:pPr>
            <a:r>
              <a:rPr lang="en-GB" dirty="0">
                <a:solidFill>
                  <a:srgbClr val="FF0000"/>
                </a:solidFill>
              </a:rPr>
              <a:t>Tuesday</a:t>
            </a:r>
            <a:r>
              <a:rPr lang="en-GB" dirty="0"/>
              <a:t> 13:30 – 15:30h (</a:t>
            </a:r>
            <a:r>
              <a:rPr lang="en-GB" dirty="0">
                <a:solidFill>
                  <a:srgbClr val="FF0000"/>
                </a:solidFill>
              </a:rPr>
              <a:t>PM 1</a:t>
            </a:r>
            <a:r>
              <a:rPr lang="en-GB" dirty="0"/>
              <a:t>) </a:t>
            </a:r>
          </a:p>
          <a:p>
            <a:pPr lvl="1">
              <a:buFont typeface="Arial" panose="020B0604020202020204" pitchFamily="34" charset="0"/>
              <a:buChar char="•"/>
            </a:pPr>
            <a:r>
              <a:rPr lang="en-GB" dirty="0">
                <a:sym typeface="Wingdings" pitchFamily="2" charset="2"/>
              </a:rPr>
              <a:t>Preparing for TUE EVE joint session</a:t>
            </a:r>
          </a:p>
          <a:p>
            <a:pPr lvl="1">
              <a:buFont typeface="Arial" panose="020B0604020202020204" pitchFamily="34" charset="0"/>
              <a:buChar char="•"/>
            </a:pPr>
            <a:r>
              <a:rPr lang="en-GB" dirty="0">
                <a:sym typeface="Wingdings" pitchFamily="2" charset="2"/>
              </a:rPr>
              <a:t>Additional submissions (if time </a:t>
            </a:r>
            <a:r>
              <a:rPr lang="en-GB" dirty="0" err="1">
                <a:sym typeface="Wingdings" pitchFamily="2" charset="2"/>
              </a:rPr>
              <a:t>termits</a:t>
            </a:r>
            <a:r>
              <a:rPr lang="en-GB" dirty="0">
                <a:sym typeface="Wingdings" pitchFamily="2" charset="2"/>
              </a:rPr>
              <a:t>)</a:t>
            </a:r>
            <a:endParaRPr lang="en-GB" dirty="0"/>
          </a:p>
          <a:p>
            <a:pPr>
              <a:buFont typeface="Arial" panose="020B0604020202020204" pitchFamily="34" charset="0"/>
              <a:buChar char="•"/>
            </a:pPr>
            <a:r>
              <a:rPr lang="en-GB" dirty="0">
                <a:solidFill>
                  <a:srgbClr val="FF0000"/>
                </a:solidFill>
              </a:rPr>
              <a:t>Wednesday</a:t>
            </a:r>
            <a:r>
              <a:rPr lang="en-GB" dirty="0"/>
              <a:t> 10:30 – 12:30h (</a:t>
            </a:r>
            <a:r>
              <a:rPr lang="en-GB" dirty="0">
                <a:solidFill>
                  <a:srgbClr val="FF0000"/>
                </a:solidFill>
              </a:rPr>
              <a:t>AM2</a:t>
            </a:r>
            <a:r>
              <a:rPr lang="en-GB" dirty="0"/>
              <a:t>)</a:t>
            </a:r>
          </a:p>
          <a:p>
            <a:pPr lvl="1">
              <a:buFont typeface="Arial" panose="020B0604020202020204" pitchFamily="34" charset="0"/>
              <a:buChar char="•"/>
            </a:pPr>
            <a:r>
              <a:rPr lang="en-GB" dirty="0"/>
              <a:t>Additional submissions (continued from TUE PM 1)</a:t>
            </a:r>
          </a:p>
          <a:p>
            <a:pPr lvl="1">
              <a:buFont typeface="Arial" panose="020B0604020202020204" pitchFamily="34" charset="0"/>
              <a:buChar char="•"/>
            </a:pPr>
            <a:endParaRPr lang="en-GB" dirty="0"/>
          </a:p>
          <a:p>
            <a:pPr marL="0" indent="0"/>
            <a:r>
              <a:rPr lang="en-GB" dirty="0">
                <a:solidFill>
                  <a:srgbClr val="FF0000"/>
                </a:solidFill>
              </a:rPr>
              <a:t>Joint 802.11 </a:t>
            </a:r>
            <a:r>
              <a:rPr lang="en-GB" dirty="0" err="1">
                <a:solidFill>
                  <a:srgbClr val="FF0000"/>
                </a:solidFill>
              </a:rPr>
              <a:t>Coex</a:t>
            </a:r>
            <a:r>
              <a:rPr lang="en-GB" dirty="0">
                <a:solidFill>
                  <a:srgbClr val="FF0000"/>
                </a:solidFill>
              </a:rPr>
              <a:t> SC &amp; 802.15ab.4</a:t>
            </a:r>
            <a:r>
              <a:rPr lang="en-GB" dirty="0"/>
              <a:t>:  </a:t>
            </a:r>
          </a:p>
          <a:p>
            <a:pPr>
              <a:buFont typeface="Arial" panose="020B0604020202020204" pitchFamily="34" charset="0"/>
              <a:buChar char="•"/>
            </a:pPr>
            <a:r>
              <a:rPr lang="en-GB" dirty="0">
                <a:solidFill>
                  <a:srgbClr val="FF0000"/>
                </a:solidFill>
              </a:rPr>
              <a:t>Tuesday</a:t>
            </a:r>
            <a:r>
              <a:rPr lang="en-GB" dirty="0"/>
              <a:t> 19.30 – 21.30h (</a:t>
            </a:r>
            <a:r>
              <a:rPr lang="en-GB" dirty="0">
                <a:solidFill>
                  <a:srgbClr val="FF0000"/>
                </a:solidFill>
              </a:rPr>
              <a:t>EVE</a:t>
            </a:r>
            <a:r>
              <a:rPr lang="en-GB" dirty="0"/>
              <a:t>)</a:t>
            </a:r>
          </a:p>
        </p:txBody>
      </p:sp>
      <p:sp>
        <p:nvSpPr>
          <p:cNvPr id="3" name="Footer Placeholder 2">
            <a:extLst>
              <a:ext uri="{FF2B5EF4-FFF2-40B4-BE49-F238E27FC236}">
                <a16:creationId xmlns:a16="http://schemas.microsoft.com/office/drawing/2014/main" id="{224BCD5A-4CB2-5064-DAAF-349CC8D4B6BB}"/>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117180EA-88D7-C0C6-6655-CB5A89D0F59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63E9D5B1-E3E2-491D-CD26-FBE3946B608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41530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January 2024 </a:t>
            </a:r>
            <a:r>
              <a:rPr lang="en-GB"/>
              <a:t>(cont.) </a:t>
            </a:r>
            <a:endParaRPr lang="en-GB" dirty="0"/>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ETSI BRAN Update</a:t>
            </a:r>
          </a:p>
          <a:p>
            <a:pPr>
              <a:buFont typeface="Times New Roman" pitchFamily="16" charset="0"/>
              <a:buChar char="•"/>
            </a:pPr>
            <a:r>
              <a:rPr lang="en-GB" dirty="0"/>
              <a:t>Revising ETSI EN 303 687</a:t>
            </a:r>
          </a:p>
          <a:p>
            <a:pPr>
              <a:buFont typeface="Times New Roman" pitchFamily="16" charset="0"/>
              <a:buChar char="•"/>
            </a:pPr>
            <a:r>
              <a:rPr lang="en-GB" dirty="0"/>
              <a:t>Evaluation of Puncturing for Coexistence of IEEE 802.11 and Bluetooth in 6 GHz</a:t>
            </a:r>
          </a:p>
          <a:p>
            <a:pPr>
              <a:buFont typeface="Times New Roman" pitchFamily="16" charset="0"/>
              <a:buChar char="•"/>
            </a:pPr>
            <a:r>
              <a:rPr lang="en-GB" dirty="0"/>
              <a:t>Proposal for Bluetooth and Wi-Fi Coexistence in 5 and 6GHz</a:t>
            </a:r>
          </a:p>
          <a:p>
            <a:pPr marL="0" indent="0"/>
            <a:endParaRPr lang="en-GB" dirty="0"/>
          </a:p>
          <a:p>
            <a:pPr marL="0" indent="0"/>
            <a:r>
              <a:rPr lang="en-GB" dirty="0"/>
              <a:t>Agenda: 11-23/2130</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8C2B906D-6C07-6F4B-C9A6-BBA165CC8E56}"/>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CDABC85F-C4C6-1D7E-EB96-31B767250D1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38FE5C17-915D-0AFB-AB25-B56C31AED0F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845702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2024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March 2024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November Plenary Session:  13 October 2023</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19 December 2023 for January 31, Virtual Telecon</a:t>
            </a:r>
          </a:p>
          <a:p>
            <a:pPr lvl="2">
              <a:buFont typeface="Arial" panose="020B0604020202020204" pitchFamily="34" charset="0"/>
              <a:buChar char="•"/>
            </a:pPr>
            <a:r>
              <a:rPr lang="en-US" sz="2000" dirty="0"/>
              <a:t>09 February 2024 for March 20, London, UK</a:t>
            </a:r>
          </a:p>
          <a:p>
            <a:pPr lvl="2">
              <a:buFont typeface="Arial" panose="020B0604020202020204" pitchFamily="34" charset="0"/>
              <a:buChar char="•"/>
            </a:pPr>
            <a:r>
              <a:rPr lang="en-US" sz="2000" dirty="0">
                <a:effectLst/>
              </a:rPr>
              <a:t>26 March for </a:t>
            </a:r>
            <a:r>
              <a:rPr lang="en-US" sz="2000" dirty="0"/>
              <a:t>May 6, Virtual Telecon</a:t>
            </a:r>
          </a:p>
          <a:p>
            <a:pPr lvl="2">
              <a:buFont typeface="Arial" panose="020B0604020202020204" pitchFamily="34" charset="0"/>
              <a:buChar char="•"/>
            </a:pPr>
            <a:r>
              <a:rPr lang="en-US" sz="2000" dirty="0"/>
              <a:t>26 April </a:t>
            </a:r>
            <a:r>
              <a:rPr lang="en-US" sz="2000" dirty="0">
                <a:effectLst/>
              </a:rPr>
              <a:t>for </a:t>
            </a:r>
            <a:r>
              <a:rPr lang="en-US" sz="2000" dirty="0"/>
              <a:t>June 5, Virtual Telecon</a:t>
            </a:r>
            <a:endParaRPr lang="en-US" sz="2000" dirty="0">
              <a:effectLst/>
            </a:endParaRPr>
          </a:p>
          <a:p>
            <a:pPr marL="914400" lvl="2" indent="0"/>
            <a:br>
              <a:rPr lang="en-US" altLang="en-US" sz="2200" dirty="0"/>
            </a:br>
            <a:endParaRPr lang="en-US" altLang="en-US" sz="22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7673</TotalTime>
  <Words>3302</Words>
  <Application>Microsoft Office PowerPoint</Application>
  <PresentationFormat>Widescreen</PresentationFormat>
  <Paragraphs>644</Paragraphs>
  <Slides>33</Slides>
  <Notes>21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Times New Roman</vt:lpstr>
      <vt:lpstr>Wingdings</vt:lpstr>
      <vt:lpstr>Office Theme</vt:lpstr>
      <vt:lpstr>Document</vt:lpstr>
      <vt:lpstr>WG11 Opening Report Snapshot Slides January 2024</vt:lpstr>
      <vt:lpstr>Abstract</vt:lpstr>
      <vt:lpstr>Editors meeting: agenda for 2024-01-16 meeting</vt:lpstr>
      <vt:lpstr>ANA Status</vt:lpstr>
      <vt:lpstr>ARC (Architecture) – Jan 2024</vt:lpstr>
      <vt:lpstr>ARC (Architecture) – Jan 2024</vt:lpstr>
      <vt:lpstr>Coex SC (Coexistence) – January 2024 </vt:lpstr>
      <vt:lpstr>Coex SC (Coexistence) – January 2024 (cont.) </vt:lpstr>
      <vt:lpstr>PAR Review SC – January 2024 Snapshot Chair: Jon Rosdahl</vt:lpstr>
      <vt:lpstr>WNG SC (Wireless Next Generation)</vt:lpstr>
      <vt:lpstr>IEEE 802 JTC1 SC will meet once on Tue, 16 January 2024 @ 4pm EST</vt:lpstr>
      <vt:lpstr>A large number of IEEE 802 submissions ought to be in the PSDO balloting &amp; publication process - but</vt:lpstr>
      <vt:lpstr>IEEE 802 has 144 standards in or through the PSDO pipeline</vt:lpstr>
      <vt:lpstr>TGme (Maintenance) Summary </vt:lpstr>
      <vt:lpstr>TGbe (Extremely High Throughput)</vt:lpstr>
      <vt:lpstr>TGbe January F2F Schedule</vt:lpstr>
      <vt:lpstr>TGbf (WLAN Sensing)– January 2024</vt:lpstr>
      <vt:lpstr>TGbf Timeline</vt:lpstr>
      <vt:lpstr>PowerPoint Presentation</vt:lpstr>
      <vt:lpstr>PowerPoint Presentation</vt:lpstr>
      <vt:lpstr>TGbh (Random and Changing MAC Addresses) – Jan 2024</vt:lpstr>
      <vt:lpstr>IEEE 802.11 TGbi – January 2024</vt:lpstr>
      <vt:lpstr>TGbk 320MHz Positioning</vt:lpstr>
      <vt:lpstr>TGbk 320MHz Positioning</vt:lpstr>
      <vt:lpstr>TGbk 320MHz Ranging</vt:lpstr>
      <vt:lpstr>TGbn (Ultra High Reliability)</vt:lpstr>
      <vt:lpstr>TGbn January F2F Schedule</vt:lpstr>
      <vt:lpstr>Snapshot of AMP SG for Jan 2024 IEEE 802 Interim</vt:lpstr>
      <vt:lpstr>PowerPoint Presentation</vt:lpstr>
      <vt:lpstr>Snapshot for IMMW SG – Integrated mmWave</vt:lpstr>
      <vt:lpstr>IEEE 802.11 AIML TIG – January 2024 Artificial Intelligence and Machine Learning </vt:lpstr>
      <vt:lpstr>IEEE 802.11 AIML TIG – January 2024 Artificial Intelligence and Machine Learning </vt:lpstr>
      <vt:lpstr>802.11 ITU Liaison Ad Hoc (ITU AHG) – January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192</cp:revision>
  <cp:lastPrinted>1601-01-01T00:00:00Z</cp:lastPrinted>
  <dcterms:created xsi:type="dcterms:W3CDTF">2018-05-02T19:26:26Z</dcterms:created>
  <dcterms:modified xsi:type="dcterms:W3CDTF">2024-01-15T00:12:35Z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