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530" r:id="rId4"/>
    <p:sldId id="258" r:id="rId5"/>
    <p:sldId id="526" r:id="rId6"/>
    <p:sldId id="521" r:id="rId7"/>
    <p:sldId id="532" r:id="rId8"/>
    <p:sldId id="262" r:id="rId9"/>
    <p:sldId id="518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85FCF79-36E7-4643-8BC4-A09EA843EB9F}">
          <p14:sldIdLst>
            <p14:sldId id="256"/>
            <p14:sldId id="257"/>
            <p14:sldId id="530"/>
            <p14:sldId id="258"/>
            <p14:sldId id="526"/>
            <p14:sldId id="521"/>
            <p14:sldId id="532"/>
            <p14:sldId id="262"/>
            <p14:sldId id="518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8B8F93-C4C1-B873-E1CC-F240525985FC}" name="Shaıma' Samıh Saleem ABIDRABBU" initials="SSSA" userId="S::shaima.abidrabbu@std.medipol.edu.tr::9fa15810-f518-42c7-b190-9e5e1dd02c87" providerId="AD"/>
  <p188:author id="{9E65BBD8-CAB9-E4A5-5A31-1F184E9E1895}" name="furqan_ahmed89" initials="fu" userId="S::furqan_ahmed89_hotmail.com#ext#@medipoledutr.onmicrosoft.com::f79d6611-e75c-4cf1-9689-2fc092ae6a4e" providerId="AD"/>
  <p188:author id="{0CCB76E4-5190-30C1-5AA7-A3D15BCAE699}" name="Sawaıra Rafaqat ALI" initials="SA" userId="S::sawaira.ali@std.medipol.edu.tr::df5e37ad-c75d-404a-a8d8-6d17633191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A848F6-E674-0547-3157-8A7D93B7CDF8}" v="3" dt="2023-11-13T18:04:33.633"/>
    <p1510:client id="{19577D72-D5BE-ABC7-8B3C-45AAC2DE4BDF}" v="723" dt="2023-11-14T12:50:53.471"/>
    <p1510:client id="{39AA5B91-64F5-FEEF-92C2-1B52E1663597}" v="4" dt="2023-11-14T15:15:50.105"/>
    <p1510:client id="{448C89F1-B715-EC10-AFC1-320F05DDB6DA}" v="2" dt="2023-11-13T19:11:59.019"/>
    <p1510:client id="{7041AEA0-F338-E096-01DC-EBD22B2C0B3E}" v="11" dt="2023-11-14T15:40:09.230"/>
    <p1510:client id="{9AD25305-96D2-49B6-A8DD-DB271E797C91}" v="44" dt="2023-11-16T09:29:37.269"/>
    <p1510:client id="{A255DFE3-CDFB-84ED-B204-1FFBFCF9C853}" v="10" dt="2023-11-16T09:52:37.189"/>
    <p1510:client id="{C0B474B1-690E-4A33-993B-E7A1E5AEF53D}" v="1321" dt="2023-11-14T14:24:28.1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94" autoAdjust="0"/>
  </p:normalViewPr>
  <p:slideViewPr>
    <p:cSldViewPr snapToGrid="0">
      <p:cViewPr varScale="1">
        <p:scale>
          <a:sx n="72" d="100"/>
          <a:sy n="72" d="100"/>
        </p:scale>
        <p:origin x="107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45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340995" indent="-283845">
              <a:spcBef>
                <a:spcPts val="600"/>
              </a:spcBef>
              <a:buFont typeface="Times New Roman,Serif"/>
              <a:buChar char="–"/>
            </a:pP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">
              <a:spcBef>
                <a:spcPts val="600"/>
              </a:spcBef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12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36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71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tr-TR"/>
              <a:t>November 2023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tr-TR"/>
              <a:t>November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/>
              <a:t>Haji M. Furqan,et al.,Vestel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328" y="6848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An Approach to Enhance the Reliability for Wi-Fi Networks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38918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 2023-11-16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/>
              <a:t>November 2023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1944867"/>
              </p:ext>
            </p:extLst>
          </p:nvPr>
        </p:nvGraphicFramePr>
        <p:xfrm>
          <a:off x="639763" y="3292475"/>
          <a:ext cx="11122025" cy="269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1751" imgH="2543950" progId="Word.Document.8">
                  <p:embed/>
                </p:oleObj>
              </mc:Choice>
              <mc:Fallback>
                <p:oleObj name="Document" r:id="rId3" imgW="10441751" imgH="254395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3" y="3292475"/>
                        <a:ext cx="11122025" cy="2697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27532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7" y="1751014"/>
            <a:ext cx="10879667" cy="4038599"/>
          </a:xfrm>
        </p:spPr>
        <p:txBody>
          <a:bodyPr/>
          <a:lstStyle/>
          <a:p>
            <a:pPr marL="0" indent="0"/>
            <a:r>
              <a:rPr lang="en-US" sz="1600" dirty="0"/>
              <a:t>[1] 11-22/708 “Beyond be - Next Step”. </a:t>
            </a:r>
            <a:endParaRPr lang="en-US" sz="1600"/>
          </a:p>
          <a:p>
            <a:pPr marL="0" indent="0"/>
            <a:r>
              <a:rPr lang="en-US" sz="1600" dirty="0"/>
              <a:t>[2] 11-22/1516 “Considerations on Multi-AP Coordination”</a:t>
            </a:r>
            <a:endParaRPr lang="en-US" sz="1600" dirty="0">
              <a:cs typeface="Times New Roman"/>
            </a:endParaRPr>
          </a:p>
          <a:p>
            <a:pPr marL="0" indent="0"/>
            <a:r>
              <a:rPr lang="en-US" sz="1600" dirty="0"/>
              <a:t>[3] 11-22/1530 “Multi AP coordination for next-generation Wi-Fi”</a:t>
            </a:r>
            <a:endParaRPr lang="en-US" sz="1600" dirty="0">
              <a:cs typeface="Times New Roman"/>
            </a:endParaRPr>
          </a:p>
          <a:p>
            <a:pPr marL="0" indent="0"/>
            <a:r>
              <a:rPr lang="en-US" sz="1600" dirty="0"/>
              <a:t>[4] 11-22/1567 “C-OFDMA throughput analysis in various mesh backhaul scenarios”</a:t>
            </a:r>
            <a:endParaRPr lang="en-US" sz="1600" dirty="0">
              <a:cs typeface="Times New Roman"/>
            </a:endParaRPr>
          </a:p>
          <a:p>
            <a:pPr marL="0" indent="0"/>
            <a:r>
              <a:rPr lang="en-US" sz="1600" dirty="0"/>
              <a:t>[5] 11-22/1556 “Multi-AP Coordination for Low Latency Traffic Delivery”</a:t>
            </a:r>
            <a:endParaRPr lang="en-US" sz="1600" dirty="0">
              <a:cs typeface="Times New Roman"/>
            </a:endParaRPr>
          </a:p>
          <a:p>
            <a:pPr marL="0" indent="0"/>
            <a:r>
              <a:rPr lang="en-US" sz="1600" dirty="0"/>
              <a:t>[6] 11-22/1393 “Latency Reduction Scheme for UHR”</a:t>
            </a:r>
            <a:endParaRPr lang="en-US" sz="1600" dirty="0">
              <a:cs typeface="Times New Roman"/>
            </a:endParaRPr>
          </a:p>
          <a:p>
            <a:pPr marL="0" indent="0"/>
            <a:r>
              <a:rPr lang="en-US" sz="1600" dirty="0"/>
              <a:t>[7] 11-22/1395 “Thoughts on high frequency band”</a:t>
            </a:r>
            <a:endParaRPr lang="en-US" sz="1600" dirty="0">
              <a:cs typeface="Times New Roman"/>
            </a:endParaRPr>
          </a:p>
          <a:p>
            <a:pPr marL="0" indent="0"/>
            <a:r>
              <a:rPr lang="en-US" sz="1600" dirty="0"/>
              <a:t>[8] 11-22/1595 “Some questions to answer in the SG”</a:t>
            </a:r>
            <a:endParaRPr lang="en-US" sz="1600" dirty="0">
              <a:cs typeface="Times New Roman"/>
            </a:endParaRPr>
          </a:p>
          <a:p>
            <a:pPr marL="0" indent="0"/>
            <a:r>
              <a:rPr lang="en-US" sz="1600" dirty="0"/>
              <a:t>[9] 11-22/1649 “MIMO interference suppression for enhanced reliability”</a:t>
            </a:r>
            <a:endParaRPr lang="en-US" sz="1600" dirty="0">
              <a:cs typeface="Times New Roman"/>
            </a:endParaRPr>
          </a:p>
          <a:p>
            <a:pPr marL="0" indent="0"/>
            <a:r>
              <a:rPr lang="en-US" sz="1600" dirty="0"/>
              <a:t>[10] 11-22/1790 “Green AP and resilience requirements for home networks”</a:t>
            </a:r>
            <a:endParaRPr lang="en-US" sz="1600" dirty="0">
              <a:cs typeface="Times New Roman"/>
            </a:endParaRPr>
          </a:p>
          <a:p>
            <a:pPr marL="0" indent="0"/>
            <a:r>
              <a:rPr lang="en-US" sz="1600" dirty="0"/>
              <a:t>[11] 11-22/1414 “Low Power Listening Mode”</a:t>
            </a:r>
            <a:endParaRPr lang="en-US" sz="1600" dirty="0">
              <a:cs typeface="Times New Roman"/>
            </a:endParaRPr>
          </a:p>
          <a:p>
            <a:pPr marL="0" indent="0"/>
            <a:r>
              <a:rPr lang="en-US" sz="1600" dirty="0">
                <a:cs typeface="Times New Roman"/>
              </a:rPr>
              <a:t>[12] </a:t>
            </a:r>
            <a:r>
              <a:rPr lang="en-US" sz="1800" dirty="0">
                <a:cs typeface="Times New Roman"/>
              </a:rPr>
              <a:t>11-21/1205r0</a:t>
            </a:r>
            <a:r>
              <a:rPr lang="en-US" sz="1600" dirty="0">
                <a:cs typeface="Times New Roman"/>
              </a:rPr>
              <a:t> “Redundant Transmission for Enhanced Reliability and Reduced Latency”</a:t>
            </a:r>
            <a:endParaRPr lang="en-US" sz="1600" b="0" dirty="0">
              <a:cs typeface="Times New Roman"/>
            </a:endParaRPr>
          </a:p>
          <a:p>
            <a:pPr marL="0" indent="0"/>
            <a:endParaRPr lang="en-US" sz="1600" dirty="0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/>
              <a:t>November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cs typeface="Times New Roman"/>
              </a:rPr>
              <a:t>Introduction (1/2)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68685" y="1649690"/>
            <a:ext cx="10249266" cy="4297671"/>
          </a:xfrm>
          <a:ln/>
        </p:spPr>
        <p:txBody>
          <a:bodyPr/>
          <a:lstStyle/>
          <a:p>
            <a:pPr marL="171450" lvl="1" indent="-171450">
              <a:buFont typeface="Arial" panose="020B0604020202020204" pitchFamily="34" charset="0"/>
              <a:buChar char="•"/>
            </a:pPr>
            <a:endParaRPr lang="en-US" sz="2400" dirty="0">
              <a:cs typeface="Times New Roman"/>
            </a:endParaRPr>
          </a:p>
          <a:p>
            <a:pPr marL="171450" lvl="1" indent="-171450" algn="just">
              <a:buFont typeface="Arial" panose="020B0604020202020204" pitchFamily="34" charset="0"/>
              <a:buChar char="•"/>
            </a:pPr>
            <a:r>
              <a:rPr lang="en-US" b="1" dirty="0">
                <a:cs typeface="Times New Roman"/>
              </a:rPr>
              <a:t>The UHR study group (current IEEE 802.11 bn) was founded to look into the solutions that could enhance throughput, enhance reliability, reduce latency, and improve power consumption [1]. 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b="1" dirty="0"/>
              <a:t>Several technologies have been proposed for consideration in UHR, including</a:t>
            </a:r>
            <a:endParaRPr lang="en-US" b="1" dirty="0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Multi-AP [</a:t>
            </a:r>
            <a:r>
              <a:rPr lang="en-US" sz="1600" b="0" dirty="0"/>
              <a:t>2</a:t>
            </a:r>
            <a:r>
              <a:rPr lang="en-US" sz="1600" dirty="0"/>
              <a:t>-5]</a:t>
            </a:r>
            <a:endParaRPr lang="en-US" sz="1600" dirty="0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Preemption [6]</a:t>
            </a:r>
            <a:endParaRPr lang="en-US" sz="1600" dirty="0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mm-Wave MLO [7-8]</a:t>
            </a:r>
            <a:endParaRPr lang="en-US" sz="1600" dirty="0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MIMO enhancements [9]</a:t>
            </a:r>
            <a:endParaRPr lang="en-US" sz="1600" dirty="0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Power efficiency [10-11]</a:t>
            </a:r>
            <a:endParaRPr lang="en-US" sz="1600" dirty="0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sz="1600" dirty="0">
                <a:cs typeface="Times New Roman"/>
              </a:rPr>
              <a:t>Redundant transmission [12]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/>
              <a:t>November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CD28B-5858-84E8-15AF-9E0079A1C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Introduction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510F9-C777-6938-BA43-F154B1077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16" charset="0"/>
              <a:buChar char="•"/>
            </a:pP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Multi-user MIMO (MU-MIMO) and Orthogonal Frequency Division Multiple Access (OFDMA) are pivotal for enhancing overall network performance. UHR study group </a:t>
            </a:r>
            <a:r>
              <a:rPr lang="en-US" sz="2000" dirty="0">
                <a:solidFill>
                  <a:srgbClr val="FF0000"/>
                </a:solidFill>
                <a:ea typeface="+mn-lt"/>
                <a:cs typeface="+mn-lt"/>
              </a:rPr>
              <a:t> </a:t>
            </a: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aims at improving reliability and reducing latency in such systems.</a:t>
            </a:r>
            <a:endParaRPr lang="en-US" sz="2000" dirty="0">
              <a:solidFill>
                <a:schemeClr val="tx1"/>
              </a:solidFill>
              <a:ea typeface="MS Gothic"/>
              <a:cs typeface="+mn-lt"/>
            </a:endParaRPr>
          </a:p>
          <a:p>
            <a:pPr algn="just">
              <a:buFont typeface="Arial" pitchFamily="16" charset="0"/>
              <a:buChar char="•"/>
            </a:pPr>
            <a:endParaRPr lang="en-US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algn="just">
              <a:buFont typeface="Arial" pitchFamily="16" charset="0"/>
              <a:buChar char="•"/>
            </a:pP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One effective method for improving reliability and reducing latency is through redundant transmission [12]. However, challenges still exist concerning the type of data to be transmitted redundantly and the appropriate transmission method. </a:t>
            </a:r>
            <a:endParaRPr lang="en-US" sz="2000" dirty="0">
              <a:solidFill>
                <a:schemeClr val="tx1"/>
              </a:solidFill>
              <a:cs typeface="Times New Roman"/>
            </a:endParaRPr>
          </a:p>
          <a:p>
            <a:pPr algn="just">
              <a:buFont typeface="Arial" pitchFamily="16" charset="0"/>
              <a:buChar char="•"/>
            </a:pPr>
            <a:endParaRPr lang="en-US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algn="just">
              <a:buFont typeface="Arial" pitchFamily="16" charset="0"/>
              <a:buChar char="•"/>
            </a:pP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In this presentation, a mechanism is introduced that leverages the capabilities of MU-MIMO and OFDMA to enhance reliability and reduce latency based on </a:t>
            </a:r>
            <a:r>
              <a:rPr lang="en-US" sz="2000" dirty="0">
                <a:solidFill>
                  <a:srgbClr val="202124"/>
                </a:solidFill>
                <a:ea typeface="+mn-lt"/>
                <a:cs typeface="+mn-lt"/>
              </a:rPr>
              <a:t>intelligently </a:t>
            </a: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design redundant version of data. </a:t>
            </a:r>
            <a:endParaRPr lang="en-US" sz="200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25BC3-B01B-C114-E376-F23E34F474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7D4CA-6ABA-8122-162A-32114320C8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267715-73D5-208E-8784-87DEBEFC2E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541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Proposed Method</a:t>
            </a:r>
            <a:endParaRPr lang="en-GB" dirty="0">
              <a:cs typeface="Times New Roman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buFont typeface="Arial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ea typeface="MS Gothic"/>
                <a:cs typeface="Times New Roman"/>
              </a:rPr>
              <a:t>Enhancing Reliability in MU-MIMO Systems: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ea typeface="+mn-lt"/>
                <a:cs typeface="+mn-lt"/>
              </a:rPr>
              <a:t>Supplementing conventional downlink data stream with an intelligently designed data stream that is broadcasted to users.</a:t>
            </a:r>
            <a:endParaRPr lang="en-US" dirty="0">
              <a:cs typeface="Times New Roman"/>
            </a:endParaRPr>
          </a:p>
          <a:p>
            <a:pPr algn="just">
              <a:buFont typeface="Arial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>
              <a:ea typeface="+mn-lt"/>
              <a:cs typeface="+mn-lt"/>
            </a:endParaRPr>
          </a:p>
          <a:p>
            <a:pPr algn="just">
              <a:buFont typeface="Arial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ea typeface="+mn-lt"/>
                <a:cs typeface="+mn-lt"/>
              </a:rPr>
              <a:t>Transmission Facilitation:</a:t>
            </a:r>
            <a:endParaRPr lang="en-US" sz="2000" dirty="0">
              <a:cs typeface="Times New Roman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ea typeface="+mn-lt"/>
                <a:cs typeface="+mn-lt"/>
              </a:rPr>
              <a:t>The intelligently designed data stream optimizes the transmission of users' data stream segments, particularly those prone to encountering deep-faded sub-channels.</a:t>
            </a:r>
            <a:endParaRPr lang="en-US" dirty="0">
              <a:cs typeface="Times New Roman"/>
            </a:endParaRPr>
          </a:p>
          <a:p>
            <a:pPr algn="just">
              <a:buFont typeface="Arial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>
              <a:ea typeface="+mn-lt"/>
              <a:cs typeface="+mn-lt"/>
            </a:endParaRPr>
          </a:p>
          <a:p>
            <a:pPr algn="just">
              <a:buFont typeface="Arial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ea typeface="+mn-lt"/>
                <a:cs typeface="+mn-lt"/>
              </a:rPr>
              <a:t>Simultaneous Improvement:</a:t>
            </a:r>
            <a:endParaRPr lang="en-US" sz="2000" dirty="0">
              <a:cs typeface="Times New Roman"/>
            </a:endParaRPr>
          </a:p>
          <a:p>
            <a:pPr lvl="1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ea typeface="+mn-lt"/>
                <a:cs typeface="+mn-lt"/>
              </a:rPr>
              <a:t>Intuitively the proposed approach enhances reliability and reduces the latency in MU-MIMO systems.</a:t>
            </a:r>
            <a:endParaRPr lang="en-US" sz="1600" dirty="0">
              <a:cs typeface="Times New Roman"/>
            </a:endParaRPr>
          </a:p>
          <a:p>
            <a:pPr marL="340995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>
              <a:ea typeface="MS Gothic"/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/>
              <a:t>November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15243-5624-EFA5-5A81-739E74292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Transmitter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68174-D62D-7258-8204-8E9416125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2601"/>
            <a:ext cx="10048972" cy="4113213"/>
          </a:xfrm>
        </p:spPr>
        <p:txBody>
          <a:bodyPr/>
          <a:lstStyle/>
          <a:p>
            <a:pPr marL="0" indent="0"/>
            <a:endParaRPr lang="en-US" sz="2000" dirty="0">
              <a:ea typeface="+mn-lt"/>
              <a:cs typeface="+mn-lt"/>
            </a:endParaRPr>
          </a:p>
          <a:p>
            <a:pPr marL="0" indent="0"/>
            <a:r>
              <a:rPr lang="en-US" sz="2000" dirty="0">
                <a:ea typeface="+mn-lt"/>
                <a:cs typeface="+mn-lt"/>
              </a:rPr>
              <a:t>The construction of the intelligently designed data stream follows these steps:</a:t>
            </a:r>
            <a:endParaRPr lang="en-US" sz="2000" dirty="0">
              <a:cs typeface="Times New Roman"/>
            </a:endParaRPr>
          </a:p>
          <a:p>
            <a:pPr marL="457200" indent="-457200" algn="just">
              <a:buFont typeface="Arial" pitchFamily="16" charset="0"/>
              <a:buChar char="•"/>
            </a:pPr>
            <a:endParaRPr lang="en-US" sz="2000" b="0" dirty="0">
              <a:ea typeface="+mn-lt"/>
              <a:cs typeface="+mn-lt"/>
            </a:endParaRPr>
          </a:p>
          <a:p>
            <a:pPr marL="457200" indent="-457200" algn="just">
              <a:buFont typeface="Arial" pitchFamily="16" charset="0"/>
              <a:buChar char="•"/>
            </a:pPr>
            <a:r>
              <a:rPr lang="en-US" sz="1600" b="0" dirty="0">
                <a:ea typeface="+mn-lt"/>
                <a:cs typeface="+mn-lt"/>
              </a:rPr>
              <a:t>For any user, the data corresponding to indices of subcarriers that will face deep-faded sub-channels is selected and incorporated into the intelligently designed data stream.</a:t>
            </a:r>
          </a:p>
          <a:p>
            <a:pPr marL="457200" indent="-457200" algn="just">
              <a:buFont typeface="Arial" pitchFamily="16" charset="0"/>
              <a:buChar char="•"/>
            </a:pPr>
            <a:endParaRPr lang="en-US" sz="1600" dirty="0">
              <a:cs typeface="Times New Roman"/>
            </a:endParaRPr>
          </a:p>
          <a:p>
            <a:pPr marL="457200" indent="-457200" algn="just">
              <a:buFont typeface="Arial" pitchFamily="16" charset="0"/>
              <a:buChar char="•"/>
            </a:pPr>
            <a:r>
              <a:rPr lang="en-US" sz="1600" b="0" dirty="0">
                <a:ea typeface="+mn-lt"/>
                <a:cs typeface="+mn-lt"/>
              </a:rPr>
              <a:t>The data from different users is arranged in a concatenated form within the intelligently designed data stream.</a:t>
            </a:r>
          </a:p>
          <a:p>
            <a:pPr marL="457200" indent="-457200" algn="just">
              <a:buFont typeface="Arial" pitchFamily="16" charset="0"/>
              <a:buChar char="•"/>
            </a:pPr>
            <a:endParaRPr lang="en-US" sz="1600" dirty="0">
              <a:cs typeface="Times New Roman"/>
            </a:endParaRPr>
          </a:p>
          <a:p>
            <a:pPr marL="514350" indent="-457200" algn="just">
              <a:buFont typeface="Arial" pitchFamily="16" charset="0"/>
              <a:buChar char="•"/>
            </a:pPr>
            <a:r>
              <a:rPr lang="en-US" sz="1600" b="0" dirty="0">
                <a:ea typeface="+mn-lt"/>
                <a:cs typeface="+mn-lt"/>
              </a:rPr>
              <a:t>Afterwards, the intelligently designed data stream is broadcasted in conjunction with conventional transmission, utilizing different power levels. </a:t>
            </a:r>
            <a:endParaRPr lang="en-US" sz="1600" dirty="0">
              <a:cs typeface="Times New Roman"/>
            </a:endParaRPr>
          </a:p>
          <a:p>
            <a:pPr marL="400050">
              <a:buFont typeface="Arial"/>
              <a:buChar char="•"/>
            </a:pPr>
            <a:endParaRPr lang="en-US" sz="20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C0EFF2-0AFA-70C7-BA25-5FF2A1F96C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22A6D-55AC-A6F9-66AF-60C9BC0A06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1E0B13-1B53-695C-D0AD-4C56302A0A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06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E10C9-8427-CF37-94F7-E1F4114D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 Side (case 1) </a:t>
            </a:r>
            <a:endParaRPr lang="en-US" dirty="0"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AFE92-3003-BF63-4344-A70CBF47C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475383" cy="4113213"/>
          </a:xfrm>
        </p:spPr>
        <p:txBody>
          <a:bodyPr/>
          <a:lstStyle/>
          <a:p>
            <a:r>
              <a:rPr lang="en-US" sz="2000" dirty="0">
                <a:ea typeface="+mn-lt"/>
                <a:cs typeface="+mn-lt"/>
              </a:rPr>
              <a:t>The power of intelligent stream is lower than other streams. The following are the steps:</a:t>
            </a:r>
          </a:p>
          <a:p>
            <a:pPr marL="457200" indent="-457200" algn="just">
              <a:buAutoNum type="arabicPeriod"/>
            </a:pPr>
            <a:endParaRPr lang="en-US" sz="1800" b="0" dirty="0">
              <a:ea typeface="+mn-lt"/>
              <a:cs typeface="+mn-lt"/>
            </a:endParaRPr>
          </a:p>
          <a:p>
            <a:pPr marL="457200" indent="-457200" algn="just">
              <a:buAutoNum type="arabicPeriod"/>
            </a:pPr>
            <a:r>
              <a:rPr lang="en-US" sz="1800" b="0" dirty="0">
                <a:ea typeface="+mn-lt"/>
                <a:cs typeface="+mn-lt"/>
              </a:rPr>
              <a:t>Users can decode their data from the received signal, employing conventional MU-MIMO reception techniques.</a:t>
            </a:r>
            <a:endParaRPr lang="en-US" sz="1800" dirty="0">
              <a:ea typeface="MS Gothic"/>
              <a:cs typeface="+mn-lt"/>
            </a:endParaRPr>
          </a:p>
          <a:p>
            <a:pPr marL="457200" indent="-457200" algn="just">
              <a:buAutoNum type="arabicPeriod"/>
            </a:pPr>
            <a:r>
              <a:rPr lang="en-US" sz="1800" b="0" dirty="0">
                <a:ea typeface="+mn-lt"/>
                <a:cs typeface="+mn-lt"/>
              </a:rPr>
              <a:t>If a user aims to enhance reliability, it will undertake the following steps:</a:t>
            </a:r>
            <a:endParaRPr lang="en-US" sz="1800" dirty="0">
              <a:cs typeface="Times New Roman"/>
            </a:endParaRPr>
          </a:p>
          <a:p>
            <a:pPr marL="688975" algn="just">
              <a:buAutoNum type="alphaLcParenR"/>
            </a:pPr>
            <a:r>
              <a:rPr lang="en-US" sz="1600" b="0" dirty="0">
                <a:ea typeface="+mn-lt"/>
                <a:cs typeface="+mn-lt"/>
              </a:rPr>
              <a:t>Extraction of Deep-Faded Sub-channel Data:</a:t>
            </a:r>
            <a:r>
              <a:rPr lang="en-US" sz="1600" dirty="0">
                <a:cs typeface="Times New Roman"/>
              </a:rPr>
              <a:t> </a:t>
            </a:r>
            <a:r>
              <a:rPr lang="en-US" sz="1600" b="0" dirty="0">
                <a:ea typeface="+mn-lt"/>
                <a:cs typeface="+mn-lt"/>
              </a:rPr>
              <a:t>The user extracts data from the received signal based on the indices of subcarriers corresponding to deep-faded sub-channels.</a:t>
            </a:r>
          </a:p>
          <a:p>
            <a:pPr marL="688975" algn="just">
              <a:buAutoNum type="alphaLcParenR"/>
            </a:pPr>
            <a:endParaRPr lang="en-US" sz="1600" dirty="0">
              <a:cs typeface="Times New Roman"/>
            </a:endParaRPr>
          </a:p>
          <a:p>
            <a:pPr marL="688975" algn="just">
              <a:buAutoNum type="alphaLcParenR"/>
            </a:pPr>
            <a:r>
              <a:rPr lang="en-US" sz="1600" b="0" dirty="0">
                <a:ea typeface="+mn-lt"/>
                <a:cs typeface="+mn-lt"/>
              </a:rPr>
              <a:t>Intelligent Broadcasted Data Stream Retrieval:</a:t>
            </a:r>
            <a:r>
              <a:rPr lang="en-US" sz="1600" dirty="0">
                <a:cs typeface="Times New Roman"/>
              </a:rPr>
              <a:t> </a:t>
            </a:r>
            <a:r>
              <a:rPr lang="en-US" sz="1600" b="0" dirty="0">
                <a:ea typeface="+mn-lt"/>
                <a:cs typeface="+mn-lt"/>
              </a:rPr>
              <a:t>Subsequently, the user retrieves its corresponding segment from the intelligently designed data stream using successive interference cancellation (SIC).</a:t>
            </a:r>
          </a:p>
          <a:p>
            <a:pPr marL="688975" algn="just">
              <a:buAutoNum type="alphaLcParenR"/>
            </a:pPr>
            <a:endParaRPr lang="en-US" sz="1600" dirty="0">
              <a:cs typeface="Times New Roman"/>
            </a:endParaRPr>
          </a:p>
          <a:p>
            <a:pPr marL="688975" algn="just">
              <a:buAutoNum type="alphaLcParenR"/>
            </a:pPr>
            <a:r>
              <a:rPr lang="en-US" sz="1600" b="0" dirty="0">
                <a:ea typeface="+mn-lt"/>
                <a:cs typeface="+mn-lt"/>
              </a:rPr>
              <a:t>Maximum Ratio Combining:</a:t>
            </a:r>
            <a:r>
              <a:rPr lang="en-US" sz="1600" dirty="0">
                <a:cs typeface="Times New Roman"/>
              </a:rPr>
              <a:t> </a:t>
            </a:r>
            <a:r>
              <a:rPr lang="en-US" sz="1600" b="0" dirty="0">
                <a:ea typeface="+mn-lt"/>
                <a:cs typeface="+mn-lt"/>
              </a:rPr>
              <a:t>Finally, the user combines the data extracted in steps (a) and (b) using Maximum Ratio Combining. </a:t>
            </a:r>
            <a:endParaRPr lang="en-US" sz="1600" dirty="0">
              <a:ea typeface="MS Gothic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FC1515-A39A-501D-BA6B-5F93A4F50C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B51FF-9547-F6D8-706A-202513EEDC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4779D-3118-F4E4-40B3-278FE9BA86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575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16393-5324-67D5-209E-81C1981C5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Receiver Side (case 2) </a:t>
            </a:r>
            <a:endParaRPr lang="en-US" b="0" dirty="0"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046D4-86D8-EBE6-56DE-CE479F864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>
                <a:ea typeface="+mn-lt"/>
                <a:cs typeface="+mn-lt"/>
              </a:rPr>
              <a:t>The power of intelligent stream is higher than other streams. The following are the steps:</a:t>
            </a:r>
            <a:endParaRPr lang="en-US" sz="2000" dirty="0">
              <a:cs typeface="Times New Roman"/>
            </a:endParaRPr>
          </a:p>
          <a:p>
            <a:pPr marL="800100" indent="-457200" algn="just">
              <a:buAutoNum type="arabicPeriod"/>
            </a:pPr>
            <a:r>
              <a:rPr lang="en-US" sz="1600" b="0" dirty="0">
                <a:ea typeface="+mn-lt"/>
                <a:cs typeface="+mn-lt"/>
              </a:rPr>
              <a:t>Users begin by detecting the intelligent data stream.</a:t>
            </a:r>
          </a:p>
          <a:p>
            <a:pPr marL="800100" indent="-457200" algn="just">
              <a:buAutoNum type="arabicPeriod"/>
            </a:pPr>
            <a:endParaRPr lang="en-US" sz="1600" b="0" dirty="0">
              <a:ea typeface="+mn-lt"/>
              <a:cs typeface="+mn-lt"/>
            </a:endParaRPr>
          </a:p>
          <a:p>
            <a:pPr marL="800100" indent="-457200" algn="just">
              <a:buAutoNum type="arabicPeriod"/>
            </a:pPr>
            <a:r>
              <a:rPr lang="en-US" sz="1600" b="0" dirty="0">
                <a:ea typeface="+mn-lt"/>
                <a:cs typeface="+mn-lt"/>
              </a:rPr>
              <a:t>After detection, they extract their conventional data stream using successive interference cancellation (SIC).</a:t>
            </a:r>
          </a:p>
          <a:p>
            <a:pPr marL="800100" indent="-457200" algn="just">
              <a:buAutoNum type="arabicPeriod"/>
            </a:pPr>
            <a:endParaRPr lang="en-US" sz="1600" b="0" dirty="0">
              <a:ea typeface="MS Gothic"/>
              <a:cs typeface="+mn-lt"/>
            </a:endParaRPr>
          </a:p>
          <a:p>
            <a:pPr marL="800100" indent="-457200" algn="just">
              <a:buAutoNum type="arabicPeriod"/>
            </a:pPr>
            <a:r>
              <a:rPr lang="en-US" sz="1600" b="0" dirty="0">
                <a:ea typeface="+mn-lt"/>
                <a:cs typeface="+mn-lt"/>
              </a:rPr>
              <a:t>Users then choose data symbols from the conventional stream that correspond to deep-faded sub-channels.</a:t>
            </a:r>
          </a:p>
          <a:p>
            <a:pPr marL="800100" indent="-457200" algn="just">
              <a:buAutoNum type="arabicPeriod"/>
            </a:pPr>
            <a:endParaRPr lang="en-US" sz="1600" b="0" dirty="0">
              <a:ea typeface="MS Gothic"/>
              <a:cs typeface="+mn-lt"/>
            </a:endParaRPr>
          </a:p>
          <a:p>
            <a:pPr marL="800100" indent="-457200" algn="just">
              <a:buAutoNum type="arabicPeriod"/>
            </a:pPr>
            <a:r>
              <a:rPr lang="en-US" sz="1600" b="0" dirty="0">
                <a:ea typeface="+mn-lt"/>
                <a:cs typeface="+mn-lt"/>
              </a:rPr>
              <a:t>Finally, the data from step (3) is combined with the corresponding segment from the intelligently designed data using Maximum Ratio Combining.</a:t>
            </a:r>
          </a:p>
          <a:p>
            <a:pPr marL="800100" indent="-457200" algn="just">
              <a:buAutoNum type="arabicPeriod"/>
            </a:pPr>
            <a:endParaRPr lang="en-US" sz="1600" b="0" dirty="0">
              <a:cs typeface="Times New Roman"/>
            </a:endParaRPr>
          </a:p>
          <a:p>
            <a:pPr marL="685800" algn="just">
              <a:buAutoNum type="alphaLcParenR"/>
            </a:pPr>
            <a:endParaRPr lang="en-US" sz="2000" b="0" dirty="0">
              <a:cs typeface="Times New Roman"/>
            </a:endParaRPr>
          </a:p>
          <a:p>
            <a:endParaRPr lang="en-US" sz="20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AE6D7-4BC4-8E69-A29A-93436C106B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0E209-F4A2-519C-3774-8BD146D65A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093D36-2DCC-C599-59C0-B6762F2FB2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229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475384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>
                <a:ea typeface="+mn-lt"/>
                <a:cs typeface="+mn-lt"/>
              </a:rPr>
              <a:t>This presentation </a:t>
            </a:r>
            <a:r>
              <a:rPr lang="en-GB" sz="2000" dirty="0">
                <a:ea typeface="+mn-lt"/>
                <a:cs typeface="+mn-lt"/>
              </a:rPr>
              <a:t>presents </a:t>
            </a:r>
            <a:r>
              <a:rPr lang="en-US" sz="2000" dirty="0">
                <a:ea typeface="+mn-lt"/>
                <a:cs typeface="+mn-lt"/>
              </a:rPr>
              <a:t>a novel method for increasing </a:t>
            </a:r>
            <a:r>
              <a:rPr lang="en-GB" sz="2000" dirty="0">
                <a:ea typeface="+mn-lt"/>
                <a:cs typeface="+mn-lt"/>
              </a:rPr>
              <a:t>reliability </a:t>
            </a:r>
            <a:r>
              <a:rPr lang="en-US" sz="2000" dirty="0">
                <a:ea typeface="+mn-lt"/>
                <a:cs typeface="+mn-lt"/>
              </a:rPr>
              <a:t>by supplementing the conventional downlink data stream with an intelligently designed data stream that is broadcast to users. 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>
              <a:cs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sz="2000" dirty="0">
                <a:ea typeface="+mn-lt"/>
                <a:cs typeface="+mn-lt"/>
              </a:rPr>
              <a:t>In MU-MIMO systems, the proposed technique improves reliability while decreasing latency.</a:t>
            </a:r>
          </a:p>
          <a:p>
            <a:pPr algn="just">
              <a:buFont typeface="Times New Roman" pitchFamily="16" charset="0"/>
              <a:buChar char="•"/>
            </a:pPr>
            <a:endParaRPr lang="en-US" altLang="zh-CN" sz="2000" dirty="0">
              <a:ea typeface="MS Gothic"/>
              <a:cs typeface="+mn-lt"/>
            </a:endParaRPr>
          </a:p>
          <a:p>
            <a:pPr algn="just">
              <a:buChar char="•"/>
            </a:pPr>
            <a:r>
              <a:rPr lang="en-US" sz="2000" dirty="0">
                <a:ea typeface="+mn-lt"/>
                <a:cs typeface="+mn-lt"/>
              </a:rPr>
              <a:t>This method is especially effective in mitigating reliability degradation caused by data transmitted over deep-faded sub-channels because the transmission of such data in the intelligently designed data stream, combined with combining at the receiver, serves to improve overall reliability.</a:t>
            </a:r>
            <a:endParaRPr lang="en-US" altLang="zh-CN" sz="2000" dirty="0">
              <a:cs typeface="Times New Roman"/>
            </a:endParaRPr>
          </a:p>
          <a:p>
            <a:pPr marL="0" indent="0"/>
            <a:endParaRPr lang="en-GB" b="0" dirty="0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GB" b="0" dirty="0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Haji M. Furqan,et al.,Vestel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/>
              <a:t>November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BBF821-B774-4F0A-BD60-1B3B2773D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63" y="1981201"/>
            <a:ext cx="10967805" cy="4113213"/>
          </a:xfrm>
        </p:spPr>
        <p:txBody>
          <a:bodyPr/>
          <a:lstStyle/>
          <a:p>
            <a:r>
              <a:rPr lang="en-US" sz="2000" dirty="0"/>
              <a:t>Are you in favor of supporting the new concept of transmission for MU MIMO networks in </a:t>
            </a:r>
            <a:r>
              <a:rPr lang="en-US" sz="2000" dirty="0" err="1"/>
              <a:t>TGbn</a:t>
            </a:r>
            <a:r>
              <a:rPr lang="en-US" sz="2000" dirty="0"/>
              <a:t>?</a:t>
            </a:r>
          </a:p>
          <a:p>
            <a:endParaRPr lang="en-US" dirty="0"/>
          </a:p>
          <a:p>
            <a:r>
              <a:rPr lang="en-US" sz="1600" b="0" dirty="0"/>
              <a:t>Yes:</a:t>
            </a:r>
          </a:p>
          <a:p>
            <a:r>
              <a:rPr lang="en-US" sz="1600" b="0" dirty="0"/>
              <a:t>No: </a:t>
            </a:r>
          </a:p>
          <a:p>
            <a:r>
              <a:rPr lang="en-US" sz="1600" b="0" dirty="0"/>
              <a:t>Abstain: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C1E32A7-0900-4B69-B406-88C1C3E09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743" y="890446"/>
            <a:ext cx="7772400" cy="685800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033C1-077C-4460-98B2-E9E258FA5FA6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tr-TR" altLang="ko-KR"/>
              <a:t>November 2023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8B57A-04D4-4A38-8FE2-730D9686C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753600" y="6499369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a-DK" altLang="ko-KR"/>
              <a:t>Haji M. Furqan,et al.,Vestel</a:t>
            </a:r>
            <a:endParaRPr lang="en-US" altLang="ko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919D5-4334-450F-8000-3DE5C3348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66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4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</TotalTime>
  <Words>1078</Words>
  <Application>Microsoft Office PowerPoint</Application>
  <PresentationFormat>Widescreen</PresentationFormat>
  <Paragraphs>149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An Approach to Enhance the Reliability for Wi-Fi Networks</vt:lpstr>
      <vt:lpstr>Introduction (1/2)</vt:lpstr>
      <vt:lpstr>Introduction (2/2)</vt:lpstr>
      <vt:lpstr>Proposed Method</vt:lpstr>
      <vt:lpstr>Transmitter Side</vt:lpstr>
      <vt:lpstr>Receiver Side (case 1) </vt:lpstr>
      <vt:lpstr>Receiver Side (case 2) </vt:lpstr>
      <vt:lpstr>Conclusions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[Reliability enhancement in MU-MIMO systems]</dc:title>
  <dc:creator>Sawaira Rafaqat Ali</dc:creator>
  <cp:keywords/>
  <cp:lastModifiedBy>Haji Muhammad Furqan Ahmed Madni</cp:lastModifiedBy>
  <cp:revision>270</cp:revision>
  <cp:lastPrinted>1601-01-01T00:00:00Z</cp:lastPrinted>
  <dcterms:created xsi:type="dcterms:W3CDTF">2023-11-01T12:56:09Z</dcterms:created>
  <dcterms:modified xsi:type="dcterms:W3CDTF">2023-11-16T09:52:44Z</dcterms:modified>
  <cp:category>Name, Affiliation</cp:category>
</cp:coreProperties>
</file>