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57" r:id="rId3"/>
    <p:sldId id="263" r:id="rId4"/>
    <p:sldId id="590" r:id="rId5"/>
    <p:sldId id="589" r:id="rId6"/>
    <p:sldId id="591" r:id="rId7"/>
    <p:sldId id="278" r:id="rId8"/>
    <p:sldId id="272" r:id="rId9"/>
    <p:sldId id="592" r:id="rId10"/>
    <p:sldId id="277" r:id="rId11"/>
    <p:sldId id="594" r:id="rId12"/>
    <p:sldId id="280" r:id="rId13"/>
    <p:sldId id="593" r:id="rId14"/>
    <p:sldId id="274" r:id="rId15"/>
    <p:sldId id="588" r:id="rId16"/>
    <p:sldId id="50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3875" autoAdjust="0"/>
  </p:normalViewPr>
  <p:slideViewPr>
    <p:cSldViewPr>
      <p:cViewPr varScale="1">
        <p:scale>
          <a:sx n="68" d="100"/>
          <a:sy n="68" d="100"/>
        </p:scale>
        <p:origin x="137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增加</a:t>
            </a:r>
            <a:r>
              <a:rPr lang="en-US" altLang="zh-CN" dirty="0"/>
              <a:t>period = 10</a:t>
            </a:r>
          </a:p>
          <a:p>
            <a:r>
              <a:rPr lang="zh-CN" altLang="en-US" dirty="0"/>
              <a:t>增加</a:t>
            </a:r>
            <a:r>
              <a:rPr lang="en-US" altLang="zh-CN" dirty="0" err="1"/>
              <a:t>voip</a:t>
            </a:r>
            <a:r>
              <a:rPr lang="zh-CN" altLang="en-US" dirty="0"/>
              <a:t>以及</a:t>
            </a:r>
            <a:r>
              <a:rPr lang="en-US" altLang="zh-CN" dirty="0"/>
              <a:t>video</a:t>
            </a:r>
            <a:r>
              <a:rPr lang="zh-CN" altLang="en-US" dirty="0"/>
              <a:t>共存的结果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B707A-527A-450C-934E-28B1CD43BA3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9927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增加</a:t>
            </a:r>
            <a:r>
              <a:rPr lang="en-US" altLang="zh-CN" dirty="0"/>
              <a:t>period = 10</a:t>
            </a:r>
          </a:p>
          <a:p>
            <a:r>
              <a:rPr lang="zh-CN" altLang="en-US" dirty="0"/>
              <a:t>增加</a:t>
            </a:r>
            <a:r>
              <a:rPr lang="en-US" altLang="zh-CN" dirty="0" err="1"/>
              <a:t>voip</a:t>
            </a:r>
            <a:r>
              <a:rPr lang="zh-CN" altLang="en-US" dirty="0"/>
              <a:t>以及</a:t>
            </a:r>
            <a:r>
              <a:rPr lang="en-US" altLang="zh-CN" dirty="0"/>
              <a:t>video</a:t>
            </a:r>
            <a:r>
              <a:rPr lang="zh-CN" altLang="en-US" dirty="0"/>
              <a:t>共存的结果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6B707A-527A-450C-934E-28B1CD43BA3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9927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426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sz="2400" dirty="0">
                <a:solidFill>
                  <a:schemeClr val="tx1"/>
                </a:solidFill>
              </a:rPr>
              <a:t>Simulation on coexistence of AMP traffic and existing traffic Part 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2023-11-09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687640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0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7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Hao wang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wanghao6@oppo.com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">
            <a:extLst>
              <a:ext uri="{FF2B5EF4-FFF2-40B4-BE49-F238E27FC236}">
                <a16:creationId xmlns:a16="http://schemas.microsoft.com/office/drawing/2014/main" id="{FDB73FAA-20ED-4FC5-8E1C-1E66D71314D2}"/>
              </a:ext>
            </a:extLst>
          </p:cNvPr>
          <p:cNvSpPr txBox="1">
            <a:spLocks/>
          </p:cNvSpPr>
          <p:nvPr/>
        </p:nvSpPr>
        <p:spPr bwMode="auto">
          <a:xfrm>
            <a:off x="376922" y="656026"/>
            <a:ext cx="8457406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69120" tIns="34560" rIns="69120" bIns="3456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336947">
              <a:defRPr/>
            </a:pPr>
            <a:r>
              <a:rPr lang="en-US" kern="0" dirty="0">
                <a:latin typeface="Times New Roman"/>
                <a:ea typeface="MS Gothic"/>
              </a:rPr>
              <a:t>Scenario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11C19172-81F4-44B5-ABDE-4FD8B6AF0A0C}"/>
              </a:ext>
            </a:extLst>
          </p:cNvPr>
          <p:cNvGrpSpPr/>
          <p:nvPr/>
        </p:nvGrpSpPr>
        <p:grpSpPr>
          <a:xfrm>
            <a:off x="869484" y="1524000"/>
            <a:ext cx="7472282" cy="5029200"/>
            <a:chOff x="1595518" y="1937326"/>
            <a:chExt cx="7238810" cy="4111669"/>
          </a:xfrm>
        </p:grpSpPr>
        <p:sp>
          <p:nvSpPr>
            <p:cNvPr id="4" name="Inhaltsplatzhalter 2">
              <a:extLst>
                <a:ext uri="{FF2B5EF4-FFF2-40B4-BE49-F238E27FC236}">
                  <a16:creationId xmlns:a16="http://schemas.microsoft.com/office/drawing/2014/main" id="{FADEAF5E-B7C6-44C3-934D-2D9FF4F32A4F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95518" y="4198669"/>
              <a:ext cx="4187825" cy="94046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3000 AMP-STAs</a:t>
              </a:r>
            </a:p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848µs per query</a:t>
              </a:r>
            </a:p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Access Category Background</a:t>
              </a:r>
            </a:p>
            <a:p>
              <a:pPr marL="257175" indent="-257175" defTabSz="336947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endParaRPr lang="en-US" sz="1800" kern="0" dirty="0">
                <a:latin typeface="Times New Roman"/>
                <a:ea typeface="MS Gothic"/>
              </a:endParaRPr>
            </a:p>
          </p:txBody>
        </p:sp>
        <p:pic>
          <p:nvPicPr>
            <p:cNvPr id="5" name="Inhaltsplatzhalter 25" descr="Bezeichnung mit einfarbiger Füllung">
              <a:extLst>
                <a:ext uri="{FF2B5EF4-FFF2-40B4-BE49-F238E27FC236}">
                  <a16:creationId xmlns:a16="http://schemas.microsoft.com/office/drawing/2014/main" id="{F6668DB1-6AB6-4F75-B3A7-00E11A1062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575602" y="2776133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6" name="Grafik 7" descr="Drahtlosrouter mit einfarbiger Füllung">
              <a:extLst>
                <a:ext uri="{FF2B5EF4-FFF2-40B4-BE49-F238E27FC236}">
                  <a16:creationId xmlns:a16="http://schemas.microsoft.com/office/drawing/2014/main" id="{1013E59D-465F-4A6B-8970-54D6C0B170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603494" y="2776133"/>
              <a:ext cx="628989" cy="628989"/>
            </a:xfrm>
            <a:prstGeom prst="rect">
              <a:avLst/>
            </a:prstGeom>
          </p:spPr>
        </p:pic>
        <p:pic>
          <p:nvPicPr>
            <p:cNvPr id="7" name="Inhaltsplatzhalter 25" descr="Bezeichnung mit einfarbiger Füllung">
              <a:extLst>
                <a:ext uri="{FF2B5EF4-FFF2-40B4-BE49-F238E27FC236}">
                  <a16:creationId xmlns:a16="http://schemas.microsoft.com/office/drawing/2014/main" id="{572A38B1-0D24-4AEF-9C46-6AB056378C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113837" y="2362010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8" name="Inhaltsplatzhalter 25" descr="Bezeichnung mit einfarbiger Füllung">
              <a:extLst>
                <a:ext uri="{FF2B5EF4-FFF2-40B4-BE49-F238E27FC236}">
                  <a16:creationId xmlns:a16="http://schemas.microsoft.com/office/drawing/2014/main" id="{03AC981E-6F3E-4ECB-BDE3-734EA4CA2D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052479" y="2628693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9" name="Inhaltsplatzhalter 25" descr="Bezeichnung mit einfarbiger Füllung">
              <a:extLst>
                <a:ext uri="{FF2B5EF4-FFF2-40B4-BE49-F238E27FC236}">
                  <a16:creationId xmlns:a16="http://schemas.microsoft.com/office/drawing/2014/main" id="{AEED46FB-644C-459A-AF71-296F038CB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286664" y="3425418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0" name="Inhaltsplatzhalter 25" descr="Bezeichnung mit einfarbiger Füllung">
              <a:extLst>
                <a:ext uri="{FF2B5EF4-FFF2-40B4-BE49-F238E27FC236}">
                  <a16:creationId xmlns:a16="http://schemas.microsoft.com/office/drawing/2014/main" id="{D0E4F164-51CF-41AB-A2B0-3601D7A576A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078210" y="3317115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1" name="Inhaltsplatzhalter 25" descr="Bezeichnung mit einfarbiger Füllung">
              <a:extLst>
                <a:ext uri="{FF2B5EF4-FFF2-40B4-BE49-F238E27FC236}">
                  <a16:creationId xmlns:a16="http://schemas.microsoft.com/office/drawing/2014/main" id="{01DE3124-5415-4CB2-8E9B-C3F2636E6D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580200" y="3441172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2" name="Inhaltsplatzhalter 25" descr="Bezeichnung mit einfarbiger Füllung">
              <a:extLst>
                <a:ext uri="{FF2B5EF4-FFF2-40B4-BE49-F238E27FC236}">
                  <a16:creationId xmlns:a16="http://schemas.microsoft.com/office/drawing/2014/main" id="{325DF9E6-C36C-4E7A-97B8-3FB763E7A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591670" y="2202817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3" name="Inhaltsplatzhalter 25" descr="Bezeichnung mit einfarbiger Füllung">
              <a:extLst>
                <a:ext uri="{FF2B5EF4-FFF2-40B4-BE49-F238E27FC236}">
                  <a16:creationId xmlns:a16="http://schemas.microsoft.com/office/drawing/2014/main" id="{4D2695F0-73C7-46F1-9DCF-1009FE06A8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941905" y="1937326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4" name="Grafik 18" descr="Drahtlosrouter mit einfarbiger Füllung">
              <a:extLst>
                <a:ext uri="{FF2B5EF4-FFF2-40B4-BE49-F238E27FC236}">
                  <a16:creationId xmlns:a16="http://schemas.microsoft.com/office/drawing/2014/main" id="{3E6147C8-93FA-4B29-950A-7E12535A2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808410" y="2817310"/>
              <a:ext cx="628989" cy="628989"/>
            </a:xfrm>
            <a:prstGeom prst="rect">
              <a:avLst/>
            </a:prstGeom>
          </p:spPr>
        </p:pic>
        <p:pic>
          <p:nvPicPr>
            <p:cNvPr id="15" name="Grafik 19" descr="Laptop mit einfarbiger Füllung">
              <a:extLst>
                <a:ext uri="{FF2B5EF4-FFF2-40B4-BE49-F238E27FC236}">
                  <a16:creationId xmlns:a16="http://schemas.microsoft.com/office/drawing/2014/main" id="{032557E8-E3E5-41AC-8D80-4A83EC9F142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950078" y="2592893"/>
              <a:ext cx="583980" cy="583980"/>
            </a:xfrm>
            <a:prstGeom prst="rect">
              <a:avLst/>
            </a:prstGeom>
          </p:spPr>
        </p:pic>
        <p:sp>
          <p:nvSpPr>
            <p:cNvPr id="16" name="Inhaltsplatzhalter 2">
              <a:extLst>
                <a:ext uri="{FF2B5EF4-FFF2-40B4-BE49-F238E27FC236}">
                  <a16:creationId xmlns:a16="http://schemas.microsoft.com/office/drawing/2014/main" id="{74D6A2FD-7583-48F6-9B24-2740A63850F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649807" y="4188987"/>
              <a:ext cx="3184521" cy="8045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sz="1800" kern="0" dirty="0">
                  <a:latin typeface="Times New Roman"/>
                  <a:ea typeface="MS Gothic"/>
                </a:rPr>
                <a:t>FTP Downloads, 1MB per file, 6Mb/s</a:t>
              </a:r>
            </a:p>
            <a:p>
              <a:pPr marL="0" indent="0"/>
              <a:r>
                <a:rPr lang="en-US" sz="1800" kern="0" dirty="0">
                  <a:latin typeface="Times New Roman"/>
                  <a:ea typeface="MS Gothic"/>
                </a:rPr>
                <a:t>Access Category Default</a:t>
              </a:r>
            </a:p>
            <a:p>
              <a:pPr marL="0" indent="0"/>
              <a:endParaRPr lang="en-US" sz="1800" kern="0" dirty="0">
                <a:latin typeface="Times New Roman"/>
                <a:ea typeface="MS Gothic"/>
              </a:endParaRPr>
            </a:p>
          </p:txBody>
        </p:sp>
        <p:sp>
          <p:nvSpPr>
            <p:cNvPr id="18" name="Inhaltsplatzhalter 2">
              <a:extLst>
                <a:ext uri="{FF2B5EF4-FFF2-40B4-BE49-F238E27FC236}">
                  <a16:creationId xmlns:a16="http://schemas.microsoft.com/office/drawing/2014/main" id="{7A6A7F08-24F6-473D-9476-614A7BC8317E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403670" y="5244483"/>
              <a:ext cx="3184521" cy="8045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sz="1800" kern="0" dirty="0">
                  <a:latin typeface="Times New Roman"/>
                  <a:ea typeface="MS Gothic"/>
                </a:rPr>
                <a:t>KPI: FTP Download delay</a:t>
              </a:r>
            </a:p>
            <a:p>
              <a:pPr marL="0" indent="0"/>
              <a:endParaRPr lang="en-US" sz="1800" kern="0" dirty="0">
                <a:latin typeface="Times New Roman"/>
                <a:ea typeface="MS Gothic"/>
              </a:endParaRPr>
            </a:p>
          </p:txBody>
        </p:sp>
      </p:grpSp>
      <p:sp>
        <p:nvSpPr>
          <p:cNvPr id="19" name="Rectangle 1">
            <a:extLst>
              <a:ext uri="{FF2B5EF4-FFF2-40B4-BE49-F238E27FC236}">
                <a16:creationId xmlns:a16="http://schemas.microsoft.com/office/drawing/2014/main" id="{F69FCCF6-4476-48CB-962B-F2F86909233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40BF4D40-3D13-48A6-BC3B-36A33C6A601A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A0E028E5-15EC-4E7F-A899-DBE321FE5A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C6D5A494-595A-4CA7-82C8-9A3E4C3C9B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437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D01F5093-8336-48BC-8636-BE178BA8D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3400"/>
            <a:ext cx="7886700" cy="990600"/>
          </a:xfrm>
        </p:spPr>
        <p:txBody>
          <a:bodyPr/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STA number n =10</a:t>
            </a:r>
            <a:endParaRPr lang="zh-CN" altLang="en-US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F40D739A-7E0B-4319-9C72-9343077757C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81F57A-87CB-450E-9FE7-218E2745A81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171BEF5C-34D6-445B-9FAF-5D724AA72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E7B7111-9E9B-49C6-9E12-12FFAA362F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11</a:t>
            </a:fld>
            <a:endParaRPr 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6451E14E-A30E-4522-A49F-C7C6965D9D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524000"/>
            <a:ext cx="7386638" cy="468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002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>
            <a:extLst>
              <a:ext uri="{FF2B5EF4-FFF2-40B4-BE49-F238E27FC236}">
                <a16:creationId xmlns:a16="http://schemas.microsoft.com/office/drawing/2014/main" id="{D01F5093-8336-48BC-8636-BE178BA8D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33400"/>
            <a:ext cx="7886700" cy="990600"/>
          </a:xfrm>
        </p:spPr>
        <p:txBody>
          <a:bodyPr/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STA number n =100</a:t>
            </a:r>
            <a:endParaRPr lang="zh-CN" altLang="en-US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66620ED-4C22-4E6C-A233-FC54B0BB41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298" y="1371600"/>
            <a:ext cx="7958534" cy="4953000"/>
          </a:xfrm>
          <a:prstGeom prst="rect">
            <a:avLst/>
          </a:prstGeom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id="{F40D739A-7E0B-4319-9C72-9343077757C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A81F57A-87CB-450E-9FE7-218E2745A81F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171BEF5C-34D6-445B-9FAF-5D724AA72F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E7B7111-9E9B-49C6-9E12-12FFAA362F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447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72BCC7-B6FE-4F2B-B600-396570F4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685800"/>
            <a:ext cx="8692349" cy="1066800"/>
          </a:xfrm>
        </p:spPr>
        <p:txBody>
          <a:bodyPr/>
          <a:lstStyle/>
          <a:p>
            <a:r>
              <a:rPr lang="en-US" altLang="zh-CN" sz="2800" dirty="0"/>
              <a:t>Simulation 4: </a:t>
            </a:r>
            <a:r>
              <a:rPr lang="en-GB" altLang="zh-C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impact of AMP traffic duty cycle </a:t>
            </a:r>
            <a:br>
              <a:rPr lang="en-GB" altLang="zh-C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B22E7E-87B7-46E6-BE5F-8DE52DC64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698230" cy="3263504"/>
          </a:xfrm>
        </p:spPr>
        <p:txBody>
          <a:bodyPr>
            <a:normAutofit/>
          </a:bodyPr>
          <a:lstStyle/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interference impact from AMP traffic to FTP was evaluated in the simulation.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AC_BK is set for AMP traffic and </a:t>
            </a:r>
            <a:r>
              <a:rPr lang="en-US" altLang="zh-CN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AC_Default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for FTP. 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this simulation, very short AMP query interval, </a:t>
            </a:r>
            <a:r>
              <a:rPr lang="en-US" altLang="zh-CN" kern="1200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e.g. 3s (though it is  impossible to have such extreme setting in real scenario) 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are also evaluated to see the impact of AMP </a:t>
            </a:r>
            <a:r>
              <a:rPr lang="en-US" altLang="zh-CN" sz="1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traffic duty cycle 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</a:t>
            </a:r>
            <a:endParaRPr lang="zh-CN" altLang="en-US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Rectangle 1">
            <a:extLst>
              <a:ext uri="{FF2B5EF4-FFF2-40B4-BE49-F238E27FC236}">
                <a16:creationId xmlns:a16="http://schemas.microsoft.com/office/drawing/2014/main" id="{11AE5735-7CA0-4760-AEB2-9FF46A10F46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FDC3FB9B-9893-4E16-81ED-3CDB0370510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E187276-92C7-490F-9C64-7A452578E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67" y="3427325"/>
            <a:ext cx="9144000" cy="2973476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8D3B5C28-59CD-4A0E-B5E7-D05DEF1A2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E9E3434-9267-4D8F-8DB4-2FCA348C92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651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C6B454DF-0BA1-4F49-BEB6-D1D2D4F81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09" y="1600200"/>
            <a:ext cx="8725676" cy="48006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3F7692A9-73BC-43CE-B261-E8540D827DDB}"/>
              </a:ext>
            </a:extLst>
          </p:cNvPr>
          <p:cNvSpPr/>
          <p:nvPr/>
        </p:nvSpPr>
        <p:spPr>
          <a:xfrm>
            <a:off x="1828800" y="685800"/>
            <a:ext cx="61779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>
                <a:cs typeface="Times New Roman" panose="02020603050405020304" pitchFamily="18" charset="0"/>
              </a:rPr>
              <a:t>AMP STA number n =3000</a:t>
            </a:r>
            <a:endParaRPr lang="zh-CN" altLang="en-US" sz="40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434DB94E-AB49-4DD9-9A01-1C3A070EAD4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4484D93-DC8B-4839-9B7F-3131E5CF61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6002990-DBE2-4E7C-8609-449F1F952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641899B-621F-443B-883F-5F7E6FF569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929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66700" y="1338393"/>
            <a:ext cx="8610600" cy="3576428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cs typeface="Times New Roman" panose="02020603050405020304" pitchFamily="18" charset="0"/>
              </a:rPr>
              <a:t>Based on all the evaluations, we have the following observations:</a:t>
            </a:r>
            <a:endParaRPr lang="en-GB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"/>
            </a:pPr>
            <a:r>
              <a:rPr lang="en-GB" altLang="zh-CN" sz="2000" dirty="0">
                <a:cs typeface="Times New Roman" panose="02020603050405020304" pitchFamily="18" charset="0"/>
              </a:rPr>
              <a:t>Even in very extreme AMP traffic scenario, the impact to the existing traffic including FTP download, voice, video etc. is very minor. </a:t>
            </a:r>
          </a:p>
          <a:p>
            <a:pPr marL="1257300" lvl="3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GB" altLang="zh-CN" sz="2000" dirty="0">
                <a:cs typeface="Times New Roman" panose="02020603050405020304" pitchFamily="18" charset="0"/>
              </a:rPr>
              <a:t>The similar observations for both AMP traffic triggered by AP and  AMP traffic initiated by AMP STA itself.  </a:t>
            </a:r>
          </a:p>
          <a:p>
            <a:pPr marL="800100" lvl="2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"/>
            </a:pPr>
            <a:r>
              <a:rPr lang="en-US" altLang="zh-CN" sz="2000" dirty="0">
                <a:cs typeface="Times New Roman" panose="02020603050405020304" pitchFamily="18" charset="0"/>
              </a:rPr>
              <a:t>There is no need to have restriction on the </a:t>
            </a:r>
            <a:r>
              <a:rPr lang="en-US" altLang="zh-CN" sz="2000" dirty="0" err="1">
                <a:cs typeface="Times New Roman" panose="02020603050405020304" pitchFamily="18" charset="0"/>
              </a:rPr>
              <a:t>TxOP</a:t>
            </a:r>
            <a:r>
              <a:rPr lang="en-US" altLang="zh-CN" sz="2000" dirty="0">
                <a:cs typeface="Times New Roman" panose="02020603050405020304" pitchFamily="18" charset="0"/>
              </a:rPr>
              <a:t> length or PPDU length. </a:t>
            </a:r>
          </a:p>
          <a:p>
            <a:pPr marL="1200150" lvl="3" indent="-28575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14D207FC-F236-4C5A-81CF-8236C52E9B86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47DB4270-D49A-4750-925C-00364F98072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4004937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GB" altLang="zh-CN" sz="1600" dirty="0"/>
              <a:t>IEEE 802.11-23/1601r1</a:t>
            </a:r>
            <a:r>
              <a:rPr lang="en-US" altLang="zh-CN" sz="1600" dirty="0"/>
              <a:t>, </a:t>
            </a:r>
            <a:r>
              <a:rPr lang="fr-FR" altLang="zh-CN" sz="1600" dirty="0"/>
              <a:t>AMP Communication Channel Usage Estimation</a:t>
            </a:r>
            <a:endParaRPr lang="en-GB" altLang="zh-CN" sz="1600" dirty="0"/>
          </a:p>
          <a:p>
            <a:pPr lvl="0">
              <a:buFont typeface="+mj-lt"/>
              <a:buAutoNum type="arabicPeriod"/>
            </a:pPr>
            <a:r>
              <a:rPr lang="en-GB" altLang="zh-CN" sz="1600" dirty="0"/>
              <a:t>IEEE 802.11-22/1627r6,</a:t>
            </a:r>
            <a:r>
              <a:rPr lang="en-US" altLang="zh-CN" sz="1600" dirty="0"/>
              <a:t> </a:t>
            </a:r>
            <a:r>
              <a:rPr lang="fr-FR" altLang="zh-CN" sz="1600" dirty="0"/>
              <a:t>AMP Communication Channel Usage Estimation Part 2: AC_BK</a:t>
            </a:r>
          </a:p>
          <a:p>
            <a:pPr lvl="0">
              <a:buFont typeface="+mj-lt"/>
              <a:buAutoNum type="arabicPeriod"/>
            </a:pPr>
            <a:r>
              <a:rPr lang="en-SG" altLang="zh-CN" sz="1600" dirty="0"/>
              <a:t>IEEE 802.11-23/2107r0, </a:t>
            </a:r>
            <a:r>
              <a:rPr lang="en-US" altLang="zh-CN" sz="1600" dirty="0"/>
              <a:t>Simulation on coexistence of AMP traffic and existing traffic</a:t>
            </a:r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87EE7326-2130-463B-B9A1-A393B0D43AC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6826BAE-9A4F-4548-BD71-0FB0187A4B4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 further address the concerns on whether there is </a:t>
            </a:r>
            <a:r>
              <a:rPr lang="en-US" altLang="zh-CN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impact</a:t>
            </a:r>
            <a:r>
              <a:rPr lang="en-GB" altLang="zh-CN" sz="24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on legacy traffic from AMP traffic. Additional simulations are performed besides those in [1][2][3], including:</a:t>
            </a:r>
          </a:p>
          <a:p>
            <a:pPr marL="74295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Coexistence of  AMP traffic and Voice</a:t>
            </a:r>
          </a:p>
          <a:p>
            <a:pPr marL="74295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of  AMP traffic and Video</a:t>
            </a:r>
          </a:p>
          <a:p>
            <a:pPr marL="74295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of AMP traffic and FTP when AMP devices initiate the transmission</a:t>
            </a:r>
          </a:p>
          <a:p>
            <a:pPr marL="74295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22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impact of AMP traffic’s duty cycle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4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2400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D01E8B0-5F83-412D-927D-654600C4057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9015ED0-28B4-471B-A49E-A6F6710C5B7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5E1A086F-29AE-4F07-8E76-73ACD8DB07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15" y="3505200"/>
            <a:ext cx="8610600" cy="2916102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F072BCC7-B6FE-4F2B-B600-396570F4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685800"/>
            <a:ext cx="8692349" cy="1066800"/>
          </a:xfrm>
        </p:spPr>
        <p:txBody>
          <a:bodyPr/>
          <a:lstStyle/>
          <a:p>
            <a:r>
              <a:rPr lang="en-US" altLang="zh-CN" sz="2800" dirty="0"/>
              <a:t>Simulation 1: </a:t>
            </a:r>
            <a:r>
              <a:rPr lang="en-GB" altLang="zh-C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of  AMP traffic and Voice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B22E7E-87B7-46E6-BE5F-8DE52DC64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885" y="1795572"/>
            <a:ext cx="8698230" cy="3263504"/>
          </a:xfrm>
        </p:spPr>
        <p:txBody>
          <a:bodyPr>
            <a:normAutofit/>
          </a:bodyPr>
          <a:lstStyle/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interference impact from AMP traffic to VoIP was evaluated.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AC_BK is set for AMP traffic. 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Txop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sharing mechanism is assumed for AMP transmission.</a:t>
            </a:r>
            <a:endParaRPr lang="zh-CN" altLang="en-US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Rectangle 1">
            <a:extLst>
              <a:ext uri="{FF2B5EF4-FFF2-40B4-BE49-F238E27FC236}">
                <a16:creationId xmlns:a16="http://schemas.microsoft.com/office/drawing/2014/main" id="{11AE5735-7CA0-4760-AEB2-9FF46A10F46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FDC3FB9B-9893-4E16-81ED-3CDB0370510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91" name="Footer Placeholder 2">
            <a:extLst>
              <a:ext uri="{FF2B5EF4-FFF2-40B4-BE49-F238E27FC236}">
                <a16:creationId xmlns:a16="http://schemas.microsoft.com/office/drawing/2014/main" id="{96C6C539-1FB7-466B-9B8A-A7CAE23E6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92" name="Slide Number Placeholder 3">
            <a:extLst>
              <a:ext uri="{FF2B5EF4-FFF2-40B4-BE49-F238E27FC236}">
                <a16:creationId xmlns:a16="http://schemas.microsoft.com/office/drawing/2014/main" id="{8A8FC2DA-1E00-424E-BDB0-65144B64E2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867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E3DC8296-12C8-4C65-9903-C07EC0935AAC}"/>
              </a:ext>
            </a:extLst>
          </p:cNvPr>
          <p:cNvGrpSpPr/>
          <p:nvPr/>
        </p:nvGrpSpPr>
        <p:grpSpPr>
          <a:xfrm>
            <a:off x="304800" y="621593"/>
            <a:ext cx="8534400" cy="5550606"/>
            <a:chOff x="686594" y="959062"/>
            <a:chExt cx="8147734" cy="4780844"/>
          </a:xfrm>
        </p:grpSpPr>
        <p:sp>
          <p:nvSpPr>
            <p:cNvPr id="7" name="Inhaltsplatzhalter 2">
              <a:extLst>
                <a:ext uri="{FF2B5EF4-FFF2-40B4-BE49-F238E27FC236}">
                  <a16:creationId xmlns:a16="http://schemas.microsoft.com/office/drawing/2014/main" id="{DEDA8EA4-6436-415D-A95A-7DD61761E78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76413" y="3902938"/>
              <a:ext cx="4187825" cy="14928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3000 AMP-STAs</a:t>
              </a:r>
            </a:p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Query all AMP-STAs every 60s</a:t>
              </a:r>
            </a:p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1ms per query</a:t>
              </a:r>
            </a:p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Access Category Background</a:t>
              </a:r>
            </a:p>
            <a:p>
              <a:pPr marL="257175" indent="-257175" defTabSz="336947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endParaRPr lang="en-US" sz="1800" kern="0" dirty="0">
                <a:latin typeface="Times New Roman"/>
                <a:ea typeface="MS Gothic"/>
              </a:endParaRPr>
            </a:p>
          </p:txBody>
        </p:sp>
        <p:sp>
          <p:nvSpPr>
            <p:cNvPr id="8" name="Inhaltsplatzhalter 2">
              <a:extLst>
                <a:ext uri="{FF2B5EF4-FFF2-40B4-BE49-F238E27FC236}">
                  <a16:creationId xmlns:a16="http://schemas.microsoft.com/office/drawing/2014/main" id="{22B3AC69-F93C-411F-AC01-389B4671B21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649807" y="3902938"/>
              <a:ext cx="3184521" cy="8045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sz="1800" kern="0" dirty="0">
                  <a:latin typeface="Times New Roman"/>
                  <a:ea typeface="MS Gothic"/>
                </a:rPr>
                <a:t>VoIP Traffic: </a:t>
              </a:r>
              <a:r>
                <a:rPr lang="en-US" sz="1800" kern="0" dirty="0">
                  <a:solidFill>
                    <a:srgbClr val="0000FF"/>
                  </a:solidFill>
                  <a:latin typeface="Times New Roman"/>
                  <a:ea typeface="MS Gothic"/>
                </a:rPr>
                <a:t>100B @ 20ms</a:t>
              </a:r>
            </a:p>
            <a:p>
              <a:pPr marL="0" indent="0"/>
              <a:r>
                <a:rPr lang="en-US" sz="1800" kern="0" dirty="0">
                  <a:latin typeface="Times New Roman"/>
                  <a:ea typeface="MS Gothic"/>
                </a:rPr>
                <a:t>Access Category Voice</a:t>
              </a:r>
            </a:p>
            <a:p>
              <a:pPr marL="0" indent="0"/>
              <a:endParaRPr lang="en-US" sz="1800" kern="0" dirty="0">
                <a:latin typeface="Times New Roman"/>
                <a:ea typeface="MS Gothic"/>
              </a:endParaRPr>
            </a:p>
            <a:p>
              <a:pPr marL="0" indent="0"/>
              <a:endParaRPr lang="en-US" sz="1800" kern="0" dirty="0">
                <a:latin typeface="Times New Roman"/>
                <a:ea typeface="MS Gothic"/>
              </a:endParaRPr>
            </a:p>
          </p:txBody>
        </p:sp>
        <p:sp>
          <p:nvSpPr>
            <p:cNvPr id="9" name="Inhaltsplatzhalter 2">
              <a:extLst>
                <a:ext uri="{FF2B5EF4-FFF2-40B4-BE49-F238E27FC236}">
                  <a16:creationId xmlns:a16="http://schemas.microsoft.com/office/drawing/2014/main" id="{7BBD6B34-53EB-446E-8C1D-A8DD3576A9B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475275" y="5278141"/>
              <a:ext cx="3184521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sz="1800" kern="0" dirty="0">
                  <a:latin typeface="Times New Roman"/>
                  <a:ea typeface="MS Gothic"/>
                </a:rPr>
                <a:t>KPI: VoIP packet delay</a:t>
              </a:r>
            </a:p>
            <a:p>
              <a:pPr marL="0" indent="0"/>
              <a:endParaRPr lang="en-US" sz="1800" kern="0" dirty="0">
                <a:latin typeface="Times New Roman"/>
                <a:ea typeface="MS Gothic"/>
              </a:endParaRPr>
            </a:p>
          </p:txBody>
        </p:sp>
        <p:pic>
          <p:nvPicPr>
            <p:cNvPr id="10" name="Inhaltsplatzhalter 25" descr="Bezeichnung mit einfarbiger Füllung">
              <a:extLst>
                <a:ext uri="{FF2B5EF4-FFF2-40B4-BE49-F238E27FC236}">
                  <a16:creationId xmlns:a16="http://schemas.microsoft.com/office/drawing/2014/main" id="{DC8A9B49-6CAB-4495-91DE-BEA9B69C9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575602" y="2776133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1" name="Grafik 7" descr="Drahtlosrouter mit einfarbiger Füllung">
              <a:extLst>
                <a:ext uri="{FF2B5EF4-FFF2-40B4-BE49-F238E27FC236}">
                  <a16:creationId xmlns:a16="http://schemas.microsoft.com/office/drawing/2014/main" id="{EB817817-5737-4F68-A75B-0B3B89A09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603494" y="2776133"/>
              <a:ext cx="628989" cy="628989"/>
            </a:xfrm>
            <a:prstGeom prst="rect">
              <a:avLst/>
            </a:prstGeom>
          </p:spPr>
        </p:pic>
        <p:pic>
          <p:nvPicPr>
            <p:cNvPr id="12" name="Inhaltsplatzhalter 25" descr="Bezeichnung mit einfarbiger Füllung">
              <a:extLst>
                <a:ext uri="{FF2B5EF4-FFF2-40B4-BE49-F238E27FC236}">
                  <a16:creationId xmlns:a16="http://schemas.microsoft.com/office/drawing/2014/main" id="{7C407C31-3FEC-4876-9A4C-7AD34DA7C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113837" y="2362010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3" name="Inhaltsplatzhalter 25" descr="Bezeichnung mit einfarbiger Füllung">
              <a:extLst>
                <a:ext uri="{FF2B5EF4-FFF2-40B4-BE49-F238E27FC236}">
                  <a16:creationId xmlns:a16="http://schemas.microsoft.com/office/drawing/2014/main" id="{D7A03F04-9181-4B3B-8CBB-61E9BD320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052479" y="2628693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4" name="Inhaltsplatzhalter 25" descr="Bezeichnung mit einfarbiger Füllung">
              <a:extLst>
                <a:ext uri="{FF2B5EF4-FFF2-40B4-BE49-F238E27FC236}">
                  <a16:creationId xmlns:a16="http://schemas.microsoft.com/office/drawing/2014/main" id="{BD5A8022-91C8-47B2-AF4B-5E539AC7B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286664" y="3425418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5" name="Inhaltsplatzhalter 25" descr="Bezeichnung mit einfarbiger Füllung">
              <a:extLst>
                <a:ext uri="{FF2B5EF4-FFF2-40B4-BE49-F238E27FC236}">
                  <a16:creationId xmlns:a16="http://schemas.microsoft.com/office/drawing/2014/main" id="{B6A89EF3-D753-4372-ADBA-4F21F949B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078210" y="3317115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6" name="Inhaltsplatzhalter 25" descr="Bezeichnung mit einfarbiger Füllung">
              <a:extLst>
                <a:ext uri="{FF2B5EF4-FFF2-40B4-BE49-F238E27FC236}">
                  <a16:creationId xmlns:a16="http://schemas.microsoft.com/office/drawing/2014/main" id="{CFCA2653-573E-405E-AE3E-2FEF99D3B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580200" y="3441172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7" name="Inhaltsplatzhalter 25" descr="Bezeichnung mit einfarbiger Füllung">
              <a:extLst>
                <a:ext uri="{FF2B5EF4-FFF2-40B4-BE49-F238E27FC236}">
                  <a16:creationId xmlns:a16="http://schemas.microsoft.com/office/drawing/2014/main" id="{2D70551F-95A5-4593-878D-C0DC08B17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591670" y="2202817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8" name="Inhaltsplatzhalter 25" descr="Bezeichnung mit einfarbiger Füllung">
              <a:extLst>
                <a:ext uri="{FF2B5EF4-FFF2-40B4-BE49-F238E27FC236}">
                  <a16:creationId xmlns:a16="http://schemas.microsoft.com/office/drawing/2014/main" id="{E82E7244-F53B-4BCF-B46E-E6D916D6CE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941905" y="1937326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9" name="Grafik 18" descr="Drahtlosrouter mit einfarbiger Füllung">
              <a:extLst>
                <a:ext uri="{FF2B5EF4-FFF2-40B4-BE49-F238E27FC236}">
                  <a16:creationId xmlns:a16="http://schemas.microsoft.com/office/drawing/2014/main" id="{7F5E58D2-C99B-443D-9429-71DF9C84C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808410" y="2817310"/>
              <a:ext cx="628989" cy="628989"/>
            </a:xfrm>
            <a:prstGeom prst="rect">
              <a:avLst/>
            </a:prstGeom>
          </p:spPr>
        </p:pic>
        <p:pic>
          <p:nvPicPr>
            <p:cNvPr id="20" name="Grafik 19" descr="Laptop mit einfarbiger Füllung">
              <a:extLst>
                <a:ext uri="{FF2B5EF4-FFF2-40B4-BE49-F238E27FC236}">
                  <a16:creationId xmlns:a16="http://schemas.microsoft.com/office/drawing/2014/main" id="{958C7594-BFA6-4FEE-9303-EFA600D5652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950078" y="2592893"/>
              <a:ext cx="583980" cy="583980"/>
            </a:xfrm>
            <a:prstGeom prst="rect">
              <a:avLst/>
            </a:prstGeom>
          </p:spPr>
        </p:pic>
        <p:sp>
          <p:nvSpPr>
            <p:cNvPr id="21" name="Titel 1">
              <a:extLst>
                <a:ext uri="{FF2B5EF4-FFF2-40B4-BE49-F238E27FC236}">
                  <a16:creationId xmlns:a16="http://schemas.microsoft.com/office/drawing/2014/main" id="{A13AD10C-6EFE-46AB-96F1-4149B0E61A2C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686594" y="959062"/>
              <a:ext cx="7770813" cy="79891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ctr" anchorCtr="0" compatLnSpc="1">
              <a:prstTxWarp prst="textNoShape">
                <a:avLst/>
              </a:prstTxWarp>
            </a:bodyPr>
            <a:lstStyle>
              <a:lvl1pPr algn="ctr" defTabSz="449263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3200" b="1">
                  <a:solidFill>
                    <a:srgbClr val="000000"/>
                  </a:solidFill>
                  <a:latin typeface="+mj-lt"/>
                  <a:ea typeface="+mj-ea"/>
                  <a:cs typeface="+mj-cs"/>
                </a:defRPr>
              </a:lvl1pPr>
              <a:lvl2pPr marL="742950" indent="-285750" algn="ctr" defTabSz="449263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3200" b="1">
                  <a:solidFill>
                    <a:srgbClr val="000000"/>
                  </a:solidFill>
                  <a:latin typeface="Times New Roman" pitchFamily="16" charset="0"/>
                  <a:ea typeface="MS Gothic" charset="-128"/>
                </a:defRPr>
              </a:lvl2pPr>
              <a:lvl3pPr marL="1143000" indent="-228600" algn="ctr" defTabSz="449263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3200" b="1">
                  <a:solidFill>
                    <a:srgbClr val="000000"/>
                  </a:solidFill>
                  <a:latin typeface="Times New Roman" pitchFamily="16" charset="0"/>
                  <a:ea typeface="MS Gothic" charset="-128"/>
                </a:defRPr>
              </a:lvl3pPr>
              <a:lvl4pPr marL="1600200" indent="-228600" algn="ctr" defTabSz="449263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3200" b="1">
                  <a:solidFill>
                    <a:srgbClr val="000000"/>
                  </a:solidFill>
                  <a:latin typeface="Times New Roman" pitchFamily="16" charset="0"/>
                  <a:ea typeface="MS Gothic" charset="-128"/>
                </a:defRPr>
              </a:lvl4pPr>
              <a:lvl5pPr marL="2057400" indent="-228600" algn="ctr" defTabSz="449263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3200" b="1">
                  <a:solidFill>
                    <a:srgbClr val="000000"/>
                  </a:solidFill>
                  <a:latin typeface="Times New Roman" pitchFamily="16" charset="0"/>
                  <a:ea typeface="MS Gothic" charset="-128"/>
                </a:defRPr>
              </a:lvl5pPr>
              <a:lvl6pPr marL="2514600" indent="-228600" algn="ctr" defTabSz="449263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3200" b="1">
                  <a:solidFill>
                    <a:srgbClr val="000000"/>
                  </a:solidFill>
                  <a:latin typeface="Times New Roman" pitchFamily="16" charset="0"/>
                  <a:ea typeface="MS Gothic" charset="-128"/>
                </a:defRPr>
              </a:lvl6pPr>
              <a:lvl7pPr marL="2971800" indent="-228600" algn="ctr" defTabSz="449263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3200" b="1">
                  <a:solidFill>
                    <a:srgbClr val="000000"/>
                  </a:solidFill>
                  <a:latin typeface="Times New Roman" pitchFamily="16" charset="0"/>
                  <a:ea typeface="MS Gothic" charset="-128"/>
                </a:defRPr>
              </a:lvl7pPr>
              <a:lvl8pPr marL="3429000" indent="-228600" algn="ctr" defTabSz="449263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3200" b="1">
                  <a:solidFill>
                    <a:srgbClr val="000000"/>
                  </a:solidFill>
                  <a:latin typeface="Times New Roman" pitchFamily="16" charset="0"/>
                  <a:ea typeface="MS Gothic" charset="-128"/>
                </a:defRPr>
              </a:lvl8pPr>
              <a:lvl9pPr marL="3886200" indent="-228600" algn="ctr" defTabSz="449263" rtl="0" eaLnBrk="1" fontAlgn="base" hangingPunct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3200" b="1">
                  <a:solidFill>
                    <a:srgbClr val="000000"/>
                  </a:solidFill>
                  <a:latin typeface="Times New Roman" pitchFamily="16" charset="0"/>
                  <a:ea typeface="MS Gothic" charset="-128"/>
                </a:defRPr>
              </a:lvl9pPr>
            </a:lstStyle>
            <a:p>
              <a:pPr defTabSz="336947">
                <a:defRPr/>
              </a:pPr>
              <a:r>
                <a:rPr lang="en-US" altLang="zh-CN" sz="2800" kern="0" dirty="0">
                  <a:latin typeface="Times New Roman"/>
                  <a:ea typeface="MS Gothic"/>
                </a:rPr>
                <a:t>Scenario</a:t>
              </a:r>
              <a:endParaRPr lang="en-US" sz="2800" kern="0" dirty="0">
                <a:latin typeface="Times New Roman"/>
                <a:ea typeface="MS Gothic"/>
              </a:endParaRPr>
            </a:p>
          </p:txBody>
        </p:sp>
      </p:grpSp>
      <p:sp>
        <p:nvSpPr>
          <p:cNvPr id="24" name="Rectangle 1">
            <a:extLst>
              <a:ext uri="{FF2B5EF4-FFF2-40B4-BE49-F238E27FC236}">
                <a16:creationId xmlns:a16="http://schemas.microsoft.com/office/drawing/2014/main" id="{A38D5AF1-A31D-4094-B089-3E2A1C7C0CC9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240164F4-E988-4F89-8DCF-CE886818766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26" name="Footer Placeholder 2">
            <a:extLst>
              <a:ext uri="{FF2B5EF4-FFF2-40B4-BE49-F238E27FC236}">
                <a16:creationId xmlns:a16="http://schemas.microsoft.com/office/drawing/2014/main" id="{33B7D333-23D4-42DB-A290-AA39CBA00F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E48EEA6C-FFE9-4878-AB22-84FDA6C9D6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50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8959D93-4F45-498C-BA18-649E97A991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F8DEA88-702E-4281-853A-4A92FD13D0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DEFB675-D3D7-4BA0-9B58-AB7A5E06884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E9A66CB-A31A-4A75-B9F9-67A6411F8CE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11" name="标题 1">
            <a:extLst>
              <a:ext uri="{FF2B5EF4-FFF2-40B4-BE49-F238E27FC236}">
                <a16:creationId xmlns:a16="http://schemas.microsoft.com/office/drawing/2014/main" id="{8A75498A-23A6-43CF-B518-5E7E0402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213" y="304800"/>
            <a:ext cx="8612187" cy="1325563"/>
          </a:xfrm>
        </p:spPr>
        <p:txBody>
          <a:bodyPr/>
          <a:lstStyle/>
          <a:p>
            <a:pPr algn="ctr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STA number n =3000, Query every 60s</a:t>
            </a:r>
            <a:endParaRPr lang="zh-CN" altLang="en-US" dirty="0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F5961AF9-567D-403A-8598-17F995ED4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88" y="1371600"/>
            <a:ext cx="69342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69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72BCC7-B6FE-4F2B-B600-396570F4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713" y="441124"/>
            <a:ext cx="8692349" cy="1066800"/>
          </a:xfrm>
        </p:spPr>
        <p:txBody>
          <a:bodyPr/>
          <a:lstStyle/>
          <a:p>
            <a:r>
              <a:rPr lang="en-US" altLang="zh-CN" sz="2800" dirty="0"/>
              <a:t>Simulation 2: </a:t>
            </a:r>
            <a:r>
              <a:rPr lang="en-GB" altLang="zh-C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of  AMP traffic and video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B22E7E-87B7-46E6-BE5F-8DE52DC64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52" y="1507924"/>
            <a:ext cx="8698230" cy="3263504"/>
          </a:xfrm>
        </p:spPr>
        <p:txBody>
          <a:bodyPr>
            <a:normAutofit/>
          </a:bodyPr>
          <a:lstStyle/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interference impact from AMP traffic to video was evaluated.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AC_BK is set for AMP traffic. 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Txop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sharing mechanism is assumed for AMP transmission.</a:t>
            </a:r>
            <a:endParaRPr lang="zh-CN" altLang="en-US" kern="120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Rectangle 1">
            <a:extLst>
              <a:ext uri="{FF2B5EF4-FFF2-40B4-BE49-F238E27FC236}">
                <a16:creationId xmlns:a16="http://schemas.microsoft.com/office/drawing/2014/main" id="{11AE5735-7CA0-4760-AEB2-9FF46A10F46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FDC3FB9B-9893-4E16-81ED-3CDB0370510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E187276-92C7-490F-9C64-7A452578E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67" y="3320131"/>
            <a:ext cx="9144000" cy="3096745"/>
          </a:xfrm>
          <a:prstGeom prst="rect">
            <a:avLst/>
          </a:prstGeom>
        </p:spPr>
      </p:pic>
      <p:sp>
        <p:nvSpPr>
          <p:cNvPr id="21" name="Footer Placeholder 2">
            <a:extLst>
              <a:ext uri="{FF2B5EF4-FFF2-40B4-BE49-F238E27FC236}">
                <a16:creationId xmlns:a16="http://schemas.microsoft.com/office/drawing/2014/main" id="{143CC7E2-760B-49AB-8526-E051183D7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22" name="Slide Number Placeholder 3">
            <a:extLst>
              <a:ext uri="{FF2B5EF4-FFF2-40B4-BE49-F238E27FC236}">
                <a16:creationId xmlns:a16="http://schemas.microsoft.com/office/drawing/2014/main" id="{AD64A952-1BDE-4834-ABD4-4FAB7C838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05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92384C13-6B1E-4A0C-8E1C-503288197A60}"/>
              </a:ext>
            </a:extLst>
          </p:cNvPr>
          <p:cNvGrpSpPr/>
          <p:nvPr/>
        </p:nvGrpSpPr>
        <p:grpSpPr>
          <a:xfrm>
            <a:off x="609600" y="1937326"/>
            <a:ext cx="8152607" cy="4158674"/>
            <a:chOff x="1576413" y="1937326"/>
            <a:chExt cx="7567588" cy="3802580"/>
          </a:xfrm>
        </p:grpSpPr>
        <p:sp>
          <p:nvSpPr>
            <p:cNvPr id="7" name="Inhaltsplatzhalter 2">
              <a:extLst>
                <a:ext uri="{FF2B5EF4-FFF2-40B4-BE49-F238E27FC236}">
                  <a16:creationId xmlns:a16="http://schemas.microsoft.com/office/drawing/2014/main" id="{DEDA8EA4-6436-415D-A95A-7DD61761E78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76413" y="3902938"/>
              <a:ext cx="4187825" cy="14928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3000 AMP-STAs</a:t>
              </a:r>
            </a:p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Query all AMP-STAs every 60s</a:t>
              </a:r>
            </a:p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1ms per query</a:t>
              </a:r>
            </a:p>
            <a:p>
              <a:pPr marL="0" indent="0" defTabSz="336947">
                <a:spcBef>
                  <a:spcPts val="450"/>
                </a:spcBef>
                <a:defRPr/>
              </a:pPr>
              <a:r>
                <a:rPr lang="en-US" sz="1800" kern="0" dirty="0">
                  <a:latin typeface="Times New Roman"/>
                  <a:ea typeface="MS Gothic"/>
                </a:rPr>
                <a:t>Access Category Background</a:t>
              </a:r>
            </a:p>
            <a:p>
              <a:pPr marL="257175" indent="-257175" defTabSz="336947">
                <a:spcBef>
                  <a:spcPts val="450"/>
                </a:spcBef>
                <a:buFont typeface="Arial" panose="020B0604020202020204" pitchFamily="34" charset="0"/>
                <a:buChar char="•"/>
                <a:defRPr/>
              </a:pPr>
              <a:endParaRPr lang="en-US" sz="1800" kern="0" dirty="0">
                <a:latin typeface="Times New Roman"/>
                <a:ea typeface="MS Gothic"/>
              </a:endParaRPr>
            </a:p>
          </p:txBody>
        </p:sp>
        <p:sp>
          <p:nvSpPr>
            <p:cNvPr id="8" name="Inhaltsplatzhalter 2">
              <a:extLst>
                <a:ext uri="{FF2B5EF4-FFF2-40B4-BE49-F238E27FC236}">
                  <a16:creationId xmlns:a16="http://schemas.microsoft.com/office/drawing/2014/main" id="{22B3AC69-F93C-411F-AC01-389B4671B21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5334001" y="3902938"/>
              <a:ext cx="3810000" cy="8045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sz="1800" kern="0" dirty="0">
                  <a:latin typeface="Times New Roman"/>
                  <a:ea typeface="MS Gothic"/>
                </a:rPr>
                <a:t>Video Traffic: </a:t>
              </a:r>
              <a:r>
                <a:rPr lang="en-US" sz="1800" kern="0" dirty="0">
                  <a:solidFill>
                    <a:srgbClr val="0000FF"/>
                  </a:solidFill>
                  <a:latin typeface="Times New Roman"/>
                  <a:ea typeface="MS Gothic"/>
                </a:rPr>
                <a:t>7500B@20</a:t>
              </a:r>
              <a:r>
                <a:rPr lang="en-US" altLang="zh-CN" sz="1800" kern="0" dirty="0">
                  <a:solidFill>
                    <a:srgbClr val="0000FF"/>
                  </a:solidFill>
                  <a:latin typeface="Times New Roman"/>
                  <a:ea typeface="MS Gothic"/>
                </a:rPr>
                <a:t>ms(3Mbps streaming rate</a:t>
              </a:r>
              <a:r>
                <a:rPr lang="en-US" altLang="zh-CN" sz="1800" kern="0" dirty="0">
                  <a:latin typeface="Times New Roman"/>
                  <a:ea typeface="MS Gothic"/>
                </a:rPr>
                <a:t>)</a:t>
              </a:r>
            </a:p>
            <a:p>
              <a:pPr marL="0" indent="0"/>
              <a:r>
                <a:rPr lang="en-US" sz="1800" kern="0" dirty="0" err="1">
                  <a:latin typeface="Times New Roman"/>
                  <a:ea typeface="MS Gothic"/>
                </a:rPr>
                <a:t>WiFi</a:t>
              </a:r>
              <a:r>
                <a:rPr lang="en-US" sz="1800" kern="0" dirty="0">
                  <a:latin typeface="Times New Roman"/>
                  <a:ea typeface="MS Gothic"/>
                </a:rPr>
                <a:t> data rate: 20Mb/s</a:t>
              </a:r>
            </a:p>
            <a:p>
              <a:pPr marL="0" indent="0"/>
              <a:r>
                <a:rPr lang="en-US" sz="1800" kern="0" dirty="0">
                  <a:latin typeface="Times New Roman"/>
                  <a:ea typeface="MS Gothic"/>
                </a:rPr>
                <a:t>Access Category Video</a:t>
              </a:r>
            </a:p>
            <a:p>
              <a:pPr marL="0" indent="0"/>
              <a:endParaRPr lang="en-US" sz="1800" kern="0" dirty="0">
                <a:latin typeface="Times New Roman"/>
                <a:ea typeface="MS Gothic"/>
              </a:endParaRPr>
            </a:p>
            <a:p>
              <a:pPr marL="0" indent="0"/>
              <a:endParaRPr lang="en-US" sz="1800" kern="0" dirty="0">
                <a:latin typeface="Times New Roman"/>
                <a:ea typeface="MS Gothic"/>
              </a:endParaRPr>
            </a:p>
          </p:txBody>
        </p:sp>
        <p:sp>
          <p:nvSpPr>
            <p:cNvPr id="9" name="Inhaltsplatzhalter 2">
              <a:extLst>
                <a:ext uri="{FF2B5EF4-FFF2-40B4-BE49-F238E27FC236}">
                  <a16:creationId xmlns:a16="http://schemas.microsoft.com/office/drawing/2014/main" id="{7BBD6B34-53EB-446E-8C1D-A8DD3576A9B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3475275" y="5278141"/>
              <a:ext cx="3184521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vert="horz" wrap="square" lIns="69120" tIns="34560" rIns="69120" bIns="34560" numCol="1" anchor="t" anchorCtr="0" compatLnSpc="1">
              <a:prstTxWarp prst="textNoShape">
                <a:avLst/>
              </a:prstTxWarp>
            </a:bodyPr>
            <a:lstStyle>
              <a:lvl1pPr marL="342900" indent="-342900" algn="l" defTabSz="449263" rtl="0" eaLnBrk="1" fontAlgn="base" hangingPunct="1">
                <a:spcBef>
                  <a:spcPts val="6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b="1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449263" rtl="0" eaLnBrk="1" fontAlgn="base" hangingPunct="1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+mn-lt"/>
                  <a:ea typeface="+mn-ea"/>
                </a:defRPr>
              </a:lvl2pPr>
              <a:lvl3pPr marL="1143000" indent="-228600" algn="l" defTabSz="449263" rtl="0" eaLnBrk="1" fontAlgn="base" hangingPunct="1">
                <a:spcBef>
                  <a:spcPts val="45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>
                  <a:solidFill>
                    <a:srgbClr val="000000"/>
                  </a:solidFill>
                  <a:latin typeface="+mn-lt"/>
                  <a:ea typeface="+mn-ea"/>
                </a:defRPr>
              </a:lvl3pPr>
              <a:lvl4pPr marL="1600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4pPr>
              <a:lvl5pPr marL="20574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5pPr>
              <a:lvl6pPr marL="25146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6pPr>
              <a:lvl7pPr marL="29718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7pPr>
              <a:lvl8pPr marL="34290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8pPr>
              <a:lvl9pPr marL="3886200" indent="-228600" algn="l" defTabSz="449263" rtl="0" eaLnBrk="1" fontAlgn="base" hangingPunct="1">
                <a:spcBef>
                  <a:spcPts val="4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1600">
                  <a:solidFill>
                    <a:srgbClr val="000000"/>
                  </a:solidFill>
                  <a:latin typeface="+mn-lt"/>
                  <a:ea typeface="+mn-ea"/>
                </a:defRPr>
              </a:lvl9pPr>
            </a:lstStyle>
            <a:p>
              <a:pPr marL="0" indent="0"/>
              <a:r>
                <a:rPr lang="en-US" sz="1800" kern="0" dirty="0">
                  <a:latin typeface="Times New Roman"/>
                  <a:ea typeface="MS Gothic"/>
                </a:rPr>
                <a:t>KPI: Video packet delay</a:t>
              </a:r>
            </a:p>
            <a:p>
              <a:pPr marL="0" indent="0"/>
              <a:endParaRPr lang="en-US" sz="1800" kern="0" dirty="0">
                <a:latin typeface="Times New Roman"/>
                <a:ea typeface="MS Gothic"/>
              </a:endParaRPr>
            </a:p>
          </p:txBody>
        </p:sp>
        <p:pic>
          <p:nvPicPr>
            <p:cNvPr id="10" name="Inhaltsplatzhalter 25" descr="Bezeichnung mit einfarbiger Füllung">
              <a:extLst>
                <a:ext uri="{FF2B5EF4-FFF2-40B4-BE49-F238E27FC236}">
                  <a16:creationId xmlns:a16="http://schemas.microsoft.com/office/drawing/2014/main" id="{DC8A9B49-6CAB-4495-91DE-BEA9B69C9F0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575602" y="2776133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1" name="Grafik 7" descr="Drahtlosrouter mit einfarbiger Füllung">
              <a:extLst>
                <a:ext uri="{FF2B5EF4-FFF2-40B4-BE49-F238E27FC236}">
                  <a16:creationId xmlns:a16="http://schemas.microsoft.com/office/drawing/2014/main" id="{EB817817-5737-4F68-A75B-0B3B89A092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603494" y="2776133"/>
              <a:ext cx="628989" cy="628989"/>
            </a:xfrm>
            <a:prstGeom prst="rect">
              <a:avLst/>
            </a:prstGeom>
          </p:spPr>
        </p:pic>
        <p:pic>
          <p:nvPicPr>
            <p:cNvPr id="12" name="Inhaltsplatzhalter 25" descr="Bezeichnung mit einfarbiger Füllung">
              <a:extLst>
                <a:ext uri="{FF2B5EF4-FFF2-40B4-BE49-F238E27FC236}">
                  <a16:creationId xmlns:a16="http://schemas.microsoft.com/office/drawing/2014/main" id="{7C407C31-3FEC-4876-9A4C-7AD34DA7CD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113837" y="2362010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3" name="Inhaltsplatzhalter 25" descr="Bezeichnung mit einfarbiger Füllung">
              <a:extLst>
                <a:ext uri="{FF2B5EF4-FFF2-40B4-BE49-F238E27FC236}">
                  <a16:creationId xmlns:a16="http://schemas.microsoft.com/office/drawing/2014/main" id="{D7A03F04-9181-4B3B-8CBB-61E9BD3206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052479" y="2628693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4" name="Inhaltsplatzhalter 25" descr="Bezeichnung mit einfarbiger Füllung">
              <a:extLst>
                <a:ext uri="{FF2B5EF4-FFF2-40B4-BE49-F238E27FC236}">
                  <a16:creationId xmlns:a16="http://schemas.microsoft.com/office/drawing/2014/main" id="{BD5A8022-91C8-47B2-AF4B-5E539AC7B1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286664" y="3425418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5" name="Inhaltsplatzhalter 25" descr="Bezeichnung mit einfarbiger Füllung">
              <a:extLst>
                <a:ext uri="{FF2B5EF4-FFF2-40B4-BE49-F238E27FC236}">
                  <a16:creationId xmlns:a16="http://schemas.microsoft.com/office/drawing/2014/main" id="{B6A89EF3-D753-4372-ADBA-4F21F949BA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078210" y="3317115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6" name="Inhaltsplatzhalter 25" descr="Bezeichnung mit einfarbiger Füllung">
              <a:extLst>
                <a:ext uri="{FF2B5EF4-FFF2-40B4-BE49-F238E27FC236}">
                  <a16:creationId xmlns:a16="http://schemas.microsoft.com/office/drawing/2014/main" id="{CFCA2653-573E-405E-AE3E-2FEF99D3B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3580200" y="3441172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7" name="Inhaltsplatzhalter 25" descr="Bezeichnung mit einfarbiger Füllung">
              <a:extLst>
                <a:ext uri="{FF2B5EF4-FFF2-40B4-BE49-F238E27FC236}">
                  <a16:creationId xmlns:a16="http://schemas.microsoft.com/office/drawing/2014/main" id="{2D70551F-95A5-4593-878D-C0DC08B17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591670" y="2202817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8" name="Inhaltsplatzhalter 25" descr="Bezeichnung mit einfarbiger Füllung">
              <a:extLst>
                <a:ext uri="{FF2B5EF4-FFF2-40B4-BE49-F238E27FC236}">
                  <a16:creationId xmlns:a16="http://schemas.microsoft.com/office/drawing/2014/main" id="{E82E7244-F53B-4BCF-B46E-E6D916D6CE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auto">
            <a:xfrm>
              <a:off x="2941905" y="1937326"/>
              <a:ext cx="461765" cy="46176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</p:pic>
        <p:pic>
          <p:nvPicPr>
            <p:cNvPr id="19" name="Grafik 18" descr="Drahtlosrouter mit einfarbiger Füllung">
              <a:extLst>
                <a:ext uri="{FF2B5EF4-FFF2-40B4-BE49-F238E27FC236}">
                  <a16:creationId xmlns:a16="http://schemas.microsoft.com/office/drawing/2014/main" id="{7F5E58D2-C99B-443D-9429-71DF9C84C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808410" y="2817310"/>
              <a:ext cx="628989" cy="628989"/>
            </a:xfrm>
            <a:prstGeom prst="rect">
              <a:avLst/>
            </a:prstGeom>
          </p:spPr>
        </p:pic>
        <p:pic>
          <p:nvPicPr>
            <p:cNvPr id="20" name="Grafik 19" descr="Laptop mit einfarbiger Füllung">
              <a:extLst>
                <a:ext uri="{FF2B5EF4-FFF2-40B4-BE49-F238E27FC236}">
                  <a16:creationId xmlns:a16="http://schemas.microsoft.com/office/drawing/2014/main" id="{958C7594-BFA6-4FEE-9303-EFA600D5652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950078" y="2592893"/>
              <a:ext cx="583980" cy="583980"/>
            </a:xfrm>
            <a:prstGeom prst="rect">
              <a:avLst/>
            </a:prstGeom>
          </p:spPr>
        </p:pic>
      </p:grpSp>
      <p:sp>
        <p:nvSpPr>
          <p:cNvPr id="21" name="Titel 1">
            <a:extLst>
              <a:ext uri="{FF2B5EF4-FFF2-40B4-BE49-F238E27FC236}">
                <a16:creationId xmlns:a16="http://schemas.microsoft.com/office/drawing/2014/main" id="{A13AD10C-6EFE-46AB-96F1-4149B0E61A2C}"/>
              </a:ext>
            </a:extLst>
          </p:cNvPr>
          <p:cNvSpPr txBox="1">
            <a:spLocks/>
          </p:cNvSpPr>
          <p:nvPr/>
        </p:nvSpPr>
        <p:spPr bwMode="auto">
          <a:xfrm>
            <a:off x="304800" y="609600"/>
            <a:ext cx="8457407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69120" tIns="34560" rIns="69120" bIns="3456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336947">
              <a:defRPr/>
            </a:pPr>
            <a:r>
              <a:rPr lang="en-US" altLang="zh-CN" kern="0" dirty="0">
                <a:latin typeface="Times New Roman"/>
                <a:ea typeface="MS Gothic"/>
              </a:rPr>
              <a:t>Scenario</a:t>
            </a:r>
            <a:endParaRPr lang="en-US" kern="0" dirty="0">
              <a:latin typeface="Times New Roman"/>
              <a:ea typeface="MS Gothic"/>
            </a:endParaRPr>
          </a:p>
        </p:txBody>
      </p:sp>
      <p:sp>
        <p:nvSpPr>
          <p:cNvPr id="22" name="Rectangle 1">
            <a:extLst>
              <a:ext uri="{FF2B5EF4-FFF2-40B4-BE49-F238E27FC236}">
                <a16:creationId xmlns:a16="http://schemas.microsoft.com/office/drawing/2014/main" id="{3EBC6D02-6394-4CC8-9C03-116450E2A44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5E1273CD-A7EE-4F86-934E-83A6E3D0A22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24" name="Footer Placeholder 2">
            <a:extLst>
              <a:ext uri="{FF2B5EF4-FFF2-40B4-BE49-F238E27FC236}">
                <a16:creationId xmlns:a16="http://schemas.microsoft.com/office/drawing/2014/main" id="{0CB9D0AC-A2C4-4319-A491-9B9C35845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25" name="Slide Number Placeholder 3">
            <a:extLst>
              <a:ext uri="{FF2B5EF4-FFF2-40B4-BE49-F238E27FC236}">
                <a16:creationId xmlns:a16="http://schemas.microsoft.com/office/drawing/2014/main" id="{CD2D81F9-CEA1-4567-9864-FD0A4E0DC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93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>
            <a:extLst>
              <a:ext uri="{FF2B5EF4-FFF2-40B4-BE49-F238E27FC236}">
                <a16:creationId xmlns:a16="http://schemas.microsoft.com/office/drawing/2014/main" id="{61011AC0-C174-48B0-8E87-E9FEAC2C264C}"/>
              </a:ext>
            </a:extLst>
          </p:cNvPr>
          <p:cNvSpPr txBox="1">
            <a:spLocks/>
          </p:cNvSpPr>
          <p:nvPr/>
        </p:nvSpPr>
        <p:spPr>
          <a:xfrm>
            <a:off x="685800" y="520898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baseline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altLang="zh-CN" sz="3300" dirty="0"/>
              <a:t>AMP STA number n =3000, Query every 60s</a:t>
            </a:r>
            <a:endParaRPr lang="zh-CN" altLang="en-US" sz="3300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027C739-317D-4E5C-9138-2A1601A8E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344811"/>
            <a:ext cx="6656388" cy="4992291"/>
          </a:xfrm>
          <a:prstGeom prst="rect">
            <a:avLst/>
          </a:prstGeom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D437E3F9-9D23-49E0-A742-99385A64D9E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3D51B69-D7DA-402F-8B4A-E742994D3356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987A8DC-6F4A-4539-9AEA-32CB9FDF27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92D38426-B3FE-43A8-8EC0-3F276B1D0D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733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72BCC7-B6FE-4F2B-B600-396570F48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355" y="455393"/>
            <a:ext cx="8692349" cy="1066800"/>
          </a:xfrm>
        </p:spPr>
        <p:txBody>
          <a:bodyPr/>
          <a:lstStyle/>
          <a:p>
            <a:r>
              <a:rPr lang="en-US" altLang="zh-CN" sz="2800" dirty="0"/>
              <a:t>Simulation 3: Case where </a:t>
            </a:r>
            <a:r>
              <a:rPr lang="en-GB" altLang="zh-CN" sz="28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STA initiates its traffic </a:t>
            </a:r>
            <a:endParaRPr lang="zh-CN" altLang="en-US" sz="28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6B22E7E-87B7-46E6-BE5F-8DE52DC64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885" y="1295400"/>
            <a:ext cx="8698230" cy="3263504"/>
          </a:xfrm>
        </p:spPr>
        <p:txBody>
          <a:bodyPr>
            <a:normAutofit/>
          </a:bodyPr>
          <a:lstStyle/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interference impact from AMP traffic to FTP was evaluated.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AC_BK is set for AMP traffic and </a:t>
            </a:r>
            <a:r>
              <a:rPr lang="en-US" altLang="zh-CN" kern="1200" dirty="0" err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AC_Default</a:t>
            </a: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for FTP. 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In this simulation, the AMP STA initiates its transmission. </a:t>
            </a:r>
          </a:p>
          <a:p>
            <a:pPr marL="285750"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solidFill>
                  <a:srgbClr val="0000FF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10,100 AMP STAs are assumed, although there will even less number of AMP STA in real deployment .</a:t>
            </a:r>
            <a:endParaRPr lang="zh-CN" altLang="en-US" kern="1200" dirty="0">
              <a:solidFill>
                <a:srgbClr val="0000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2" name="Rectangle 1">
            <a:extLst>
              <a:ext uri="{FF2B5EF4-FFF2-40B4-BE49-F238E27FC236}">
                <a16:creationId xmlns:a16="http://schemas.microsoft.com/office/drawing/2014/main" id="{11AE5735-7CA0-4760-AEB2-9FF46A10F468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802.11-23/2107r0</a:t>
            </a:r>
            <a:endParaRPr lang="en-SG" sz="1800" dirty="0">
              <a:latin typeface="+mn-lt"/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FDC3FB9B-9893-4E16-81ED-3CDB03705108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November 2023</a:t>
            </a:r>
            <a:endParaRPr lang="en-GB" sz="18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E187276-92C7-490F-9C64-7A452578E2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3352800"/>
            <a:ext cx="9144000" cy="3096745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8A697373-0481-4309-8B15-A2664A364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DE182946-3980-43EB-852A-B50094AE8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020595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6392</TotalTime>
  <Words>844</Words>
  <Application>Microsoft Office PowerPoint</Application>
  <PresentationFormat>全屏显示(4:3)</PresentationFormat>
  <Paragraphs>160</Paragraphs>
  <Slides>16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 Unicode MS</vt:lpstr>
      <vt:lpstr>MS Gothic</vt:lpstr>
      <vt:lpstr>OPPOSans B</vt:lpstr>
      <vt:lpstr>宋体</vt:lpstr>
      <vt:lpstr>Arial</vt:lpstr>
      <vt:lpstr>Calibri</vt:lpstr>
      <vt:lpstr>Times New Roman</vt:lpstr>
      <vt:lpstr>Wingdings</vt:lpstr>
      <vt:lpstr>ACcord Submission Template</vt:lpstr>
      <vt:lpstr>Simulation on coexistence of AMP traffic and existing traffic Part 2</vt:lpstr>
      <vt:lpstr>Abstract</vt:lpstr>
      <vt:lpstr>Simulation 1: Coexistence of  AMP traffic and Voice</vt:lpstr>
      <vt:lpstr>PowerPoint 演示文稿</vt:lpstr>
      <vt:lpstr>AMP STA number n =3000, Query every 60s</vt:lpstr>
      <vt:lpstr>Simulation 2: Coexistence of  AMP traffic and video</vt:lpstr>
      <vt:lpstr>PowerPoint 演示文稿</vt:lpstr>
      <vt:lpstr>PowerPoint 演示文稿</vt:lpstr>
      <vt:lpstr>Simulation 3: Case where AMP STA initiates its traffic </vt:lpstr>
      <vt:lpstr>PowerPoint 演示文稿</vt:lpstr>
      <vt:lpstr>AMP STA number n =10</vt:lpstr>
      <vt:lpstr>AMP STA number n =100</vt:lpstr>
      <vt:lpstr>Simulation 4: The impact of AMP traffic duty cycle  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WeijieOPPO_2</cp:lastModifiedBy>
  <cp:revision>1908</cp:revision>
  <cp:lastPrinted>1998-02-10T13:28:00Z</cp:lastPrinted>
  <dcterms:created xsi:type="dcterms:W3CDTF">2009-12-02T19:05:00Z</dcterms:created>
  <dcterms:modified xsi:type="dcterms:W3CDTF">2023-11-16T09:21:14Z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