
<file path=[Content_Types].xml><?xml version="1.0" encoding="utf-8"?>
<Types xmlns="http://schemas.openxmlformats.org/package/2006/content-types">
  <Default Extension="bin" ContentType="application/vnd.openxmlformats-officedocument.oleObject"/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73" r:id="rId4"/>
    <p:sldId id="290" r:id="rId5"/>
    <p:sldId id="291" r:id="rId6"/>
    <p:sldId id="286" r:id="rId7"/>
    <p:sldId id="288" r:id="rId8"/>
    <p:sldId id="287" r:id="rId9"/>
    <p:sldId id="292" r:id="rId10"/>
    <p:sldId id="289" r:id="rId11"/>
    <p:sldId id="282" r:id="rId12"/>
    <p:sldId id="293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1" autoAdjust="0"/>
    <p:restoredTop sz="94660"/>
  </p:normalViewPr>
  <p:slideViewPr>
    <p:cSldViewPr>
      <p:cViewPr varScale="1">
        <p:scale>
          <a:sx n="80" d="100"/>
          <a:sy n="80" d="100"/>
        </p:scale>
        <p:origin x="58" y="1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802.11-23/2100r0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Novevmber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Gang Xie, BUPT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802.11-23/2100r0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Novevmber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Gang Xie, BUPT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802.11-23/2100r0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Novevmber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Gang Xie, BUPT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effectLst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68E06D-47A8-4867-B580-BD8D83581C80}" type="slidenum">
              <a:rPr lang="zh-HK" altLang="en-US" smtClean="0"/>
              <a:t>10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419687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zh-HK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68E06D-47A8-4867-B580-BD8D83581C80}" type="slidenum">
              <a:rPr lang="zh-HK" altLang="en-US" smtClean="0"/>
              <a:t>11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188739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68E06D-47A8-4867-B580-BD8D83581C80}" type="slidenum">
              <a:rPr lang="zh-HK" altLang="en-US" smtClean="0"/>
              <a:t>12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045923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802.11-23/2100r0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Novevmber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Gang Xie, BUPT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effectLst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68E06D-47A8-4867-B580-BD8D83581C80}" type="slidenum">
              <a:rPr lang="zh-HK" altLang="en-US" smtClean="0"/>
              <a:t>3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136993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effectLst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68E06D-47A8-4867-B580-BD8D83581C80}" type="slidenum">
              <a:rPr lang="zh-HK" altLang="en-US" smtClean="0"/>
              <a:t>4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437077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effectLst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68E06D-47A8-4867-B580-BD8D83581C80}" type="slidenum">
              <a:rPr lang="zh-HK" altLang="en-US" smtClean="0"/>
              <a:t>5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468121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effectLst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68E06D-47A8-4867-B580-BD8D83581C80}" type="slidenum">
              <a:rPr lang="zh-HK" altLang="en-US" smtClean="0"/>
              <a:t>6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117633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GB" altLang="zh-CN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Multi-AP </a:t>
            </a:r>
            <a:r>
              <a:rPr lang="en-GB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setup</a:t>
            </a:r>
            <a:r>
              <a:rPr lang="en-GB" altLang="zh-CN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phase: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altLang="zh-CN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xchanging </a:t>
            </a: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between multiple APs;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zh-CN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Grouping multiple candidate APs, e.g., AP candidate sets</a:t>
            </a: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GB" altLang="zh-CN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Multi-AP </a:t>
            </a:r>
            <a:r>
              <a:rPr lang="en-GB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coordination</a:t>
            </a: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phases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Exchanging information between sharing AP and shared AP(s),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Multi-AP selection phase: sharing AP selects shared AP(s),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Multi-AP channel sounding phase (optional): APs perform sounding jointly/individually with STA(s).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Multi-AP data sharing phase (optional): sharing AP shares data to shared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Multi-AP </a:t>
            </a:r>
            <a:r>
              <a:rPr lang="en-GB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transmission </a:t>
            </a: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phase: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zh-CN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</a:t>
            </a: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downlink</a:t>
            </a:r>
            <a:r>
              <a:rPr lang="en-GB" altLang="zh-CN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/uplink multi-AP transmission schemes, such as coordinated spatial reuse (CSR), coordinated OFDMA/TDMA, coordinated beamforming (CBF), joint transmission/reception (JT/JR), etc.</a:t>
            </a:r>
          </a:p>
          <a:p>
            <a:endParaRPr lang="zh-CN" altLang="en-US" dirty="0">
              <a:effectLst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68E06D-47A8-4867-B580-BD8D83581C80}" type="slidenum">
              <a:rPr lang="zh-HK" altLang="en-US" smtClean="0"/>
              <a:t>7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053122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effectLst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68E06D-47A8-4867-B580-BD8D83581C80}" type="slidenum">
              <a:rPr lang="zh-HK" altLang="en-US" smtClean="0"/>
              <a:t>8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507572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effectLst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68E06D-47A8-4867-B580-BD8D83581C80}" type="slidenum">
              <a:rPr lang="zh-HK" altLang="en-US" smtClean="0"/>
              <a:t>9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3866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Gang Xie, BUPT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Gang Xie, BUPT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Gang Xie, BUPT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Gang Xie, BUPT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Gang Xie, BUPT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Gang Xie, BUPT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Gang Xie, BUPT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Gang Xie, BUPT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Gang Xie, BUPT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Gang Xie, BUPT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802.11-23/2100r0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2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b="1" dirty="0">
                <a:latin typeface="Times New Roman (正文)"/>
              </a:rPr>
              <a:t>Considerations on Multiple Multi-AP groups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Gang Xie, BUPT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9420186"/>
              </p:ext>
            </p:extLst>
          </p:nvPr>
        </p:nvGraphicFramePr>
        <p:xfrm>
          <a:off x="993775" y="2419350"/>
          <a:ext cx="10253663" cy="328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89272" imgH="3356174" progId="Word.Document.8">
                  <p:embed/>
                </p:oleObj>
              </mc:Choice>
              <mc:Fallback>
                <p:oleObj name="Document" r:id="rId3" imgW="10489272" imgH="335617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9350"/>
                        <a:ext cx="10253663" cy="32829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E2252387-86EC-5BF9-61D6-F1535AD62855}"/>
              </a:ext>
            </a:extLst>
          </p:cNvPr>
          <p:cNvSpPr txBox="1"/>
          <p:nvPr/>
        </p:nvSpPr>
        <p:spPr>
          <a:xfrm>
            <a:off x="1114302" y="1352811"/>
            <a:ext cx="9963396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all scenarios, we are trying to implement a scheduling method that determines, for each STA in the Multiple Multi-AP groups, which APs in the Multiple Multi-AP groups should participate in each joint transmission</a:t>
            </a:r>
          </a:p>
          <a:p>
            <a:pPr algn="just"/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implementation of the scheduling algorithm is considered to be carried out by one of the APs or a centralized controller [14]</a:t>
            </a:r>
          </a:p>
          <a:p>
            <a:pPr algn="just"/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6A41906F-A8C2-4112-C262-B55A1FCDDE2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1150" y="2961836"/>
            <a:ext cx="6009699" cy="3400396"/>
          </a:xfrm>
          <a:prstGeom prst="rect">
            <a:avLst/>
          </a:prstGeom>
        </p:spPr>
      </p:pic>
      <p:sp>
        <p:nvSpPr>
          <p:cNvPr id="2" name="文本框 1">
            <a:extLst>
              <a:ext uri="{FF2B5EF4-FFF2-40B4-BE49-F238E27FC236}">
                <a16:creationId xmlns:a16="http://schemas.microsoft.com/office/drawing/2014/main" id="{8A7D53D8-10F5-8695-F18A-86A0495F2410}"/>
              </a:ext>
            </a:extLst>
          </p:cNvPr>
          <p:cNvSpPr txBox="1"/>
          <p:nvPr/>
        </p:nvSpPr>
        <p:spPr>
          <a:xfrm>
            <a:off x="5943600" y="6049491"/>
            <a:ext cx="25021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 6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995DEB1E-80D1-E9CC-FFB7-CFC54FE1E6EB}"/>
              </a:ext>
            </a:extLst>
          </p:cNvPr>
          <p:cNvSpPr txBox="1"/>
          <p:nvPr/>
        </p:nvSpPr>
        <p:spPr>
          <a:xfrm>
            <a:off x="1238477" y="511074"/>
            <a:ext cx="100789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architecture for Multiple Multi-AP groups</a:t>
            </a:r>
            <a:r>
              <a:rPr lang="en-US" altLang="zh-CN" sz="3200" b="1" dirty="0">
                <a:solidFill>
                  <a:schemeClr val="tx1"/>
                </a:solidFill>
                <a:latin typeface="Times New Roman (正文)"/>
              </a:rPr>
              <a:t> (Cont’d) </a:t>
            </a:r>
            <a:endParaRPr lang="zh-HK" alt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A657803-1FAA-953F-405F-456310EF07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926862C-AE9C-0C97-899A-249583F1008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Gang Xie, BUPT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D45E81A-6228-ED1C-D4C6-C5EE1E5F180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6519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9FCD5746-3155-3110-5D5B-CEFEAD37E9BE}"/>
              </a:ext>
            </a:extLst>
          </p:cNvPr>
          <p:cNvSpPr txBox="1"/>
          <p:nvPr/>
        </p:nvSpPr>
        <p:spPr>
          <a:xfrm>
            <a:off x="1595210" y="1726764"/>
            <a:ext cx="9001579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Points out a potential future direction for Multi-AP Coordination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Proposes a possible architecture for Multiple Multi-AP groups</a:t>
            </a:r>
          </a:p>
          <a:p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Requires an efficient scheduling method for multiple Multi-AP groups.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each STA, coordinate which APs from which groups participate in each Multi-AP transmission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each AP, coordinate whether and how to participate in the coordinated transmission for each STA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order to realize the low latency and high throughput data transmission required by UHR with limited overhead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zh-CN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D06C2CFB-C132-825B-86ED-FB20EC3691A7}"/>
              </a:ext>
            </a:extLst>
          </p:cNvPr>
          <p:cNvSpPr txBox="1"/>
          <p:nvPr/>
        </p:nvSpPr>
        <p:spPr>
          <a:xfrm>
            <a:off x="4229833" y="660490"/>
            <a:ext cx="19159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200" b="1" dirty="0">
                <a:solidFill>
                  <a:schemeClr val="tx1"/>
                </a:solidFill>
                <a:latin typeface="Times New Roman (正文)"/>
              </a:rPr>
              <a:t>Summary</a:t>
            </a:r>
            <a:endParaRPr lang="zh-HK" altLang="en-US" sz="3200" b="1" dirty="0">
              <a:solidFill>
                <a:schemeClr val="tx1"/>
              </a:solidFill>
              <a:latin typeface="Times New Roman (正文)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C83997-CE71-7E35-9C92-FEE8C27931E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743781-A2BF-9278-17DE-27DE1C48DB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Gang Xie, BUPT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ED80A1-5E3A-BE68-EC48-4B60B7B665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7017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480CB570-F141-4955-8722-99D7472C1986}"/>
              </a:ext>
            </a:extLst>
          </p:cNvPr>
          <p:cNvSpPr txBox="1"/>
          <p:nvPr/>
        </p:nvSpPr>
        <p:spPr>
          <a:xfrm>
            <a:off x="556541" y="990600"/>
            <a:ext cx="11178401" cy="6696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HK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[1] 11-22-1516-00-0uhr-considerations-on-multi-ap-coordination</a:t>
            </a:r>
          </a:p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[2]</a:t>
            </a:r>
            <a:r>
              <a:rPr lang="en-US" altLang="zh-HK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11-22-1512-00-0uhr-multi-ap-coordination-for-uhr</a:t>
            </a:r>
            <a:endParaRPr lang="en-US" altLang="zh-CN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HK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[3]11-19-1895-02-00be-setup-for-multi-ap-coordination</a:t>
            </a:r>
            <a:endParaRPr lang="en-US" altLang="zh-CN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[4]11-19-1961-04-00be-multi-ap-group-establishment </a:t>
            </a:r>
          </a:p>
          <a:p>
            <a:pPr>
              <a:lnSpc>
                <a:spcPct val="150000"/>
              </a:lnSpc>
            </a:pPr>
            <a:r>
              <a:rPr lang="en-US" altLang="zh-HK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[5]11-23-0231-00-0uhr-thoughts-on-seamless-roaming-under-the-non-collocated-ap-mld-architecture</a:t>
            </a: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[6]11-23-0170-01-0uhr-smooth-roaming-discussion </a:t>
            </a:r>
          </a:p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[7]11-23-0632-01-0uhr-smooth-roaming-follow-up </a:t>
            </a:r>
          </a:p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[8]11-23-0665-01-0uhr-resource-management-for-multi-ap-coordination </a:t>
            </a:r>
          </a:p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[9] 11-23-1461-01-0uhr-considerations-on-multi-ap-operation </a:t>
            </a:r>
          </a:p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[10] 11-23-1562-00-0uhr-multi-ap-for-reliability-with-coherent-and-non-coherent-transmissions </a:t>
            </a:r>
          </a:p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[11]11-23-0324-01-0uhr-roaming-requirements </a:t>
            </a:r>
          </a:p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[12]11-22-1910-03-0uhr-seamless-roaming-for-uhr </a:t>
            </a:r>
          </a:p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[13 11-22-1394-00-0uhr-virtual-bss-and-multi-ap-transmissions  </a:t>
            </a:r>
          </a:p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[14]11-20-0064-01-00be-overview-of-multi-ap-operation-in-11be </a:t>
            </a:r>
          </a:p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[15]11-20-1713-02-00be-multi-ap-coordination-recap-and-additional-considerations</a:t>
            </a:r>
          </a:p>
          <a:p>
            <a:pPr>
              <a:lnSpc>
                <a:spcPct val="150000"/>
              </a:lnSpc>
            </a:pPr>
            <a:endParaRPr lang="en-US" altLang="zh-HK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CN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64265D3C-33F9-4CA7-B4A2-CC9F346C02B3}"/>
              </a:ext>
            </a:extLst>
          </p:cNvPr>
          <p:cNvSpPr txBox="1"/>
          <p:nvPr/>
        </p:nvSpPr>
        <p:spPr>
          <a:xfrm>
            <a:off x="5197833" y="531205"/>
            <a:ext cx="20944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>
                <a:solidFill>
                  <a:schemeClr val="tx1"/>
                </a:solidFill>
                <a:latin typeface="Times New Roman (正文)"/>
              </a:rPr>
              <a:t>References</a:t>
            </a:r>
            <a:endParaRPr lang="zh-HK" altLang="en-US" sz="3200" b="1" dirty="0">
              <a:solidFill>
                <a:schemeClr val="tx1"/>
              </a:solidFill>
              <a:latin typeface="Times New Roman (正文)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C60650-3D4B-35B1-CA7D-CE871A9C02A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921BD4-BC2F-F670-047B-793135AC313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Gang Xie, BUPT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FF41AA-7AC3-7F1C-A17E-19451E496D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0509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main tasks of this proposal: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Recap Multi-AP technology and application scenarios</a:t>
            </a:r>
          </a:p>
          <a:p>
            <a:pPr marL="457200" indent="-457200">
              <a:buFont typeface="Arial" panose="020B0604020202020204" pitchFamily="34" charset="0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a set of possible architectures for Multiple Multi-AP groups</a:t>
            </a:r>
          </a:p>
          <a:p>
            <a:pPr marL="457200" indent="-457200">
              <a:buFont typeface="Arial" panose="020B0604020202020204" pitchFamily="34" charset="0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 &amp; direction for further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Gang Xie, BUPT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E96D077C-632A-4340-B0A0-653E90410EFA}"/>
              </a:ext>
            </a:extLst>
          </p:cNvPr>
          <p:cNvSpPr txBox="1"/>
          <p:nvPr/>
        </p:nvSpPr>
        <p:spPr>
          <a:xfrm>
            <a:off x="864490" y="1371499"/>
            <a:ext cx="1040210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Multi-AP coordination is widely discussed in </a:t>
            </a:r>
            <a:r>
              <a:rPr lang="en-US" altLang="zh-CN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TGbe</a:t>
            </a: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UHR WG as a key technology proposed by 11be</a:t>
            </a:r>
          </a:p>
          <a:p>
            <a:pPr marL="457200" indent="-457200" algn="just">
              <a:buFont typeface="Wingdings" panose="05000000000000000000" pitchFamily="2" charset="2"/>
              <a:buChar char="l"/>
            </a:pPr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Proposals [1][2][3][4][8][9][10][14][15] fully discussed and summarized the framework, establishment, and joint transmission scheme of Multi-AP coordination</a:t>
            </a:r>
          </a:p>
          <a:p>
            <a:pPr algn="just"/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Proposals [5][6][7][12][13] have attempted to combine Multi-AP coordination with other technologies to further explore the potential of Multi-AP</a:t>
            </a:r>
          </a:p>
          <a:p>
            <a:pPr marL="457200" indent="-457200" algn="just">
              <a:buFont typeface="Wingdings" panose="05000000000000000000" pitchFamily="2" charset="2"/>
              <a:buChar char="l"/>
            </a:pPr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references focus on a single Multi-AP coordination group. However, the problems on the boundary of Multi-AP coordination group due to factors such as physical environment or AP hardware performance has not been discussed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would like to propose an effective framework that can be applied to multiple Multi-AP coordination groups and realize the improvement of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performance with less overhead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B1A6ABD3-7D30-4363-AEBB-B08F1505B823}"/>
              </a:ext>
            </a:extLst>
          </p:cNvPr>
          <p:cNvSpPr txBox="1"/>
          <p:nvPr/>
        </p:nvSpPr>
        <p:spPr>
          <a:xfrm>
            <a:off x="4850126" y="534000"/>
            <a:ext cx="23428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  <a:endParaRPr lang="zh-HK" alt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406090-DCFC-5A50-E9B7-02EA3B3D8DB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32FF58-10A2-0010-53D6-A74C5C3573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Gang Xie, BUPT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E0E1D3-BFEF-3BF7-019C-F1E102DBA6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7884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E96D077C-632A-4340-B0A0-653E90410EFA}"/>
              </a:ext>
            </a:extLst>
          </p:cNvPr>
          <p:cNvSpPr txBox="1"/>
          <p:nvPr/>
        </p:nvSpPr>
        <p:spPr>
          <a:xfrm>
            <a:off x="894948" y="1311597"/>
            <a:ext cx="1040210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  <a:latin typeface="Times New Roman (正文)"/>
              </a:rPr>
              <a:t>UHR presents requirements for high throughput and low latency [1][6][9][12][13]</a:t>
            </a:r>
          </a:p>
          <a:p>
            <a:pPr marL="457200" indent="-457200" algn="just">
              <a:buFont typeface="Wingdings" panose="05000000000000000000" pitchFamily="2" charset="2"/>
              <a:buChar char="l"/>
            </a:pPr>
            <a:endParaRPr lang="en-US" altLang="zh-HK" sz="2000" dirty="0">
              <a:solidFill>
                <a:schemeClr val="tx1"/>
              </a:solidFill>
              <a:latin typeface="Times New Roman (正文)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zh-HK" sz="2000" dirty="0">
                <a:solidFill>
                  <a:schemeClr val="tx1"/>
                </a:solidFill>
                <a:latin typeface="Times New Roman (正文)"/>
              </a:rPr>
              <a:t>[11] Cisco Systems has sorted out a number of possible roaming approaches</a:t>
            </a:r>
          </a:p>
          <a:p>
            <a:pPr marL="457200" indent="-457200" algn="just">
              <a:buFont typeface="Wingdings" panose="05000000000000000000" pitchFamily="2" charset="2"/>
              <a:buChar char="l"/>
            </a:pPr>
            <a:endParaRPr lang="en-US" altLang="zh-HK" sz="2000" dirty="0">
              <a:solidFill>
                <a:schemeClr val="tx1"/>
              </a:solidFill>
              <a:latin typeface="Times New Roman (正文)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zh-HK" sz="2000" dirty="0">
                <a:solidFill>
                  <a:schemeClr val="tx1"/>
                </a:solidFill>
                <a:latin typeface="Times New Roman (正文)"/>
              </a:rPr>
              <a:t>[6][7][12] elaborates on STA roaming in the UHR based on the AP MLD conceptualization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chemeClr val="tx1"/>
              </a:solidFill>
              <a:latin typeface="Times New Roman (正文)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[13], Samsung proposed a Multi-AP Coordination architecture rooted on the virtual BSS (V-BSS) concept, which includes a Multi AP Coordinator (C-AP) and several Anchor APs (A-AP)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altLang="zh-CN" sz="2000" kern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altLang="zh-CN" sz="20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is an excellent idea, and it is extremely efficient to have one coordinator to manage the global APs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n-US" altLang="zh-CN" sz="2000" kern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chemeClr val="tx1"/>
              </a:solidFill>
              <a:latin typeface="Times New Roman (正文)"/>
            </a:endParaRPr>
          </a:p>
          <a:p>
            <a:pPr marL="457200" indent="-457200" algn="just">
              <a:buFont typeface="Wingdings" panose="05000000000000000000" pitchFamily="2" charset="2"/>
              <a:buChar char="l"/>
            </a:pPr>
            <a:endParaRPr lang="en-US" altLang="zh-HK" sz="2000" dirty="0">
              <a:solidFill>
                <a:schemeClr val="tx1"/>
              </a:solidFill>
              <a:latin typeface="Times New Roman (正文)"/>
            </a:endParaRPr>
          </a:p>
          <a:p>
            <a:pPr marL="457200" indent="-457200" algn="just">
              <a:buFont typeface="Wingdings" panose="05000000000000000000" pitchFamily="2" charset="2"/>
              <a:buChar char="l"/>
            </a:pPr>
            <a:endParaRPr lang="en-US" altLang="zh-HK" sz="2000" dirty="0">
              <a:latin typeface="Times New Roman (正文)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B1A6ABD3-7D30-4363-AEBB-B08F1505B823}"/>
              </a:ext>
            </a:extLst>
          </p:cNvPr>
          <p:cNvSpPr txBox="1"/>
          <p:nvPr/>
        </p:nvSpPr>
        <p:spPr>
          <a:xfrm>
            <a:off x="3886200" y="666624"/>
            <a:ext cx="43183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>
                <a:solidFill>
                  <a:schemeClr val="tx1"/>
                </a:solidFill>
                <a:latin typeface="Times New Roman (正文)"/>
              </a:rPr>
              <a:t>Roaming requirements </a:t>
            </a:r>
            <a:endParaRPr lang="zh-HK" altLang="en-US" sz="3200" b="1" dirty="0">
              <a:solidFill>
                <a:schemeClr val="tx1"/>
              </a:solidFill>
              <a:latin typeface="Times New Roman (正文)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528887-7926-0DB7-3B07-716CDD9DD15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AEBD7A-CB2E-E975-3479-881AA1A00CF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Gang Xie, BUPT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79390A-FE78-1CAD-5C8F-71F1C05DB53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0041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E96D077C-632A-4340-B0A0-653E90410EFA}"/>
              </a:ext>
            </a:extLst>
          </p:cNvPr>
          <p:cNvSpPr txBox="1"/>
          <p:nvPr/>
        </p:nvSpPr>
        <p:spPr>
          <a:xfrm>
            <a:off x="894948" y="1311597"/>
            <a:ext cx="1040210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l"/>
            </a:pPr>
            <a:endParaRPr lang="en-US" altLang="zh-HK" sz="2000" dirty="0">
              <a:solidFill>
                <a:schemeClr val="tx1"/>
              </a:solidFill>
              <a:latin typeface="Times New Roman (正文)"/>
            </a:endParaRPr>
          </a:p>
          <a:p>
            <a:pPr algn="just"/>
            <a:endParaRPr lang="en-US" altLang="zh-CN" sz="2000" kern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signaling transmission overhead, arithmetic requirements, and energy consumption of leaving the global information of APs to be computed by a particular AP or an independent device [14] are potential problems that cannot be ignored</a:t>
            </a:r>
          </a:p>
          <a:p>
            <a:pPr algn="just"/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a compromise, we follow the idea of Multi-AP Coordination and propose a possible architecture for Multiple Multi-AP groups with greater realizability in Wi-Fi 8</a:t>
            </a:r>
            <a:endParaRPr lang="en-US" altLang="zh-HK" sz="2000" dirty="0">
              <a:solidFill>
                <a:schemeClr val="tx1"/>
              </a:solidFill>
              <a:latin typeface="Times New Roman (正文)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19A2945-7900-4F2E-AD18-931402A14065}"/>
              </a:ext>
            </a:extLst>
          </p:cNvPr>
          <p:cNvSpPr txBox="1"/>
          <p:nvPr/>
        </p:nvSpPr>
        <p:spPr>
          <a:xfrm>
            <a:off x="2831834" y="914400"/>
            <a:ext cx="59229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>
                <a:solidFill>
                  <a:schemeClr val="tx1"/>
                </a:solidFill>
                <a:latin typeface="Times New Roman (正文)"/>
              </a:rPr>
              <a:t>Roaming requirements (Cont’d) </a:t>
            </a:r>
            <a:endParaRPr lang="zh-HK" altLang="en-US" sz="3200" b="1" dirty="0">
              <a:solidFill>
                <a:schemeClr val="tx1"/>
              </a:solidFill>
              <a:latin typeface="Times New Roman (正文)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98BA21-E4FC-55BD-EDDA-A09AC39191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1BC008-FD79-45D5-D635-72CCCC5B7C7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Gang Xie, BUPT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B545FF-59D7-36EB-DAEE-A0BDB7E966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3586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对象 1">
            <a:extLst>
              <a:ext uri="{FF2B5EF4-FFF2-40B4-BE49-F238E27FC236}">
                <a16:creationId xmlns:a16="http://schemas.microsoft.com/office/drawing/2014/main" id="{100B5879-698B-B5EB-964E-84F89D7A6CB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805125" y="3583068"/>
          <a:ext cx="225425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xGlyph" r:id="rId3" imgW="225360" imgH="49320" progId="AxGlyph.Document">
                  <p:embed/>
                </p:oleObj>
              </mc:Choice>
              <mc:Fallback>
                <p:oleObj name="AxGlyph" r:id="rId3" imgW="225360" imgH="49320" progId="AxGlyph.Document">
                  <p:embed/>
                  <p:pic>
                    <p:nvPicPr>
                      <p:cNvPr id="2" name="对象 1">
                        <a:extLst>
                          <a:ext uri="{FF2B5EF4-FFF2-40B4-BE49-F238E27FC236}">
                            <a16:creationId xmlns:a16="http://schemas.microsoft.com/office/drawing/2014/main" id="{100B5879-698B-B5EB-964E-84F89D7A6C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805125" y="3583068"/>
                        <a:ext cx="2254250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文本框 2">
            <a:extLst>
              <a:ext uri="{FF2B5EF4-FFF2-40B4-BE49-F238E27FC236}">
                <a16:creationId xmlns:a16="http://schemas.microsoft.com/office/drawing/2014/main" id="{E2252387-86EC-5BF9-61D6-F1535AD62855}"/>
              </a:ext>
            </a:extLst>
          </p:cNvPr>
          <p:cNvSpPr txBox="1"/>
          <p:nvPr/>
        </p:nvSpPr>
        <p:spPr>
          <a:xfrm>
            <a:off x="974037" y="1173053"/>
            <a:ext cx="10243923" cy="26468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Due to the consideration of application scenarios, the architecture of Multiple Multi-AP groups mainly faces the following two scenarios:</a:t>
            </a:r>
            <a:endParaRPr lang="en-US" altLang="zh-CN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Scenario A: STA associated with an AP in a Multi-AP group, all APs that have been associated belong to this Multi-AP group as Fig 1</a:t>
            </a:r>
          </a:p>
          <a:p>
            <a:pPr lvl="1" algn="just"/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·The operation of the Multi-AP group is described in [9][15]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Scenario B: An STA associated with an AP in a Multi-AP group (group 1) that has associated APs belonging to different Multi-AP groups shown in Fig 2</a:t>
            </a:r>
          </a:p>
          <a:p>
            <a:pPr lvl="1" algn="just"/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·In this scenario, the </a:t>
            </a:r>
            <a:r>
              <a:rPr lang="en-US" altLang="zh-CN" sz="18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sharing</a:t>
            </a: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AP</a:t>
            </a:r>
            <a:r>
              <a:rPr lang="en-US" altLang="zh-CN" sz="18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Multi-AP group 1 needs to collaborate with the</a:t>
            </a:r>
            <a:r>
              <a:rPr lang="en-US" altLang="zh-CN" sz="18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sharing </a:t>
            </a: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</a:t>
            </a:r>
            <a:r>
              <a:rPr lang="en-US" altLang="zh-CN" sz="18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of other groups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09CC5AB1-33AB-4A62-9803-D5699D684848}"/>
              </a:ext>
            </a:extLst>
          </p:cNvPr>
          <p:cNvSpPr txBox="1"/>
          <p:nvPr/>
        </p:nvSpPr>
        <p:spPr>
          <a:xfrm>
            <a:off x="1545459" y="551616"/>
            <a:ext cx="83717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architecture for Multiple Multi-AP groups</a:t>
            </a:r>
            <a:endParaRPr lang="zh-HK" alt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E73D0E4B-1847-0B1B-99AB-D1AA60979E82}"/>
              </a:ext>
            </a:extLst>
          </p:cNvPr>
          <p:cNvGrpSpPr/>
          <p:nvPr/>
        </p:nvGrpSpPr>
        <p:grpSpPr>
          <a:xfrm>
            <a:off x="2186161" y="6071553"/>
            <a:ext cx="7927621" cy="375692"/>
            <a:chOff x="2198672" y="6058594"/>
            <a:chExt cx="7927621" cy="375692"/>
          </a:xfrm>
        </p:grpSpPr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8EF9EA4A-1D9F-BDCE-450A-967E86C55361}"/>
                </a:ext>
              </a:extLst>
            </p:cNvPr>
            <p:cNvSpPr txBox="1"/>
            <p:nvPr/>
          </p:nvSpPr>
          <p:spPr>
            <a:xfrm>
              <a:off x="2198672" y="6064954"/>
              <a:ext cx="2502146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r>
                <a:rPr lang="en-US" altLang="zh-CN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Fig 1. Scenario A</a:t>
              </a:r>
            </a:p>
          </p:txBody>
        </p:sp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id="{6A9BF728-16EB-ACD8-708A-10E107EA550A}"/>
                </a:ext>
              </a:extLst>
            </p:cNvPr>
            <p:cNvSpPr txBox="1"/>
            <p:nvPr/>
          </p:nvSpPr>
          <p:spPr>
            <a:xfrm>
              <a:off x="7784911" y="6058594"/>
              <a:ext cx="234138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r>
                <a:rPr lang="en-US" altLang="zh-CN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Fig 2. Scenario B</a:t>
              </a:r>
            </a:p>
          </p:txBody>
        </p:sp>
      </p:grpSp>
      <p:pic>
        <p:nvPicPr>
          <p:cNvPr id="13" name="图片 12">
            <a:extLst>
              <a:ext uri="{FF2B5EF4-FFF2-40B4-BE49-F238E27FC236}">
                <a16:creationId xmlns:a16="http://schemas.microsoft.com/office/drawing/2014/main" id="{891B0A3B-9214-6C82-095A-36DD93F2068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8331" y="3660703"/>
            <a:ext cx="4108209" cy="2432587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5E925A3D-57EB-8F41-1CFF-0A81BC78EBA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7736" y="3660703"/>
            <a:ext cx="4405934" cy="2573913"/>
          </a:xfrm>
          <a:prstGeom prst="rect">
            <a:avLst/>
          </a:prstGeom>
        </p:spPr>
      </p:pic>
      <p:graphicFrame>
        <p:nvGraphicFramePr>
          <p:cNvPr id="4" name="对象 3">
            <a:extLst>
              <a:ext uri="{FF2B5EF4-FFF2-40B4-BE49-F238E27FC236}">
                <a16:creationId xmlns:a16="http://schemas.microsoft.com/office/drawing/2014/main" id="{F7C733F9-84D2-17A1-CDFA-5EE2EAF5931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83275" y="3408363"/>
          <a:ext cx="423863" cy="3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xGlyph" r:id="rId7" imgW="424440" imgH="38160" progId="AxGlyph.Document">
                  <p:embed/>
                </p:oleObj>
              </mc:Choice>
              <mc:Fallback>
                <p:oleObj name="AxGlyph" r:id="rId7" imgW="424440" imgH="38160" progId="AxGlyph.Document">
                  <p:embed/>
                  <p:pic>
                    <p:nvPicPr>
                      <p:cNvPr id="4" name="对象 3">
                        <a:extLst>
                          <a:ext uri="{FF2B5EF4-FFF2-40B4-BE49-F238E27FC236}">
                            <a16:creationId xmlns:a16="http://schemas.microsoft.com/office/drawing/2014/main" id="{F7C733F9-84D2-17A1-CDFA-5EE2EAF5931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883275" y="3408363"/>
                        <a:ext cx="423863" cy="38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8E9D68-CDBE-087C-9CCF-65B54C7F0E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0E63F9-5A7E-318A-0FB9-E892F20691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Gang Xie, BUPT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4775DD-DF39-9003-42A9-2304B359E5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2903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E2252387-86EC-5BF9-61D6-F1535AD62855}"/>
              </a:ext>
            </a:extLst>
          </p:cNvPr>
          <p:cNvSpPr txBox="1"/>
          <p:nvPr/>
        </p:nvSpPr>
        <p:spPr>
          <a:xfrm>
            <a:off x="716984" y="1095849"/>
            <a:ext cx="10758031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zh-CN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Scenario A </a:t>
            </a:r>
            <a:r>
              <a:rPr lang="zh-CN" alt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associated with an AP in a Multi-AP group, all APs that have been associated belong to this Multi-AP group</a:t>
            </a:r>
          </a:p>
          <a:p>
            <a:pPr marL="742950" lvl="1" indent="-285750" algn="just">
              <a:buFont typeface="Wingdings" panose="05000000000000000000" pitchFamily="2" charset="2"/>
              <a:buChar char="l"/>
            </a:pP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The operation of the Multi-AP group is described in [9][15] as</a:t>
            </a:r>
            <a:r>
              <a:rPr lang="zh-CN" alt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shown</a:t>
            </a:r>
            <a:r>
              <a:rPr lang="zh-CN" alt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zh-CN" alt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</a:t>
            </a:r>
            <a:r>
              <a:rPr lang="zh-CN" alt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algn="just"/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D344F347-A0BC-4710-94AD-1DEAF336A8D5}"/>
              </a:ext>
            </a:extLst>
          </p:cNvPr>
          <p:cNvSpPr txBox="1"/>
          <p:nvPr/>
        </p:nvSpPr>
        <p:spPr>
          <a:xfrm>
            <a:off x="1238477" y="511074"/>
            <a:ext cx="100789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architecture for Multiple Multi-AP groups</a:t>
            </a:r>
            <a:r>
              <a:rPr lang="en-US" altLang="zh-CN" sz="3200" b="1" dirty="0">
                <a:solidFill>
                  <a:schemeClr val="tx1"/>
                </a:solidFill>
                <a:latin typeface="Times New Roman (正文)"/>
              </a:rPr>
              <a:t> (Cont’d) </a:t>
            </a:r>
            <a:endParaRPr lang="zh-HK" alt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F02F60CC-C576-7387-9DD7-EAC21657B56C}"/>
              </a:ext>
            </a:extLst>
          </p:cNvPr>
          <p:cNvSpPr txBox="1"/>
          <p:nvPr/>
        </p:nvSpPr>
        <p:spPr>
          <a:xfrm>
            <a:off x="5560364" y="6013749"/>
            <a:ext cx="25021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 3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AA5AFF8-C658-21E6-CD30-247A1B64265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871" y="2015561"/>
            <a:ext cx="7924256" cy="4154064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196EEC-0A34-4FD7-F944-14B0765FBBF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3BF1E3-56E2-6299-4B01-B373FD627A7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Gang Xie, BUPT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F7410CF-7E87-EA67-B7ED-A80EE0E51A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1238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E2252387-86EC-5BF9-61D6-F1535AD62855}"/>
              </a:ext>
            </a:extLst>
          </p:cNvPr>
          <p:cNvSpPr txBox="1"/>
          <p:nvPr/>
        </p:nvSpPr>
        <p:spPr>
          <a:xfrm>
            <a:off x="598742" y="1312634"/>
            <a:ext cx="5431122" cy="4985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zh-CN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Scenario B</a:t>
            </a:r>
            <a:r>
              <a:rPr lang="zh-CN" alt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STA associated with an AP in a Multi-AP group (group 1) has associated APs belonging to different Multi-AP groups</a:t>
            </a:r>
          </a:p>
          <a:p>
            <a:pPr algn="just"/>
            <a:endParaRPr lang="en-US" altLang="zh-CN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2" indent="-285750" algn="just">
              <a:buFont typeface="Wingdings" panose="05000000000000000000" pitchFamily="2" charset="2"/>
              <a:buChar char="l"/>
            </a:pP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this case, the </a:t>
            </a:r>
            <a:r>
              <a:rPr lang="en-US" altLang="zh-CN" sz="18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sharing</a:t>
            </a: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AP1 of Multi-AP group 1 needs to collaborate with the </a:t>
            </a:r>
            <a:r>
              <a:rPr lang="en-US" altLang="zh-CN" sz="18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sharing</a:t>
            </a: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AP</a:t>
            </a:r>
            <a:r>
              <a:rPr lang="en-US" altLang="zh-CN" sz="18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of other groups</a:t>
            </a:r>
          </a:p>
          <a:p>
            <a:pPr lvl="1" algn="just"/>
            <a:endParaRPr lang="en-US" altLang="zh-CN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sharing</a:t>
            </a: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APs can discover each other through beacon frames, or reported by the STA in the group, so as to get the information of the other sharing APs</a:t>
            </a:r>
          </a:p>
          <a:p>
            <a:pPr lvl="2" algn="just"/>
            <a:endParaRPr lang="en-US" altLang="zh-CN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sharing</a:t>
            </a: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APs should interact with each other to establish/maintain Multi-AP Coordination for the STA to ensure the QoS and other performance requirements of the STA</a:t>
            </a:r>
          </a:p>
          <a:p>
            <a:pPr lvl="2" algn="just"/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FB01482E-A853-20B6-0836-1EF7478FF7E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9864" y="1493690"/>
            <a:ext cx="6112851" cy="4758095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336A2F38-DBD7-984E-2DB0-88899A5497FC}"/>
              </a:ext>
            </a:extLst>
          </p:cNvPr>
          <p:cNvSpPr txBox="1"/>
          <p:nvPr/>
        </p:nvSpPr>
        <p:spPr>
          <a:xfrm>
            <a:off x="8421786" y="6132308"/>
            <a:ext cx="25021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 4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27B20685-7EDF-CC07-E016-D93B80FE12CC}"/>
              </a:ext>
            </a:extLst>
          </p:cNvPr>
          <p:cNvSpPr txBox="1"/>
          <p:nvPr/>
        </p:nvSpPr>
        <p:spPr>
          <a:xfrm>
            <a:off x="1219200" y="637331"/>
            <a:ext cx="100789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architecture for Multiple Multi-AP groups</a:t>
            </a:r>
            <a:r>
              <a:rPr lang="en-US" altLang="zh-CN" sz="3200" b="1" dirty="0">
                <a:solidFill>
                  <a:schemeClr val="tx1"/>
                </a:solidFill>
                <a:latin typeface="Times New Roman (正文)"/>
              </a:rPr>
              <a:t> (Cont’d) </a:t>
            </a:r>
            <a:endParaRPr lang="zh-HK" alt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4FB15F-B402-A999-E60D-9C844A23C0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6B7177-E8FC-3770-25FA-17908D8B03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Gang Xie, BUPT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BD315A3-3C40-6941-D2EB-5161286C24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887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47AC0219-81FC-25C5-86E4-1F0F1746DB3C}"/>
              </a:ext>
            </a:extLst>
          </p:cNvPr>
          <p:cNvSpPr txBox="1"/>
          <p:nvPr/>
        </p:nvSpPr>
        <p:spPr>
          <a:xfrm>
            <a:off x="112143" y="1346779"/>
            <a:ext cx="4701398" cy="3730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en-GB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Multi-AP </a:t>
            </a:r>
            <a:r>
              <a:rPr lang="en-GB" altLang="zh-CN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coordination</a:t>
            </a:r>
            <a:r>
              <a:rPr lang="en-GB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phases</a:t>
            </a:r>
            <a:r>
              <a:rPr lang="zh-CN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zh-CN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zh-CN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 several extra phases like </a:t>
            </a:r>
            <a:r>
              <a:rPr lang="en-US" altLang="zh-CN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 coordination phases </a:t>
            </a:r>
          </a:p>
          <a:p>
            <a:pPr lvl="3" algn="just">
              <a:lnSpc>
                <a:spcPct val="150000"/>
              </a:lnSpc>
            </a:pP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1. Inter-group requests and responses</a:t>
            </a:r>
          </a:p>
          <a:p>
            <a:pPr lvl="3" algn="just">
              <a:lnSpc>
                <a:spcPct val="150000"/>
              </a:lnSpc>
            </a:pP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2. Intra-group coordination and feedback</a:t>
            </a:r>
          </a:p>
          <a:p>
            <a:pPr lvl="3" algn="just">
              <a:lnSpc>
                <a:spcPct val="150000"/>
              </a:lnSpc>
            </a:pP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3. Inter-group coordination and feedback</a:t>
            </a:r>
            <a:endParaRPr lang="en-GB" altLang="zh-CN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33DB97B3-196A-CCBB-7B14-C890A2C7170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8354" y="1208605"/>
            <a:ext cx="7137983" cy="5331125"/>
          </a:xfrm>
          <a:prstGeom prst="rect">
            <a:avLst/>
          </a:prstGeom>
        </p:spPr>
      </p:pic>
      <p:sp>
        <p:nvSpPr>
          <p:cNvPr id="2" name="文本框 1">
            <a:extLst>
              <a:ext uri="{FF2B5EF4-FFF2-40B4-BE49-F238E27FC236}">
                <a16:creationId xmlns:a16="http://schemas.microsoft.com/office/drawing/2014/main" id="{B29C03CD-8232-0694-C114-F8158DF80C0B}"/>
              </a:ext>
            </a:extLst>
          </p:cNvPr>
          <p:cNvSpPr txBox="1"/>
          <p:nvPr/>
        </p:nvSpPr>
        <p:spPr>
          <a:xfrm>
            <a:off x="8394491" y="6408461"/>
            <a:ext cx="25021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 5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37842F9B-FCF6-A877-4646-8C894A770485}"/>
              </a:ext>
            </a:extLst>
          </p:cNvPr>
          <p:cNvSpPr txBox="1"/>
          <p:nvPr/>
        </p:nvSpPr>
        <p:spPr>
          <a:xfrm>
            <a:off x="1238477" y="511074"/>
            <a:ext cx="100789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architecture for Multiple Multi-AP groups</a:t>
            </a:r>
            <a:r>
              <a:rPr lang="en-US" altLang="zh-CN" sz="3200" b="1" dirty="0">
                <a:solidFill>
                  <a:schemeClr val="tx1"/>
                </a:solidFill>
                <a:latin typeface="Times New Roman (正文)"/>
              </a:rPr>
              <a:t> (Cont’d) </a:t>
            </a:r>
            <a:endParaRPr lang="zh-HK" alt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247D54-F3E1-8D32-173D-C39989A2C92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C64E77-8E1C-ED43-EE60-F937E6BA2B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Gang Xie, BUPT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D419357-2D66-ADC7-E16B-DBC0826B79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7396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32</TotalTime>
  <Words>1156</Words>
  <Application>Microsoft Office PowerPoint</Application>
  <PresentationFormat>Widescreen</PresentationFormat>
  <Paragraphs>161</Paragraphs>
  <Slides>12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Times New Roman</vt:lpstr>
      <vt:lpstr>Times New Roman (正文)</vt:lpstr>
      <vt:lpstr>Wingdings</vt:lpstr>
      <vt:lpstr>Office Theme</vt:lpstr>
      <vt:lpstr>Microsoft Word 97 - 2003 Document</vt:lpstr>
      <vt:lpstr>AxGlyph</vt:lpstr>
      <vt:lpstr>Considerations on Multiple Multi-AP groups 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Beijing University of Posts and Telecommunications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Multiple Multi-AP groups</dc:title>
  <dc:subject>Considerations on Multiple Multi-AP groups</dc:subject>
  <dc:creator>Gang Xie</dc:creator>
  <cp:keywords>11-23-2100r0</cp:keywords>
  <cp:lastModifiedBy>Stanley, Dorothy</cp:lastModifiedBy>
  <cp:revision>3</cp:revision>
  <cp:lastPrinted>1601-01-01T00:00:00Z</cp:lastPrinted>
  <dcterms:created xsi:type="dcterms:W3CDTF">2023-11-15T07:09:10Z</dcterms:created>
  <dcterms:modified xsi:type="dcterms:W3CDTF">2023-11-15T07:44:04Z</dcterms:modified>
  <cp:category>Gang Xie</cp:category>
</cp:coreProperties>
</file>