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2375" r:id="rId5"/>
    <p:sldId id="2391" r:id="rId6"/>
    <p:sldId id="2376" r:id="rId7"/>
    <p:sldId id="2382" r:id="rId8"/>
    <p:sldId id="2393" r:id="rId9"/>
    <p:sldId id="2394" r:id="rId10"/>
    <p:sldId id="279" r:id="rId11"/>
    <p:sldId id="2392" r:id="rId12"/>
    <p:sldId id="2378" r:id="rId13"/>
    <p:sldId id="2381" r:id="rId14"/>
    <p:sldId id="2380" r:id="rId15"/>
    <p:sldId id="2383" r:id="rId16"/>
    <p:sldId id="2384" r:id="rId17"/>
    <p:sldId id="2385"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6BDE78-1E4E-400A-8FC8-F0CEB320DE71}" v="1" dt="2023-11-16T00:09:24.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516BDE78-1E4E-400A-8FC8-F0CEB320DE71}"/>
    <pc:docChg chg="modSld modMainMaster">
      <pc:chgData name="Xiaofei Wang" userId="6e1836d3-2ed9-4ae5-8700-9029b71c19c7" providerId="ADAL" clId="{516BDE78-1E4E-400A-8FC8-F0CEB320DE71}" dt="2023-11-16T00:09:27.578" v="1" actId="20577"/>
      <pc:docMkLst>
        <pc:docMk/>
      </pc:docMkLst>
      <pc:sldChg chg="modSp mod">
        <pc:chgData name="Xiaofei Wang" userId="6e1836d3-2ed9-4ae5-8700-9029b71c19c7" providerId="ADAL" clId="{516BDE78-1E4E-400A-8FC8-F0CEB320DE71}" dt="2023-11-16T00:09:27.578" v="1" actId="20577"/>
        <pc:sldMkLst>
          <pc:docMk/>
          <pc:sldMk cId="736146068" sldId="2391"/>
        </pc:sldMkLst>
        <pc:spChg chg="mod">
          <ac:chgData name="Xiaofei Wang" userId="6e1836d3-2ed9-4ae5-8700-9029b71c19c7" providerId="ADAL" clId="{516BDE78-1E4E-400A-8FC8-F0CEB320DE71}" dt="2023-11-16T00:09:27.578" v="1" actId="20577"/>
          <ac:spMkLst>
            <pc:docMk/>
            <pc:sldMk cId="736146068" sldId="2391"/>
            <ac:spMk id="19463" creationId="{014A845C-CDC6-4811-8948-EAB07A9434A5}"/>
          </ac:spMkLst>
        </pc:spChg>
      </pc:sldChg>
      <pc:sldMasterChg chg="modSp">
        <pc:chgData name="Xiaofei Wang" userId="6e1836d3-2ed9-4ae5-8700-9029b71c19c7" providerId="ADAL" clId="{516BDE78-1E4E-400A-8FC8-F0CEB320DE71}" dt="2023-11-16T00:09:24.712" v="0"/>
        <pc:sldMasterMkLst>
          <pc:docMk/>
          <pc:sldMasterMk cId="0" sldId="2147483648"/>
        </pc:sldMasterMkLst>
        <pc:spChg chg="mod">
          <ac:chgData name="Xiaofei Wang" userId="6e1836d3-2ed9-4ae5-8700-9029b71c19c7" providerId="ADAL" clId="{516BDE78-1E4E-400A-8FC8-F0CEB320DE71}" dt="2023-11-16T00:09:24.712"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10</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11</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extLst>
      <p:ext uri="{BB962C8B-B14F-4D97-AF65-F5344CB8AC3E}">
        <p14:creationId xmlns:p14="http://schemas.microsoft.com/office/powerpoint/2010/main" val="1399363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113617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84705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54834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055167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81881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854034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638064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9284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04667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802.11-23/2092r4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2/11-22-0987-25-aiml-aiml-tig-technical-report-draft.doc"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Report and Next Steps for AIML Related Work</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11-22/987r24: AIML TIG Technical Report Draft, Nov 2023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11</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a:xfrm>
            <a:off x="915458" y="3124200"/>
            <a:ext cx="10361084" cy="1065213"/>
          </a:xfrm>
        </p:spPr>
        <p:txBody>
          <a:bodyPr/>
          <a:lstStyle/>
          <a:p>
            <a:r>
              <a:rPr lang="en-GB" altLang="en-US" dirty="0"/>
              <a:t>Appendix</a:t>
            </a:r>
          </a:p>
        </p:txBody>
      </p:sp>
    </p:spTree>
    <p:extLst>
      <p:ext uri="{BB962C8B-B14F-4D97-AF65-F5344CB8AC3E}">
        <p14:creationId xmlns:p14="http://schemas.microsoft.com/office/powerpoint/2010/main" val="2422746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2400" i="1" u="sng" dirty="0">
                <a:solidFill>
                  <a:srgbClr val="00B0F0"/>
                </a:solidFill>
                <a:latin typeface="Times New Roman" panose="02020603050405020304" pitchFamily="18" charset="0"/>
              </a:rPr>
              <a:t>AIML-based multi-AP coordination [7]</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a:effectLst/>
                <a:latin typeface="Times New Roman" panose="02020603050405020304" pitchFamily="18" charset="0"/>
                <a:ea typeface="Times New Roman" panose="02020603050405020304" pitchFamily="18" charset="0"/>
              </a:rPr>
              <a:t> </a:t>
            </a: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064199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Efficient AIML model </a:t>
            </a:r>
            <a:r>
              <a:rPr lang="en-US" sz="2000" dirty="0">
                <a:latin typeface="Times New Roman" panose="02020603050405020304" pitchFamily="18" charset="0"/>
                <a:ea typeface="Times New Roman" panose="02020603050405020304" pitchFamily="18" charset="0"/>
              </a:rPr>
              <a:t>distribution</a:t>
            </a:r>
            <a:r>
              <a:rPr lang="en-US" sz="2000"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7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Feasibility: Efficient AIML model distribution can leverage the broadcast nature of WLANs</a:t>
            </a: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sz="1800"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marL="400050" lvl="1" indent="0">
              <a:spcBef>
                <a:spcPts val="0"/>
              </a:spcBef>
              <a:spcAft>
                <a:spcPts val="0"/>
              </a:spcAft>
            </a:pPr>
            <a:endParaRPr lang="en-US" sz="18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 </a:t>
            </a:r>
            <a:r>
              <a:rPr lang="en-GB" sz="18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1442621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quantization of the right singular matrix using an autoencoding-based algorithm</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8773402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45694908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 to the IEEE 802.11 specifications :</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1902270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00B0F0"/>
                </a:solidFill>
              </a:rPr>
              <a:t>AIML based Multi-AP Transmission [7]</a:t>
            </a:r>
            <a:endParaRPr lang="en-US" altLang="en-US" sz="1800" i="1" u="sng" dirty="0">
              <a:solidFill>
                <a:srgbClr val="00B0F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 to the IEEE 802.11 specifications :</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8288915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5975523"/>
              </p:ext>
            </p:extLst>
          </p:nvPr>
        </p:nvGraphicFramePr>
        <p:xfrm>
          <a:off x="736600" y="1673225"/>
          <a:ext cx="11050588" cy="4481513"/>
        </p:xfrm>
        <a:graphic>
          <a:graphicData uri="http://schemas.openxmlformats.org/presentationml/2006/ole">
            <mc:AlternateContent xmlns:mc="http://schemas.openxmlformats.org/markup-compatibility/2006">
              <mc:Choice xmlns:v="urn:schemas-microsoft-com:vml" Requires="v">
                <p:oleObj name="Document" r:id="rId3" imgW="10517411" imgH="4254873" progId="Word.Document.8">
                  <p:embed/>
                </p:oleObj>
              </mc:Choice>
              <mc:Fallback>
                <p:oleObj name="Document" r:id="rId3" imgW="10517411" imgH="4254873" progId="Word.Document.8">
                  <p:embed/>
                  <p:pic>
                    <p:nvPicPr>
                      <p:cNvPr id="3075" name="Object 3"/>
                      <p:cNvPicPr>
                        <a:picLocks noChangeAspect="1" noChangeArrowheads="1"/>
                      </p:cNvPicPr>
                      <p:nvPr/>
                    </p:nvPicPr>
                    <p:blipFill>
                      <a:blip r:embed="rId4"/>
                      <a:srcRect/>
                      <a:stretch>
                        <a:fillRect/>
                      </a:stretch>
                    </p:blipFill>
                    <p:spPr bwMode="auto">
                      <a:xfrm>
                        <a:off x="736600" y="1673225"/>
                        <a:ext cx="11050588" cy="4481513"/>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a:xfrm>
            <a:off x="762000" y="1981201"/>
            <a:ext cx="10744199" cy="4113213"/>
          </a:xfrm>
        </p:spPr>
        <p:txBody>
          <a:bodyPr/>
          <a:lstStyle/>
          <a:p>
            <a:pPr marL="457200" indent="-457200">
              <a:buFont typeface="Arial" panose="020B0604020202020204" pitchFamily="34" charset="0"/>
              <a:buChar char="•"/>
            </a:pPr>
            <a:r>
              <a:rPr lang="en-GB" altLang="en-US" dirty="0"/>
              <a:t>This contribution provides a summary of the AIML TIG Technical Report</a:t>
            </a:r>
          </a:p>
          <a:p>
            <a:pPr marL="457200"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The technical report includes:</a:t>
            </a:r>
          </a:p>
          <a:p>
            <a:pPr marL="857250" lvl="1" indent="-457200">
              <a:buFont typeface="Arial" panose="020B0604020202020204" pitchFamily="34" charset="0"/>
              <a:buChar char="•"/>
            </a:pPr>
            <a:r>
              <a:rPr lang="en-GB" altLang="en-US" dirty="0"/>
              <a:t>Identified AIML Use case for IEEE 802.11</a:t>
            </a:r>
          </a:p>
          <a:p>
            <a:pPr marL="1257300" lvl="2" indent="-457200">
              <a:buFont typeface="Arial" panose="020B0604020202020204" pitchFamily="34" charset="0"/>
              <a:buChar char="•"/>
            </a:pPr>
            <a:r>
              <a:rPr lang="en-GB" altLang="en-US" dirty="0"/>
              <a:t>Use case that enables AIML in WLANs (hence making IEEE 802.11 deployment-ready for AIML)</a:t>
            </a:r>
          </a:p>
          <a:p>
            <a:pPr marL="1257300" lvl="2" indent="-457200">
              <a:buFont typeface="Arial" panose="020B0604020202020204" pitchFamily="34" charset="0"/>
              <a:buChar char="•"/>
            </a:pPr>
            <a:r>
              <a:rPr lang="en-GB" altLang="en-US" dirty="0"/>
              <a:t>Use cases that leverage AIML for performance enhancement for WLANs</a:t>
            </a:r>
          </a:p>
          <a:p>
            <a:pPr marL="857250" lvl="1" indent="-457200">
              <a:buFont typeface="Arial" panose="020B0604020202020204" pitchFamily="34" charset="0"/>
              <a:buChar char="•"/>
            </a:pPr>
            <a:r>
              <a:rPr lang="en-GB" altLang="en-US" dirty="0"/>
              <a:t>Feasibilities, KPIs and requirements for IEEE 802.11 features required to address these use cases. </a:t>
            </a:r>
          </a:p>
          <a:p>
            <a:pPr marL="857250" lvl="1" indent="-457200">
              <a:buFont typeface="Arial" panose="020B0604020202020204" pitchFamily="34" charset="0"/>
              <a:buChar char="•"/>
            </a:pPr>
            <a:r>
              <a:rPr lang="en-GB" altLang="en-US" dirty="0"/>
              <a:t>Standard impact to the IEEE 802.11 specifications</a:t>
            </a:r>
          </a:p>
          <a:p>
            <a:pPr marL="857250" lvl="1" indent="-457200">
              <a:buFont typeface="Arial" panose="020B0604020202020204" pitchFamily="34" charset="0"/>
              <a:buChar char="•"/>
            </a:pPr>
            <a:endParaRPr lang="en-GB" altLang="en-US" dirty="0"/>
          </a:p>
          <a:p>
            <a:pPr marL="457200" indent="-457200">
              <a:buFont typeface="Arial" panose="020B0604020202020204" pitchFamily="34" charset="0"/>
              <a:buChar char="•"/>
            </a:pPr>
            <a:r>
              <a:rPr lang="en-GB" altLang="en-US" dirty="0"/>
              <a:t>Discussion of the  next steps for AIML related work in IEEE 802.11.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(1/2)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marR="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AIML has </a:t>
            </a:r>
            <a:r>
              <a:rPr lang="en-US" sz="2000" dirty="0">
                <a:latin typeface="Times New Roman" panose="02020603050405020304" pitchFamily="18" charset="0"/>
                <a:ea typeface="Times New Roman" panose="02020603050405020304" pitchFamily="18" charset="0"/>
              </a:rPr>
              <a:t>seen tremendous progress in the past decade and has been used in many areas of technologies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Medical diagnosis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Speech recognition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Computer vision</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Wireless communications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Much of the AIML related traffic (including traffic for model distribution) is expected to be carried by WLANs</a:t>
            </a:r>
          </a:p>
          <a:p>
            <a:pPr marL="857250" lvl="1">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In addition, IEEE 802.11 networks and devices may benefit from utilization of AIML algorithms to improve performances and user experience</a:t>
            </a:r>
          </a:p>
          <a:p>
            <a:pPr marL="114300" marR="0" indent="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dirty="0">
                <a:latin typeface="Times New Roman" panose="02020603050405020304" pitchFamily="18" charset="0"/>
                <a:ea typeface="Times New Roman" panose="02020603050405020304" pitchFamily="18" charset="0"/>
              </a:rPr>
              <a:t>Various wireless communications technologies are developing/have developed specifications work for AIML, e.g.,</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3GPP has introduced AIML-based network functionality in Rel-15 (5G, initial release in 2017) and it is further enhanced in Rel-16 and Rel-17</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AIML-related technology for air interface has been a study item for Rel-18 and is very likely becoming a work item in Rel-19 starting in 2024</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Background (2/2)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463675"/>
            <a:ext cx="9296400" cy="4556125"/>
          </a:xfrm>
        </p:spPr>
        <p:txBody>
          <a:bodyPr/>
          <a:lstStyle/>
          <a:p>
            <a:pPr marL="457200">
              <a:spcBef>
                <a:spcPts val="0"/>
              </a:spcBef>
              <a:spcAft>
                <a:spcPts val="0"/>
              </a:spcAft>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The AIML TIG started working in July 20</a:t>
            </a:r>
            <a:r>
              <a:rPr lang="en-US" sz="2000" dirty="0">
                <a:latin typeface="Times New Roman" panose="02020603050405020304" pitchFamily="18" charset="0"/>
                <a:ea typeface="Times New Roman" panose="02020603050405020304" pitchFamily="18" charset="0"/>
              </a:rPr>
              <a:t>22 </a:t>
            </a:r>
            <a:r>
              <a:rPr lang="en-US" b="1" dirty="0"/>
              <a:t>to:</a:t>
            </a:r>
          </a:p>
          <a:p>
            <a:pPr lvl="1"/>
            <a:r>
              <a:rPr lang="en-US" dirty="0"/>
              <a:t>(a) describe use cases for Artificial Intelligence/Machine Learning (AI/ML) applicability in 802.11 systems and </a:t>
            </a:r>
          </a:p>
          <a:p>
            <a:pPr lvl="1"/>
            <a:r>
              <a:rPr lang="en-US" dirty="0"/>
              <a:t>(b) investigate the technical feasibility of features enabling support of AI/ML.</a:t>
            </a:r>
          </a:p>
          <a:p>
            <a:pPr lvl="1"/>
            <a:endParaRPr lang="en-US" b="1" dirty="0">
              <a:highlight>
                <a:srgbClr val="FFFF00"/>
              </a:highlight>
            </a:endParaRPr>
          </a:p>
          <a:p>
            <a:pPr marL="400050">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t>
            </a:r>
            <a:r>
              <a:rPr lang="en-US" dirty="0">
                <a:effectLst/>
                <a:latin typeface="Times New Roman" panose="02020603050405020304" pitchFamily="18" charset="0"/>
                <a:ea typeface="Times New Roman" panose="02020603050405020304" pitchFamily="18" charset="0"/>
                <a:hlinkClick r:id="rId3"/>
              </a:rPr>
              <a:t>current version </a:t>
            </a:r>
            <a:r>
              <a:rPr lang="en-US" dirty="0">
                <a:effectLst/>
                <a:latin typeface="Times New Roman" panose="02020603050405020304" pitchFamily="18" charset="0"/>
                <a:ea typeface="Times New Roman" panose="02020603050405020304" pitchFamily="18" charset="0"/>
              </a:rPr>
              <a:t>of the AIML TIG report can be found in [2]</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7361460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(1/3)</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has studied two categories of AIML use cases for WLANs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One use case that enables AIML deployment in WLANs:</a:t>
            </a:r>
          </a:p>
          <a:p>
            <a:pPr marL="857250" lvl="1">
              <a:spcBef>
                <a:spcPts val="0"/>
              </a:spcBef>
              <a:spcAft>
                <a:spcPts val="0"/>
              </a:spcAft>
              <a:buFont typeface="Arial" panose="020B0604020202020204" pitchFamily="34" charset="0"/>
              <a:buChar char="•"/>
            </a:pPr>
            <a:r>
              <a:rPr lang="en-US" sz="1600" i="1" u="sng" dirty="0">
                <a:solidFill>
                  <a:srgbClr val="00B0F0"/>
                </a:solidFill>
                <a:effectLst/>
                <a:latin typeface="Times New Roman" panose="02020603050405020304" pitchFamily="18" charset="0"/>
                <a:ea typeface="Times New Roman" panose="02020603050405020304" pitchFamily="18" charset="0"/>
              </a:rPr>
              <a:t>Efficient </a:t>
            </a:r>
            <a:r>
              <a:rPr lang="en-US" sz="1600" i="1" u="sng" dirty="0">
                <a:solidFill>
                  <a:srgbClr val="00B0F0"/>
                </a:solidFill>
                <a:latin typeface="Times New Roman" panose="02020603050405020304" pitchFamily="18" charset="0"/>
                <a:ea typeface="Times New Roman" panose="02020603050405020304" pitchFamily="18" charset="0"/>
              </a:rPr>
              <a:t>AIML model sharing [5]: including </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1) models that are used for enhancing WLAN performances</a:t>
            </a:r>
          </a:p>
          <a:p>
            <a:pPr marL="1257300" lvl="2">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ea typeface="Times New Roman" panose="02020603050405020304" pitchFamily="18" charset="0"/>
              </a:rPr>
              <a:t>2) models used for other AIML applications that are carried by the WLAN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Four use cases that that leverage AIML techniques to enhance the performance of WLANs</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 AIML-based CSI feedback compression/enhancement [3]</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Efficient AIML model sharing [5]</a:t>
            </a:r>
          </a:p>
          <a:p>
            <a:pPr marL="857250" lvl="1">
              <a:spcBef>
                <a:spcPts val="0"/>
              </a:spcBef>
              <a:spcAft>
                <a:spcPts val="0"/>
              </a:spcAft>
              <a:buFont typeface="Arial" panose="020B0604020202020204" pitchFamily="34" charset="0"/>
              <a:buChar char="•"/>
            </a:pPr>
            <a:r>
              <a:rPr lang="en-US" sz="1600" i="1" u="sng" dirty="0">
                <a:solidFill>
                  <a:srgbClr val="00B0F0"/>
                </a:solidFill>
                <a:latin typeface="Times New Roman" panose="02020603050405020304" pitchFamily="18" charset="0"/>
              </a:rPr>
              <a:t>AIML-based roaming enhancement [6]</a:t>
            </a:r>
          </a:p>
          <a:p>
            <a:pPr marL="857250" lvl="1">
              <a:spcBef>
                <a:spcPts val="0"/>
              </a:spcBef>
              <a:spcAft>
                <a:spcPts val="0"/>
              </a:spcAft>
              <a:buFont typeface="Arial" panose="020B0604020202020204" pitchFamily="34" charset="0"/>
              <a:buChar char="•"/>
            </a:pPr>
            <a:r>
              <a:rPr lang="en-GB" sz="1600" i="1" u="sng" dirty="0">
                <a:solidFill>
                  <a:srgbClr val="00B0F0"/>
                </a:solidFill>
                <a:latin typeface="Times New Roman" panose="02020603050405020304" pitchFamily="18" charset="0"/>
              </a:rPr>
              <a:t>AIML-based multi-AP coordination [7]</a:t>
            </a:r>
            <a:endParaRPr lang="en-US" sz="2000" b="1" dirty="0">
              <a:latin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 to the IEEE 802.11 specifications: to provide an estimate of scope of work needed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71450" indent="0">
              <a:spcBef>
                <a:spcPts val="0"/>
              </a:spcBef>
              <a:spcAft>
                <a:spcPts val="0"/>
              </a:spcAft>
            </a:pPr>
            <a:r>
              <a:rPr lang="en-US" sz="2000" dirty="0">
                <a:latin typeface="Times New Roman" panose="02020603050405020304" pitchFamily="18" charset="0"/>
                <a:cs typeface="+mn-cs"/>
              </a:rPr>
              <a:t>* Please see appendix for the details for each of the use cases</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Conclusions</a:t>
            </a: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enable and support AIML algorithms in IEEE 802.11 network and devices and in order to leverage AIML techniques to enhance IEEE 802.11 network performance, features that are needed to address the AIML use cases identified in this technical report can be achieved with a </a:t>
            </a:r>
            <a:r>
              <a:rPr lang="en-US" b="0">
                <a:effectLst/>
                <a:latin typeface="Times New Roman" panose="02020603050405020304" pitchFamily="18" charset="0"/>
                <a:ea typeface="MS Mincho" panose="02020609040205080304" pitchFamily="49" charset="-128"/>
              </a:rPr>
              <a:t>reasonable amount </a:t>
            </a:r>
            <a:r>
              <a:rPr lang="en-US" b="0" dirty="0">
                <a:effectLst/>
                <a:latin typeface="Times New Roman" panose="02020603050405020304" pitchFamily="18" charset="0"/>
                <a:ea typeface="MS Mincho" panose="02020609040205080304" pitchFamily="49" charset="-128"/>
              </a:rPr>
              <a:t>of work within the scope of the IEEE 802.11 WG. </a:t>
            </a:r>
          </a:p>
          <a:p>
            <a:pPr marL="11430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114300" indent="0">
              <a:spcBef>
                <a:spcPts val="0"/>
              </a:spcBef>
              <a:spcAft>
                <a:spcPts val="0"/>
              </a:spcAft>
            </a:pPr>
            <a:r>
              <a:rPr lang="en-US" b="0" dirty="0">
                <a:effectLst/>
                <a:latin typeface="Times New Roman" panose="02020603050405020304" pitchFamily="18" charset="0"/>
                <a:ea typeface="MS Mincho" panose="02020609040205080304" pitchFamily="49" charset="-128"/>
              </a:rPr>
              <a:t>In order to support generic AIML algorithms in IEEE 802.11 networks and devices, general management and support features, such as capability indication, control and model distribution of AIML technology deployment are needed in the IEEE 802.11 specifications for all AIML-based use cases.</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(2/3)</a:t>
            </a:r>
            <a:endParaRPr lang="en-US" altLang="en-US" sz="1800" dirty="0">
              <a:solidFill>
                <a:schemeClr val="tx2"/>
              </a:solidFill>
            </a:endParaRPr>
          </a:p>
        </p:txBody>
      </p:sp>
    </p:spTree>
    <p:extLst>
      <p:ext uri="{BB962C8B-B14F-4D97-AF65-F5344CB8AC3E}">
        <p14:creationId xmlns:p14="http://schemas.microsoft.com/office/powerpoint/2010/main" val="256387271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114300" marR="0" indent="0" algn="ctr">
              <a:spcBef>
                <a:spcPts val="0"/>
              </a:spcBef>
              <a:spcAft>
                <a:spcPts val="0"/>
              </a:spcAft>
            </a:pPr>
            <a:r>
              <a:rPr lang="en-US" sz="2800" dirty="0">
                <a:latin typeface="Times New Roman" panose="02020603050405020304" pitchFamily="18" charset="0"/>
              </a:rPr>
              <a:t>Recommendations</a:t>
            </a: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commence further study and work related to AIML technologies. In particular, efforts and standards changes to make the IEEE 802.11 standards deployment-ready (i.e., general support and management) for AIML techniques should be defined. </a:t>
            </a:r>
          </a:p>
          <a:p>
            <a:pPr marL="0" marR="0" indent="0">
              <a:spcBef>
                <a:spcPts val="0"/>
              </a:spcBef>
              <a:spcAft>
                <a:spcPts val="0"/>
              </a:spcAft>
            </a:pPr>
            <a:endParaRPr lang="en-US" b="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b="0" dirty="0">
                <a:effectLst/>
                <a:latin typeface="Times New Roman" panose="02020603050405020304" pitchFamily="18" charset="0"/>
                <a:ea typeface="MS Mincho" panose="02020609040205080304" pitchFamily="49" charset="-128"/>
              </a:rPr>
              <a:t>IEEE 802.11 should also consider defining features and capabilities in which AIML techniques are leveraged to enhance network performance and user experience when using IEEE 802.11 networks and devices. Privacy considerations should also be studied during further AIML related work. </a:t>
            </a:r>
          </a:p>
          <a:p>
            <a:pPr marL="114300" marR="0" indent="0">
              <a:spcBef>
                <a:spcPts val="0"/>
              </a:spcBef>
              <a:spcAft>
                <a:spcPts val="0"/>
              </a:spcAft>
            </a:pPr>
            <a:endParaRPr lang="en-US" sz="3600" b="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 of the </a:t>
            </a:r>
            <a:r>
              <a:rPr lang="en-US" altLang="en-US" sz="2800" dirty="0" err="1">
                <a:solidFill>
                  <a:schemeClr val="tx2"/>
                </a:solidFill>
              </a:rPr>
              <a:t>the</a:t>
            </a:r>
            <a:r>
              <a:rPr lang="en-US" altLang="en-US" sz="2800" dirty="0">
                <a:solidFill>
                  <a:schemeClr val="tx2"/>
                </a:solidFill>
              </a:rPr>
              <a:t> AIML TIG Technical Report (3/3)</a:t>
            </a:r>
            <a:endParaRPr lang="en-US" altLang="en-US" sz="1800" dirty="0">
              <a:solidFill>
                <a:schemeClr val="tx2"/>
              </a:solidFill>
            </a:endParaRPr>
          </a:p>
        </p:txBody>
      </p:sp>
    </p:spTree>
    <p:extLst>
      <p:ext uri="{BB962C8B-B14F-4D97-AF65-F5344CB8AC3E}">
        <p14:creationId xmlns:p14="http://schemas.microsoft.com/office/powerpoint/2010/main" val="425018569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0" marR="0" indent="0">
              <a:spcBef>
                <a:spcPts val="0"/>
              </a:spcBef>
              <a:spcAft>
                <a:spcPts val="0"/>
              </a:spcAft>
            </a:pPr>
            <a:r>
              <a:rPr lang="en-US" b="1" dirty="0">
                <a:effectLst/>
                <a:latin typeface="Times New Roman" panose="02020603050405020304" pitchFamily="18" charset="0"/>
                <a:ea typeface="MS Mincho" panose="02020609040205080304" pitchFamily="49" charset="-128"/>
              </a:rPr>
              <a:t>Based on the recommendations</a:t>
            </a:r>
          </a:p>
          <a:p>
            <a:pPr marL="0" marR="0" indent="0">
              <a:spcBef>
                <a:spcPts val="0"/>
              </a:spcBef>
              <a:spcAft>
                <a:spcPts val="0"/>
              </a:spcAft>
            </a:pPr>
            <a:endParaRPr lang="en-US" sz="2000" b="1" dirty="0">
              <a:effectLst/>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Make the IEEE 802.11 standards deployment-ready (i.e., general support and management) for AIML techniques.</a:t>
            </a:r>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AIML technology and traffic are coming to IEEE 802.11 networks and devices</a:t>
            </a: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Other wireless communication specifications are progressing rapidly, e.g., 3GPP is </a:t>
            </a:r>
            <a:r>
              <a:rPr lang="en-US" sz="1800" dirty="0">
                <a:latin typeface="Times New Roman" panose="02020603050405020304" pitchFamily="18" charset="0"/>
                <a:ea typeface="MS Mincho" panose="02020609040205080304" pitchFamily="49" charset="-128"/>
              </a:rPr>
              <a:t>expected to </a:t>
            </a:r>
            <a:r>
              <a:rPr lang="en-US" sz="1800" dirty="0">
                <a:effectLst/>
                <a:latin typeface="Times New Roman" panose="02020603050405020304" pitchFamily="18" charset="0"/>
                <a:ea typeface="MS Mincho" panose="02020609040205080304" pitchFamily="49" charset="-128"/>
              </a:rPr>
              <a:t>define AIML related specifications for air interface starting in 2024</a:t>
            </a:r>
          </a:p>
          <a:p>
            <a:pPr marL="800100" lvl="2">
              <a:spcBef>
                <a:spcPts val="0"/>
              </a:spcBef>
              <a:spcAft>
                <a:spcPts val="0"/>
              </a:spcAft>
              <a:buFont typeface="Arial" panose="020B0604020202020204" pitchFamily="34" charset="0"/>
              <a:buChar char="•"/>
            </a:pPr>
            <a:r>
              <a:rPr lang="en-US" sz="1600" dirty="0">
                <a:latin typeface="Times New Roman" panose="02020603050405020304" pitchFamily="18" charset="0"/>
                <a:ea typeface="MS Mincho" panose="02020609040205080304" pitchFamily="49" charset="-128"/>
              </a:rPr>
              <a:t>Operators may expect similar manageability of AIML techniques for IEEE 802.11, particularly for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offloading and </a:t>
            </a:r>
            <a:r>
              <a:rPr lang="en-US" sz="1600" dirty="0" err="1">
                <a:latin typeface="Times New Roman" panose="02020603050405020304" pitchFamily="18" charset="0"/>
                <a:ea typeface="MS Mincho" panose="02020609040205080304" pitchFamily="49" charset="-128"/>
              </a:rPr>
              <a:t>WiFi</a:t>
            </a:r>
            <a:r>
              <a:rPr lang="en-US" sz="1600" dirty="0">
                <a:latin typeface="Times New Roman" panose="02020603050405020304" pitchFamily="18" charset="0"/>
                <a:ea typeface="MS Mincho" panose="02020609040205080304" pitchFamily="49" charset="-128"/>
              </a:rPr>
              <a:t> calling </a:t>
            </a:r>
            <a:endParaRPr lang="en-US" dirty="0">
              <a:effectLst/>
              <a:latin typeface="Times New Roman" panose="02020603050405020304" pitchFamily="18" charset="0"/>
              <a:ea typeface="MS Mincho" panose="02020609040205080304" pitchFamily="49" charset="-128"/>
            </a:endParaRPr>
          </a:p>
          <a:p>
            <a:pPr marL="0" marR="0">
              <a:spcBef>
                <a:spcPts val="0"/>
              </a:spcBef>
              <a:spcAft>
                <a:spcPts val="0"/>
              </a:spcAft>
              <a:buFont typeface="Arial" panose="020B0604020202020204" pitchFamily="34" charset="0"/>
              <a:buChar char="•"/>
            </a:pPr>
            <a:endParaRPr lang="en-US" sz="1100" dirty="0">
              <a:latin typeface="Times New Roman" panose="02020603050405020304" pitchFamily="18" charset="0"/>
              <a:ea typeface="MS Mincho" panose="02020609040205080304" pitchFamily="49" charset="-128"/>
            </a:endParaRPr>
          </a:p>
          <a:p>
            <a:pPr marL="0" marR="0" indent="0">
              <a:spcBef>
                <a:spcPts val="0"/>
              </a:spcBef>
              <a:spcAft>
                <a:spcPts val="0"/>
              </a:spcAft>
            </a:pPr>
            <a:r>
              <a:rPr lang="en-US" sz="2000" b="1" dirty="0">
                <a:effectLst/>
                <a:latin typeface="Times New Roman" panose="02020603050405020304" pitchFamily="18" charset="0"/>
                <a:ea typeface="MS Mincho" panose="02020609040205080304" pitchFamily="49" charset="-128"/>
              </a:rPr>
              <a:t>IEEE 802.11 should consider defining features and capabilities in which AIML techniques are leveraged to enhance network performance and user experience when using IEEE 802.11 networks and devices. </a:t>
            </a:r>
          </a:p>
          <a:p>
            <a:pPr marL="0" marR="0">
              <a:spcBef>
                <a:spcPts val="0"/>
              </a:spcBef>
              <a:spcAft>
                <a:spcPts val="0"/>
              </a:spcAft>
              <a:buFont typeface="Arial" panose="020B0604020202020204" pitchFamily="34" charset="0"/>
              <a:buChar char="•"/>
            </a:pPr>
            <a:endParaRPr lang="en-US" sz="1100" dirty="0">
              <a:effectLst/>
              <a:latin typeface="Times New Roman" panose="02020603050405020304" pitchFamily="18" charset="0"/>
              <a:ea typeface="MS Mincho" panose="02020609040205080304" pitchFamily="49" charset="-128"/>
            </a:endParaRPr>
          </a:p>
          <a:p>
            <a:pPr marL="0" indent="0">
              <a:spcBef>
                <a:spcPts val="0"/>
              </a:spcBef>
              <a:spcAft>
                <a:spcPts val="0"/>
              </a:spcAft>
            </a:pPr>
            <a:r>
              <a:rPr lang="en-US" sz="2000" dirty="0">
                <a:latin typeface="Times New Roman" panose="02020603050405020304" pitchFamily="18" charset="0"/>
                <a:ea typeface="MS Mincho" panose="02020609040205080304" pitchFamily="49" charset="-128"/>
              </a:rPr>
              <a:t>Such work may be in the form of a SG aiming to provide specification changes</a:t>
            </a:r>
          </a:p>
          <a:p>
            <a:pPr marL="971550" lvl="1" indent="-457200">
              <a:spcBef>
                <a:spcPts val="0"/>
              </a:spcBef>
              <a:spcAft>
                <a:spcPts val="0"/>
              </a:spcAft>
              <a:buFont typeface="Arial" panose="020B0604020202020204" pitchFamily="34" charset="0"/>
              <a:buChar char="•"/>
            </a:pPr>
            <a:r>
              <a:rPr lang="en-US" sz="1800" dirty="0">
                <a:latin typeface="Times New Roman" panose="02020603050405020304" pitchFamily="18" charset="0"/>
                <a:ea typeface="MS Mincho" panose="02020609040205080304" pitchFamily="49" charset="-128"/>
              </a:rPr>
              <a:t>Identified standards impact to the IEEE 802.11 standards for features targeting the various AIML use cases can be achieved with a reasonable scope of work</a:t>
            </a:r>
          </a:p>
          <a:p>
            <a:pPr marL="114300" indent="0">
              <a:spcBef>
                <a:spcPts val="0"/>
              </a:spcBef>
              <a:spcAft>
                <a:spcPts val="0"/>
              </a:spcAft>
            </a:pPr>
            <a:r>
              <a:rPr lang="en-GB" sz="2000"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Rectangle 4">
            <a:extLst>
              <a:ext uri="{FF2B5EF4-FFF2-40B4-BE49-F238E27FC236}">
                <a16:creationId xmlns:a16="http://schemas.microsoft.com/office/drawing/2014/main" id="{4ECB9895-5CB3-C052-F39A-E06D5DE719B0}"/>
              </a:ext>
            </a:extLst>
          </p:cNvPr>
          <p:cNvSpPr>
            <a:spLocks noChangeArrowheads="1"/>
          </p:cNvSpPr>
          <p:nvPr/>
        </p:nvSpPr>
        <p:spPr bwMode="auto">
          <a:xfrm>
            <a:off x="2209800" y="685800"/>
            <a:ext cx="84582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Next Steps for AIML related work in IEEE 802.11</a:t>
            </a:r>
            <a:endParaRPr lang="en-US" altLang="en-US" sz="1800" dirty="0">
              <a:solidFill>
                <a:schemeClr val="tx2"/>
              </a:solidFill>
            </a:endParaRPr>
          </a:p>
        </p:txBody>
      </p:sp>
    </p:spTree>
    <p:extLst>
      <p:ext uri="{BB962C8B-B14F-4D97-AF65-F5344CB8AC3E}">
        <p14:creationId xmlns:p14="http://schemas.microsoft.com/office/powerpoint/2010/main" val="4279065287"/>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41953</TotalTime>
  <Words>2568</Words>
  <Application>Microsoft Office PowerPoint</Application>
  <PresentationFormat>Widescreen</PresentationFormat>
  <Paragraphs>391</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Lucida Grande</vt:lpstr>
      <vt:lpstr>Arial</vt:lpstr>
      <vt:lpstr>Calibri</vt:lpstr>
      <vt:lpstr>Symbol</vt:lpstr>
      <vt:lpstr>Times New Roman</vt:lpstr>
      <vt:lpstr>Office Theme</vt:lpstr>
      <vt:lpstr>Document</vt:lpstr>
      <vt:lpstr>AIML Report and Next Steps for AIML Related Work</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References</vt:lpstr>
      <vt:lpstr>Appendix</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115</cp:revision>
  <cp:lastPrinted>1601-01-01T00:00:00Z</cp:lastPrinted>
  <dcterms:created xsi:type="dcterms:W3CDTF">2018-05-05T22:00:08Z</dcterms:created>
  <dcterms:modified xsi:type="dcterms:W3CDTF">2023-11-16T00:09:29Z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