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389" r:id="rId3"/>
    <p:sldId id="332" r:id="rId4"/>
    <p:sldId id="2375" r:id="rId5"/>
    <p:sldId id="2391" r:id="rId6"/>
    <p:sldId id="2376" r:id="rId7"/>
    <p:sldId id="2382" r:id="rId8"/>
    <p:sldId id="2393" r:id="rId9"/>
    <p:sldId id="2394" r:id="rId10"/>
    <p:sldId id="279" r:id="rId11"/>
    <p:sldId id="2392" r:id="rId12"/>
    <p:sldId id="2378" r:id="rId13"/>
    <p:sldId id="2381" r:id="rId14"/>
    <p:sldId id="2380" r:id="rId15"/>
    <p:sldId id="2383" r:id="rId16"/>
    <p:sldId id="2384" r:id="rId17"/>
    <p:sldId id="2385"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F7142A-914F-4F1D-B3D5-E177158EEE59}" v="1" dt="2023-11-14T23:03:03.0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88F7142A-914F-4F1D-B3D5-E177158EEE59}"/>
    <pc:docChg chg="modMainMaster">
      <pc:chgData name="Xiaofei Wang" userId="6e1836d3-2ed9-4ae5-8700-9029b71c19c7" providerId="ADAL" clId="{88F7142A-914F-4F1D-B3D5-E177158EEE59}" dt="2023-11-14T23:03:03.024" v="0"/>
      <pc:docMkLst>
        <pc:docMk/>
      </pc:docMkLst>
      <pc:sldMasterChg chg="modSp">
        <pc:chgData name="Xiaofei Wang" userId="6e1836d3-2ed9-4ae5-8700-9029b71c19c7" providerId="ADAL" clId="{88F7142A-914F-4F1D-B3D5-E177158EEE59}" dt="2023-11-14T23:03:03.024" v="0"/>
        <pc:sldMasterMkLst>
          <pc:docMk/>
          <pc:sldMasterMk cId="0" sldId="2147483648"/>
        </pc:sldMasterMkLst>
        <pc:spChg chg="mod">
          <ac:chgData name="Xiaofei Wang" userId="6e1836d3-2ed9-4ae5-8700-9029b71c19c7" providerId="ADAL" clId="{88F7142A-914F-4F1D-B3D5-E177158EEE59}" dt="2023-11-14T23:03:03.024"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10</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11</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extLst>
      <p:ext uri="{BB962C8B-B14F-4D97-AF65-F5344CB8AC3E}">
        <p14:creationId xmlns:p14="http://schemas.microsoft.com/office/powerpoint/2010/main" val="1399363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12</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12</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113617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84705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54834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055167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281881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854034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77978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3</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638064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36105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765056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92849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04667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987-22-aiml-aiml-tig-technical-report-draft.doc"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Report and Next Steps for AIML Related Work</a:t>
            </a:r>
            <a:endParaRPr lang="en-GB" dirty="0"/>
          </a:p>
        </p:txBody>
      </p:sp>
      <p:sp>
        <p:nvSpPr>
          <p:cNvPr id="3074" name="Rectangle 2"/>
          <p:cNvSpPr>
            <a:spLocks noGrp="1" noChangeArrowheads="1"/>
          </p:cNvSpPr>
          <p:nvPr>
            <p:ph type="subTitle" idx="1"/>
          </p:nvPr>
        </p:nvSpPr>
        <p:spPr>
          <a:xfrm>
            <a:off x="1828800" y="1428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994716"/>
              </p:ext>
            </p:extLst>
          </p:nvPr>
        </p:nvGraphicFramePr>
        <p:xfrm>
          <a:off x="814053" y="2694774"/>
          <a:ext cx="12226925" cy="4664075"/>
        </p:xfrm>
        <a:graphic>
          <a:graphicData uri="http://schemas.openxmlformats.org/presentationml/2006/ole">
            <mc:AlternateContent xmlns:mc="http://schemas.openxmlformats.org/markup-compatibility/2006">
              <mc:Choice xmlns:v="urn:schemas-microsoft-com:vml" Requires="v">
                <p:oleObj name="Document" r:id="rId3" imgW="10466184" imgH="3623228" progId="Word.Document.8">
                  <p:embed/>
                </p:oleObj>
              </mc:Choice>
              <mc:Fallback>
                <p:oleObj name="Document" r:id="rId3" imgW="10466184" imgH="3623228" progId="Word.Document.8">
                  <p:embed/>
                  <p:pic>
                    <p:nvPicPr>
                      <p:cNvPr id="3075" name="Object 3"/>
                      <p:cNvPicPr>
                        <a:picLocks noChangeAspect="1" noChangeArrowheads="1"/>
                      </p:cNvPicPr>
                      <p:nvPr/>
                    </p:nvPicPr>
                    <p:blipFill>
                      <a:blip r:embed="rId4"/>
                      <a:srcRect/>
                      <a:stretch>
                        <a:fillRect/>
                      </a:stretch>
                    </p:blipFill>
                    <p:spPr bwMode="auto">
                      <a:xfrm>
                        <a:off x="814053" y="2694774"/>
                        <a:ext cx="12226925" cy="4664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dirty="0"/>
              <a:t>[1] 11-22/597r3: May 2022 Working Group Motions, May 18, 2022</a:t>
            </a:r>
          </a:p>
          <a:p>
            <a:r>
              <a:rPr lang="en-US" sz="1800" dirty="0"/>
              <a:t>[2] 11-22/987r23: AIML TIG Technical Report Draft, Nov 2023 </a:t>
            </a:r>
          </a:p>
          <a:p>
            <a:r>
              <a:rPr lang="en-US" sz="1800" dirty="0"/>
              <a:t>[3] 11-22/1934r5: Proposed AIML TIG Technical Report Text for the CSI Feedback Compression Use Case</a:t>
            </a:r>
          </a:p>
          <a:p>
            <a:r>
              <a:rPr lang="en-US" sz="1800" dirty="0"/>
              <a:t>[4]11-22/2119r1: Proposed AIML TIG Technical Report Text for the Distributed Channel Access Use Case </a:t>
            </a:r>
          </a:p>
          <a:p>
            <a:r>
              <a:rPr lang="en-US" sz="1800" dirty="0"/>
              <a:t>[5] 11-23/0050r2: Proposed AIML TIG Technical Report Text for the AIML Model Sharing Use Case</a:t>
            </a:r>
          </a:p>
          <a:p>
            <a:r>
              <a:rPr lang="en-US" sz="1800" dirty="0"/>
              <a:t>[6] 11-23/475r4: Proposed IEEE 802.11 AIML TIG Technical Report Text for the AIML-based Roaming Enhancements Use Case</a:t>
            </a:r>
          </a:p>
          <a:p>
            <a:r>
              <a:rPr lang="en-US" sz="1800" dirty="0"/>
              <a:t>[7] 11-23/227r4: Proposed IEEE 802.11 AIML TIG Technical Report Text for the Multi-AP Coordination Use Case</a:t>
            </a:r>
          </a:p>
          <a:p>
            <a:r>
              <a:rPr lang="en-US" sz="1800" dirty="0"/>
              <a:t>[8] 11-23/1072r0: AIML methodology for dynamic spectrum sharing and coexistence</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3900562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11</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a:xfrm>
            <a:off x="915458" y="3124200"/>
            <a:ext cx="10361084" cy="1065213"/>
          </a:xfrm>
        </p:spPr>
        <p:txBody>
          <a:bodyPr/>
          <a:lstStyle/>
          <a:p>
            <a:r>
              <a:rPr lang="en-GB" altLang="en-US" dirty="0"/>
              <a:t>Appendix</a:t>
            </a:r>
          </a:p>
        </p:txBody>
      </p:sp>
    </p:spTree>
    <p:extLst>
      <p:ext uri="{BB962C8B-B14F-4D97-AF65-F5344CB8AC3E}">
        <p14:creationId xmlns:p14="http://schemas.microsoft.com/office/powerpoint/2010/main" val="242274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12</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635760" y="685801"/>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066800" y="1616074"/>
            <a:ext cx="9982200" cy="4556125"/>
          </a:xfrm>
        </p:spPr>
        <p:txBody>
          <a:bodyPr/>
          <a:lstStyle/>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We highlight in this report AIML use cases that have already been motioned into the AIML TIG Technical Report [2]</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2400" i="1" u="sng" dirty="0">
                <a:solidFill>
                  <a:srgbClr val="00B0F0"/>
                </a:solidFill>
                <a:effectLst/>
                <a:latin typeface="Times New Roman" panose="02020603050405020304" pitchFamily="18" charset="0"/>
                <a:ea typeface="Times New Roman" panose="02020603050405020304" pitchFamily="18" charset="0"/>
              </a:rPr>
              <a:t>Efficient </a:t>
            </a:r>
            <a:r>
              <a:rPr lang="en-US" sz="2400"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2400" i="1" u="sng" dirty="0">
                <a:solidFill>
                  <a:srgbClr val="00B0F0"/>
                </a:solidFill>
                <a:latin typeface="Times New Roman" panose="02020603050405020304" pitchFamily="18" charset="0"/>
              </a:rPr>
              <a:t>AIML-based multi-AP coordination [7]</a:t>
            </a:r>
          </a:p>
          <a:p>
            <a:pPr marL="571500" lvl="1" indent="0">
              <a:spcBef>
                <a:spcPts val="0"/>
              </a:spcBef>
              <a:spcAft>
                <a:spcPts val="0"/>
              </a:spcAft>
            </a:pPr>
            <a:endParaRPr lang="en-US" sz="2400" dirty="0">
              <a:solidFill>
                <a:srgbClr val="00B0F0"/>
              </a:solidFill>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800" b="0">
                <a:effectLst/>
                <a:latin typeface="Times New Roman" panose="02020603050405020304" pitchFamily="18" charset="0"/>
                <a:ea typeface="Times New Roman" panose="02020603050405020304" pitchFamily="18" charset="0"/>
              </a:rPr>
              <a:t> </a:t>
            </a: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95064199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(2)</a:t>
            </a:r>
          </a:p>
          <a:p>
            <a:pPr algn="ctr">
              <a:spcBef>
                <a:spcPct val="0"/>
              </a:spcBef>
              <a:buFontTx/>
              <a:buNone/>
            </a:pPr>
            <a:r>
              <a:rPr lang="en-US" altLang="en-US" sz="2800" i="1" u="sng" dirty="0">
                <a:solidFill>
                  <a:srgbClr val="0070C0"/>
                </a:solidFill>
              </a:rPr>
              <a:t>Efficient AIML model sharing/distribution [5]</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51435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Efficient AIML model </a:t>
            </a:r>
            <a:r>
              <a:rPr lang="en-US" sz="2000" dirty="0">
                <a:latin typeface="Times New Roman" panose="02020603050405020304" pitchFamily="18" charset="0"/>
                <a:ea typeface="Times New Roman" panose="02020603050405020304" pitchFamily="18" charset="0"/>
              </a:rPr>
              <a:t>distribution</a:t>
            </a:r>
            <a:r>
              <a:rPr lang="en-US" sz="2000" dirty="0">
                <a:effectLst/>
                <a:latin typeface="Times New Roman" panose="02020603050405020304" pitchFamily="18" charset="0"/>
                <a:ea typeface="Times New Roman" panose="02020603050405020304" pitchFamily="18" charset="0"/>
              </a:rPr>
              <a:t> is essential for many AIML-based operations in WLANs and for performance of WLANs</a:t>
            </a:r>
          </a:p>
          <a:p>
            <a:pPr marL="91440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In centralized learning/federated learning, large amount of traffic are used to distribute AIML models/training data among participating devices (STAs and APs), in UL, DL and P2P links</a:t>
            </a:r>
          </a:p>
          <a:p>
            <a:pPr marL="91440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Efficient AIML model distribution protocols are needed to enable support AIML operations</a:t>
            </a:r>
          </a:p>
          <a:p>
            <a:pPr marL="1314450" lvl="2">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Including sharing of all AIML models (e.g., for other applications; these model sharing is expected to be carried by WLANs anyway), not just for models used to improve WLAN performance (such as NN models)</a:t>
            </a:r>
          </a:p>
          <a:p>
            <a:pPr marL="1314450" lvl="2">
              <a:spcBef>
                <a:spcPts val="0"/>
              </a:spcBef>
              <a:spcAft>
                <a:spcPts val="0"/>
              </a:spcAft>
              <a:buFont typeface="Arial" panose="020B0604020202020204" pitchFamily="34" charset="0"/>
              <a:buChar char="•"/>
            </a:pPr>
            <a:endParaRPr lang="en-US" sz="7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Feasibility: Efficient AIML model distribution can leverage the broadcast nature of WLANs</a:t>
            </a: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802.11bc defines UL/DL broadcast services for both associated and unassociated STAs/APs, providing a good set of baseline tools for AIML model distribution</a:t>
            </a:r>
          </a:p>
          <a:p>
            <a:pPr marL="857250" lvl="1">
              <a:spcBef>
                <a:spcPts val="0"/>
              </a:spcBef>
              <a:spcAft>
                <a:spcPts val="0"/>
              </a:spcAft>
              <a:buFont typeface="Arial" panose="020B0604020202020204" pitchFamily="34" charset="0"/>
              <a:buChar char="•"/>
            </a:pP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Architecture that enables AIML model sharing on the MAC layer</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Signaling and protocols related to AIML model sharing support/capability indication and management</a:t>
            </a:r>
          </a:p>
          <a:p>
            <a:pPr marL="400050" lvl="1" indent="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 </a:t>
            </a:r>
            <a:r>
              <a:rPr lang="en-GB" sz="1800" b="0" dirty="0">
                <a:latin typeface="Times New Roman" panose="02020603050405020304" pitchFamily="18" charset="0"/>
                <a:ea typeface="MS Mincho" panose="02020609040205080304" pitchFamily="49" charset="-128"/>
              </a:rPr>
              <a:t>medium occupation time saving compared to model sharing using application layer data</a:t>
            </a:r>
          </a:p>
          <a:p>
            <a:pPr>
              <a:spcBef>
                <a:spcPts val="0"/>
              </a:spcBef>
              <a:spcAft>
                <a:spcPts val="0"/>
              </a:spcAft>
              <a:buFont typeface="Symbol" panose="05050102010706020507" pitchFamily="18" charset="2"/>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1442621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8773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(3)</a:t>
            </a:r>
          </a:p>
          <a:p>
            <a:pPr algn="ctr">
              <a:spcBef>
                <a:spcPct val="0"/>
              </a:spcBef>
              <a:buFontTx/>
              <a:buNone/>
            </a:pPr>
            <a:r>
              <a:rPr lang="en-US" altLang="en-US" sz="2800" i="1" dirty="0">
                <a:solidFill>
                  <a:srgbClr val="0070C0"/>
                </a:solidFill>
              </a:rPr>
              <a:t>AIML-based CSI Feedback Compression/enhancement [3]</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533400" y="1477488"/>
            <a:ext cx="11353800" cy="5114586"/>
          </a:xfrm>
        </p:spPr>
        <p:txBody>
          <a:bodyPr/>
          <a:lstStyle/>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Sounding procedures in WLANs represent large overhead particularly with potential new features:</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Higher number of spatial streams, e.g., 16</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Multi-AP features such as joint transmissions</a:t>
            </a:r>
          </a:p>
          <a:p>
            <a:pPr marL="8572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Studies show that AIML algorithms may efficiently reduce CSI feedback/improve system through</a:t>
            </a:r>
            <a:r>
              <a:rPr lang="en-US" sz="1600" dirty="0">
                <a:latin typeface="Times New Roman" panose="02020603050405020304" pitchFamily="18" charset="0"/>
                <a:ea typeface="Times New Roman" panose="02020603050405020304" pitchFamily="18" charset="0"/>
              </a:rPr>
              <a:t>put</a:t>
            </a:r>
          </a:p>
          <a:p>
            <a:pPr marL="857250" lvl="1">
              <a:spcBef>
                <a:spcPts val="0"/>
              </a:spcBef>
              <a:spcAft>
                <a:spcPts val="0"/>
              </a:spcAft>
              <a:buFont typeface="Arial" panose="020B0604020202020204" pitchFamily="34" charset="0"/>
              <a:buChar char="•"/>
            </a:pPr>
            <a:r>
              <a:rPr lang="en-US" sz="1600" i="1" u="sng" dirty="0">
                <a:latin typeface="Times New Roman" panose="02020603050405020304" pitchFamily="18" charset="0"/>
                <a:ea typeface="Times New Roman" panose="02020603050405020304" pitchFamily="18" charset="0"/>
              </a:rPr>
              <a:t>using </a:t>
            </a:r>
            <a:r>
              <a:rPr lang="en-US" sz="1600" i="1" u="sng" dirty="0">
                <a:effectLst/>
                <a:latin typeface="Times New Roman" panose="02020603050405020304" pitchFamily="18" charset="0"/>
                <a:ea typeface="Times New Roman" panose="02020603050405020304" pitchFamily="18" charset="0"/>
              </a:rPr>
              <a:t>unsupervised learning algorithms to significantly reduce CSI feedback into clusters while maintaining similar PER performance</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E.g., AIML-aided dual CSI compression </a:t>
            </a:r>
            <a:r>
              <a:rPr lang="en-US" sz="1600" dirty="0">
                <a:latin typeface="Times New Roman" panose="02020603050405020304" pitchFamily="18" charset="0"/>
                <a:ea typeface="Times New Roman" panose="02020603050405020304" pitchFamily="18" charset="0"/>
              </a:rPr>
              <a:t>combines codebook and Givens Rotation which leverage K-means ML algorithm</a:t>
            </a:r>
            <a:endParaRPr lang="en-US" sz="16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E.g., AIML algorithm may be used to reduce the computation complexity for CSI feedback, such as quantization of the right singular matrix using an autoencoding-based algorithm</a:t>
            </a:r>
          </a:p>
          <a:p>
            <a:pPr marL="857250" lvl="1">
              <a:spcBef>
                <a:spcPts val="0"/>
              </a:spcBef>
              <a:spcAft>
                <a:spcPts val="0"/>
              </a:spcAft>
              <a:buFont typeface="Arial" panose="020B0604020202020204" pitchFamily="34" charset="0"/>
              <a:buChar char="•"/>
            </a:pPr>
            <a:endParaRPr lang="en-US" sz="11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Additional </a:t>
            </a:r>
            <a:r>
              <a:rPr lang="en-US" sz="1600" dirty="0">
                <a:latin typeface="Times New Roman" panose="02020603050405020304" pitchFamily="18" charset="0"/>
              </a:rPr>
              <a:t>signaling</a:t>
            </a:r>
            <a:r>
              <a:rPr lang="en-GB" sz="1600" dirty="0">
                <a:latin typeface="Times New Roman" panose="02020603050405020304" pitchFamily="18" charset="0"/>
              </a:rPr>
              <a:t> (or new </a:t>
            </a:r>
            <a:r>
              <a:rPr lang="en-US" sz="1600" dirty="0">
                <a:latin typeface="Times New Roman" panose="02020603050405020304" pitchFamily="18" charset="0"/>
              </a:rPr>
              <a:t>signaling</a:t>
            </a:r>
            <a:r>
              <a:rPr lang="en-GB" sz="1600" dirty="0">
                <a:latin typeface="Times New Roman" panose="02020603050405020304" pitchFamily="18" charset="0"/>
              </a:rPr>
              <a:t> design) between AP an STAs required by AIML process to provide (e.g., newly designed) feedback and/or cluster information</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AIML model sharing (also see AIML Model Sharing Use case)</a:t>
            </a:r>
          </a:p>
          <a:p>
            <a:pPr marL="857250" lvl="1">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CSI airtime reduction/additional AIML process overhead</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PER</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Computation complexity/latency</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Storage needed for AIML models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28773402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(4)</a:t>
            </a:r>
          </a:p>
          <a:p>
            <a:pPr algn="ctr">
              <a:spcBef>
                <a:spcPct val="0"/>
              </a:spcBef>
              <a:buFontTx/>
              <a:buNone/>
            </a:pPr>
            <a:r>
              <a:rPr lang="en-US" altLang="en-US" sz="2800" i="1" dirty="0">
                <a:solidFill>
                  <a:srgbClr val="0070C0"/>
                </a:solidFill>
              </a:rPr>
              <a:t>Deep-learning based distributed channel access [4]</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81000" y="1539875"/>
            <a:ext cx="11582400" cy="4556125"/>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Performances of traditional WLAN channel access designs such as DCF degrade in dense deployment, unable to support stringent QoS requirements such as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Ever increasing throughput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L</a:t>
            </a:r>
            <a:r>
              <a:rPr lang="en-US" sz="1800" dirty="0">
                <a:latin typeface="Times New Roman" panose="02020603050405020304" pitchFamily="18" charset="0"/>
                <a:ea typeface="Times New Roman" panose="02020603050405020304" pitchFamily="18" charset="0"/>
              </a:rPr>
              <a:t>ow latency </a:t>
            </a:r>
            <a:endParaRPr lang="en-US" sz="16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Study has shown that deep learning algorithms can efficiently increase throughput and reduce latency and jitter while maintain fairness to other devices</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u</a:t>
            </a:r>
            <a:r>
              <a:rPr lang="en-US" dirty="0">
                <a:latin typeface="Times New Roman" panose="02020603050405020304" pitchFamily="18" charset="0"/>
                <a:ea typeface="Times New Roman" panose="02020603050405020304" pitchFamily="18" charset="0"/>
              </a:rPr>
              <a:t>sing </a:t>
            </a:r>
            <a:r>
              <a:rPr lang="en-US" dirty="0">
                <a:effectLst/>
                <a:latin typeface="Times New Roman" panose="02020603050405020304" pitchFamily="18" charset="0"/>
                <a:ea typeface="Times New Roman" panose="02020603050405020304" pitchFamily="18" charset="0"/>
              </a:rPr>
              <a:t>Deep reinforcement learning for contention window optimization</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AIML algorithm selects whether to transmit after the channel has been idle for DIFS</a:t>
            </a:r>
          </a:p>
          <a:p>
            <a:pPr marL="457200">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Signaling and protocols related to parameter exchange between AP and non-AP STAs, e.g., capability indication, data report to facilitate training, neural networks parameters distribution, etc.</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Throughput improvement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Latency and jitter reduction</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Additional complexity</a:t>
            </a: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45694908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(5)</a:t>
            </a:r>
          </a:p>
          <a:p>
            <a:pPr algn="ctr">
              <a:spcBef>
                <a:spcPct val="0"/>
              </a:spcBef>
              <a:buFontTx/>
              <a:buNone/>
            </a:pPr>
            <a:r>
              <a:rPr lang="en-US" altLang="en-US" sz="2800" i="1" u="sng" dirty="0">
                <a:solidFill>
                  <a:srgbClr val="0070C0"/>
                </a:solidFill>
              </a:rPr>
              <a:t>AIML Enhanced Roaming [6]</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685800" y="1676400"/>
            <a:ext cx="10820400" cy="4421190"/>
          </a:xfrm>
        </p:spPr>
        <p:txBody>
          <a:bodyPr/>
          <a:lstStyle/>
          <a:p>
            <a:pPr marL="5143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Roaming may occur frequently in dense AP deployments, affecting device battery lifetime and user experience</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Multi-AP networks commonly see a high level of roaming events</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 large number of roaming candidate APs/channels in use can cause STA scanning process to take a long time</a:t>
            </a:r>
          </a:p>
          <a:p>
            <a:pPr marL="914400" lvl="1">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Candidate APs in 802.11k neighbor report are useful, however, not all RF neighbor APs are equally relevant for roaming</a:t>
            </a:r>
          </a:p>
          <a:p>
            <a:pPr marL="1085850" lvl="2" indent="0">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Efficient AIML techniques may be applied to</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Augment 802.11k </a:t>
            </a:r>
            <a:r>
              <a:rPr lang="en-US" sz="1600" dirty="0">
                <a:latin typeface="Times New Roman" panose="02020603050405020304" pitchFamily="18" charset="0"/>
              </a:rPr>
              <a:t>neighbor</a:t>
            </a:r>
            <a:r>
              <a:rPr lang="en-GB" sz="1600" dirty="0">
                <a:latin typeface="Times New Roman" panose="02020603050405020304" pitchFamily="18" charset="0"/>
              </a:rPr>
              <a:t> report with weight for each candidate AP for prioritization of scanning</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Assist the STA to find the optimal mid-point between APs to start scanning and roam</a:t>
            </a: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Enhanced 802.11k neighbor report with weight of roaming neighbor AP candidates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Triggering STAs to scan at mid-point between APs may require enhancement of BTM request frame</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Feedback for roaming recommendation by using enhanced BTM response frame</a:t>
            </a:r>
          </a:p>
          <a:p>
            <a:pPr marL="400050" lvl="1" indent="0">
              <a:spcBef>
                <a:spcPts val="0"/>
              </a:spcBef>
              <a:spcAft>
                <a:spcPts val="0"/>
              </a:spcAft>
            </a:pPr>
            <a:endParaRPr lang="en-US" sz="500" dirty="0">
              <a:effectLst/>
              <a:latin typeface="Times New Roman" panose="02020603050405020304" pitchFamily="18" charset="0"/>
              <a:ea typeface="MS Mincho" panose="02020609040205080304" pitchFamily="49" charset="-128"/>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Scanning/Roaming time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Roaming failure rate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MCS distribution/Retry rate during a BSS transition</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RSSI at reattach time</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1902270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(6)</a:t>
            </a:r>
          </a:p>
          <a:p>
            <a:pPr algn="ctr">
              <a:spcBef>
                <a:spcPct val="0"/>
              </a:spcBef>
              <a:buFontTx/>
              <a:buNone/>
            </a:pPr>
            <a:r>
              <a:rPr lang="en-US" altLang="en-US" sz="2800" i="1" u="sng" dirty="0">
                <a:solidFill>
                  <a:srgbClr val="00B0F0"/>
                </a:solidFill>
              </a:rPr>
              <a:t>AIML based Multi-AP Transmission [7]</a:t>
            </a:r>
            <a:endParaRPr lang="en-US" altLang="en-US" sz="1800" i="1" u="sng" dirty="0">
              <a:solidFill>
                <a:srgbClr val="00B0F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524000"/>
            <a:ext cx="11430000" cy="4421190"/>
          </a:xfrm>
        </p:spPr>
        <p:txBody>
          <a:bodyPr/>
          <a:lstStyle/>
          <a:p>
            <a:pPr>
              <a:buFont typeface="Arial" panose="020B0604020202020204" pitchFamily="34" charset="0"/>
              <a:buChar char="•"/>
            </a:pPr>
            <a:r>
              <a:rPr lang="en-US" sz="2000" dirty="0"/>
              <a:t>In OBSS scenarios, multi-AP coordinated transmissions can improve </a:t>
            </a:r>
            <a:r>
              <a:rPr lang="pl-PL" sz="2000" dirty="0"/>
              <a:t>network </a:t>
            </a:r>
            <a:r>
              <a:rPr lang="en-US" sz="2000" dirty="0"/>
              <a:t>performance </a:t>
            </a:r>
            <a:endParaRPr lang="pl-PL" sz="2000" dirty="0"/>
          </a:p>
          <a:p>
            <a:pPr lvl="1">
              <a:buFont typeface="Arial" panose="020B0604020202020204" pitchFamily="34" charset="0"/>
              <a:buChar char="•"/>
            </a:pPr>
            <a:r>
              <a:rPr lang="en-US" sz="1800" dirty="0"/>
              <a:t>Multi-AP coordinated transmission is expected to be a feature of UHR SG/802.11bn</a:t>
            </a:r>
          </a:p>
          <a:p>
            <a:pPr lvl="1">
              <a:buFont typeface="Arial" panose="020B0604020202020204" pitchFamily="34" charset="0"/>
              <a:buChar char="•"/>
            </a:pPr>
            <a:r>
              <a:rPr lang="pl-PL" sz="1800" dirty="0"/>
              <a:t>C</a:t>
            </a:r>
            <a:r>
              <a:rPr lang="en-US" sz="1800" dirty="0"/>
              <a:t>onfiguring </a:t>
            </a:r>
            <a:r>
              <a:rPr lang="pl-PL" sz="1800" dirty="0"/>
              <a:t>such transmissions is challenging </a:t>
            </a:r>
            <a:r>
              <a:rPr lang="en-US" sz="1800" dirty="0"/>
              <a:t>due to v</a:t>
            </a:r>
            <a:r>
              <a:rPr lang="pl-PL" sz="1800" dirty="0"/>
              <a:t>arying network and radio conditions</a:t>
            </a:r>
            <a:r>
              <a:rPr lang="en-US" sz="1800" dirty="0"/>
              <a:t> and o</a:t>
            </a:r>
            <a:r>
              <a:rPr lang="pl-PL" sz="1800" dirty="0"/>
              <a:t>utside interference (neighboring, non-</a:t>
            </a:r>
            <a:r>
              <a:rPr lang="en-US" sz="1800" dirty="0"/>
              <a:t>coordinating</a:t>
            </a:r>
            <a:r>
              <a:rPr lang="pl-PL" sz="1800" dirty="0"/>
              <a:t> BSS)</a:t>
            </a:r>
            <a:endParaRPr lang="en-US" sz="1800" dirty="0"/>
          </a:p>
          <a:p>
            <a:pPr>
              <a:buFont typeface="Arial" panose="020B0604020202020204" pitchFamily="34" charset="0"/>
              <a:buChar char="•"/>
            </a:pPr>
            <a:r>
              <a:rPr lang="en-US" sz="2000" dirty="0"/>
              <a:t>AIML </a:t>
            </a:r>
            <a:r>
              <a:rPr lang="pl-PL" sz="2000" dirty="0"/>
              <a:t>models can </a:t>
            </a:r>
            <a:r>
              <a:rPr lang="en-US" sz="2000" dirty="0"/>
              <a:t>be </a:t>
            </a:r>
            <a:r>
              <a:rPr lang="pl-PL" sz="2000" dirty="0"/>
              <a:t>learn</a:t>
            </a:r>
            <a:r>
              <a:rPr lang="en-US" sz="2000" dirty="0"/>
              <a:t>t</a:t>
            </a:r>
            <a:r>
              <a:rPr lang="pl-PL" sz="2000" dirty="0"/>
              <a:t> and </a:t>
            </a:r>
            <a:r>
              <a:rPr lang="en-US" sz="2000" dirty="0"/>
              <a:t>help </a:t>
            </a:r>
            <a:r>
              <a:rPr lang="pl-PL" sz="2000" dirty="0"/>
              <a:t>make decisions/predict</a:t>
            </a:r>
          </a:p>
          <a:p>
            <a:pPr lvl="1">
              <a:buFont typeface="Arial" panose="020B0604020202020204" pitchFamily="34" charset="0"/>
              <a:buChar char="•"/>
            </a:pPr>
            <a:r>
              <a:rPr lang="en-US" sz="1800" dirty="0"/>
              <a:t>Find AP-STA pairs, select multi-AP transmission schemes and associated parameters</a:t>
            </a:r>
            <a:r>
              <a:rPr lang="pl-PL" sz="1800" dirty="0"/>
              <a:t>, select when to transmit, etc.</a:t>
            </a:r>
            <a:endParaRPr lang="en-US" sz="1800" dirty="0"/>
          </a:p>
          <a:p>
            <a:pPr lvl="1">
              <a:buFont typeface="Arial" panose="020B0604020202020204" pitchFamily="34" charset="0"/>
              <a:buChar char="•"/>
            </a:pPr>
            <a:r>
              <a:rPr lang="en-US" sz="1800" dirty="0">
                <a:latin typeface="Times New Roman" panose="02020603050405020304" pitchFamily="18" charset="0"/>
              </a:rPr>
              <a:t>Exact multi-AP schemes depend on work in UHR/802.11bn but may include C-TDMA, C-OFDMA, C-SR, C-BF and JT</a:t>
            </a: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 :</a:t>
            </a:r>
          </a:p>
          <a:p>
            <a:pPr lvl="1" indent="-342900">
              <a:spcBef>
                <a:spcPts val="0"/>
              </a:spcBef>
              <a:spcAft>
                <a:spcPts val="0"/>
              </a:spcAft>
              <a:buFont typeface="Symbol" panose="05050102010706020507" pitchFamily="18" charset="2"/>
              <a:buChar char=""/>
            </a:pPr>
            <a:r>
              <a:rPr lang="pl-PL" sz="1800" dirty="0"/>
              <a:t>Additional signaling for exchanging training data</a:t>
            </a:r>
            <a:r>
              <a:rPr lang="en-US" sz="1800" dirty="0"/>
              <a:t>/measurement reports/model sharing</a:t>
            </a:r>
            <a:endParaRPr lang="pl-PL" sz="1800" dirty="0"/>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a:t>
            </a:r>
          </a:p>
          <a:p>
            <a:pPr lvl="1">
              <a:buFont typeface="Arial" panose="020B0604020202020204" pitchFamily="34" charset="0"/>
              <a:buChar char="•"/>
            </a:pPr>
            <a:r>
              <a:rPr lang="en-US" sz="1800" dirty="0"/>
              <a:t>Network performance metrics (throughput, latency and jitter, power efficiency) – measured at the BSS level but also aggregated over the whole multi-AP network</a:t>
            </a:r>
          </a:p>
          <a:p>
            <a:pPr lvl="1">
              <a:buFont typeface="Arial" panose="020B0604020202020204" pitchFamily="34" charset="0"/>
              <a:buChar char="•"/>
            </a:pPr>
            <a:r>
              <a:rPr lang="en-US" sz="1800" dirty="0"/>
              <a:t>Fairness – to ensure that all users are fairly served</a:t>
            </a:r>
          </a:p>
          <a:p>
            <a:pPr lvl="1">
              <a:buFont typeface="Arial" panose="020B0604020202020204" pitchFamily="34" charset="0"/>
              <a:buChar char="•"/>
            </a:pPr>
            <a:r>
              <a:rPr lang="en-US" sz="1800" dirty="0"/>
              <a:t>AIML overhead – additional signaling, computational complexity, and learning latency</a:t>
            </a:r>
            <a:endParaRPr lang="en-US" sz="1800"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8288915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73390878"/>
              </p:ext>
            </p:extLst>
          </p:nvPr>
        </p:nvGraphicFramePr>
        <p:xfrm>
          <a:off x="746125" y="1673225"/>
          <a:ext cx="11233150" cy="4548188"/>
        </p:xfrm>
        <a:graphic>
          <a:graphicData uri="http://schemas.openxmlformats.org/presentationml/2006/ole">
            <mc:AlternateContent xmlns:mc="http://schemas.openxmlformats.org/markup-compatibility/2006">
              <mc:Choice xmlns:v="urn:schemas-microsoft-com:vml" Requires="v">
                <p:oleObj name="Document" r:id="rId3" imgW="10491798" imgH="4256673" progId="Word.Document.8">
                  <p:embed/>
                </p:oleObj>
              </mc:Choice>
              <mc:Fallback>
                <p:oleObj name="Document" r:id="rId3" imgW="10491798" imgH="4256673" progId="Word.Document.8">
                  <p:embed/>
                  <p:pic>
                    <p:nvPicPr>
                      <p:cNvPr id="3075" name="Object 3"/>
                      <p:cNvPicPr>
                        <a:picLocks noChangeAspect="1" noChangeArrowheads="1"/>
                      </p:cNvPicPr>
                      <p:nvPr/>
                    </p:nvPicPr>
                    <p:blipFill>
                      <a:blip r:embed="rId4"/>
                      <a:srcRect/>
                      <a:stretch>
                        <a:fillRect/>
                      </a:stretch>
                    </p:blipFill>
                    <p:spPr bwMode="auto">
                      <a:xfrm>
                        <a:off x="746125" y="1673225"/>
                        <a:ext cx="11233150" cy="4548188"/>
                      </a:xfrm>
                      <a:prstGeom prst="rect">
                        <a:avLst/>
                      </a:prstGeom>
                      <a:noFill/>
                    </p:spPr>
                  </p:pic>
                </p:oleObj>
              </mc:Fallback>
            </mc:AlternateContent>
          </a:graphicData>
        </a:graphic>
      </p:graphicFrame>
      <p:sp>
        <p:nvSpPr>
          <p:cNvPr id="3076" name="Rectangle 4"/>
          <p:cNvSpPr>
            <a:spLocks noChangeArrowheads="1"/>
          </p:cNvSpPr>
          <p:nvPr/>
        </p:nvSpPr>
        <p:spPr bwMode="auto">
          <a:xfrm>
            <a:off x="827299" y="1062823"/>
            <a:ext cx="2587626"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(continued):</a:t>
            </a:r>
          </a:p>
        </p:txBody>
      </p:sp>
    </p:spTree>
    <p:extLst>
      <p:ext uri="{BB962C8B-B14F-4D97-AF65-F5344CB8AC3E}">
        <p14:creationId xmlns:p14="http://schemas.microsoft.com/office/powerpoint/2010/main" val="2904496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3</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a:xfrm>
            <a:off x="762000" y="1981201"/>
            <a:ext cx="10744199" cy="4113213"/>
          </a:xfrm>
        </p:spPr>
        <p:txBody>
          <a:bodyPr/>
          <a:lstStyle/>
          <a:p>
            <a:pPr marL="457200" indent="-457200">
              <a:buFont typeface="Arial" panose="020B0604020202020204" pitchFamily="34" charset="0"/>
              <a:buChar char="•"/>
            </a:pPr>
            <a:r>
              <a:rPr lang="en-GB" altLang="en-US" dirty="0"/>
              <a:t>This contribution provides a summary of the AIML TIG Technical Report</a:t>
            </a:r>
          </a:p>
          <a:p>
            <a:pPr marL="457200"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The technical report includes:</a:t>
            </a:r>
          </a:p>
          <a:p>
            <a:pPr marL="857250" lvl="1" indent="-457200">
              <a:buFont typeface="Arial" panose="020B0604020202020204" pitchFamily="34" charset="0"/>
              <a:buChar char="•"/>
            </a:pPr>
            <a:r>
              <a:rPr lang="en-GB" altLang="en-US" dirty="0"/>
              <a:t>Identified AIML Use case for IEEE 802.11</a:t>
            </a:r>
          </a:p>
          <a:p>
            <a:pPr marL="1257300" lvl="2" indent="-457200">
              <a:buFont typeface="Arial" panose="020B0604020202020204" pitchFamily="34" charset="0"/>
              <a:buChar char="•"/>
            </a:pPr>
            <a:r>
              <a:rPr lang="en-GB" altLang="en-US" dirty="0"/>
              <a:t>Use case that enables AIML in WLANs (hence making IEEE 802.11 deployment-ready for AIML)</a:t>
            </a:r>
          </a:p>
          <a:p>
            <a:pPr marL="1257300" lvl="2" indent="-457200">
              <a:buFont typeface="Arial" panose="020B0604020202020204" pitchFamily="34" charset="0"/>
              <a:buChar char="•"/>
            </a:pPr>
            <a:r>
              <a:rPr lang="en-GB" altLang="en-US" dirty="0"/>
              <a:t>Use cases that leverage AIML for performance enhancement for WLANs</a:t>
            </a:r>
          </a:p>
          <a:p>
            <a:pPr marL="857250" lvl="1" indent="-457200">
              <a:buFont typeface="Arial" panose="020B0604020202020204" pitchFamily="34" charset="0"/>
              <a:buChar char="•"/>
            </a:pPr>
            <a:r>
              <a:rPr lang="en-GB" altLang="en-US" dirty="0"/>
              <a:t>Feasibilities, KPIs and requirements for IEEE 802.11 features required to address these use cases. </a:t>
            </a:r>
          </a:p>
          <a:p>
            <a:pPr marL="857250" lvl="1" indent="-457200">
              <a:buFont typeface="Arial" panose="020B0604020202020204" pitchFamily="34" charset="0"/>
              <a:buChar char="•"/>
            </a:pPr>
            <a:r>
              <a:rPr lang="en-GB" altLang="en-US" dirty="0"/>
              <a:t>Standard impact to the IEEE 802.11 specifications</a:t>
            </a:r>
          </a:p>
          <a:p>
            <a:pPr marL="857250" lvl="1"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Discussion of the  next steps for AIML related work in IEEE 802.11.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(1/2)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marR="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AIML has </a:t>
            </a:r>
            <a:r>
              <a:rPr lang="en-US" sz="2000" dirty="0">
                <a:latin typeface="Times New Roman" panose="02020603050405020304" pitchFamily="18" charset="0"/>
                <a:ea typeface="Times New Roman" panose="02020603050405020304" pitchFamily="18" charset="0"/>
              </a:rPr>
              <a:t>seen tremendous progress in the past decade and has been used in many areas of technologies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Medical diagnosis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Speech recognition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Computer vision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Wireless communications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Much of the AIML related traffic (including traffic for model distribution) is expected to be carried by WLANs</a:t>
            </a:r>
          </a:p>
          <a:p>
            <a:pPr marL="857250" lvl="1">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In addition, IEEE 802.11 networks and devices may benefit from utilization of AIML algorithms to improve performances and user experience</a:t>
            </a:r>
          </a:p>
          <a:p>
            <a:pPr marL="114300" marR="0" indent="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Various wireless communications technologies are developing/have developed specifications work for AIML, e.g.,</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3GPP has introduced AIML-based network functionality in Rel-15 (5G, initial release in 2017) and it is further enhanced in Rel-16 and Rel-17</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AIML-related technology for air interface has been a study item for Rel-18 and is very likely becoming a work item in Rel-19 starting in 2024</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(2/2)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The AIML TIG started working in July 20</a:t>
            </a:r>
            <a:r>
              <a:rPr lang="en-US" sz="2000" dirty="0">
                <a:latin typeface="Times New Roman" panose="02020603050405020304" pitchFamily="18" charset="0"/>
                <a:ea typeface="Times New Roman" panose="02020603050405020304" pitchFamily="18" charset="0"/>
              </a:rPr>
              <a:t>22 </a:t>
            </a:r>
            <a:r>
              <a:rPr lang="en-US" b="1" dirty="0"/>
              <a:t>to:</a:t>
            </a:r>
          </a:p>
          <a:p>
            <a:pPr lvl="1"/>
            <a:r>
              <a:rPr lang="en-US" dirty="0"/>
              <a:t>(a) describe use cases for Artificial Intelligence/Machine Learning (AI/ML) applicability in 802.11 systems and </a:t>
            </a:r>
          </a:p>
          <a:p>
            <a:pPr lvl="1"/>
            <a:r>
              <a:rPr lang="en-US" dirty="0"/>
              <a:t>(b) investigate the technical feasibility of features enabling support of AI/ML.</a:t>
            </a:r>
          </a:p>
          <a:p>
            <a:pPr lvl="1"/>
            <a:endParaRPr lang="en-US" b="1" dirty="0">
              <a:highlight>
                <a:srgbClr val="FFFF00"/>
              </a:highlight>
            </a:endParaRPr>
          </a:p>
          <a:p>
            <a:pPr marL="400050">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t>
            </a:r>
            <a:r>
              <a:rPr lang="en-US" dirty="0">
                <a:effectLst/>
                <a:latin typeface="Times New Roman" panose="02020603050405020304" pitchFamily="18" charset="0"/>
                <a:ea typeface="Times New Roman" panose="02020603050405020304" pitchFamily="18" charset="0"/>
                <a:hlinkClick r:id="rId3"/>
              </a:rPr>
              <a:t>current version </a:t>
            </a:r>
            <a:r>
              <a:rPr lang="en-US" dirty="0">
                <a:effectLst/>
                <a:latin typeface="Times New Roman" panose="02020603050405020304" pitchFamily="18" charset="0"/>
                <a:ea typeface="Times New Roman" panose="02020603050405020304" pitchFamily="18" charset="0"/>
              </a:rPr>
              <a:t>of the AIML TIG report can be found in [2]</a:t>
            </a:r>
          </a:p>
          <a:p>
            <a:pPr marL="800100" lvl="1">
              <a:buFont typeface="Arial" panose="020B0604020202020204" pitchFamily="34" charset="0"/>
              <a:buChar char="•"/>
            </a:pPr>
            <a:r>
              <a:rPr lang="en-US" dirty="0">
                <a:latin typeface="Times New Roman" panose="02020603050405020304" pitchFamily="18" charset="0"/>
              </a:rPr>
              <a:t>Expected to be updated with additional privacy considerations for </a:t>
            </a:r>
            <a:r>
              <a:rPr lang="en-US">
                <a:latin typeface="Times New Roman" panose="02020603050405020304" pitchFamily="18" charset="0"/>
              </a:rPr>
              <a:t>two of the use </a:t>
            </a:r>
            <a:r>
              <a:rPr lang="en-US" dirty="0">
                <a:latin typeface="Times New Roman" panose="02020603050405020304" pitchFamily="18" charset="0"/>
              </a:rPr>
              <a:t>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7361460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(1/3)</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990600" y="1320800"/>
            <a:ext cx="10287000" cy="4851399"/>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 has studied two categories of AIML use cases for WLANs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One use case that enables AIML deployment in WLANs:</a:t>
            </a:r>
          </a:p>
          <a:p>
            <a:pPr marL="857250" lvl="1">
              <a:spcBef>
                <a:spcPts val="0"/>
              </a:spcBef>
              <a:spcAft>
                <a:spcPts val="0"/>
              </a:spcAft>
              <a:buFont typeface="Arial" panose="020B0604020202020204" pitchFamily="34" charset="0"/>
              <a:buChar char="•"/>
            </a:pPr>
            <a:r>
              <a:rPr lang="en-US" sz="1600" i="1" u="sng" dirty="0">
                <a:solidFill>
                  <a:srgbClr val="00B0F0"/>
                </a:solidFill>
                <a:effectLst/>
                <a:latin typeface="Times New Roman" panose="02020603050405020304" pitchFamily="18" charset="0"/>
                <a:ea typeface="Times New Roman" panose="02020603050405020304" pitchFamily="18" charset="0"/>
              </a:rPr>
              <a:t>Efficient </a:t>
            </a:r>
            <a:r>
              <a:rPr lang="en-US" sz="1600" i="1" u="sng" dirty="0">
                <a:solidFill>
                  <a:srgbClr val="00B0F0"/>
                </a:solidFill>
                <a:latin typeface="Times New Roman" panose="02020603050405020304" pitchFamily="18" charset="0"/>
                <a:ea typeface="Times New Roman" panose="02020603050405020304" pitchFamily="18" charset="0"/>
              </a:rPr>
              <a:t>AIML model sharing [5]: including </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1) models that are used for enhancing WLAN performances</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2) models used for other AIML applications that are carried by the WLAN networks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Four use cases that that leverage AIML techniques to enhance the performance of WLANs</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 AIML-based CSI feedback compression/enhancement [3]</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Efficient AIML model sharing [5]</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1600" i="1" u="sng" dirty="0">
                <a:solidFill>
                  <a:srgbClr val="00B0F0"/>
                </a:solidFill>
                <a:latin typeface="Times New Roman" panose="02020603050405020304" pitchFamily="18" charset="0"/>
              </a:rPr>
              <a:t>AIML-based multi-AP coordination [7]</a:t>
            </a:r>
            <a:endParaRPr lang="en-US" sz="2000" b="1" dirty="0">
              <a:latin typeface="Times New Roman" panose="02020603050405020304" pitchFamily="18" charset="0"/>
            </a:endParaRPr>
          </a:p>
          <a:p>
            <a:pPr marL="114300" marR="0" indent="0">
              <a:spcBef>
                <a:spcPts val="0"/>
              </a:spcBef>
              <a:spcAft>
                <a:spcPts val="0"/>
              </a:spcAft>
            </a:pPr>
            <a:r>
              <a:rPr lang="en-US" sz="2000" b="1" dirty="0">
                <a:latin typeface="Times New Roman" panose="02020603050405020304" pitchFamily="18" charset="0"/>
              </a:rPr>
              <a:t>For each use case, the following aspects are being defined: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Standards impact to the IEEE 802.11 specifications: to provide an estimate of scope of work needed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KPIs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Requirements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Technical feasibility</a:t>
            </a:r>
          </a:p>
          <a:p>
            <a:pPr marL="171450" indent="0">
              <a:spcBef>
                <a:spcPts val="0"/>
              </a:spcBef>
              <a:spcAft>
                <a:spcPts val="0"/>
              </a:spcAft>
            </a:pPr>
            <a:r>
              <a:rPr lang="en-US" sz="2000" dirty="0">
                <a:latin typeface="Times New Roman" panose="02020603050405020304" pitchFamily="18" charset="0"/>
                <a:cs typeface="+mn-cs"/>
              </a:rPr>
              <a:t>* Please see appendix for the details for each of the use 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8862416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Conclusions</a:t>
            </a: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enable and support AIML algorithms in IEEE 802.11 network and devices and in order to leverage AIML techniques to enhance IEEE 802.11 network performance, features that are needed to address the AIML use cases identified in this technical report can be achieved with a </a:t>
            </a:r>
            <a:r>
              <a:rPr lang="en-US" b="0">
                <a:effectLst/>
                <a:latin typeface="Times New Roman" panose="02020603050405020304" pitchFamily="18" charset="0"/>
                <a:ea typeface="MS Mincho" panose="02020609040205080304" pitchFamily="49" charset="-128"/>
              </a:rPr>
              <a:t>reasonable amount </a:t>
            </a:r>
            <a:r>
              <a:rPr lang="en-US" b="0" dirty="0">
                <a:effectLst/>
                <a:latin typeface="Times New Roman" panose="02020603050405020304" pitchFamily="18" charset="0"/>
                <a:ea typeface="MS Mincho" panose="02020609040205080304" pitchFamily="49" charset="-128"/>
              </a:rPr>
              <a:t>of work within the scope of the IEEE 802.11 WG. </a:t>
            </a:r>
          </a:p>
          <a:p>
            <a:pPr marL="11430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support generic AIML algorithms in IEEE 802.11 networks and devices, general management and support features, such as capability indication, control and model distribution of AIML technology deployment are needed in the IEEE 802.11 specifications for all AIML-based use cases.</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(2/3)</a:t>
            </a:r>
            <a:endParaRPr lang="en-US" altLang="en-US" sz="1800" dirty="0">
              <a:solidFill>
                <a:schemeClr val="tx2"/>
              </a:solidFill>
            </a:endParaRPr>
          </a:p>
        </p:txBody>
      </p:sp>
    </p:spTree>
    <p:extLst>
      <p:ext uri="{BB962C8B-B14F-4D97-AF65-F5344CB8AC3E}">
        <p14:creationId xmlns:p14="http://schemas.microsoft.com/office/powerpoint/2010/main" val="256387271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Recommendations</a:t>
            </a: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commence further study and work related to AIML technologies. In particular, efforts and standards changes to make the IEEE 802.11 standards deployment-ready (i.e., general support and management) for AIML techniques should be defined. </a:t>
            </a:r>
          </a:p>
          <a:p>
            <a:pPr marL="0" marR="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also consider defining features and capabilities in which AIML techniques are leveraged to enhance network performance and user experience when using IEEE 802.11 networks and devices. Privacy considerations should also be studied during further AIML related work. </a:t>
            </a:r>
          </a:p>
          <a:p>
            <a:pPr marL="114300" marR="0" indent="0">
              <a:spcBef>
                <a:spcPts val="0"/>
              </a:spcBef>
              <a:spcAft>
                <a:spcPts val="0"/>
              </a:spcAft>
            </a:pPr>
            <a:endParaRPr lang="en-US" sz="3600" b="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(3/3)</a:t>
            </a:r>
            <a:endParaRPr lang="en-US" altLang="en-US" sz="1800" dirty="0">
              <a:solidFill>
                <a:schemeClr val="tx2"/>
              </a:solidFill>
            </a:endParaRPr>
          </a:p>
        </p:txBody>
      </p:sp>
    </p:spTree>
    <p:extLst>
      <p:ext uri="{BB962C8B-B14F-4D97-AF65-F5344CB8AC3E}">
        <p14:creationId xmlns:p14="http://schemas.microsoft.com/office/powerpoint/2010/main" val="42501856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0" marR="0" indent="0">
              <a:spcBef>
                <a:spcPts val="0"/>
              </a:spcBef>
              <a:spcAft>
                <a:spcPts val="0"/>
              </a:spcAft>
            </a:pPr>
            <a:r>
              <a:rPr lang="en-US" b="1" dirty="0">
                <a:effectLst/>
                <a:latin typeface="Times New Roman" panose="02020603050405020304" pitchFamily="18" charset="0"/>
                <a:ea typeface="MS Mincho" panose="02020609040205080304" pitchFamily="49" charset="-128"/>
              </a:rPr>
              <a:t>Based on the recommendations</a:t>
            </a:r>
          </a:p>
          <a:p>
            <a:pPr marL="0" marR="0" indent="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Make the IEEE 802.11 standards deployment-ready (i.e., general support and management) for AIML techniques.</a:t>
            </a:r>
          </a:p>
          <a:p>
            <a:pPr marL="4000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AIML technology and traffic are coming to IEEE 802.11 networks and devices</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Other wireless communication specifications are progressing rapidly, e.g., 3GPP is </a:t>
            </a:r>
            <a:r>
              <a:rPr lang="en-US" sz="1800" dirty="0">
                <a:latin typeface="Times New Roman" panose="02020603050405020304" pitchFamily="18" charset="0"/>
                <a:ea typeface="MS Mincho" panose="02020609040205080304" pitchFamily="49" charset="-128"/>
              </a:rPr>
              <a:t>expected to </a:t>
            </a:r>
            <a:r>
              <a:rPr lang="en-US" sz="1800" dirty="0">
                <a:effectLst/>
                <a:latin typeface="Times New Roman" panose="02020603050405020304" pitchFamily="18" charset="0"/>
                <a:ea typeface="MS Mincho" panose="02020609040205080304" pitchFamily="49" charset="-128"/>
              </a:rPr>
              <a:t>define AIML related specifications for air interface starting in 2024</a:t>
            </a:r>
          </a:p>
          <a:p>
            <a:pPr marL="800100" lvl="2">
              <a:spcBef>
                <a:spcPts val="0"/>
              </a:spcBef>
              <a:spcAft>
                <a:spcPts val="0"/>
              </a:spcAft>
              <a:buFont typeface="Arial" panose="020B0604020202020204" pitchFamily="34" charset="0"/>
              <a:buChar char="•"/>
            </a:pPr>
            <a:r>
              <a:rPr lang="en-US" sz="1600" dirty="0">
                <a:latin typeface="Times New Roman" panose="02020603050405020304" pitchFamily="18" charset="0"/>
                <a:ea typeface="MS Mincho" panose="02020609040205080304" pitchFamily="49" charset="-128"/>
              </a:rPr>
              <a:t>Operators may expect similar manageability of AIML techniques for IEEE 802.11, particularly for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offloading and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calling </a:t>
            </a:r>
            <a:endParaRPr lang="en-US" dirty="0">
              <a:effectLst/>
              <a:latin typeface="Times New Roman" panose="02020603050405020304" pitchFamily="18" charset="0"/>
              <a:ea typeface="MS Mincho" panose="02020609040205080304" pitchFamily="49" charset="-128"/>
            </a:endParaRPr>
          </a:p>
          <a:p>
            <a:pPr marL="0" marR="0">
              <a:spcBef>
                <a:spcPts val="0"/>
              </a:spcBef>
              <a:spcAft>
                <a:spcPts val="0"/>
              </a:spcAft>
              <a:buFont typeface="Arial" panose="020B0604020202020204" pitchFamily="34" charset="0"/>
              <a:buChar char="•"/>
            </a:pPr>
            <a:endParaRPr lang="en-US" sz="110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IEEE 802.11 should consider defining features and capabilities in which AIML techniques are leveraged to enhance network performance and user experience when using IEEE 802.11 networks and devices. </a:t>
            </a:r>
          </a:p>
          <a:p>
            <a:pPr marL="0" marR="0">
              <a:spcBef>
                <a:spcPts val="0"/>
              </a:spcBef>
              <a:spcAft>
                <a:spcPts val="0"/>
              </a:spcAft>
              <a:buFont typeface="Arial" panose="020B0604020202020204" pitchFamily="34" charset="0"/>
              <a:buChar char="•"/>
            </a:pPr>
            <a:endParaRPr lang="en-US" sz="1100" dirty="0">
              <a:effectLst/>
              <a:latin typeface="Times New Roman" panose="02020603050405020304" pitchFamily="18" charset="0"/>
              <a:ea typeface="MS Mincho" panose="02020609040205080304" pitchFamily="49" charset="-128"/>
            </a:endParaRPr>
          </a:p>
          <a:p>
            <a:pPr marL="0" indent="0">
              <a:spcBef>
                <a:spcPts val="0"/>
              </a:spcBef>
              <a:spcAft>
                <a:spcPts val="0"/>
              </a:spcAft>
            </a:pPr>
            <a:r>
              <a:rPr lang="en-US" sz="2000" dirty="0">
                <a:latin typeface="Times New Roman" panose="02020603050405020304" pitchFamily="18" charset="0"/>
                <a:ea typeface="MS Mincho" panose="02020609040205080304" pitchFamily="49" charset="-128"/>
              </a:rPr>
              <a:t>Such work may be in the form of a SG aiming to provide specification changes</a:t>
            </a:r>
          </a:p>
          <a:p>
            <a:pPr marL="971550" lvl="1" indent="-457200">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Identified standards impact to the IEEE 802.11 standards for features targeting the various AIML use cases can be achieved with a reasonable scope of work</a:t>
            </a:r>
          </a:p>
          <a:p>
            <a:pPr marL="114300" indent="0">
              <a:spcBef>
                <a:spcPts val="0"/>
              </a:spcBef>
              <a:spcAft>
                <a:spcPts val="0"/>
              </a:spcAft>
            </a:pPr>
            <a:r>
              <a:rPr lang="en-GB" sz="2000"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Next Steps for AIML related work in IEEE 802.11</a:t>
            </a:r>
            <a:endParaRPr lang="en-US" altLang="en-US" sz="1800" dirty="0">
              <a:solidFill>
                <a:schemeClr val="tx2"/>
              </a:solidFill>
            </a:endParaRPr>
          </a:p>
        </p:txBody>
      </p:sp>
    </p:spTree>
    <p:extLst>
      <p:ext uri="{BB962C8B-B14F-4D97-AF65-F5344CB8AC3E}">
        <p14:creationId xmlns:p14="http://schemas.microsoft.com/office/powerpoint/2010/main" val="4279065287"/>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41948</TotalTime>
  <Words>2582</Words>
  <Application>Microsoft Office PowerPoint</Application>
  <PresentationFormat>Widescreen</PresentationFormat>
  <Paragraphs>392</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Lucida Grande</vt:lpstr>
      <vt:lpstr>Arial</vt:lpstr>
      <vt:lpstr>Calibri</vt:lpstr>
      <vt:lpstr>Symbol</vt:lpstr>
      <vt:lpstr>Times New Roman</vt:lpstr>
      <vt:lpstr>Office Theme</vt:lpstr>
      <vt:lpstr>Document</vt:lpstr>
      <vt:lpstr>AIML Report and Next Steps for AIML Related Work</vt:lpstr>
      <vt:lpstr>PowerPoint Presentation</vt:lpstr>
      <vt:lpstr>Abstract</vt:lpstr>
      <vt:lpstr>PowerPoint Presentation</vt:lpstr>
      <vt:lpstr>PowerPoint Presentation</vt:lpstr>
      <vt:lpstr>PowerPoint Presentation</vt:lpstr>
      <vt:lpstr>PowerPoint Presentation</vt:lpstr>
      <vt:lpstr>PowerPoint Presentation</vt:lpstr>
      <vt:lpstr>PowerPoint Presentation</vt:lpstr>
      <vt:lpstr>References</vt:lpstr>
      <vt:lpstr>Appendix</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Report</dc:title>
  <dc:creator>Xiaofei Wang</dc:creator>
  <cp:keywords/>
  <cp:lastModifiedBy>Xiaofei Wang</cp:lastModifiedBy>
  <cp:revision>112</cp:revision>
  <cp:lastPrinted>1601-01-01T00:00:00Z</cp:lastPrinted>
  <dcterms:created xsi:type="dcterms:W3CDTF">2018-05-05T22:00:08Z</dcterms:created>
  <dcterms:modified xsi:type="dcterms:W3CDTF">2023-11-14T23:03:13Z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