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31" autoAdjust="0"/>
    <p:restoredTop sz="96563" autoAdjust="0"/>
  </p:normalViewPr>
  <p:slideViewPr>
    <p:cSldViewPr>
      <p:cViewPr varScale="1">
        <p:scale>
          <a:sx n="106" d="100"/>
          <a:sy n="106" d="100"/>
        </p:scale>
        <p:origin x="184" y="6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802.11-23/2088r0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sldNum="0" hdr="0" ft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Analysis simultaneous MAC address change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/>
              <a:t>November 2023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82195"/>
              </p:ext>
            </p:extLst>
          </p:nvPr>
        </p:nvGraphicFramePr>
        <p:xfrm>
          <a:off x="1191154" y="2433637"/>
          <a:ext cx="9629245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dirty="0"/>
                        <a:t>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Oliva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InterDigital, UC3M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Avda.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Universidad 30, Leganes, Madrid, 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+34 91 6248803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aoliva@it.uc3m.es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Levy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Interdigital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433F9-BA2D-02B5-1844-9310CD7A2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Device</a:t>
            </a:r>
            <a:r>
              <a:rPr lang="es-ES" dirty="0"/>
              <a:t> </a:t>
            </a:r>
            <a:r>
              <a:rPr lang="es-ES" dirty="0" err="1"/>
              <a:t>profiling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D36B7-01C4-76AC-E645-739BB9A08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ES" dirty="0"/>
              <a:t>Device </a:t>
            </a:r>
            <a:r>
              <a:rPr lang="es-ES" dirty="0" err="1"/>
              <a:t>profiling</a:t>
            </a:r>
            <a:r>
              <a:rPr lang="es-ES" dirty="0"/>
              <a:t> can be done </a:t>
            </a:r>
            <a:r>
              <a:rPr lang="es-ES" dirty="0" err="1"/>
              <a:t>based</a:t>
            </a:r>
            <a:r>
              <a:rPr lang="es-ES" dirty="0"/>
              <a:t> on</a:t>
            </a:r>
            <a:r>
              <a:rPr lang="en-GB" dirty="0"/>
              <a:t> following flow characteristics</a:t>
            </a:r>
          </a:p>
          <a:p>
            <a:pPr lvl="1"/>
            <a:r>
              <a:rPr lang="en-GB" dirty="0"/>
              <a:t>Time series:</a:t>
            </a:r>
          </a:p>
          <a:p>
            <a:pPr lvl="2"/>
            <a:r>
              <a:rPr lang="en-GB" dirty="0"/>
              <a:t>Packet lengths</a:t>
            </a:r>
          </a:p>
          <a:p>
            <a:pPr lvl="2"/>
            <a:r>
              <a:rPr lang="en-GB" dirty="0"/>
              <a:t>Inter packet arrival</a:t>
            </a:r>
          </a:p>
          <a:p>
            <a:pPr lvl="2"/>
            <a:r>
              <a:rPr lang="en-GB" dirty="0"/>
              <a:t>Direction of the flow</a:t>
            </a:r>
          </a:p>
          <a:p>
            <a:pPr lvl="1"/>
            <a:r>
              <a:rPr lang="en-GB" dirty="0" err="1"/>
              <a:t>Summarized</a:t>
            </a:r>
            <a:r>
              <a:rPr lang="en-GB" dirty="0"/>
              <a:t> data across a time window</a:t>
            </a:r>
          </a:p>
          <a:p>
            <a:pPr lvl="2"/>
            <a:r>
              <a:rPr lang="en-GB" b="0" i="0" u="none" strike="noStrike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The number of packets sent from the device to AP.</a:t>
            </a:r>
          </a:p>
          <a:p>
            <a:pPr lvl="2"/>
            <a:r>
              <a:rPr lang="en-GB" b="0" i="0" u="none" strike="noStrike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The number of packets received by the device from AP.</a:t>
            </a:r>
          </a:p>
          <a:p>
            <a:pPr lvl="2"/>
            <a:r>
              <a:rPr lang="en-GB" b="0" i="0" u="none" strike="noStrike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The variance of inter-arrival time.</a:t>
            </a:r>
          </a:p>
          <a:p>
            <a:pPr lvl="2"/>
            <a:r>
              <a:rPr lang="en-GB" b="0" i="0" u="none" strike="noStrike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The average number of consecutively sent packets before seeing a received packet.</a:t>
            </a:r>
          </a:p>
          <a:p>
            <a:pPr lvl="2"/>
            <a:r>
              <a:rPr lang="en-GB" b="0" i="0" u="none" strike="noStrike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The average number of consecutively received packets before seeing a sent packet.</a:t>
            </a:r>
          </a:p>
          <a:p>
            <a:pPr lvl="2"/>
            <a:r>
              <a:rPr lang="en-GB" b="0" i="0" u="none" strike="noStrike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Total number of bytes in sent packets.</a:t>
            </a:r>
          </a:p>
          <a:p>
            <a:pPr lvl="2"/>
            <a:r>
              <a:rPr lang="en-GB" b="0" i="0" u="none" strike="noStrike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Total number of bytes in received packets.</a:t>
            </a:r>
          </a:p>
          <a:p>
            <a:pPr lvl="2"/>
            <a:r>
              <a:rPr lang="en-GB" b="0" i="0" u="none" strike="noStrike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Number of different sizes in sent packets.</a:t>
            </a:r>
          </a:p>
          <a:p>
            <a:pPr lvl="2"/>
            <a:r>
              <a:rPr lang="en-GB" b="0" i="0" u="none" strike="noStrike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Number of different sizes in received packets.</a:t>
            </a:r>
          </a:p>
          <a:p>
            <a:pPr lvl="2"/>
            <a:r>
              <a:rPr lang="en-GB" b="0" i="0" u="none" strike="noStrike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Maximum packet size.</a:t>
            </a:r>
          </a:p>
          <a:p>
            <a:pPr lvl="2"/>
            <a:r>
              <a:rPr lang="en-GB" b="0" i="0" u="none" strike="noStrike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Mode of sent packet lengths (i.e., the packet size that appeared most in the monitoring window).</a:t>
            </a:r>
          </a:p>
          <a:p>
            <a:pPr lvl="2"/>
            <a:r>
              <a:rPr lang="en-GB" b="0" i="0" u="none" strike="noStrike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Mode of received packet lengths.</a:t>
            </a:r>
          </a:p>
          <a:p>
            <a:pPr lvl="2"/>
            <a:r>
              <a:rPr lang="en-GB" b="0" i="0" u="none" strike="noStrike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The variance of sent packet size distribution.</a:t>
            </a:r>
          </a:p>
          <a:p>
            <a:pPr lvl="2"/>
            <a:r>
              <a:rPr lang="en-GB" b="0" i="0" u="none" strike="noStrike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The variance of received packet size distribution.</a:t>
            </a:r>
          </a:p>
          <a:p>
            <a:pPr lvl="1"/>
            <a:r>
              <a:rPr lang="en-GB" dirty="0">
                <a:solidFill>
                  <a:srgbClr val="333333"/>
                </a:solidFill>
                <a:latin typeface="Georgia" panose="02040502050405020303" pitchFamily="18" charset="0"/>
              </a:rPr>
              <a:t>Macro metrics</a:t>
            </a:r>
          </a:p>
          <a:p>
            <a:pPr lvl="2"/>
            <a:r>
              <a:rPr lang="en-GB" b="0" i="0" u="none" strike="noStrike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Bandwidth profile of the device</a:t>
            </a:r>
          </a:p>
          <a:p>
            <a:pPr lvl="2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8215E-08B6-6E57-5220-4C83E20D05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4103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D1C68-0C55-C654-B801-BF55BD137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Device profiling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3C59D-3EF5-900D-D332-554A744C8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Based on the metrics shown in previous slide, a device can be profiled in short periods of time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6BBB97-9DCD-6FD6-D715-1474698094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69015"/>
            <a:ext cx="12170953" cy="332386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BCC38-57E3-2FD5-1258-B819255E1D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053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58E2B-D6A1-0A95-596F-C29EDA551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Considerations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B45A3-A656-E0D6-7546-E7DD5D57F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/>
              <a:t>Changing</a:t>
            </a:r>
            <a:r>
              <a:rPr lang="es-ES_tradnl" dirty="0"/>
              <a:t> MAC </a:t>
            </a:r>
            <a:r>
              <a:rPr lang="es-ES_tradnl" dirty="0" err="1"/>
              <a:t>addresses</a:t>
            </a:r>
            <a:r>
              <a:rPr lang="es-ES_tradnl" dirty="0"/>
              <a:t> </a:t>
            </a:r>
            <a:r>
              <a:rPr lang="es-ES_tradnl" dirty="0" err="1"/>
              <a:t>simultaneously</a:t>
            </a:r>
            <a:r>
              <a:rPr lang="es-ES_tradnl" dirty="0"/>
              <a:t> in cases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device</a:t>
            </a:r>
            <a:r>
              <a:rPr lang="es-ES_tradnl" dirty="0"/>
              <a:t> </a:t>
            </a:r>
            <a:r>
              <a:rPr lang="es-ES_tradnl" dirty="0" err="1"/>
              <a:t>profiling</a:t>
            </a:r>
            <a:r>
              <a:rPr lang="es-ES_tradnl" dirty="0"/>
              <a:t> </a:t>
            </a:r>
            <a:r>
              <a:rPr lang="es-ES_tradnl" dirty="0" err="1"/>
              <a:t>based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</a:t>
            </a:r>
            <a:r>
              <a:rPr lang="es-ES_tradnl" dirty="0" err="1"/>
              <a:t>traffic</a:t>
            </a:r>
            <a:r>
              <a:rPr lang="es-ES_tradnl" dirty="0"/>
              <a:t> </a:t>
            </a:r>
            <a:r>
              <a:rPr lang="es-ES_tradnl" dirty="0" err="1"/>
              <a:t>characteristics</a:t>
            </a:r>
            <a:r>
              <a:rPr lang="es-ES_tradnl" dirty="0"/>
              <a:t> </a:t>
            </a:r>
            <a:r>
              <a:rPr lang="es-ES_tradnl" dirty="0" err="1"/>
              <a:t>may</a:t>
            </a:r>
            <a:r>
              <a:rPr lang="es-ES_tradnl" dirty="0"/>
              <a:t> </a:t>
            </a:r>
            <a:r>
              <a:rPr lang="es-ES_tradnl" dirty="0" err="1"/>
              <a:t>actually</a:t>
            </a:r>
            <a:r>
              <a:rPr lang="es-ES_tradnl" dirty="0"/>
              <a:t> be a </a:t>
            </a:r>
            <a:r>
              <a:rPr lang="es-ES_tradnl" dirty="0" err="1"/>
              <a:t>bad</a:t>
            </a:r>
            <a:r>
              <a:rPr lang="es-ES_tradnl" dirty="0"/>
              <a:t> idea</a:t>
            </a:r>
          </a:p>
          <a:p>
            <a:pPr lvl="1"/>
            <a:r>
              <a:rPr lang="es-ES_tradnl" dirty="0" err="1"/>
              <a:t>You</a:t>
            </a:r>
            <a:r>
              <a:rPr lang="es-ES_tradnl" dirty="0"/>
              <a:t> </a:t>
            </a:r>
            <a:r>
              <a:rPr lang="es-ES_tradnl" dirty="0" err="1"/>
              <a:t>will</a:t>
            </a:r>
            <a:r>
              <a:rPr lang="es-ES_tradnl" dirty="0"/>
              <a:t> </a:t>
            </a:r>
            <a:r>
              <a:rPr lang="es-ES_tradnl" dirty="0" err="1"/>
              <a:t>signal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attacker</a:t>
            </a:r>
            <a:r>
              <a:rPr lang="es-ES_tradnl" dirty="0"/>
              <a:t> </a:t>
            </a:r>
            <a:r>
              <a:rPr lang="es-ES_tradnl" dirty="0" err="1"/>
              <a:t>when</a:t>
            </a:r>
            <a:r>
              <a:rPr lang="es-ES_tradnl" dirty="0"/>
              <a:t> </a:t>
            </a:r>
            <a:r>
              <a:rPr lang="es-ES_tradnl" dirty="0" err="1"/>
              <a:t>it</a:t>
            </a:r>
            <a:r>
              <a:rPr lang="es-ES_tradnl" dirty="0"/>
              <a:t> </a:t>
            </a:r>
            <a:r>
              <a:rPr lang="es-ES_tradnl" dirty="0" err="1"/>
              <a:t>needs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look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changes</a:t>
            </a:r>
            <a:endParaRPr lang="es-ES_tradnl" dirty="0"/>
          </a:p>
          <a:p>
            <a:r>
              <a:rPr lang="es-ES_tradnl" dirty="0" err="1"/>
              <a:t>It</a:t>
            </a:r>
            <a:r>
              <a:rPr lang="es-ES_tradnl" dirty="0"/>
              <a:t> </a:t>
            </a:r>
            <a:r>
              <a:rPr lang="es-ES_tradnl" dirty="0" err="1"/>
              <a:t>may</a:t>
            </a:r>
            <a:r>
              <a:rPr lang="es-ES_tradnl" dirty="0"/>
              <a:t> be </a:t>
            </a:r>
            <a:r>
              <a:rPr lang="es-ES_tradnl" dirty="0" err="1"/>
              <a:t>better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go</a:t>
            </a:r>
            <a:r>
              <a:rPr lang="es-ES_tradnl" dirty="0"/>
              <a:t>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mechanisms</a:t>
            </a:r>
            <a:r>
              <a:rPr lang="es-ES_tradnl" dirty="0"/>
              <a:t> </a:t>
            </a:r>
            <a:r>
              <a:rPr lang="es-ES_tradnl" dirty="0" err="1"/>
              <a:t>where</a:t>
            </a:r>
            <a:r>
              <a:rPr lang="es-ES_tradnl" dirty="0"/>
              <a:t> </a:t>
            </a:r>
            <a:r>
              <a:rPr lang="es-ES_tradnl" dirty="0" err="1"/>
              <a:t>STAs</a:t>
            </a:r>
            <a:r>
              <a:rPr lang="es-ES_tradnl" dirty="0"/>
              <a:t> </a:t>
            </a:r>
            <a:r>
              <a:rPr lang="es-ES_tradnl" dirty="0" err="1"/>
              <a:t>may</a:t>
            </a:r>
            <a:r>
              <a:rPr lang="es-ES_tradnl" dirty="0"/>
              <a:t> </a:t>
            </a:r>
            <a:r>
              <a:rPr lang="es-ES_tradnl" dirty="0" err="1"/>
              <a:t>or</a:t>
            </a:r>
            <a:r>
              <a:rPr lang="es-ES_tradnl" dirty="0"/>
              <a:t> </a:t>
            </a:r>
            <a:r>
              <a:rPr lang="es-ES_tradnl" dirty="0" err="1"/>
              <a:t>may</a:t>
            </a:r>
            <a:r>
              <a:rPr lang="es-ES_tradnl" dirty="0"/>
              <a:t> </a:t>
            </a:r>
            <a:r>
              <a:rPr lang="es-ES_tradnl" dirty="0" err="1"/>
              <a:t>not</a:t>
            </a:r>
            <a:r>
              <a:rPr lang="es-ES_tradnl" dirty="0"/>
              <a:t> </a:t>
            </a:r>
            <a:r>
              <a:rPr lang="es-ES_tradnl" dirty="0" err="1"/>
              <a:t>change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MAC </a:t>
            </a:r>
            <a:r>
              <a:rPr lang="es-ES_tradnl" dirty="0" err="1"/>
              <a:t>address</a:t>
            </a:r>
            <a:endParaRPr lang="es-ES_tradnl" dirty="0"/>
          </a:p>
          <a:p>
            <a:r>
              <a:rPr lang="es-ES_tradnl" dirty="0" err="1"/>
              <a:t>Simultaneous</a:t>
            </a:r>
            <a:r>
              <a:rPr lang="es-ES_tradnl" dirty="0"/>
              <a:t> use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multiple</a:t>
            </a:r>
            <a:r>
              <a:rPr lang="es-ES_tradnl" dirty="0"/>
              <a:t> MAC </a:t>
            </a:r>
            <a:r>
              <a:rPr lang="es-ES_tradnl" dirty="0" err="1"/>
              <a:t>addresses</a:t>
            </a:r>
            <a:r>
              <a:rPr lang="es-ES_tradnl" dirty="0"/>
              <a:t> </a:t>
            </a:r>
            <a:r>
              <a:rPr lang="es-ES_tradnl" dirty="0" err="1"/>
              <a:t>where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packets</a:t>
            </a:r>
            <a:r>
              <a:rPr lang="es-ES_tradnl" dirty="0"/>
              <a:t> </a:t>
            </a:r>
            <a:r>
              <a:rPr lang="es-ES_tradnl" dirty="0" err="1"/>
              <a:t>of</a:t>
            </a:r>
            <a:r>
              <a:rPr lang="es-ES_tradnl" dirty="0"/>
              <a:t> a </a:t>
            </a:r>
            <a:r>
              <a:rPr lang="es-ES_tradnl" dirty="0" err="1"/>
              <a:t>flow</a:t>
            </a:r>
            <a:r>
              <a:rPr lang="es-ES_tradnl" dirty="0"/>
              <a:t> are spread </a:t>
            </a:r>
            <a:r>
              <a:rPr lang="es-ES_tradnl" dirty="0" err="1"/>
              <a:t>will</a:t>
            </a:r>
            <a:r>
              <a:rPr lang="es-ES_tradnl" dirty="0"/>
              <a:t> </a:t>
            </a:r>
            <a:r>
              <a:rPr lang="es-ES_tradnl" dirty="0" err="1"/>
              <a:t>improve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privacy</a:t>
            </a:r>
            <a:r>
              <a:rPr lang="es-ES_tradnl" dirty="0"/>
              <a:t> </a:t>
            </a:r>
            <a:r>
              <a:rPr lang="es-ES_tradnl" dirty="0" err="1"/>
              <a:t>characteristics</a:t>
            </a:r>
            <a:endParaRPr lang="es-ES_trad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B2E7B-3129-8F57-EC77-354206F2AF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661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D81DE-74B6-EE1E-806B-398A41FA9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References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4FB07-257C-0B60-6677-9E75E2FC9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M. </a:t>
            </a:r>
            <a:r>
              <a:rPr lang="es-ES_tradnl" dirty="0" err="1"/>
              <a:t>Alyami</a:t>
            </a:r>
            <a:r>
              <a:rPr lang="es-ES_tradnl" dirty="0"/>
              <a:t>, I. </a:t>
            </a:r>
            <a:r>
              <a:rPr lang="es-ES_tradnl" dirty="0" err="1"/>
              <a:t>Alharbi</a:t>
            </a:r>
            <a:r>
              <a:rPr lang="es-ES_tradnl" dirty="0"/>
              <a:t>, C. </a:t>
            </a:r>
            <a:r>
              <a:rPr lang="es-ES_tradnl" dirty="0" err="1"/>
              <a:t>Zou</a:t>
            </a:r>
            <a:r>
              <a:rPr lang="es-ES_tradnl" dirty="0"/>
              <a:t>, Y. </a:t>
            </a:r>
            <a:r>
              <a:rPr lang="es-ES_tradnl" dirty="0" err="1"/>
              <a:t>Solihin</a:t>
            </a:r>
            <a:r>
              <a:rPr lang="es-ES_tradnl" dirty="0"/>
              <a:t> and K. Ackerman, "</a:t>
            </a:r>
            <a:r>
              <a:rPr lang="es-ES_tradnl" dirty="0" err="1"/>
              <a:t>WiFi-based</a:t>
            </a:r>
            <a:r>
              <a:rPr lang="es-ES_tradnl" dirty="0"/>
              <a:t> </a:t>
            </a:r>
            <a:r>
              <a:rPr lang="es-ES_tradnl" dirty="0" err="1"/>
              <a:t>IoT</a:t>
            </a:r>
            <a:r>
              <a:rPr lang="es-ES_tradnl" dirty="0"/>
              <a:t> </a:t>
            </a:r>
            <a:r>
              <a:rPr lang="es-ES_tradnl" dirty="0" err="1"/>
              <a:t>Devices</a:t>
            </a:r>
            <a:r>
              <a:rPr lang="es-ES_tradnl" dirty="0"/>
              <a:t> </a:t>
            </a:r>
            <a:r>
              <a:rPr lang="es-ES_tradnl" dirty="0" err="1"/>
              <a:t>Profiling</a:t>
            </a:r>
            <a:r>
              <a:rPr lang="es-ES_tradnl" dirty="0"/>
              <a:t> </a:t>
            </a:r>
            <a:r>
              <a:rPr lang="es-ES_tradnl" dirty="0" err="1"/>
              <a:t>Attack</a:t>
            </a:r>
            <a:r>
              <a:rPr lang="es-ES_tradnl" dirty="0"/>
              <a:t> </a:t>
            </a:r>
            <a:r>
              <a:rPr lang="es-ES_tradnl" dirty="0" err="1"/>
              <a:t>based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</a:t>
            </a:r>
            <a:r>
              <a:rPr lang="es-ES_tradnl" dirty="0" err="1"/>
              <a:t>Eavesdropping</a:t>
            </a:r>
            <a:r>
              <a:rPr lang="es-ES_tradnl" dirty="0"/>
              <a:t>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Encrypted</a:t>
            </a:r>
            <a:r>
              <a:rPr lang="es-ES_tradnl" dirty="0"/>
              <a:t> </a:t>
            </a:r>
            <a:r>
              <a:rPr lang="es-ES_tradnl" dirty="0" err="1"/>
              <a:t>WiFi</a:t>
            </a:r>
            <a:r>
              <a:rPr lang="es-ES_tradnl" dirty="0"/>
              <a:t> </a:t>
            </a:r>
            <a:r>
              <a:rPr lang="es-ES_tradnl" dirty="0" err="1"/>
              <a:t>Traffic</a:t>
            </a:r>
            <a:r>
              <a:rPr lang="es-ES_tradnl" dirty="0"/>
              <a:t>," 2022 IEEE 19th </a:t>
            </a:r>
            <a:r>
              <a:rPr lang="es-ES_tradnl" dirty="0" err="1"/>
              <a:t>Annual</a:t>
            </a:r>
            <a:r>
              <a:rPr lang="es-ES_tradnl" dirty="0"/>
              <a:t> </a:t>
            </a:r>
            <a:r>
              <a:rPr lang="es-ES_tradnl" dirty="0" err="1"/>
              <a:t>Consumer</a:t>
            </a:r>
            <a:r>
              <a:rPr lang="es-ES_tradnl" dirty="0"/>
              <a:t> </a:t>
            </a:r>
            <a:r>
              <a:rPr lang="es-ES_tradnl" dirty="0" err="1"/>
              <a:t>Communications</a:t>
            </a:r>
            <a:r>
              <a:rPr lang="es-ES_tradnl" dirty="0"/>
              <a:t> &amp; </a:t>
            </a:r>
            <a:r>
              <a:rPr lang="es-ES_tradnl" dirty="0" err="1"/>
              <a:t>Networking</a:t>
            </a:r>
            <a:r>
              <a:rPr lang="es-ES_tradnl" dirty="0"/>
              <a:t> </a:t>
            </a:r>
            <a:r>
              <a:rPr lang="es-ES_tradnl" dirty="0" err="1"/>
              <a:t>Conference</a:t>
            </a:r>
            <a:r>
              <a:rPr lang="es-ES_tradnl" dirty="0"/>
              <a:t> (CCNC), Las Vegas, NV, USA, 2022, pp. 385-392, </a:t>
            </a:r>
            <a:r>
              <a:rPr lang="es-ES_tradnl" dirty="0" err="1"/>
              <a:t>doi</a:t>
            </a:r>
            <a:r>
              <a:rPr lang="es-ES_tradnl" dirty="0"/>
              <a:t>: 10.1109/CCNC49033.2022.9700674.</a:t>
            </a:r>
          </a:p>
          <a:p>
            <a:r>
              <a:rPr lang="en-GB" b="0" i="0" dirty="0">
                <a:solidFill>
                  <a:srgbClr val="333333"/>
                </a:solidFill>
                <a:effectLst/>
                <a:latin typeface="HelveticaNeue Regular"/>
              </a:rPr>
              <a:t>Tadayoshi Kohno, Andre </a:t>
            </a:r>
            <a:r>
              <a:rPr lang="en-GB" b="0" i="0" dirty="0" err="1">
                <a:solidFill>
                  <a:srgbClr val="333333"/>
                </a:solidFill>
                <a:effectLst/>
                <a:latin typeface="HelveticaNeue Regular"/>
              </a:rPr>
              <a:t>Broido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Neue Regular"/>
              </a:rPr>
              <a:t> and Kimberly C </a:t>
            </a:r>
            <a:r>
              <a:rPr lang="en-GB" b="0" i="0" dirty="0" err="1">
                <a:solidFill>
                  <a:srgbClr val="333333"/>
                </a:solidFill>
                <a:effectLst/>
                <a:latin typeface="HelveticaNeue Regular"/>
              </a:rPr>
              <a:t>Claffy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Neue Regular"/>
              </a:rPr>
              <a:t>, "Remote physical device fingerprinting", </a:t>
            </a:r>
            <a:r>
              <a:rPr lang="en-GB" b="0" i="1" dirty="0">
                <a:solidFill>
                  <a:srgbClr val="333333"/>
                </a:solidFill>
                <a:effectLst/>
                <a:latin typeface="HelveticaNeue Regular"/>
              </a:rPr>
              <a:t>IEEE Transactions on Dependable and Secure Computing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Neue Regular"/>
              </a:rPr>
              <a:t>, vol. 2, no. 2, pp. 93-108, 2005.</a:t>
            </a:r>
            <a:endParaRPr lang="es-ES_tradnl" b="0" i="0" dirty="0">
              <a:solidFill>
                <a:srgbClr val="333333"/>
              </a:solidFill>
              <a:effectLst/>
              <a:latin typeface="HelveticaNeue Regular"/>
            </a:endParaRPr>
          </a:p>
          <a:p>
            <a:r>
              <a:rPr lang="en-GB" b="0" i="0" dirty="0">
                <a:solidFill>
                  <a:srgbClr val="333333"/>
                </a:solidFill>
                <a:effectLst/>
                <a:latin typeface="HelveticaNeue Regular"/>
              </a:rPr>
              <a:t>BR </a:t>
            </a:r>
            <a:r>
              <a:rPr lang="en-GB" b="0" i="0" dirty="0" err="1">
                <a:solidFill>
                  <a:srgbClr val="333333"/>
                </a:solidFill>
                <a:effectLst/>
                <a:latin typeface="HelveticaNeue Regular"/>
              </a:rPr>
              <a:t>Chandavarkar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Neue Regular"/>
              </a:rPr>
              <a:t> et al., "Detecting rogue access points using kismet", </a:t>
            </a:r>
            <a:r>
              <a:rPr lang="en-GB" b="0" i="1" dirty="0">
                <a:solidFill>
                  <a:srgbClr val="333333"/>
                </a:solidFill>
                <a:effectLst/>
                <a:latin typeface="HelveticaNeue Regular"/>
              </a:rPr>
              <a:t>2015 International Conference on Communications and Signal Processing (ICCSP)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Neue Regular"/>
              </a:rPr>
              <a:t>, pp. 0172-0175, 2015.</a:t>
            </a:r>
            <a:endParaRPr lang="es-ES_trad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BC3E5-D485-3C9B-A895-326ABB489C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447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470</Words>
  <Application>Microsoft Macintosh PowerPoint</Application>
  <PresentationFormat>Widescreen</PresentationFormat>
  <Paragraphs>58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Georgia</vt:lpstr>
      <vt:lpstr>HelveticaNeue Regular</vt:lpstr>
      <vt:lpstr>Times New Roman</vt:lpstr>
      <vt:lpstr>Office Theme</vt:lpstr>
      <vt:lpstr>TGbi – Analysis simultaneous MAC address change</vt:lpstr>
      <vt:lpstr>Device profiling</vt:lpstr>
      <vt:lpstr>Device profiling</vt:lpstr>
      <vt:lpstr>Considerations</vt:lpstr>
      <vt:lpstr>References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Antonio de la Oliva</cp:lastModifiedBy>
  <cp:revision>839</cp:revision>
  <cp:lastPrinted>1601-01-01T00:00:00Z</cp:lastPrinted>
  <dcterms:created xsi:type="dcterms:W3CDTF">2018-05-10T16:45:22Z</dcterms:created>
  <dcterms:modified xsi:type="dcterms:W3CDTF">2023-11-14T21:02:06Z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