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73" r:id="rId5"/>
    <p:sldId id="269" r:id="rId6"/>
    <p:sldId id="274" r:id="rId7"/>
    <p:sldId id="266" r:id="rId8"/>
    <p:sldId id="276" r:id="rId9"/>
    <p:sldId id="277" r:id="rId10"/>
    <p:sldId id="278" r:id="rId11"/>
    <p:sldId id="27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97" d="100"/>
          <a:sy n="97" d="100"/>
        </p:scale>
        <p:origin x="10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11" y="4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802.11-yy/2084r0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7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2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72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770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94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4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Enhanced R-TWT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04398"/>
              </p:ext>
            </p:extLst>
          </p:nvPr>
        </p:nvGraphicFramePr>
        <p:xfrm>
          <a:off x="996950" y="2416175"/>
          <a:ext cx="10174288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0443" progId="Word.Document.8">
                  <p:embed/>
                </p:oleObj>
              </mc:Choice>
              <mc:Fallback>
                <p:oleObj name="Document" r:id="rId3" imgW="10466184" imgH="27504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174288" cy="26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44367"/>
            <a:ext cx="10361084" cy="4190998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AP may not use the active R-TWT SP fully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E.g., the R-TWT SP is occupied by other STAs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that case, if the AP is affiliated with an AP MLD and another link(s) is available for R-TWT SP, the AP may decide to allocate the R-TWT SP to another link(s)</a:t>
            </a:r>
            <a:endParaRPr lang="en-US" altLang="ko-KR" sz="16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2">
            <a:extLst>
              <a:ext uri="{FF2B5EF4-FFF2-40B4-BE49-F238E27FC236}">
                <a16:creationId xmlns:a16="http://schemas.microsoft.com/office/drawing/2014/main" id="{B16A94A1-ABB0-FA3C-46A6-41EC39EF088E}"/>
              </a:ext>
            </a:extLst>
          </p:cNvPr>
          <p:cNvCxnSpPr>
            <a:cxnSpLocks/>
            <a:endCxn id="41" idx="1"/>
          </p:cNvCxnSpPr>
          <p:nvPr/>
        </p:nvCxnSpPr>
        <p:spPr bwMode="auto">
          <a:xfrm flipV="1">
            <a:off x="1813432" y="4661323"/>
            <a:ext cx="9103547" cy="24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직선 연결선 9">
            <a:extLst>
              <a:ext uri="{FF2B5EF4-FFF2-40B4-BE49-F238E27FC236}">
                <a16:creationId xmlns:a16="http://schemas.microsoft.com/office/drawing/2014/main" id="{90728920-33DA-E04D-1760-2B3AD71B3FDC}"/>
              </a:ext>
            </a:extLst>
          </p:cNvPr>
          <p:cNvCxnSpPr>
            <a:cxnSpLocks/>
            <a:stCxn id="38" idx="3"/>
            <a:endCxn id="42" idx="1"/>
          </p:cNvCxnSpPr>
          <p:nvPr/>
        </p:nvCxnSpPr>
        <p:spPr bwMode="auto">
          <a:xfrm>
            <a:off x="1813432" y="5439508"/>
            <a:ext cx="91035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11">
            <a:extLst>
              <a:ext uri="{FF2B5EF4-FFF2-40B4-BE49-F238E27FC236}">
                <a16:creationId xmlns:a16="http://schemas.microsoft.com/office/drawing/2014/main" id="{45A28804-BC8D-8C0A-5F14-DD7102BC8B01}"/>
              </a:ext>
            </a:extLst>
          </p:cNvPr>
          <p:cNvCxnSpPr>
            <a:cxnSpLocks/>
          </p:cNvCxnSpPr>
          <p:nvPr/>
        </p:nvCxnSpPr>
        <p:spPr bwMode="auto">
          <a:xfrm>
            <a:off x="4655840" y="4022140"/>
            <a:ext cx="0" cy="7856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14">
            <a:extLst>
              <a:ext uri="{FF2B5EF4-FFF2-40B4-BE49-F238E27FC236}">
                <a16:creationId xmlns:a16="http://schemas.microsoft.com/office/drawing/2014/main" id="{9B2EA8F0-A943-C3CB-5CF0-7C65510F0DA2}"/>
              </a:ext>
            </a:extLst>
          </p:cNvPr>
          <p:cNvCxnSpPr>
            <a:cxnSpLocks/>
          </p:cNvCxnSpPr>
          <p:nvPr/>
        </p:nvCxnSpPr>
        <p:spPr bwMode="auto">
          <a:xfrm>
            <a:off x="4655840" y="4159765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954999C-1707-6063-1607-AAC89C2CFDDF}"/>
              </a:ext>
            </a:extLst>
          </p:cNvPr>
          <p:cNvSpPr txBox="1"/>
          <p:nvPr/>
        </p:nvSpPr>
        <p:spPr>
          <a:xfrm>
            <a:off x="5259835" y="3789040"/>
            <a:ext cx="11205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R-TWT SP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직사각형 37">
            <a:extLst>
              <a:ext uri="{FF2B5EF4-FFF2-40B4-BE49-F238E27FC236}">
                <a16:creationId xmlns:a16="http://schemas.microsoft.com/office/drawing/2014/main" id="{FFE2F40A-2D95-A4D3-55A4-4EFEC2082362}"/>
              </a:ext>
            </a:extLst>
          </p:cNvPr>
          <p:cNvSpPr/>
          <p:nvPr/>
        </p:nvSpPr>
        <p:spPr bwMode="auto">
          <a:xfrm>
            <a:off x="3503717" y="5059985"/>
            <a:ext cx="64865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New R-TWT SP1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직사각형 40">
            <a:extLst>
              <a:ext uri="{FF2B5EF4-FFF2-40B4-BE49-F238E27FC236}">
                <a16:creationId xmlns:a16="http://schemas.microsoft.com/office/drawing/2014/main" id="{EF1ADD63-F2E6-653A-EDBC-537D091F5B74}"/>
              </a:ext>
            </a:extLst>
          </p:cNvPr>
          <p:cNvSpPr/>
          <p:nvPr/>
        </p:nvSpPr>
        <p:spPr bwMode="auto">
          <a:xfrm>
            <a:off x="2097233" y="4289204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(SP1)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52">
            <a:extLst>
              <a:ext uri="{FF2B5EF4-FFF2-40B4-BE49-F238E27FC236}">
                <a16:creationId xmlns:a16="http://schemas.microsoft.com/office/drawing/2014/main" id="{26DA8484-44B6-7929-1B7C-E30D07CA55B4}"/>
              </a:ext>
            </a:extLst>
          </p:cNvPr>
          <p:cNvSpPr/>
          <p:nvPr/>
        </p:nvSpPr>
        <p:spPr>
          <a:xfrm>
            <a:off x="1086533" y="4439582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AP 1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직사각형 53">
            <a:extLst>
              <a:ext uri="{FF2B5EF4-FFF2-40B4-BE49-F238E27FC236}">
                <a16:creationId xmlns:a16="http://schemas.microsoft.com/office/drawing/2014/main" id="{A02A0C5C-868B-6E6C-E0F2-04885747A6F5}"/>
              </a:ext>
            </a:extLst>
          </p:cNvPr>
          <p:cNvSpPr/>
          <p:nvPr/>
        </p:nvSpPr>
        <p:spPr>
          <a:xfrm>
            <a:off x="1086533" y="5217767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AP 2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직사각형 54">
            <a:extLst>
              <a:ext uri="{FF2B5EF4-FFF2-40B4-BE49-F238E27FC236}">
                <a16:creationId xmlns:a16="http://schemas.microsoft.com/office/drawing/2014/main" id="{8B1FD83F-F80F-C635-1628-74D009BDC9B7}"/>
              </a:ext>
            </a:extLst>
          </p:cNvPr>
          <p:cNvSpPr/>
          <p:nvPr/>
        </p:nvSpPr>
        <p:spPr>
          <a:xfrm>
            <a:off x="951550" y="4024040"/>
            <a:ext cx="996957" cy="2357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700623-51A6-71A0-6B0D-BF7FAF12CC27}"/>
              </a:ext>
            </a:extLst>
          </p:cNvPr>
          <p:cNvSpPr txBox="1"/>
          <p:nvPr/>
        </p:nvSpPr>
        <p:spPr>
          <a:xfrm>
            <a:off x="1086533" y="4051712"/>
            <a:ext cx="8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AP MLD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직사각형 56">
            <a:extLst>
              <a:ext uri="{FF2B5EF4-FFF2-40B4-BE49-F238E27FC236}">
                <a16:creationId xmlns:a16="http://schemas.microsoft.com/office/drawing/2014/main" id="{E6902817-0C83-550A-F67B-C0C1D3959569}"/>
              </a:ext>
            </a:extLst>
          </p:cNvPr>
          <p:cNvSpPr/>
          <p:nvPr/>
        </p:nvSpPr>
        <p:spPr>
          <a:xfrm>
            <a:off x="10916979" y="4439582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STA 1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2" name="직사각형 57">
            <a:extLst>
              <a:ext uri="{FF2B5EF4-FFF2-40B4-BE49-F238E27FC236}">
                <a16:creationId xmlns:a16="http://schemas.microsoft.com/office/drawing/2014/main" id="{14D1AB8E-64C8-74C0-DC7A-0E86F8359A49}"/>
              </a:ext>
            </a:extLst>
          </p:cNvPr>
          <p:cNvSpPr/>
          <p:nvPr/>
        </p:nvSpPr>
        <p:spPr>
          <a:xfrm>
            <a:off x="10916979" y="5217767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STA 2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3" name="직사각형 58">
            <a:extLst>
              <a:ext uri="{FF2B5EF4-FFF2-40B4-BE49-F238E27FC236}">
                <a16:creationId xmlns:a16="http://schemas.microsoft.com/office/drawing/2014/main" id="{BFBA1DDE-48E9-E8BD-3A5F-C3F21350FD0E}"/>
              </a:ext>
            </a:extLst>
          </p:cNvPr>
          <p:cNvSpPr/>
          <p:nvPr/>
        </p:nvSpPr>
        <p:spPr>
          <a:xfrm>
            <a:off x="10781996" y="4024040"/>
            <a:ext cx="996957" cy="2357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9E4A5E-C1FA-3212-00AF-86D4D22B3859}"/>
              </a:ext>
            </a:extLst>
          </p:cNvPr>
          <p:cNvSpPr txBox="1"/>
          <p:nvPr/>
        </p:nvSpPr>
        <p:spPr>
          <a:xfrm>
            <a:off x="10916979" y="3992283"/>
            <a:ext cx="8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Non-AP MLD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직선 연결선 11">
            <a:extLst>
              <a:ext uri="{FF2B5EF4-FFF2-40B4-BE49-F238E27FC236}">
                <a16:creationId xmlns:a16="http://schemas.microsoft.com/office/drawing/2014/main" id="{86FADCCA-F98C-346E-3B4B-C300E2240E42}"/>
              </a:ext>
            </a:extLst>
          </p:cNvPr>
          <p:cNvCxnSpPr>
            <a:cxnSpLocks/>
          </p:cNvCxnSpPr>
          <p:nvPr/>
        </p:nvCxnSpPr>
        <p:spPr bwMode="auto">
          <a:xfrm>
            <a:off x="7320136" y="4022140"/>
            <a:ext cx="0" cy="7856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직사각형 16">
            <a:extLst>
              <a:ext uri="{FF2B5EF4-FFF2-40B4-BE49-F238E27FC236}">
                <a16:creationId xmlns:a16="http://schemas.microsoft.com/office/drawing/2014/main" id="{2CB0ED54-261C-9A35-4A66-2B425E80B7F8}"/>
              </a:ext>
            </a:extLst>
          </p:cNvPr>
          <p:cNvSpPr/>
          <p:nvPr/>
        </p:nvSpPr>
        <p:spPr bwMode="auto">
          <a:xfrm>
            <a:off x="3359699" y="4431845"/>
            <a:ext cx="3892946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직선 연결선 11">
            <a:extLst>
              <a:ext uri="{FF2B5EF4-FFF2-40B4-BE49-F238E27FC236}">
                <a16:creationId xmlns:a16="http://schemas.microsoft.com/office/drawing/2014/main" id="{1682E4D9-C4E1-EF4D-D202-2B54E7126F11}"/>
              </a:ext>
            </a:extLst>
          </p:cNvPr>
          <p:cNvCxnSpPr>
            <a:cxnSpLocks/>
          </p:cNvCxnSpPr>
          <p:nvPr/>
        </p:nvCxnSpPr>
        <p:spPr bwMode="auto">
          <a:xfrm>
            <a:off x="4655840" y="5013176"/>
            <a:ext cx="0" cy="5271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직선 연결선 14">
            <a:extLst>
              <a:ext uri="{FF2B5EF4-FFF2-40B4-BE49-F238E27FC236}">
                <a16:creationId xmlns:a16="http://schemas.microsoft.com/office/drawing/2014/main" id="{ABAB1140-BAF5-310E-EF06-E53883D96184}"/>
              </a:ext>
            </a:extLst>
          </p:cNvPr>
          <p:cNvCxnSpPr>
            <a:cxnSpLocks/>
          </p:cNvCxnSpPr>
          <p:nvPr/>
        </p:nvCxnSpPr>
        <p:spPr bwMode="auto">
          <a:xfrm>
            <a:off x="4655840" y="5245859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552E35FF-8A0A-E42B-7B9B-7CC370E17216}"/>
              </a:ext>
            </a:extLst>
          </p:cNvPr>
          <p:cNvSpPr txBox="1"/>
          <p:nvPr/>
        </p:nvSpPr>
        <p:spPr>
          <a:xfrm>
            <a:off x="5259835" y="4941168"/>
            <a:ext cx="15052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New R-TWT SP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직선 연결선 11">
            <a:extLst>
              <a:ext uri="{FF2B5EF4-FFF2-40B4-BE49-F238E27FC236}">
                <a16:creationId xmlns:a16="http://schemas.microsoft.com/office/drawing/2014/main" id="{A7BB7FDB-58BB-7AE3-081D-57A544DA0104}"/>
              </a:ext>
            </a:extLst>
          </p:cNvPr>
          <p:cNvCxnSpPr>
            <a:cxnSpLocks/>
          </p:cNvCxnSpPr>
          <p:nvPr/>
        </p:nvCxnSpPr>
        <p:spPr bwMode="auto">
          <a:xfrm>
            <a:off x="7320136" y="5059985"/>
            <a:ext cx="0" cy="4803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107" name="직선 연결선 9">
            <a:extLst>
              <a:ext uri="{FF2B5EF4-FFF2-40B4-BE49-F238E27FC236}">
                <a16:creationId xmlns:a16="http://schemas.microsoft.com/office/drawing/2014/main" id="{6662A23F-2EF6-B8AC-EC27-41BEB3F27A6D}"/>
              </a:ext>
            </a:extLst>
          </p:cNvPr>
          <p:cNvCxnSpPr>
            <a:cxnSpLocks/>
            <a:stCxn id="4109" idx="3"/>
            <a:endCxn id="4110" idx="1"/>
          </p:cNvCxnSpPr>
          <p:nvPr/>
        </p:nvCxnSpPr>
        <p:spPr bwMode="auto">
          <a:xfrm>
            <a:off x="1816002" y="6051668"/>
            <a:ext cx="91035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09" name="직사각형 53">
            <a:extLst>
              <a:ext uri="{FF2B5EF4-FFF2-40B4-BE49-F238E27FC236}">
                <a16:creationId xmlns:a16="http://schemas.microsoft.com/office/drawing/2014/main" id="{97D8D2AC-1582-BB88-B351-D6DEBB75BAB0}"/>
              </a:ext>
            </a:extLst>
          </p:cNvPr>
          <p:cNvSpPr/>
          <p:nvPr/>
        </p:nvSpPr>
        <p:spPr>
          <a:xfrm>
            <a:off x="1089103" y="5829927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AP 3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110" name="직사각형 57">
            <a:extLst>
              <a:ext uri="{FF2B5EF4-FFF2-40B4-BE49-F238E27FC236}">
                <a16:creationId xmlns:a16="http://schemas.microsoft.com/office/drawing/2014/main" id="{9E2839CA-3CBA-E476-E38B-76E3842ED5C6}"/>
              </a:ext>
            </a:extLst>
          </p:cNvPr>
          <p:cNvSpPr/>
          <p:nvPr/>
        </p:nvSpPr>
        <p:spPr>
          <a:xfrm>
            <a:off x="10919549" y="5829927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STA 3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358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UHR need to improve the R-TWT for supporting low latency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Enhanced R-TWT operation can consider neighbor BSS’s R-TWT SPs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can get the other AP’s R-TWT SPs by receiving the Beacon frame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can request to the other AP its R-TWT SPs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Enhanced R-TWT operation can control the channel access in UHR R-TWT SP to reduce the contention in UHR R-TWT SP,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STA supporting UHR R-TWT may try to access the channel using EDCA in UHR R-TWT SP a specific time period after the start of the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When an AP receives a frame from a STA supporting UHR R-TWT during UHR R-TWT SP, AP can control a channel access. The STA may suspend the channel access based on the received frame for controlling the channel access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When AP MLD knows that the AP MLD will not be able to use the active R-TWT SP on a link, the AP MLD can allocate the R-TWT SP on the other link(s)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[1] 11bn PAR 23/0078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[2] 11bn CSD 23/0079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[3] 11-23/250, AP coordination with R-TWT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[4] 11-23/291, R-TWT Multi-AP Coordination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[5] 11-23/297, </a:t>
            </a:r>
            <a:r>
              <a:rPr lang="en-GB" altLang="ko-KR" sz="1600" dirty="0" err="1"/>
              <a:t>rTWT</a:t>
            </a:r>
            <a:r>
              <a:rPr lang="en-GB" altLang="ko-KR" sz="1600" dirty="0"/>
              <a:t> for Multi-AP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[6] 11-23/355, </a:t>
            </a:r>
            <a:r>
              <a:rPr lang="en-US" altLang="ko-KR" sz="1600" dirty="0"/>
              <a:t>Enhanced </a:t>
            </a:r>
            <a:r>
              <a:rPr lang="en-US" altLang="ko-KR" sz="1600" dirty="0" err="1"/>
              <a:t>rTWT</a:t>
            </a:r>
            <a:r>
              <a:rPr lang="en-US" altLang="ko-KR" sz="1600" dirty="0"/>
              <a:t> and MAP operation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[7] </a:t>
            </a:r>
            <a:r>
              <a:rPr lang="en-GB" altLang="ko-KR" sz="1600" dirty="0"/>
              <a:t>11-23/771, </a:t>
            </a:r>
            <a:r>
              <a:rPr lang="en-US" altLang="ko-KR" sz="1600" dirty="0"/>
              <a:t>Coordinated R-TWT Protection in Multi-BSS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[8] </a:t>
            </a:r>
            <a:r>
              <a:rPr lang="en-GB" altLang="ko-KR" sz="1600" dirty="0"/>
              <a:t>11-23/860, </a:t>
            </a:r>
            <a:r>
              <a:rPr lang="en-US" altLang="ko-KR" sz="1600" dirty="0"/>
              <a:t>Further thoughts on coordinated TWT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[9] </a:t>
            </a:r>
            <a:r>
              <a:rPr lang="en-GB" altLang="ko-KR" sz="1600" dirty="0"/>
              <a:t>11-23/884, </a:t>
            </a:r>
            <a:r>
              <a:rPr lang="en-US" altLang="ko-KR" sz="1600" dirty="0"/>
              <a:t>Announcement Procedures for Coordinated TWT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[10] </a:t>
            </a:r>
            <a:r>
              <a:rPr lang="en-GB" altLang="ko-KR" sz="1600" dirty="0"/>
              <a:t>11-23/1087, </a:t>
            </a:r>
            <a:r>
              <a:rPr lang="en-US" altLang="ko-KR" sz="1600" dirty="0"/>
              <a:t>Announcement for R-TWT Coordination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[11] </a:t>
            </a:r>
            <a:r>
              <a:rPr lang="en-GB" altLang="ko-KR" sz="1600" dirty="0"/>
              <a:t>11-23/226, </a:t>
            </a:r>
            <a:r>
              <a:rPr lang="en-US" altLang="ko-KR" sz="1600" dirty="0"/>
              <a:t>Coordination of R-TWT for Multi-AP Deployment </a:t>
            </a: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According to 11bn PAR and CSD [1, 2] , supporting the low latency traffic is one of key features for 11bn TG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IEEE 802.11 be task group also defined the several mechanisms</a:t>
            </a:r>
            <a:r>
              <a:rPr lang="en-US" altLang="ko-KR" dirty="0"/>
              <a:t> (e.g., R-TWT, EHT SCS, etc.)</a:t>
            </a:r>
            <a:r>
              <a:rPr lang="en-US" dirty="0"/>
              <a:t> for supporting the low latency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we propose enhanced R-TWT operation for further supporting low latency traffic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EHT R-TWT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R-TWT procedures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“A non-AP EHT STA with dot11RestrictedTWTOptionImplemented set to true as a TXOP holder shall ensure the TXOP ends before the start time of any active R-TWT SPs that are advertised by its associated AP that does not correspond to a </a:t>
            </a:r>
            <a:r>
              <a:rPr lang="en-US" dirty="0" err="1"/>
              <a:t>nontransmitted</a:t>
            </a:r>
            <a:r>
              <a:rPr lang="en-US" dirty="0"/>
              <a:t> BSSID”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“An R-TWT scheduling AP may schedule at most one quiet interval that overlaps with an R-TWT SP” 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To protect a start time of the R-TWT SP from legacy STAs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“Non-AP EHT STAs may ignore overlapping quiet intervals.”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/>
              <a:t>EHT R-TWT’s Issues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EHT R-TWT does not consider OBSS’s R-TWT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In EHT R-TWT, EHT STA considers active R-TWT SPs scheduled by its BSS (considering multiple BSSID set)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OBSS transmission may still affect the active R-TWT SPs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To minimize the impact by the OBSS, several contributions were submitted and discussed in UHR SG [3-10]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EHT R-TWT employed the traffic prioritization rather than traffic limit in the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EHT R-TWT can increase more transmission opportunities, but STA can transmit a frame for a TID that is not mapped to R-TWT SP using EDCA </a:t>
            </a:r>
            <a:r>
              <a:rPr lang="en-US" altLang="ko-KR" sz="1400" dirty="0">
                <a:sym typeface="Wingdings" panose="05000000000000000000" pitchFamily="2" charset="2"/>
              </a:rPr>
              <a:t> It may result in the delay of latency sensitive traffic</a:t>
            </a:r>
            <a:endParaRPr lang="en-US" altLang="ko-KR" sz="14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EHT STAs that does not support R-TWT may not end the TXOP before the start of any active R-TWT SPs and can still transmit frames using EDCA in active (trigger-enabled) R-TWT SPs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A member STA may also transmit a frame using EDCA, especially even in a trigger-enabled R-TWT due to inheritance of the basic TWT rule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Overlapping quiet interval is optional (May not be scheduled)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Although overlapping quiet interval is scheduled, </a:t>
            </a:r>
            <a:r>
              <a:rPr lang="en-US" altLang="ko-KR" sz="1800" dirty="0"/>
              <a:t>EHT STAs </a:t>
            </a:r>
            <a:r>
              <a:rPr lang="en-US" sz="1800" dirty="0"/>
              <a:t>can still ignore the interval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Legacy STA (AP or non-AP) cannot understand new proposed methods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8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Consider OBSS [3-11]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can obtain the R-TWT SPs of other APs by receiving frames sent by the other APs and consider the R-TWT SPs in AP R-TWT scheduling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can announce the received SPs to its associated STAs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AP or STA associated with the AP obtain the R-TWT SPs of neighbor AP, they will consider the R-TWT SPs 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The AP or STA can end the TXOP before the start of the R-TWT SPs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The AP can schedule its own R-TWT SPs that does not overlap with the received R-TWT SPs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can request R-TWT SPs to other APs (e.g., wants to get the SP fast or not receive frame with the SP)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This can reduce the contention in R-TWT SP by OBSS STAs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However, STAs that don’t support this mechanism or R-TWT will still not consider R-TWT SPs of neighbor APs as well as their associated AP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E.g., Still try to transmit a frame using EDCA in the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cannot still control the channel access by non-member STAs in the same BSSs or member STAs in a trigger-enabled R-TWT 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027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Control </a:t>
            </a:r>
            <a:r>
              <a:rPr lang="en-US" altLang="ko-KR" sz="2000" dirty="0"/>
              <a:t>in</a:t>
            </a:r>
            <a:r>
              <a:rPr lang="ko-KR" altLang="en-US" sz="2000" dirty="0"/>
              <a:t> </a:t>
            </a:r>
            <a:r>
              <a:rPr lang="en-US" altLang="ko-KR" sz="2000" dirty="0"/>
              <a:t>Intra-BSS</a:t>
            </a: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UHR STA can indicate whether the UHR STA supports Intra-BSS control for R-TWT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UHR STA supports the Intra-BSS control for R-TWT, an AP can control the channel access of the UHR STA within an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UHR non-AP STA supporting the Intra-BSS control may start the channel access after a specific time period from a start of R-TWT SP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AP may inform the UHR non-AP STA of the specific time period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If the AP receives a frame (e.g., non-latency sensitive traffic) from UHR non-AP STA within R-TWT SP, the AP may send to the STA a frame controlling the channel access and then can schedule the member STAs firstly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783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Example 1</a:t>
            </a:r>
            <a:endParaRPr lang="en-US" sz="16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74640D00-AB65-4F4C-1C1F-0B9C907CFE85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789040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CABC38CD-42D7-5F12-C5AE-7F045A0695B0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797152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C21B087-A9CC-3FBB-A23D-7CD0C6906799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805264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CDD681D-FF9B-CCA2-8388-985167119C07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212976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2B917B69-D016-06C4-3DD7-4EB9010CF71E}"/>
              </a:ext>
            </a:extLst>
          </p:cNvPr>
          <p:cNvCxnSpPr>
            <a:cxnSpLocks/>
          </p:cNvCxnSpPr>
          <p:nvPr/>
        </p:nvCxnSpPr>
        <p:spPr bwMode="auto">
          <a:xfrm>
            <a:off x="9264352" y="3212976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66B332A-7D72-F72B-CA8B-235A24AB7521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356992"/>
            <a:ext cx="47288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557A0B2-AE7E-CE55-FF24-54AFFA8CECF3}"/>
              </a:ext>
            </a:extLst>
          </p:cNvPr>
          <p:cNvSpPr txBox="1"/>
          <p:nvPr/>
        </p:nvSpPr>
        <p:spPr>
          <a:xfrm>
            <a:off x="5774628" y="2906043"/>
            <a:ext cx="15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R-TWT SP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8DFC4A-0A1A-0114-19C3-01491D722D7B}"/>
              </a:ext>
            </a:extLst>
          </p:cNvPr>
          <p:cNvSpPr/>
          <p:nvPr/>
        </p:nvSpPr>
        <p:spPr bwMode="auto">
          <a:xfrm>
            <a:off x="3863752" y="3558853"/>
            <a:ext cx="1103835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41A779-23B6-2A1A-0945-C7BAF637F1EB}"/>
              </a:ext>
            </a:extLst>
          </p:cNvPr>
          <p:cNvSpPr txBox="1"/>
          <p:nvPr/>
        </p:nvSpPr>
        <p:spPr>
          <a:xfrm>
            <a:off x="4518258" y="5229200"/>
            <a:ext cx="1025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Period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C541562-C648-60B0-72EA-42A85EFDF0C7}"/>
              </a:ext>
            </a:extLst>
          </p:cNvPr>
          <p:cNvCxnSpPr/>
          <p:nvPr/>
        </p:nvCxnSpPr>
        <p:spPr bwMode="auto">
          <a:xfrm flipH="1">
            <a:off x="5313891" y="357301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ECDDA1EE-4AE5-2D7A-CF4C-F7A822033A93}"/>
              </a:ext>
            </a:extLst>
          </p:cNvPr>
          <p:cNvCxnSpPr/>
          <p:nvPr/>
        </p:nvCxnSpPr>
        <p:spPr bwMode="auto">
          <a:xfrm flipH="1">
            <a:off x="5399637" y="357587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AB73C096-95E8-AD5C-B7F4-D12C3ABC9D0F}"/>
              </a:ext>
            </a:extLst>
          </p:cNvPr>
          <p:cNvCxnSpPr/>
          <p:nvPr/>
        </p:nvCxnSpPr>
        <p:spPr bwMode="auto">
          <a:xfrm flipH="1">
            <a:off x="5466291" y="357301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5154051F-384E-C9EF-084C-42581795DA15}"/>
              </a:ext>
            </a:extLst>
          </p:cNvPr>
          <p:cNvCxnSpPr/>
          <p:nvPr/>
        </p:nvCxnSpPr>
        <p:spPr bwMode="auto">
          <a:xfrm flipH="1">
            <a:off x="5552037" y="357587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EE94BED9-351B-6E1D-6E1D-978164667C77}"/>
              </a:ext>
            </a:extLst>
          </p:cNvPr>
          <p:cNvCxnSpPr/>
          <p:nvPr/>
        </p:nvCxnSpPr>
        <p:spPr bwMode="auto">
          <a:xfrm flipH="1">
            <a:off x="5529915" y="558638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0EBC2ABC-0E58-80FC-8BEA-3AD4995423AD}"/>
              </a:ext>
            </a:extLst>
          </p:cNvPr>
          <p:cNvCxnSpPr/>
          <p:nvPr/>
        </p:nvCxnSpPr>
        <p:spPr bwMode="auto">
          <a:xfrm flipH="1">
            <a:off x="5615661" y="558924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EDB632D-D3D6-3DE1-E55B-3D84596DF8EB}"/>
              </a:ext>
            </a:extLst>
          </p:cNvPr>
          <p:cNvCxnSpPr>
            <a:cxnSpLocks/>
          </p:cNvCxnSpPr>
          <p:nvPr/>
        </p:nvCxnSpPr>
        <p:spPr bwMode="auto">
          <a:xfrm flipH="1">
            <a:off x="5601923" y="5583522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6174FBB5-C8DE-ECC8-84F9-4220DB463BD2}"/>
              </a:ext>
            </a:extLst>
          </p:cNvPr>
          <p:cNvCxnSpPr>
            <a:cxnSpLocks/>
          </p:cNvCxnSpPr>
          <p:nvPr/>
        </p:nvCxnSpPr>
        <p:spPr bwMode="auto">
          <a:xfrm flipH="1">
            <a:off x="5376843" y="3575415"/>
            <a:ext cx="355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E352AF7-4558-A600-52C0-B6F1B1DE1221}"/>
              </a:ext>
            </a:extLst>
          </p:cNvPr>
          <p:cNvSpPr/>
          <p:nvPr/>
        </p:nvSpPr>
        <p:spPr bwMode="auto">
          <a:xfrm>
            <a:off x="5745941" y="3414544"/>
            <a:ext cx="595872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34BDBF8-8516-3299-41E9-DB2BF454C58D}"/>
              </a:ext>
            </a:extLst>
          </p:cNvPr>
          <p:cNvSpPr/>
          <p:nvPr/>
        </p:nvSpPr>
        <p:spPr bwMode="auto">
          <a:xfrm>
            <a:off x="6551766" y="4416152"/>
            <a:ext cx="1152128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1606D0E0-B35E-6B38-5746-BD950A556A25}"/>
              </a:ext>
            </a:extLst>
          </p:cNvPr>
          <p:cNvSpPr/>
          <p:nvPr/>
        </p:nvSpPr>
        <p:spPr bwMode="auto">
          <a:xfrm>
            <a:off x="7768235" y="3408040"/>
            <a:ext cx="48800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1C53672-545F-6C9D-1DB4-5CCC8254082A}"/>
              </a:ext>
            </a:extLst>
          </p:cNvPr>
          <p:cNvSpPr/>
          <p:nvPr/>
        </p:nvSpPr>
        <p:spPr bwMode="auto">
          <a:xfrm>
            <a:off x="2245955" y="3408039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(Period1)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2F85877-B688-1CEE-2780-AB7AE3264CEA}"/>
              </a:ext>
            </a:extLst>
          </p:cNvPr>
          <p:cNvCxnSpPr>
            <a:cxnSpLocks/>
          </p:cNvCxnSpPr>
          <p:nvPr/>
        </p:nvCxnSpPr>
        <p:spPr bwMode="auto">
          <a:xfrm>
            <a:off x="4543925" y="5564794"/>
            <a:ext cx="9377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BDC90E-5A63-6122-9E35-47AEEA530ADF}"/>
              </a:ext>
            </a:extLst>
          </p:cNvPr>
          <p:cNvSpPr txBox="1"/>
          <p:nvPr/>
        </p:nvSpPr>
        <p:spPr>
          <a:xfrm>
            <a:off x="1271464" y="357301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AP1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283EE5-66BD-FD62-26C4-603ECDE89958}"/>
              </a:ext>
            </a:extLst>
          </p:cNvPr>
          <p:cNvSpPr txBox="1"/>
          <p:nvPr/>
        </p:nvSpPr>
        <p:spPr>
          <a:xfrm>
            <a:off x="753718" y="4497950"/>
            <a:ext cx="149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4A08D57-B73F-F241-3871-8CD0E6587F07}"/>
              </a:ext>
            </a:extLst>
          </p:cNvPr>
          <p:cNvSpPr txBox="1"/>
          <p:nvPr/>
        </p:nvSpPr>
        <p:spPr>
          <a:xfrm>
            <a:off x="491726" y="5501575"/>
            <a:ext cx="2016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(Non-member)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482B4D06-30B4-0344-ABB1-9CE70570AA56}"/>
              </a:ext>
            </a:extLst>
          </p:cNvPr>
          <p:cNvSpPr/>
          <p:nvPr/>
        </p:nvSpPr>
        <p:spPr bwMode="auto">
          <a:xfrm>
            <a:off x="6423886" y="5575555"/>
            <a:ext cx="1904350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22E1D31-36C8-E3E3-B1C5-F095B0176D03}"/>
              </a:ext>
            </a:extLst>
          </p:cNvPr>
          <p:cNvCxnSpPr/>
          <p:nvPr/>
        </p:nvCxnSpPr>
        <p:spPr bwMode="auto">
          <a:xfrm flipH="1">
            <a:off x="8328349" y="5582092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16C0222F-7C37-48B8-9578-6C15F1CAC78E}"/>
              </a:ext>
            </a:extLst>
          </p:cNvPr>
          <p:cNvCxnSpPr/>
          <p:nvPr/>
        </p:nvCxnSpPr>
        <p:spPr bwMode="auto">
          <a:xfrm flipH="1">
            <a:off x="8414095" y="558495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26FA3444-6E5C-985B-1C76-EFC85FE9C1C6}"/>
              </a:ext>
            </a:extLst>
          </p:cNvPr>
          <p:cNvCxnSpPr>
            <a:cxnSpLocks/>
          </p:cNvCxnSpPr>
          <p:nvPr/>
        </p:nvCxnSpPr>
        <p:spPr bwMode="auto">
          <a:xfrm flipH="1">
            <a:off x="8400357" y="5579231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3F079748-0463-86E2-ED3C-A33BC227DA66}"/>
              </a:ext>
            </a:extLst>
          </p:cNvPr>
          <p:cNvSpPr/>
          <p:nvPr/>
        </p:nvSpPr>
        <p:spPr bwMode="auto">
          <a:xfrm>
            <a:off x="8590125" y="5426480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id="{E44CABAF-86A0-FA0E-94F0-187280DDAFE6}"/>
              </a:ext>
            </a:extLst>
          </p:cNvPr>
          <p:cNvCxnSpPr/>
          <p:nvPr/>
        </p:nvCxnSpPr>
        <p:spPr bwMode="auto">
          <a:xfrm flipV="1">
            <a:off x="8946257" y="3791897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599496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Example 2</a:t>
            </a:r>
            <a:endParaRPr lang="en-US" sz="16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74640D00-AB65-4F4C-1C1F-0B9C907CFE85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789040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CABC38CD-42D7-5F12-C5AE-7F045A0695B0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797152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C21B087-A9CC-3FBB-A23D-7CD0C6906799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805264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CDD681D-FF9B-CCA2-8388-985167119C07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212976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2B917B69-D016-06C4-3DD7-4EB9010CF71E}"/>
              </a:ext>
            </a:extLst>
          </p:cNvPr>
          <p:cNvCxnSpPr>
            <a:cxnSpLocks/>
          </p:cNvCxnSpPr>
          <p:nvPr/>
        </p:nvCxnSpPr>
        <p:spPr bwMode="auto">
          <a:xfrm>
            <a:off x="9264352" y="3140968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66B332A-7D72-F72B-CA8B-235A24AB7521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356992"/>
            <a:ext cx="47288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557A0B2-AE7E-CE55-FF24-54AFFA8CECF3}"/>
              </a:ext>
            </a:extLst>
          </p:cNvPr>
          <p:cNvSpPr txBox="1"/>
          <p:nvPr/>
        </p:nvSpPr>
        <p:spPr>
          <a:xfrm>
            <a:off x="5774628" y="2906043"/>
            <a:ext cx="15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R-TWT SP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8DFC4A-0A1A-0114-19C3-01491D722D7B}"/>
              </a:ext>
            </a:extLst>
          </p:cNvPr>
          <p:cNvSpPr/>
          <p:nvPr/>
        </p:nvSpPr>
        <p:spPr bwMode="auto">
          <a:xfrm>
            <a:off x="3863752" y="3558853"/>
            <a:ext cx="1455492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C541562-C648-60B0-72EA-42A85EFDF0C7}"/>
              </a:ext>
            </a:extLst>
          </p:cNvPr>
          <p:cNvCxnSpPr/>
          <p:nvPr/>
        </p:nvCxnSpPr>
        <p:spPr bwMode="auto">
          <a:xfrm flipH="1">
            <a:off x="5313891" y="357301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ECDDA1EE-4AE5-2D7A-CF4C-F7A822033A93}"/>
              </a:ext>
            </a:extLst>
          </p:cNvPr>
          <p:cNvCxnSpPr/>
          <p:nvPr/>
        </p:nvCxnSpPr>
        <p:spPr bwMode="auto">
          <a:xfrm flipH="1">
            <a:off x="5399637" y="357587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AB73C096-95E8-AD5C-B7F4-D12C3ABC9D0F}"/>
              </a:ext>
            </a:extLst>
          </p:cNvPr>
          <p:cNvCxnSpPr/>
          <p:nvPr/>
        </p:nvCxnSpPr>
        <p:spPr bwMode="auto">
          <a:xfrm flipH="1">
            <a:off x="5466291" y="357301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5154051F-384E-C9EF-084C-42581795DA15}"/>
              </a:ext>
            </a:extLst>
          </p:cNvPr>
          <p:cNvCxnSpPr/>
          <p:nvPr/>
        </p:nvCxnSpPr>
        <p:spPr bwMode="auto">
          <a:xfrm flipH="1">
            <a:off x="5552037" y="357587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EE94BED9-351B-6E1D-6E1D-978164667C77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7980" y="558638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0EBC2ABC-0E58-80FC-8BEA-3AD4995423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553726" y="558924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EDB632D-D3D6-3DE1-E55B-3D84596DF8EB}"/>
              </a:ext>
            </a:extLst>
          </p:cNvPr>
          <p:cNvCxnSpPr>
            <a:cxnSpLocks/>
          </p:cNvCxnSpPr>
          <p:nvPr/>
        </p:nvCxnSpPr>
        <p:spPr bwMode="auto">
          <a:xfrm flipH="1">
            <a:off x="5539988" y="5583522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6174FBB5-C8DE-ECC8-84F9-4220DB463BD2}"/>
              </a:ext>
            </a:extLst>
          </p:cNvPr>
          <p:cNvCxnSpPr>
            <a:cxnSpLocks/>
          </p:cNvCxnSpPr>
          <p:nvPr/>
        </p:nvCxnSpPr>
        <p:spPr bwMode="auto">
          <a:xfrm flipH="1">
            <a:off x="5376843" y="3575415"/>
            <a:ext cx="355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E352AF7-4558-A600-52C0-B6F1B1DE1221}"/>
              </a:ext>
            </a:extLst>
          </p:cNvPr>
          <p:cNvSpPr/>
          <p:nvPr/>
        </p:nvSpPr>
        <p:spPr bwMode="auto">
          <a:xfrm>
            <a:off x="5739868" y="5426480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34BDBF8-8516-3299-41E9-DB2BF454C58D}"/>
              </a:ext>
            </a:extLst>
          </p:cNvPr>
          <p:cNvSpPr/>
          <p:nvPr/>
        </p:nvSpPr>
        <p:spPr bwMode="auto">
          <a:xfrm>
            <a:off x="7968208" y="4416152"/>
            <a:ext cx="864096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1606D0E0-B35E-6B38-5746-BD950A556A25}"/>
              </a:ext>
            </a:extLst>
          </p:cNvPr>
          <p:cNvSpPr/>
          <p:nvPr/>
        </p:nvSpPr>
        <p:spPr bwMode="auto">
          <a:xfrm>
            <a:off x="6584369" y="3414544"/>
            <a:ext cx="615464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 to self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1C53672-545F-6C9D-1DB4-5CCC8254082A}"/>
              </a:ext>
            </a:extLst>
          </p:cNvPr>
          <p:cNvSpPr/>
          <p:nvPr/>
        </p:nvSpPr>
        <p:spPr bwMode="auto">
          <a:xfrm>
            <a:off x="2245955" y="3408039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(Period1)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2F85877-B688-1CEE-2780-AB7AE3264CEA}"/>
              </a:ext>
            </a:extLst>
          </p:cNvPr>
          <p:cNvCxnSpPr>
            <a:cxnSpLocks/>
          </p:cNvCxnSpPr>
          <p:nvPr/>
        </p:nvCxnSpPr>
        <p:spPr bwMode="auto">
          <a:xfrm>
            <a:off x="4543925" y="5564794"/>
            <a:ext cx="9377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0A024D1-7682-9A99-E047-327508C6A546}"/>
              </a:ext>
            </a:extLst>
          </p:cNvPr>
          <p:cNvSpPr/>
          <p:nvPr/>
        </p:nvSpPr>
        <p:spPr bwMode="auto">
          <a:xfrm>
            <a:off x="7251528" y="3409864"/>
            <a:ext cx="615464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695446AF-A5DC-4AD0-1686-00875D8AAF88}"/>
              </a:ext>
            </a:extLst>
          </p:cNvPr>
          <p:cNvSpPr/>
          <p:nvPr/>
        </p:nvSpPr>
        <p:spPr bwMode="auto">
          <a:xfrm>
            <a:off x="8908194" y="3411136"/>
            <a:ext cx="28415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627BDF-26DC-1A06-A76C-D0F91E790FCA}"/>
              </a:ext>
            </a:extLst>
          </p:cNvPr>
          <p:cNvSpPr txBox="1"/>
          <p:nvPr/>
        </p:nvSpPr>
        <p:spPr>
          <a:xfrm>
            <a:off x="1271464" y="357301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AP1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F5FA9B17-1CAA-D968-448A-F6B5D05CF388}"/>
              </a:ext>
            </a:extLst>
          </p:cNvPr>
          <p:cNvCxnSpPr/>
          <p:nvPr/>
        </p:nvCxnSpPr>
        <p:spPr bwMode="auto">
          <a:xfrm flipV="1">
            <a:off x="6096000" y="3791897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4EFB69F5-B73D-FEEC-35CF-F2CD57565488}"/>
              </a:ext>
            </a:extLst>
          </p:cNvPr>
          <p:cNvCxnSpPr>
            <a:cxnSpLocks/>
            <a:stCxn id="40" idx="2"/>
          </p:cNvCxnSpPr>
          <p:nvPr/>
        </p:nvCxnSpPr>
        <p:spPr bwMode="auto">
          <a:xfrm>
            <a:off x="6892101" y="3791897"/>
            <a:ext cx="0" cy="20105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7DD56860-3461-CC1E-C0D3-A2ECACFF3CA1}"/>
              </a:ext>
            </a:extLst>
          </p:cNvPr>
          <p:cNvSpPr/>
          <p:nvPr/>
        </p:nvSpPr>
        <p:spPr bwMode="auto">
          <a:xfrm>
            <a:off x="7199833" y="5575081"/>
            <a:ext cx="2108138" cy="23018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Deferring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CC30CE8-CD49-2F42-29E1-AF67EF2FB51F}"/>
              </a:ext>
            </a:extLst>
          </p:cNvPr>
          <p:cNvSpPr txBox="1"/>
          <p:nvPr/>
        </p:nvSpPr>
        <p:spPr>
          <a:xfrm>
            <a:off x="6247082" y="5875839"/>
            <a:ext cx="1721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CW and </a:t>
            </a:r>
            <a:r>
              <a:rPr lang="en-US" altLang="ko-KR" sz="1200" dirty="0" err="1">
                <a:solidFill>
                  <a:schemeClr val="tx1"/>
                </a:solidFill>
              </a:rPr>
              <a:t>RetryCount</a:t>
            </a:r>
            <a:r>
              <a:rPr lang="en-US" altLang="ko-KR" sz="1200" dirty="0">
                <a:solidFill>
                  <a:schemeClr val="tx1"/>
                </a:solidFill>
              </a:rPr>
              <a:t> are maintained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057D2237-4BB7-AF4F-AC6C-D4F222A246FE}"/>
              </a:ext>
            </a:extLst>
          </p:cNvPr>
          <p:cNvCxnSpPr>
            <a:cxnSpLocks/>
          </p:cNvCxnSpPr>
          <p:nvPr/>
        </p:nvCxnSpPr>
        <p:spPr bwMode="auto">
          <a:xfrm flipH="1">
            <a:off x="9336360" y="5585668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251064CA-6314-9581-995C-EC07995802B7}"/>
              </a:ext>
            </a:extLst>
          </p:cNvPr>
          <p:cNvCxnSpPr>
            <a:cxnSpLocks/>
          </p:cNvCxnSpPr>
          <p:nvPr/>
        </p:nvCxnSpPr>
        <p:spPr bwMode="auto">
          <a:xfrm flipH="1">
            <a:off x="9422106" y="5588529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3190819E-8DE9-5F88-BB5D-FDFAD7066A6C}"/>
              </a:ext>
            </a:extLst>
          </p:cNvPr>
          <p:cNvCxnSpPr>
            <a:cxnSpLocks/>
          </p:cNvCxnSpPr>
          <p:nvPr/>
        </p:nvCxnSpPr>
        <p:spPr bwMode="auto">
          <a:xfrm flipH="1">
            <a:off x="9408368" y="5582807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B1B5D5E8-BF18-2BE1-0985-6F733A8F78A5}"/>
              </a:ext>
            </a:extLst>
          </p:cNvPr>
          <p:cNvSpPr/>
          <p:nvPr/>
        </p:nvSpPr>
        <p:spPr bwMode="auto">
          <a:xfrm>
            <a:off x="9608248" y="5425765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45024751-98DA-21FB-44D0-51B4035B1622}"/>
              </a:ext>
            </a:extLst>
          </p:cNvPr>
          <p:cNvCxnSpPr/>
          <p:nvPr/>
        </p:nvCxnSpPr>
        <p:spPr bwMode="auto">
          <a:xfrm flipV="1">
            <a:off x="9964380" y="3791182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B54B2E06-D5E4-4E65-FE3F-D86DB21CCA03}"/>
              </a:ext>
            </a:extLst>
          </p:cNvPr>
          <p:cNvSpPr txBox="1"/>
          <p:nvPr/>
        </p:nvSpPr>
        <p:spPr>
          <a:xfrm>
            <a:off x="4518258" y="5229200"/>
            <a:ext cx="1025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Period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E71E21-D410-DF29-A7AD-8F6B74187B17}"/>
              </a:ext>
            </a:extLst>
          </p:cNvPr>
          <p:cNvSpPr txBox="1"/>
          <p:nvPr/>
        </p:nvSpPr>
        <p:spPr>
          <a:xfrm>
            <a:off x="753718" y="4497950"/>
            <a:ext cx="149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7AA588-72CD-A27B-5622-7107D13EDBB6}"/>
              </a:ext>
            </a:extLst>
          </p:cNvPr>
          <p:cNvSpPr txBox="1"/>
          <p:nvPr/>
        </p:nvSpPr>
        <p:spPr>
          <a:xfrm>
            <a:off x="491726" y="5501575"/>
            <a:ext cx="2016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(Non-member)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155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Example 3</a:t>
            </a:r>
            <a:endParaRPr lang="en-US" sz="16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74640D00-AB65-4F4C-1C1F-0B9C907CFE85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789040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CABC38CD-42D7-5F12-C5AE-7F045A0695B0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797152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C21B087-A9CC-3FBB-A23D-7CD0C6906799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805264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CDD681D-FF9B-CCA2-8388-985167119C07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212976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2B917B69-D016-06C4-3DD7-4EB9010CF71E}"/>
              </a:ext>
            </a:extLst>
          </p:cNvPr>
          <p:cNvCxnSpPr>
            <a:cxnSpLocks/>
          </p:cNvCxnSpPr>
          <p:nvPr/>
        </p:nvCxnSpPr>
        <p:spPr bwMode="auto">
          <a:xfrm>
            <a:off x="9264352" y="3212976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66B332A-7D72-F72B-CA8B-235A24AB7521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356992"/>
            <a:ext cx="47288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557A0B2-AE7E-CE55-FF24-54AFFA8CECF3}"/>
              </a:ext>
            </a:extLst>
          </p:cNvPr>
          <p:cNvSpPr txBox="1"/>
          <p:nvPr/>
        </p:nvSpPr>
        <p:spPr>
          <a:xfrm>
            <a:off x="5774628" y="2906043"/>
            <a:ext cx="15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R-TWT SP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8DFC4A-0A1A-0114-19C3-01491D722D7B}"/>
              </a:ext>
            </a:extLst>
          </p:cNvPr>
          <p:cNvSpPr/>
          <p:nvPr/>
        </p:nvSpPr>
        <p:spPr bwMode="auto">
          <a:xfrm>
            <a:off x="3863752" y="3558853"/>
            <a:ext cx="3315766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EE94BED9-351B-6E1D-6E1D-978164667C77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7980" y="558638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0EBC2ABC-0E58-80FC-8BEA-3AD4995423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553726" y="558924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EDB632D-D3D6-3DE1-E55B-3D84596DF8EB}"/>
              </a:ext>
            </a:extLst>
          </p:cNvPr>
          <p:cNvCxnSpPr>
            <a:cxnSpLocks/>
          </p:cNvCxnSpPr>
          <p:nvPr/>
        </p:nvCxnSpPr>
        <p:spPr bwMode="auto">
          <a:xfrm flipH="1">
            <a:off x="5539988" y="5583522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E352AF7-4558-A600-52C0-B6F1B1DE1221}"/>
              </a:ext>
            </a:extLst>
          </p:cNvPr>
          <p:cNvSpPr/>
          <p:nvPr/>
        </p:nvSpPr>
        <p:spPr bwMode="auto">
          <a:xfrm>
            <a:off x="5739868" y="5426480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34BDBF8-8516-3299-41E9-DB2BF454C58D}"/>
              </a:ext>
            </a:extLst>
          </p:cNvPr>
          <p:cNvSpPr/>
          <p:nvPr/>
        </p:nvSpPr>
        <p:spPr bwMode="auto">
          <a:xfrm>
            <a:off x="7968208" y="4416152"/>
            <a:ext cx="864096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1C53672-545F-6C9D-1DB4-5CCC8254082A}"/>
              </a:ext>
            </a:extLst>
          </p:cNvPr>
          <p:cNvSpPr/>
          <p:nvPr/>
        </p:nvSpPr>
        <p:spPr bwMode="auto">
          <a:xfrm>
            <a:off x="2245955" y="3408039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(Period1)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2F85877-B688-1CEE-2780-AB7AE3264CEA}"/>
              </a:ext>
            </a:extLst>
          </p:cNvPr>
          <p:cNvCxnSpPr>
            <a:cxnSpLocks/>
          </p:cNvCxnSpPr>
          <p:nvPr/>
        </p:nvCxnSpPr>
        <p:spPr bwMode="auto">
          <a:xfrm>
            <a:off x="4543925" y="5564794"/>
            <a:ext cx="9377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695446AF-A5DC-4AD0-1686-00875D8AAF88}"/>
              </a:ext>
            </a:extLst>
          </p:cNvPr>
          <p:cNvSpPr/>
          <p:nvPr/>
        </p:nvSpPr>
        <p:spPr bwMode="auto">
          <a:xfrm>
            <a:off x="6750026" y="3408039"/>
            <a:ext cx="28415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627BDF-26DC-1A06-A76C-D0F91E790FCA}"/>
              </a:ext>
            </a:extLst>
          </p:cNvPr>
          <p:cNvSpPr txBox="1"/>
          <p:nvPr/>
        </p:nvSpPr>
        <p:spPr>
          <a:xfrm>
            <a:off x="1271464" y="357301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AP1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F5FA9B17-1CAA-D968-448A-F6B5D05CF388}"/>
              </a:ext>
            </a:extLst>
          </p:cNvPr>
          <p:cNvCxnSpPr/>
          <p:nvPr/>
        </p:nvCxnSpPr>
        <p:spPr bwMode="auto">
          <a:xfrm flipV="1">
            <a:off x="6096000" y="3791897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4EFB69F5-B73D-FEEC-35CF-F2CD57565488}"/>
              </a:ext>
            </a:extLst>
          </p:cNvPr>
          <p:cNvCxnSpPr>
            <a:cxnSpLocks/>
          </p:cNvCxnSpPr>
          <p:nvPr/>
        </p:nvCxnSpPr>
        <p:spPr bwMode="auto">
          <a:xfrm>
            <a:off x="6892101" y="3791897"/>
            <a:ext cx="0" cy="20105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17AD852A-6065-09BA-506C-4A85D1A3F075}"/>
              </a:ext>
            </a:extLst>
          </p:cNvPr>
          <p:cNvSpPr/>
          <p:nvPr/>
        </p:nvSpPr>
        <p:spPr bwMode="auto">
          <a:xfrm>
            <a:off x="7118614" y="5575081"/>
            <a:ext cx="2217745" cy="23018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Deferring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FE10F4A-1FC0-C31F-FF0A-8F2CE4E309D3}"/>
              </a:ext>
            </a:extLst>
          </p:cNvPr>
          <p:cNvSpPr/>
          <p:nvPr/>
        </p:nvSpPr>
        <p:spPr bwMode="auto">
          <a:xfrm>
            <a:off x="7492209" y="3408039"/>
            <a:ext cx="330829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284F75A-D045-C416-A4B3-E87A9A3E479B}"/>
              </a:ext>
            </a:extLst>
          </p:cNvPr>
          <p:cNvSpPr/>
          <p:nvPr/>
        </p:nvSpPr>
        <p:spPr bwMode="auto">
          <a:xfrm>
            <a:off x="8908194" y="3411136"/>
            <a:ext cx="28415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B13711B-8498-A359-F8CE-F88883DD174A}"/>
              </a:ext>
            </a:extLst>
          </p:cNvPr>
          <p:cNvCxnSpPr>
            <a:cxnSpLocks/>
          </p:cNvCxnSpPr>
          <p:nvPr/>
        </p:nvCxnSpPr>
        <p:spPr bwMode="auto">
          <a:xfrm flipH="1">
            <a:off x="7218317" y="3578562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2BFEFF31-458B-FFCE-92E6-F06C8694716D}"/>
              </a:ext>
            </a:extLst>
          </p:cNvPr>
          <p:cNvCxnSpPr>
            <a:cxnSpLocks/>
          </p:cNvCxnSpPr>
          <p:nvPr/>
        </p:nvCxnSpPr>
        <p:spPr bwMode="auto">
          <a:xfrm flipH="1">
            <a:off x="7304063" y="358142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BA55CA12-C8CD-F405-45E0-028B9F0117A9}"/>
              </a:ext>
            </a:extLst>
          </p:cNvPr>
          <p:cNvCxnSpPr>
            <a:cxnSpLocks/>
          </p:cNvCxnSpPr>
          <p:nvPr/>
        </p:nvCxnSpPr>
        <p:spPr bwMode="auto">
          <a:xfrm flipH="1">
            <a:off x="7290325" y="3575701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9403498-DFBB-8D9F-4234-E2EBFB407215}"/>
              </a:ext>
            </a:extLst>
          </p:cNvPr>
          <p:cNvSpPr txBox="1"/>
          <p:nvPr/>
        </p:nvSpPr>
        <p:spPr>
          <a:xfrm>
            <a:off x="4518258" y="5229200"/>
            <a:ext cx="1025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Period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C10218-6868-927B-1966-DE328F776E90}"/>
              </a:ext>
            </a:extLst>
          </p:cNvPr>
          <p:cNvSpPr txBox="1"/>
          <p:nvPr/>
        </p:nvSpPr>
        <p:spPr>
          <a:xfrm>
            <a:off x="753718" y="4497950"/>
            <a:ext cx="149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2E423C-D468-950B-7331-506613D76188}"/>
              </a:ext>
            </a:extLst>
          </p:cNvPr>
          <p:cNvSpPr txBox="1"/>
          <p:nvPr/>
        </p:nvSpPr>
        <p:spPr>
          <a:xfrm>
            <a:off x="491726" y="5501575"/>
            <a:ext cx="2016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(Non-member)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9244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4079</TotalTime>
  <Words>1443</Words>
  <Application>Microsoft Office PowerPoint</Application>
  <PresentationFormat>Widescreen</PresentationFormat>
  <Paragraphs>226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Times New Roman</vt:lpstr>
      <vt:lpstr>Wingdings</vt:lpstr>
      <vt:lpstr>Office 테마</vt:lpstr>
      <vt:lpstr>Document</vt:lpstr>
      <vt:lpstr>Discussion on Enhanced R-TWT for UHR</vt:lpstr>
      <vt:lpstr>Introduction</vt:lpstr>
      <vt:lpstr>Recap: EHT R-TWT</vt:lpstr>
      <vt:lpstr>EHT R-TWT’s Issues</vt:lpstr>
      <vt:lpstr>Enhancing R-TWT for UHR</vt:lpstr>
      <vt:lpstr>Enhancing R-TWT for UHR</vt:lpstr>
      <vt:lpstr>Example</vt:lpstr>
      <vt:lpstr>Example</vt:lpstr>
      <vt:lpstr>Example</vt:lpstr>
      <vt:lpstr>Enhancing R-TWT for UHR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17</cp:revision>
  <cp:lastPrinted>1601-01-01T00:00:00Z</cp:lastPrinted>
  <dcterms:created xsi:type="dcterms:W3CDTF">2023-03-27T11:21:45Z</dcterms:created>
  <dcterms:modified xsi:type="dcterms:W3CDTF">2024-01-15T03:02:21Z</dcterms:modified>
</cp:coreProperties>
</file>