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2"/>
  </p:notesMasterIdLst>
  <p:handoutMasterIdLst>
    <p:handoutMasterId r:id="rId23"/>
  </p:handoutMasterIdLst>
  <p:sldIdLst>
    <p:sldId id="1864" r:id="rId6"/>
    <p:sldId id="1191" r:id="rId7"/>
    <p:sldId id="1774" r:id="rId8"/>
    <p:sldId id="1950" r:id="rId9"/>
    <p:sldId id="1919" r:id="rId10"/>
    <p:sldId id="1819" r:id="rId11"/>
    <p:sldId id="1974" r:id="rId12"/>
    <p:sldId id="1924" r:id="rId13"/>
    <p:sldId id="1975" r:id="rId14"/>
    <p:sldId id="1977" r:id="rId15"/>
    <p:sldId id="1976" r:id="rId16"/>
    <p:sldId id="1983" r:id="rId17"/>
    <p:sldId id="1982" r:id="rId18"/>
    <p:sldId id="1979" r:id="rId19"/>
    <p:sldId id="1978" r:id="rId20"/>
    <p:sldId id="1980" r:id="rId21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73" autoAdjust="0"/>
    <p:restoredTop sz="91159" autoAdjust="0"/>
  </p:normalViewPr>
  <p:slideViewPr>
    <p:cSldViewPr>
      <p:cViewPr varScale="1">
        <p:scale>
          <a:sx n="150" d="100"/>
          <a:sy n="150" d="100"/>
        </p:scale>
        <p:origin x="604" y="92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zo Wentink" userId="3b214777-5afc-4623-ada4-6e857acd9113" providerId="ADAL" clId="{A4502EC1-92B2-4505-B3D4-D7F325B11A1E}"/>
    <pc:docChg chg="modMainMaster">
      <pc:chgData name="Menzo Wentink" userId="3b214777-5afc-4623-ada4-6e857acd9113" providerId="ADAL" clId="{A4502EC1-92B2-4505-B3D4-D7F325B11A1E}" dt="2023-11-14T12:10:16.587" v="3" actId="20577"/>
      <pc:docMkLst>
        <pc:docMk/>
      </pc:docMkLst>
      <pc:sldMasterChg chg="modSp mod">
        <pc:chgData name="Menzo Wentink" userId="3b214777-5afc-4623-ada4-6e857acd9113" providerId="ADAL" clId="{A4502EC1-92B2-4505-B3D4-D7F325B11A1E}" dt="2023-11-14T12:10:16.587" v="3" actId="20577"/>
        <pc:sldMasterMkLst>
          <pc:docMk/>
          <pc:sldMasterMk cId="0" sldId="2147483699"/>
        </pc:sldMasterMkLst>
        <pc:spChg chg="mod">
          <ac:chgData name="Menzo Wentink" userId="3b214777-5afc-4623-ada4-6e857acd9113" providerId="ADAL" clId="{A4502EC1-92B2-4505-B3D4-D7F325B11A1E}" dt="2023-11-14T12:10:16.587" v="3" actId="20577"/>
          <ac:spMkLst>
            <pc:docMk/>
            <pc:sldMasterMk cId="0" sldId="2147483699"/>
            <ac:spMk id="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2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50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4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4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7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8" y="7091757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err="1">
                <a:solidFill>
                  <a:schemeClr val="tx1"/>
                </a:solidFill>
                <a:latin typeface="+mn-lt"/>
              </a:rPr>
              <a:t>doc: IEEE</a:t>
            </a:r>
            <a:r>
              <a:rPr lang="en-US" sz="1800" b="1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800" b="1">
                <a:solidFill>
                  <a:schemeClr val="tx1"/>
                </a:solidFill>
                <a:latin typeface="+mn-lt"/>
                <a:cs typeface="Calibri" pitchFamily="34" charset="0"/>
              </a:rPr>
              <a:t>23</a:t>
            </a:r>
            <a:r>
              <a:rPr lang="en-US" sz="1800" b="1">
                <a:latin typeface="+mn-lt"/>
                <a:cs typeface="Calibri" pitchFamily="34" charset="0"/>
              </a:rPr>
              <a:t>/2081r0</a:t>
            </a:r>
            <a:endParaRPr lang="en-US" sz="1800" b="1" kern="120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1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latin typeface="+mj-lt"/>
                <a:cs typeface="Calibri" pitchFamily="34" charset="0"/>
              </a:rPr>
              <a:t>November </a:t>
            </a:r>
            <a:r>
              <a:rPr lang="en-US" sz="1800" b="1" baseline="0">
                <a:latin typeface="+mj-lt"/>
                <a:cs typeface="Calibri" pitchFamily="34" charset="0"/>
              </a:rPr>
              <a:t>2023</a:t>
            </a:r>
            <a:endParaRPr lang="en-US" sz="1800" b="1" kern="120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9" y="7091757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81"/>
            <a:ext cx="7772400" cy="147002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BLE interference to XR/VR Wi-Fi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8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622488"/>
              </p:ext>
            </p:extLst>
          </p:nvPr>
        </p:nvGraphicFramePr>
        <p:xfrm>
          <a:off x="622300" y="3031331"/>
          <a:ext cx="7658113" cy="2286000"/>
        </p:xfrm>
        <a:graphic>
          <a:graphicData uri="http://schemas.openxmlformats.org/drawingml/2006/table">
            <a:tbl>
              <a:tblPr/>
              <a:tblGrid>
                <a:gridCol w="169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 </a:t>
                      </a:r>
                    </a:p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qti 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Bin Tian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 Diego, CA, USA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7080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Pooria Pakrooh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 Diego, CA, USA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8967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Steve Shellhammer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 Diego, CA, USA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60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816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4D6C-AE14-CDBE-C41A-6F5F2838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(XR/VR latency)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461BC-021B-FF7D-A1CF-6E3D96E5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NB signal like BLE has significant impact on Wi-Fi latency, especially for high Tx duty cycle</a:t>
            </a:r>
          </a:p>
          <a:p>
            <a:r>
              <a:rPr lang="en-US"/>
              <a:t>Adding simple LBT to BLE provides significant improvement</a:t>
            </a:r>
          </a:p>
          <a:p>
            <a:r>
              <a:rPr lang="en-US"/>
              <a:t>Recommend that .15 and .11 work together to define and adopt a coexistence scheme like 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2EBAD3-40D2-3B20-677A-F67199814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2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8232C9-16C3-AD8E-EBF1-7590BE1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Impact on Beacon Rx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349C3F-4163-DB2C-A562-AB7D3AD7C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7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30FB-1BE2-D880-85C2-F8AE4314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– 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2CE6-62B2-2C2C-5EB5-EF871CB3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BLE settings</a:t>
            </a:r>
          </a:p>
          <a:p>
            <a:pPr lvl="1"/>
            <a:r>
              <a:rPr lang="en-US" sz="1400"/>
              <a:t>14 dBm at central and peripheral</a:t>
            </a:r>
          </a:p>
          <a:p>
            <a:pPr lvl="1"/>
            <a:r>
              <a:rPr lang="en-US" sz="1400"/>
              <a:t>416 us Tx time at central, 150 us IFS, 80 us Tx time at peripheral</a:t>
            </a:r>
          </a:p>
          <a:p>
            <a:pPr lvl="1"/>
            <a:r>
              <a:rPr lang="en-US" sz="1400"/>
              <a:t>2 MHz channel width</a:t>
            </a:r>
          </a:p>
          <a:p>
            <a:pPr lvl="1"/>
            <a:r>
              <a:rPr lang="en-US" sz="1400"/>
              <a:t>Rx level on BLE link: –33 dBm</a:t>
            </a:r>
          </a:p>
          <a:p>
            <a:pPr lvl="1"/>
            <a:r>
              <a:rPr lang="en-US" sz="1400"/>
              <a:t>Rx level of BLE at Wi-Fi: –50 dBm</a:t>
            </a:r>
          </a:p>
          <a:p>
            <a:pPr lvl="1"/>
            <a:r>
              <a:rPr lang="en-US" sz="1400"/>
              <a:t>BLE stays on the same channel (no frequency hopping)</a:t>
            </a:r>
          </a:p>
          <a:p>
            <a:pPr lvl="1"/>
            <a:r>
              <a:rPr lang="en-US" sz="1400"/>
              <a:t>BLE with LBT uses CCA trigger</a:t>
            </a:r>
          </a:p>
          <a:p>
            <a:pPr lvl="2"/>
            <a:r>
              <a:rPr lang="en-US" sz="1200"/>
              <a:t>CCA trigger uses a short LBT before each BLE transmission</a:t>
            </a:r>
          </a:p>
          <a:p>
            <a:pPr lvl="2"/>
            <a:r>
              <a:rPr lang="en-US" sz="1200"/>
              <a:t>a channel is evacuated when the number of consecutive CCA busies reaches 3</a:t>
            </a:r>
          </a:p>
          <a:p>
            <a:pPr lvl="1"/>
            <a:r>
              <a:rPr lang="en-US" sz="1400"/>
              <a:t>BLE arrival intervals / duty cycle</a:t>
            </a:r>
          </a:p>
          <a:p>
            <a:pPr lvl="2"/>
            <a:endParaRPr lang="en-US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pPr lvl="1"/>
            <a:endParaRPr lang="en-US" sz="11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EAABF-FD3F-7C7F-A18C-059F0B25E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A2EF68-F640-3935-711F-4F3487CA3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4149179"/>
            <a:ext cx="1692188" cy="190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54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30FB-1BE2-D880-85C2-F8AE4314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– 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2CE6-62B2-2C2C-5EB5-EF871CB3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Wi-Fi settings</a:t>
            </a:r>
          </a:p>
          <a:p>
            <a:pPr lvl="1"/>
            <a:r>
              <a:rPr lang="en-US" sz="1400"/>
              <a:t>14 dBm at AP and STA</a:t>
            </a:r>
          </a:p>
          <a:p>
            <a:pPr lvl="1"/>
            <a:r>
              <a:rPr lang="en-US" sz="1400"/>
              <a:t>160 MHz BSS</a:t>
            </a:r>
          </a:p>
          <a:p>
            <a:pPr lvl="1"/>
            <a:r>
              <a:rPr lang="en-US" sz="1400"/>
              <a:t>450 us Beacon every 100 ms (0.45% duty cycle)</a:t>
            </a:r>
          </a:p>
          <a:p>
            <a:pPr lvl="1"/>
            <a:r>
              <a:rPr lang="en-US" sz="1400"/>
              <a:t>Rx level on Wi-Fi link: –77 dBm to –32 dBm</a:t>
            </a:r>
          </a:p>
          <a:p>
            <a:pPr lvl="1"/>
            <a:r>
              <a:rPr lang="en-US" sz="1400"/>
              <a:t>Rx level of Wi-Fi at BLE: –50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EAABF-FD3F-7C7F-A18C-059F0B25E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50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1ADBED-108F-4F20-BF8F-AD03B3A4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 without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E0D69-95A0-25D4-98B0-363F7AD28F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D87064-F42F-15E5-72BB-94ACE4454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3A9974-3872-14FF-78BB-B16CEDE00120}"/>
              </a:ext>
            </a:extLst>
          </p:cNvPr>
          <p:cNvSpPr txBox="1"/>
          <p:nvPr/>
        </p:nvSpPr>
        <p:spPr>
          <a:xfrm>
            <a:off x="7443196" y="6669461"/>
            <a:ext cx="1141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nb_lbe_bc_r3401a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85B422-8437-9F7B-F9F7-C8B9EB378EF4}"/>
              </a:ext>
            </a:extLst>
          </p:cNvPr>
          <p:cNvSpPr txBox="1"/>
          <p:nvPr/>
        </p:nvSpPr>
        <p:spPr>
          <a:xfrm>
            <a:off x="6804248" y="2419970"/>
            <a:ext cx="140415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+mn-lt"/>
              </a:rPr>
              <a:t>Just 5% BLE duty cycle can cause 10% beacon loss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15AC09-ABFA-5E8D-8B5E-530ADF07CF5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28184" y="2357254"/>
            <a:ext cx="684076" cy="216024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E5CD734-ED34-775E-AC5C-EA6B0CCC1691}"/>
              </a:ext>
            </a:extLst>
          </p:cNvPr>
          <p:cNvSpPr txBox="1"/>
          <p:nvPr/>
        </p:nvSpPr>
        <p:spPr>
          <a:xfrm>
            <a:off x="6840252" y="3897151"/>
            <a:ext cx="129614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+mn-lt"/>
              </a:rPr>
              <a:t>33% BLE duty cycle can cause almost 60% beacon loss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5FA786-3D62-7F2E-C751-74CDA058487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28184" y="3941430"/>
            <a:ext cx="684076" cy="216024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35636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1ADBED-108F-4F20-BF8F-AD03B3A4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 with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E0D69-95A0-25D4-98B0-363F7AD28F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02F76-F0DB-E06E-0005-79F7648BC837}"/>
              </a:ext>
            </a:extLst>
          </p:cNvPr>
          <p:cNvSpPr txBox="1"/>
          <p:nvPr/>
        </p:nvSpPr>
        <p:spPr>
          <a:xfrm>
            <a:off x="7439990" y="6669461"/>
            <a:ext cx="11480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nb_lbe_bc_r3401b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D429-1E85-DCC3-0F7A-1E21AB7B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F88F0B-8EF1-8ACB-9C43-648C475E4380}"/>
              </a:ext>
            </a:extLst>
          </p:cNvPr>
          <p:cNvSpPr txBox="1"/>
          <p:nvPr/>
        </p:nvSpPr>
        <p:spPr>
          <a:xfrm>
            <a:off x="6840252" y="2203946"/>
            <a:ext cx="1224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+mn-lt"/>
              </a:rPr>
              <a:t>LBT solves the issue entirely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B5CB23-DC9A-4198-1CED-0FD0A24F928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28184" y="2096951"/>
            <a:ext cx="684076" cy="216024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29211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4D6C-AE14-CDBE-C41A-6F5F2838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(Beacon Rx)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461BC-021B-FF7D-A1CF-6E3D96E5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NB signals like BLE can have a significant impact on Wi-Fi Beacon Rx</a:t>
            </a:r>
          </a:p>
          <a:p>
            <a:pPr lvl="1"/>
            <a:r>
              <a:rPr lang="en-US"/>
              <a:t>even just 5% BLE duty cycle can cause 10% Beacon loss</a:t>
            </a:r>
          </a:p>
          <a:p>
            <a:pPr lvl="1"/>
            <a:r>
              <a:rPr lang="en-US"/>
              <a:t>33% BLE duty cycle can cause almost 60% Beacon loss</a:t>
            </a:r>
          </a:p>
          <a:p>
            <a:r>
              <a:rPr lang="en-US"/>
              <a:t>Adding simple LBT to BLE solves this issue entirely</a:t>
            </a:r>
          </a:p>
          <a:p>
            <a:r>
              <a:rPr lang="en-US"/>
              <a:t>Recommend that .15 and .11 work together to define and adopt a coexistence scheme like 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2EBAD3-40D2-3B20-677A-F67199814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E258-3405-6247-98EC-146BA51D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3537-2AFA-EF42-AB06-D24C13246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These slides analyze the impact of NB signals, e.g. Bluetooth Low Energy (BLE), on low latency Wi-Fi applications like XR/VR and on Beacon Rx</a:t>
            </a:r>
          </a:p>
          <a:p>
            <a:pPr lvl="1"/>
            <a:r>
              <a:rPr lang="en-US" sz="1400"/>
              <a:t>this effort is triggered by proposals in 802.15.4ab to use NB without LBT</a:t>
            </a:r>
          </a:p>
          <a:p>
            <a:pPr lvl="1"/>
            <a:r>
              <a:rPr lang="en-US" sz="1400"/>
              <a:t>BLE is analyzed with and without LBT</a:t>
            </a:r>
          </a:p>
          <a:p>
            <a:pPr lvl="1"/>
            <a:endParaRPr lang="en-US" sz="1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F172-A26E-D64B-91FF-F304EB2BA5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5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30FB-1BE2-D880-85C2-F8AE4314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– 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2CE6-62B2-2C2C-5EB5-EF871CB3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BLE settings</a:t>
            </a:r>
          </a:p>
          <a:p>
            <a:pPr lvl="1"/>
            <a:r>
              <a:rPr lang="en-US" sz="1400"/>
              <a:t>14 dBm at central and peripheral</a:t>
            </a:r>
          </a:p>
          <a:p>
            <a:pPr lvl="1"/>
            <a:r>
              <a:rPr lang="en-US" sz="1400"/>
              <a:t>416 us Tx time at central, 150 us IFS, 80 us Tx time at peripheral</a:t>
            </a:r>
          </a:p>
          <a:p>
            <a:pPr lvl="1"/>
            <a:r>
              <a:rPr lang="en-US" sz="1400"/>
              <a:t>2 MHz channel width</a:t>
            </a:r>
          </a:p>
          <a:p>
            <a:pPr lvl="1"/>
            <a:r>
              <a:rPr lang="en-US" sz="1400"/>
              <a:t>Rx level on BLE link: –33 dBm</a:t>
            </a:r>
          </a:p>
          <a:p>
            <a:pPr lvl="1"/>
            <a:r>
              <a:rPr lang="en-US" sz="1400"/>
              <a:t>Rx level of BLE at Wi-Fi: –50 dBm</a:t>
            </a:r>
          </a:p>
          <a:p>
            <a:pPr lvl="1"/>
            <a:r>
              <a:rPr lang="en-US" sz="1400"/>
              <a:t>BLE stays on the same channel (no frequency hopping)</a:t>
            </a:r>
          </a:p>
          <a:p>
            <a:pPr lvl="1"/>
            <a:r>
              <a:rPr lang="en-US" sz="1400"/>
              <a:t>BLE with LBT uses CCA trigger</a:t>
            </a:r>
          </a:p>
          <a:p>
            <a:pPr lvl="2"/>
            <a:r>
              <a:rPr lang="en-US" sz="1200"/>
              <a:t>CCA trigger uses a short LBT before each BLE transmission</a:t>
            </a:r>
          </a:p>
          <a:p>
            <a:pPr lvl="2"/>
            <a:r>
              <a:rPr lang="en-US" sz="1200"/>
              <a:t>a channel is evacuated when the number of consecutive CCA busies reaches 3</a:t>
            </a:r>
          </a:p>
          <a:p>
            <a:pPr lvl="1"/>
            <a:r>
              <a:rPr lang="en-US" sz="1400"/>
              <a:t>BLE arrival intervals / duty cycle</a:t>
            </a:r>
          </a:p>
          <a:p>
            <a:pPr lvl="2"/>
            <a:endParaRPr lang="en-US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pPr lvl="1"/>
            <a:endParaRPr lang="en-US" sz="11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EAABF-FD3F-7C7F-A18C-059F0B25E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A2EF68-F640-3935-711F-4F3487CA3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4149179"/>
            <a:ext cx="1692188" cy="190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3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30FB-1BE2-D880-85C2-F8AE4314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– 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2CE6-62B2-2C2C-5EB5-EF871CB3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Wi-Fi settings</a:t>
            </a:r>
          </a:p>
          <a:p>
            <a:pPr lvl="1"/>
            <a:r>
              <a:rPr lang="en-US" sz="1400"/>
              <a:t>14 dBm at AP and STA</a:t>
            </a:r>
          </a:p>
          <a:p>
            <a:pPr lvl="1"/>
            <a:r>
              <a:rPr lang="en-US" sz="1400"/>
              <a:t>160 MHz, MCS2, 2x2, 800 ns GI (432 Mbps)</a:t>
            </a:r>
          </a:p>
          <a:p>
            <a:pPr lvl="1"/>
            <a:r>
              <a:rPr lang="en-US" sz="1400"/>
              <a:t>75 Mbps fixed rate (XR/VR)</a:t>
            </a:r>
          </a:p>
          <a:p>
            <a:pPr lvl="1"/>
            <a:r>
              <a:rPr lang="en-US" sz="1400"/>
              <a:t>2428 us / packet (without interference)</a:t>
            </a:r>
          </a:p>
          <a:p>
            <a:pPr lvl="1"/>
            <a:r>
              <a:rPr lang="en-US" sz="1400"/>
              <a:t>14 ms average interarrival time (72 Hz)</a:t>
            </a:r>
          </a:p>
          <a:p>
            <a:pPr lvl="1"/>
            <a:r>
              <a:rPr lang="en-US" sz="1400"/>
              <a:t>17% duty cycle without interference</a:t>
            </a:r>
          </a:p>
          <a:p>
            <a:pPr lvl="1"/>
            <a:r>
              <a:rPr lang="en-US" sz="1400"/>
              <a:t>RTS/CTS/A-MPDU/BA frame exchange</a:t>
            </a:r>
          </a:p>
          <a:p>
            <a:pPr lvl="1"/>
            <a:r>
              <a:rPr lang="en-US" sz="1400"/>
              <a:t>Rx level on Wi-Fi link: –77 dBm to –32 dBm</a:t>
            </a:r>
          </a:p>
          <a:p>
            <a:pPr lvl="1"/>
            <a:r>
              <a:rPr lang="en-US" sz="1400"/>
              <a:t>Rx level of Wi-Fi at BLE: –50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EAABF-FD3F-7C7F-A18C-059F0B25E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F2E8-AA85-F517-4290-EB69860C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415C0-93C3-1BAC-2AD9-57968E56B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C60B0B-62A6-3969-6E28-F07E4485E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C9060147-036C-0892-E1F4-026395A9098F}"/>
              </a:ext>
            </a:extLst>
          </p:cNvPr>
          <p:cNvSpPr/>
          <p:nvPr/>
        </p:nvSpPr>
        <p:spPr bwMode="auto">
          <a:xfrm>
            <a:off x="5394960" y="3544067"/>
            <a:ext cx="180020" cy="180020"/>
          </a:xfrm>
          <a:prstGeom prst="ellips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6627852-A6C0-5ADE-DEC7-5B40671680C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49240" y="3537111"/>
            <a:ext cx="288032" cy="18002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57125-8ADD-5734-A3BC-02A6F2E57099}"/>
              </a:ext>
            </a:extLst>
          </p:cNvPr>
          <p:cNvCxnSpPr>
            <a:cxnSpLocks/>
          </p:cNvCxnSpPr>
          <p:nvPr/>
        </p:nvCxnSpPr>
        <p:spPr bwMode="auto">
          <a:xfrm flipV="1">
            <a:off x="3926933" y="2997051"/>
            <a:ext cx="1405735" cy="612068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dash"/>
            <a:round/>
            <a:headEnd type="arrow" w="sm" len="sm"/>
            <a:tailEnd type="arrow" w="sm" len="sm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BD018D-230E-8478-C1CD-EB050AA5F728}"/>
              </a:ext>
            </a:extLst>
          </p:cNvPr>
          <p:cNvCxnSpPr>
            <a:cxnSpLocks/>
          </p:cNvCxnSpPr>
          <p:nvPr/>
        </p:nvCxnSpPr>
        <p:spPr bwMode="auto">
          <a:xfrm>
            <a:off x="3923928" y="3681127"/>
            <a:ext cx="1405735" cy="612068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dash"/>
            <a:round/>
            <a:headEnd type="arrow" w="sm" len="sm"/>
            <a:tailEnd type="arrow" w="sm" len="sm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588256-FB11-B9BC-BCE9-B5015A692DA3}"/>
              </a:ext>
            </a:extLst>
          </p:cNvPr>
          <p:cNvSpPr txBox="1"/>
          <p:nvPr/>
        </p:nvSpPr>
        <p:spPr>
          <a:xfrm>
            <a:off x="3923928" y="3537111"/>
            <a:ext cx="5020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-50 dBm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6458D1-A13A-3F01-7A07-A05F40D1708C}"/>
              </a:ext>
            </a:extLst>
          </p:cNvPr>
          <p:cNvSpPr txBox="1"/>
          <p:nvPr/>
        </p:nvSpPr>
        <p:spPr>
          <a:xfrm>
            <a:off x="4896036" y="2817031"/>
            <a:ext cx="5020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-50 dBm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E4C2DF-1B65-8CE9-B5A0-3A18A8B65880}"/>
              </a:ext>
            </a:extLst>
          </p:cNvPr>
          <p:cNvSpPr txBox="1"/>
          <p:nvPr/>
        </p:nvSpPr>
        <p:spPr>
          <a:xfrm>
            <a:off x="4896036" y="4293195"/>
            <a:ext cx="5020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-50 dBm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43DE9F-E54D-8ED6-AD4E-C815A8F05C83}"/>
              </a:ext>
            </a:extLst>
          </p:cNvPr>
          <p:cNvSpPr txBox="1"/>
          <p:nvPr/>
        </p:nvSpPr>
        <p:spPr>
          <a:xfrm>
            <a:off x="5436096" y="4201152"/>
            <a:ext cx="7377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-77 to -34 dBm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F0B4A8-054D-AAB1-23A7-ED63E3C78C81}"/>
              </a:ext>
            </a:extLst>
          </p:cNvPr>
          <p:cNvSpPr txBox="1"/>
          <p:nvPr/>
        </p:nvSpPr>
        <p:spPr>
          <a:xfrm>
            <a:off x="5436096" y="2925903"/>
            <a:ext cx="7377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-77 to -34 dBm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CA3DC8-F44B-4FC3-E4DD-53BEC43C73B8}"/>
              </a:ext>
            </a:extLst>
          </p:cNvPr>
          <p:cNvSpPr txBox="1"/>
          <p:nvPr/>
        </p:nvSpPr>
        <p:spPr>
          <a:xfrm>
            <a:off x="3667091" y="3207785"/>
            <a:ext cx="3626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b="1">
                <a:latin typeface="Times New Roman" panose="02020603050405020304" pitchFamily="18" charset="0"/>
                <a:cs typeface="Times New Roman" panose="02020603050405020304" pitchFamily="18" charset="0"/>
              </a:rPr>
              <a:t>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9D3E38-30B6-EC1B-E5AA-778EEBEAE902}"/>
              </a:ext>
            </a:extLst>
          </p:cNvPr>
          <p:cNvSpPr txBox="1"/>
          <p:nvPr/>
        </p:nvSpPr>
        <p:spPr>
          <a:xfrm>
            <a:off x="5242233" y="256500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b="1"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</a:p>
          <a:p>
            <a:pPr algn="ctr"/>
            <a:r>
              <a:rPr lang="en-US" sz="700" b="1">
                <a:latin typeface="Times New Roman" panose="02020603050405020304" pitchFamily="18" charset="0"/>
                <a:cs typeface="Times New Roman" panose="02020603050405020304" pitchFamily="18" charset="0"/>
              </a:rPr>
              <a:t>XR/VR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25BD56-983B-DF8F-57D7-B65948C6215B}"/>
              </a:ext>
            </a:extLst>
          </p:cNvPr>
          <p:cNvSpPr txBox="1"/>
          <p:nvPr/>
        </p:nvSpPr>
        <p:spPr>
          <a:xfrm>
            <a:off x="5576052" y="3481362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att 0 to 45 dB</a:t>
            </a:r>
          </a:p>
          <a:p>
            <a:pPr algn="ctr"/>
            <a:r>
              <a:rPr lang="en-US" sz="700">
                <a:latin typeface="Times New Roman" panose="02020603050405020304" pitchFamily="18" charset="0"/>
                <a:cs typeface="Times New Roman" panose="02020603050405020304" pitchFamily="18" charset="0"/>
              </a:rPr>
              <a:t>(pl 46 to 91 dB)</a:t>
            </a:r>
          </a:p>
        </p:txBody>
      </p:sp>
    </p:spTree>
    <p:extLst>
      <p:ext uri="{BB962C8B-B14F-4D97-AF65-F5344CB8AC3E}">
        <p14:creationId xmlns:p14="http://schemas.microsoft.com/office/powerpoint/2010/main" val="53288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8EBD3C-DDF9-33AC-AA20-9E3670EA02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Simulations XR/VR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E1156-8228-CAC4-C455-D14BAA429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3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1ADBED-108F-4F20-BF8F-AD03B3A4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 without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E0D69-95A0-25D4-98B0-363F7AD28F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02F76-F0DB-E06E-0005-79F7648BC837}"/>
              </a:ext>
            </a:extLst>
          </p:cNvPr>
          <p:cNvSpPr txBox="1"/>
          <p:nvPr/>
        </p:nvSpPr>
        <p:spPr>
          <a:xfrm>
            <a:off x="7629144" y="6669461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nb_r3303aj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3EEAA3-4ABE-2CFC-7E90-AE80A6BAA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807E83-7500-7A8D-368D-8F17490B4917}"/>
              </a:ext>
            </a:extLst>
          </p:cNvPr>
          <p:cNvSpPr txBox="1"/>
          <p:nvPr/>
        </p:nvSpPr>
        <p:spPr>
          <a:xfrm>
            <a:off x="4572000" y="3465103"/>
            <a:ext cx="154817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+mn-lt"/>
              </a:rPr>
              <a:t>Tail latency increases significantly for BLE duty cycles &gt; 10%</a:t>
            </a:r>
          </a:p>
        </p:txBody>
      </p:sp>
    </p:spTree>
    <p:extLst>
      <p:ext uri="{BB962C8B-B14F-4D97-AF65-F5344CB8AC3E}">
        <p14:creationId xmlns:p14="http://schemas.microsoft.com/office/powerpoint/2010/main" val="39107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1ADBED-108F-4F20-BF8F-AD03B3A4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 without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E0D69-95A0-25D4-98B0-363F7AD28F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02F76-F0DB-E06E-0005-79F7648BC837}"/>
              </a:ext>
            </a:extLst>
          </p:cNvPr>
          <p:cNvSpPr txBox="1"/>
          <p:nvPr/>
        </p:nvSpPr>
        <p:spPr>
          <a:xfrm>
            <a:off x="7789450" y="6669461"/>
            <a:ext cx="4491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160CA189-DE32-E562-D10A-6AAB22F90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84" y="1916931"/>
            <a:ext cx="5868651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33629C-0103-5711-9BBD-1E8A1598D3B9}"/>
              </a:ext>
            </a:extLst>
          </p:cNvPr>
          <p:cNvSpPr txBox="1"/>
          <p:nvPr/>
        </p:nvSpPr>
        <p:spPr>
          <a:xfrm>
            <a:off x="4139889" y="980827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latin typeface="+mn-lt"/>
              </a:rPr>
              <a:t>(Meta)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634377-212B-1013-EA59-C539E372ADCC}"/>
              </a:ext>
            </a:extLst>
          </p:cNvPr>
          <p:cNvSpPr txBox="1"/>
          <p:nvPr/>
        </p:nvSpPr>
        <p:spPr>
          <a:xfrm>
            <a:off x="6588224" y="478331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latin typeface="Times New Roman" panose="02020603050405020304" pitchFamily="18" charset="0"/>
                <a:cs typeface="Times New Roman" panose="02020603050405020304" pitchFamily="18" charset="0"/>
              </a:rPr>
              <a:t>(with ACK, duty cycles are a factor 0.2 larger)</a:t>
            </a:r>
          </a:p>
        </p:txBody>
      </p:sp>
    </p:spTree>
    <p:extLst>
      <p:ext uri="{BB962C8B-B14F-4D97-AF65-F5344CB8AC3E}">
        <p14:creationId xmlns:p14="http://schemas.microsoft.com/office/powerpoint/2010/main" val="105937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1ADBED-108F-4F20-BF8F-AD03B3A4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 with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E0D69-95A0-25D4-98B0-363F7AD28F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02F76-F0DB-E06E-0005-79F7648BC837}"/>
              </a:ext>
            </a:extLst>
          </p:cNvPr>
          <p:cNvSpPr txBox="1"/>
          <p:nvPr/>
        </p:nvSpPr>
        <p:spPr>
          <a:xfrm>
            <a:off x="7629145" y="6669461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nb_r3303ai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E2EBF4-36FD-B1F1-80D3-9148405AF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EAF573-D71D-B7C2-0C7A-F4948EFC971A}"/>
              </a:ext>
            </a:extLst>
          </p:cNvPr>
          <p:cNvSpPr txBox="1"/>
          <p:nvPr/>
        </p:nvSpPr>
        <p:spPr>
          <a:xfrm>
            <a:off x="3959932" y="4185183"/>
            <a:ext cx="18362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+mn-lt"/>
              </a:rPr>
              <a:t>With LBT, the latency impact to Wi-Fi is minor even for high BLE duty cycles</a:t>
            </a:r>
          </a:p>
        </p:txBody>
      </p:sp>
    </p:spTree>
    <p:extLst>
      <p:ext uri="{BB962C8B-B14F-4D97-AF65-F5344CB8AC3E}">
        <p14:creationId xmlns:p14="http://schemas.microsoft.com/office/powerpoint/2010/main" val="1862539610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arrow" w="sm" len="sm"/>
        </a:ln>
        <a:effectLst/>
      </a:spPr>
      <a:bodyPr/>
      <a:lstStyle/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242237</TotalTime>
  <Words>746</Words>
  <Application>Microsoft Office PowerPoint</Application>
  <PresentationFormat>Custom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Extend Submission Template</vt:lpstr>
      <vt:lpstr>BLE interference to XR/VR Wi-Fi</vt:lpstr>
      <vt:lpstr>Introduction</vt:lpstr>
      <vt:lpstr>Simulation settings – BLE</vt:lpstr>
      <vt:lpstr>Simulation settings – Wi-Fi</vt:lpstr>
      <vt:lpstr>Topology</vt:lpstr>
      <vt:lpstr>Simulations XR/VR</vt:lpstr>
      <vt:lpstr>BLE without LBT</vt:lpstr>
      <vt:lpstr>BLE without LBT</vt:lpstr>
      <vt:lpstr>BLE with LBT</vt:lpstr>
      <vt:lpstr>Conclusions (XR/VR latency)</vt:lpstr>
      <vt:lpstr>Impact on Beacon Rx</vt:lpstr>
      <vt:lpstr>Simulation settings – BLE</vt:lpstr>
      <vt:lpstr>Simulation settings – Wi-Fi</vt:lpstr>
      <vt:lpstr>BLE without LBT</vt:lpstr>
      <vt:lpstr>BLE with LBT</vt:lpstr>
      <vt:lpstr>Conclusions (Beacon Rx)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EIFS-after-Ack Issue</dc:title>
  <dc:subject/>
  <dc:creator>Menzo Wentink</dc:creator>
  <cp:keywords/>
  <dc:description/>
  <cp:lastModifiedBy>Menzo Wentink</cp:lastModifiedBy>
  <cp:revision>5289</cp:revision>
  <dcterms:created xsi:type="dcterms:W3CDTF">2008-10-07T17:07:33Z</dcterms:created>
  <dcterms:modified xsi:type="dcterms:W3CDTF">2023-11-14T12:11:47Z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