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59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" roundtripDataSignature="AMtx7mhdzQon5fnenAX08NqeLcVjuNtVd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BE99FA7-B124-4A9A-8860-C0A8F7D431BB}">
  <a:tblStyle styleId="{0BE99FA7-B124-4A9A-8860-C0A8F7D431BB}" styleName="Table_0">
    <a:wholeTbl>
      <a:tcTxStyle b="off" i="off">
        <a:font>
          <a:latin typeface="Times New Roman"/>
          <a:ea typeface="Times New Roman"/>
          <a:cs typeface="Times New Roman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09"/>
  </p:normalViewPr>
  <p:slideViewPr>
    <p:cSldViewPr snapToGrid="0">
      <p:cViewPr varScale="1">
        <p:scale>
          <a:sx n="104" d="100"/>
          <a:sy n="104" d="100"/>
        </p:scale>
        <p:origin x="1880" y="200"/>
      </p:cViewPr>
      <p:guideLst>
        <p:guide orient="horz" pos="159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customschemas.google.com/relationships/presentationmetadata" Target="metadata"/><Relationship Id="rId4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3801901" y="117368"/>
            <a:ext cx="2356158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641173" y="117369"/>
            <a:ext cx="91602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25513" y="750888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05734" y="4715408"/>
            <a:ext cx="4986207" cy="446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4045301" y="9610806"/>
            <a:ext cx="2112758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144074" y="9610806"/>
            <a:ext cx="51777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Google Shape;9;n"/>
          <p:cNvSpPr/>
          <p:nvPr/>
        </p:nvSpPr>
        <p:spPr>
          <a:xfrm>
            <a:off x="709648" y="9610806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" name="Google Shape;10;n"/>
          <p:cNvCxnSpPr/>
          <p:nvPr/>
        </p:nvCxnSpPr>
        <p:spPr>
          <a:xfrm>
            <a:off x="709648" y="9609108"/>
            <a:ext cx="537838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n"/>
          <p:cNvCxnSpPr/>
          <p:nvPr/>
        </p:nvCxnSpPr>
        <p:spPr>
          <a:xfrm>
            <a:off x="634948" y="317531"/>
            <a:ext cx="552778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>
            <a:spLocks noGrp="1"/>
          </p:cNvSpPr>
          <p:nvPr>
            <p:ph type="hdr" idx="2"/>
          </p:nvPr>
        </p:nvSpPr>
        <p:spPr>
          <a:xfrm>
            <a:off x="3801901" y="117368"/>
            <a:ext cx="2356158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doc.: IEEE 802.11-23/1441r0</a:t>
            </a:r>
            <a:endParaRPr/>
          </a:p>
        </p:txBody>
      </p:sp>
      <p:sp>
        <p:nvSpPr>
          <p:cNvPr id="98" name="Google Shape;98;p1:notes"/>
          <p:cNvSpPr txBox="1">
            <a:spLocks noGrp="1"/>
          </p:cNvSpPr>
          <p:nvPr>
            <p:ph type="dt" idx="10"/>
          </p:nvPr>
        </p:nvSpPr>
        <p:spPr>
          <a:xfrm>
            <a:off x="641173" y="117369"/>
            <a:ext cx="91602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September 2023</a:t>
            </a:r>
            <a:endParaRPr/>
          </a:p>
        </p:txBody>
      </p:sp>
      <p:sp>
        <p:nvSpPr>
          <p:cNvPr id="99" name="Google Shape;99;p1:notes"/>
          <p:cNvSpPr txBox="1">
            <a:spLocks noGrp="1"/>
          </p:cNvSpPr>
          <p:nvPr>
            <p:ph type="ftr" idx="11"/>
          </p:nvPr>
        </p:nvSpPr>
        <p:spPr>
          <a:xfrm>
            <a:off x="4045301" y="9610806"/>
            <a:ext cx="2112758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Srinivas Kandala, Samsung</a:t>
            </a:r>
            <a:endParaRPr/>
          </a:p>
        </p:txBody>
      </p:sp>
      <p:sp>
        <p:nvSpPr>
          <p:cNvPr id="100" name="Google Shape;100;p1:notes"/>
          <p:cNvSpPr txBox="1">
            <a:spLocks noGrp="1"/>
          </p:cNvSpPr>
          <p:nvPr>
            <p:ph type="sldNum" idx="12"/>
          </p:nvPr>
        </p:nvSpPr>
        <p:spPr>
          <a:xfrm>
            <a:off x="3246667" y="9610806"/>
            <a:ext cx="415177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101" name="Google Shape;101;p1:notes"/>
          <p:cNvSpPr>
            <a:spLocks noGrp="1" noRot="1" noChangeAspect="1"/>
          </p:cNvSpPr>
          <p:nvPr>
            <p:ph type="sldImg" idx="3"/>
          </p:nvPr>
        </p:nvSpPr>
        <p:spPr>
          <a:xfrm>
            <a:off x="925513" y="750888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2" name="Google Shape;102;p1:notes"/>
          <p:cNvSpPr txBox="1">
            <a:spLocks noGrp="1"/>
          </p:cNvSpPr>
          <p:nvPr>
            <p:ph type="body" idx="1"/>
          </p:nvPr>
        </p:nvSpPr>
        <p:spPr>
          <a:xfrm>
            <a:off x="905734" y="4715408"/>
            <a:ext cx="4986207" cy="446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:notes"/>
          <p:cNvSpPr txBox="1">
            <a:spLocks noGrp="1"/>
          </p:cNvSpPr>
          <p:nvPr>
            <p:ph type="body" idx="1"/>
          </p:nvPr>
        </p:nvSpPr>
        <p:spPr>
          <a:xfrm>
            <a:off x="905734" y="4715408"/>
            <a:ext cx="4986207" cy="446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50888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>
            <a:spLocks noGrp="1"/>
          </p:cNvSpPr>
          <p:nvPr>
            <p:ph type="body" idx="1"/>
          </p:nvPr>
        </p:nvSpPr>
        <p:spPr>
          <a:xfrm>
            <a:off x="905734" y="4715408"/>
            <a:ext cx="4986207" cy="446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50888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>
            <a:spLocks noGrp="1"/>
          </p:cNvSpPr>
          <p:nvPr>
            <p:ph type="body" idx="1"/>
          </p:nvPr>
        </p:nvSpPr>
        <p:spPr>
          <a:xfrm>
            <a:off x="905734" y="4715408"/>
            <a:ext cx="4986207" cy="446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50888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70950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2pPr>
            <a:lvl3pPr marL="1371600" lvl="2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3pPr>
            <a:lvl4pPr marL="1828800" lvl="3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–"/>
              <a:defRPr sz="1400"/>
            </a:lvl4pPr>
            <a:lvl5pPr marL="2286000" lvl="4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  <a:defRPr sz="14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6"/>
          <p:cNvSpPr txBox="1">
            <a:spLocks noGrp="1"/>
          </p:cNvSpPr>
          <p:nvPr>
            <p:ph type="body" idx="1"/>
          </p:nvPr>
        </p:nvSpPr>
        <p:spPr>
          <a:xfrm rot="5400000">
            <a:off x="2247900" y="-114300"/>
            <a:ext cx="46482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6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9" name="Google Shape;89;p16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7"/>
          <p:cNvSpPr txBox="1">
            <a:spLocks noGrp="1"/>
          </p:cNvSpPr>
          <p:nvPr>
            <p:ph type="body" idx="1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5" name="Google Shape;95;p17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사용자 지정 레이아웃">
  <p:cSld name="사용자 지정 레이아웃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5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marR="0" lvl="0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–"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" name="Google Shape;18;p5"/>
          <p:cNvSpPr/>
          <p:nvPr/>
        </p:nvSpPr>
        <p:spPr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4572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802.11-23/</a:t>
            </a:r>
            <a:r>
              <a:rPr lang="en-US"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2078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" name="Google Shape;19;p5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" name="Google Shape;20;p5"/>
          <p:cNvSpPr/>
          <p:nvPr/>
        </p:nvSpPr>
        <p:spPr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1" name="Google Shape;21;p5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"/>
          <p:cNvSpPr txBox="1">
            <a:spLocks noGrp="1"/>
          </p:cNvSpPr>
          <p:nvPr>
            <p:ph type="dt" idx="10"/>
          </p:nvPr>
        </p:nvSpPr>
        <p:spPr>
          <a:xfrm>
            <a:off x="685798" y="283150"/>
            <a:ext cx="19242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Jan 2024</a:t>
            </a:r>
            <a:endParaRPr/>
          </a:p>
        </p:txBody>
      </p:sp>
      <p:sp>
        <p:nvSpPr>
          <p:cNvPr id="105" name="Google Shape;105;p1"/>
          <p:cNvSpPr txBox="1">
            <a:spLocks noGrp="1"/>
          </p:cNvSpPr>
          <p:nvPr>
            <p:ph type="title"/>
          </p:nvPr>
        </p:nvSpPr>
        <p:spPr>
          <a:xfrm>
            <a:off x="381000" y="685800"/>
            <a:ext cx="83058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2600"/>
              <a:t>Coex Enhancement for XR Use Cases</a:t>
            </a:r>
            <a:endParaRPr/>
          </a:p>
        </p:txBody>
      </p:sp>
      <p:sp>
        <p:nvSpPr>
          <p:cNvPr id="106" name="Google Shape;106;p1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dirty="0"/>
              <a:t>Date:</a:t>
            </a:r>
            <a:r>
              <a:rPr lang="en-US" sz="2000" b="0" dirty="0"/>
              <a:t> 2024-12-07</a:t>
            </a:r>
            <a:endParaRPr dirty="0"/>
          </a:p>
        </p:txBody>
      </p:sp>
      <p:sp>
        <p:nvSpPr>
          <p:cNvPr id="107" name="Google Shape;107;p1"/>
          <p:cNvSpPr/>
          <p:nvPr/>
        </p:nvSpPr>
        <p:spPr>
          <a:xfrm>
            <a:off x="533400" y="2209800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8" name="Google Shape;108;p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graphicFrame>
        <p:nvGraphicFramePr>
          <p:cNvPr id="109" name="Google Shape;109;p1"/>
          <p:cNvGraphicFramePr/>
          <p:nvPr/>
        </p:nvGraphicFramePr>
        <p:xfrm>
          <a:off x="764886" y="2722563"/>
          <a:ext cx="7227125" cy="2748330"/>
        </p:xfrm>
        <a:graphic>
          <a:graphicData uri="http://schemas.openxmlformats.org/drawingml/2006/table">
            <a:tbl>
              <a:tblPr firstRow="1" bandRow="1">
                <a:noFill/>
                <a:tableStyleId>{0BE99FA7-B124-4A9A-8860-C0A8F7D431BB}</a:tableStyleId>
              </a:tblPr>
              <a:tblGrid>
                <a:gridCol w="1647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9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0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/>
                        <a:t>Name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/>
                        <a:t>Affiliations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/>
                        <a:t>Address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/>
                        <a:t>Phone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/>
                        <a:t>email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Guoqing Li</a:t>
                      </a:r>
                      <a:endParaRPr sz="11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Kumail Haider</a:t>
                      </a:r>
                      <a:endParaRPr sz="11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Carlos Aldana</a:t>
                      </a:r>
                      <a:endParaRPr sz="11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Claudio De Silva</a:t>
                      </a:r>
                      <a:endParaRPr sz="11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Davide Magrin</a:t>
                      </a:r>
                      <a:endParaRPr sz="11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Connor Kennedy</a:t>
                      </a:r>
                      <a:endParaRPr sz="11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Dong Zheng </a:t>
                      </a: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Meta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</a:rPr>
                        <a:t>guoqingli@meta.com</a:t>
                      </a: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0" name="Google Shape;110;p1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Guoqing Li, Meta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Problem Statement</a:t>
            </a:r>
            <a:endParaRPr/>
          </a:p>
        </p:txBody>
      </p:sp>
      <p:sp>
        <p:nvSpPr>
          <p:cNvPr id="116" name="Google Shape;116;p2"/>
          <p:cNvSpPr txBox="1">
            <a:spLocks noGrp="1"/>
          </p:cNvSpPr>
          <p:nvPr>
            <p:ph type="body" idx="1"/>
          </p:nvPr>
        </p:nvSpPr>
        <p:spPr>
          <a:xfrm>
            <a:off x="186175" y="1411600"/>
            <a:ext cx="88479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lang="en-US" sz="1800"/>
              <a:t>XR devices may use multiple radios such as Wi-Fi and Bluetooth and need to coex well </a:t>
            </a:r>
            <a:endParaRPr sz="2200"/>
          </a:p>
          <a:p>
            <a:pPr marL="34290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1800"/>
              <a:t>Device constraint issue</a:t>
            </a:r>
            <a:endParaRPr sz="1800"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</a:pPr>
            <a:r>
              <a:rPr lang="en-US"/>
              <a:t>Due to size and cost, these radios may share RF components and have to time share the RF resources  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Due to possible low isolation, one radio’s Tx may destroy another radio’s Rx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In addition, Tx+Tx or Rx+Rx may not be possible depending on device’s architecture design and cannot be assumed as default</a:t>
            </a:r>
            <a:endParaRPr/>
          </a:p>
          <a:p>
            <a:pPr marL="3429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AP rate adaptation issue</a:t>
            </a:r>
            <a:endParaRPr sz="1800"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BT traffic interval may be at a few ms (&lt;10ms) and Wi-Fi may not have sufficient time to notify AP its unavailability using power save signaligns (e.g., PM) when switching to BT activity 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As a result, downlink throughput/latency may be greatly degraded from AP’s fast rate scaling down due to lack of response from STA</a:t>
            </a:r>
            <a:endParaRPr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Wi-Fi packet duration issue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BT typically has periodic traffic and need to Tx/Rx at predicted time slot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However, AP/STA may continue Tx tinto BT’s Tx/RX slot, leading to either Wi-Fi packet loss or BT packet loss </a:t>
            </a:r>
            <a:endParaRPr/>
          </a:p>
          <a:p>
            <a:pPr marL="342900" lvl="0" indent="-2413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800"/>
          </a:p>
          <a:p>
            <a:pPr marL="0" lvl="0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None/>
            </a:pPr>
            <a:endParaRPr sz="1800"/>
          </a:p>
          <a:p>
            <a:pPr marL="342900" lvl="0" indent="-2413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800"/>
          </a:p>
          <a:p>
            <a:pPr marL="342900" lvl="0" indent="-2413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800"/>
          </a:p>
          <a:p>
            <a:pPr marL="342900" lvl="0" indent="-2413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800"/>
          </a:p>
        </p:txBody>
      </p:sp>
      <p:sp>
        <p:nvSpPr>
          <p:cNvPr id="117" name="Google Shape;117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18" name="Google Shape;118;p2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Guoqing Li, Meta</a:t>
            </a:r>
            <a:endParaRPr/>
          </a:p>
        </p:txBody>
      </p:sp>
      <p:sp>
        <p:nvSpPr>
          <p:cNvPr id="119" name="Google Shape;119;p2"/>
          <p:cNvSpPr txBox="1">
            <a:spLocks noGrp="1"/>
          </p:cNvSpPr>
          <p:nvPr>
            <p:ph type="dt" idx="10"/>
          </p:nvPr>
        </p:nvSpPr>
        <p:spPr>
          <a:xfrm>
            <a:off x="685798" y="283150"/>
            <a:ext cx="19242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Jan 2024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Coex Enhancement</a:t>
            </a:r>
            <a:endParaRPr/>
          </a:p>
        </p:txBody>
      </p:sp>
      <p:sp>
        <p:nvSpPr>
          <p:cNvPr id="125" name="Google Shape;125;p3"/>
          <p:cNvSpPr txBox="1">
            <a:spLocks noGrp="1"/>
          </p:cNvSpPr>
          <p:nvPr>
            <p:ph type="body" idx="1"/>
          </p:nvPr>
        </p:nvSpPr>
        <p:spPr>
          <a:xfrm>
            <a:off x="685800" y="1480800"/>
            <a:ext cx="8003100" cy="47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A client (STA) device may be aware of its co-located BT traffic profile and traffic interval and may shape its Wi-Fi Tx/Rx trafic to fit into BT gaps</a:t>
            </a:r>
            <a:endParaRPr/>
          </a:p>
          <a:p>
            <a:pPr marL="457200" lvl="0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STA may be able to control its uplink Tx activity, but has not mechanism to control AP’s DL activity</a:t>
            </a:r>
            <a:endParaRPr/>
          </a:p>
          <a:p>
            <a:pPr marL="457200" lvl="0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Proposal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Define a mechanism that allows STA to request AP to control the following </a:t>
            </a:r>
            <a:endParaRPr/>
          </a:p>
          <a:p>
            <a:pPr marL="137160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•"/>
            </a:pPr>
            <a:r>
              <a:rPr lang="en-US"/>
              <a:t>Max DL packet duration</a:t>
            </a:r>
            <a:endParaRPr/>
          </a:p>
          <a:p>
            <a:pPr marL="137160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•"/>
            </a:pPr>
            <a:r>
              <a:rPr lang="en-US"/>
              <a:t>Min Tx interval </a:t>
            </a:r>
            <a:endParaRPr/>
          </a:p>
          <a:p>
            <a:pPr marL="137160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•"/>
            </a:pPr>
            <a:r>
              <a:rPr lang="en-US"/>
              <a:t>Slow DL rate control when lack of UL BA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BT activity usually will last a few seconds to minutes, thus these parameters can negotiated through management frames 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endParaRPr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</p:txBody>
      </p:sp>
      <p:sp>
        <p:nvSpPr>
          <p:cNvPr id="126" name="Google Shape;126;p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27" name="Google Shape;127;p3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Guoqing Li, Meta</a:t>
            </a:r>
            <a:endParaRPr/>
          </a:p>
        </p:txBody>
      </p:sp>
      <p:sp>
        <p:nvSpPr>
          <p:cNvPr id="128" name="Google Shape;128;p3"/>
          <p:cNvSpPr txBox="1">
            <a:spLocks noGrp="1"/>
          </p:cNvSpPr>
          <p:nvPr>
            <p:ph type="dt" idx="10"/>
          </p:nvPr>
        </p:nvSpPr>
        <p:spPr>
          <a:xfrm>
            <a:off x="685798" y="283150"/>
            <a:ext cx="19242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Jan 2024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 err="1"/>
              <a:t>Coex</a:t>
            </a:r>
            <a:r>
              <a:rPr lang="en-US" dirty="0"/>
              <a:t> Enhancement (cont.)</a:t>
            </a:r>
            <a:endParaRPr dirty="0"/>
          </a:p>
        </p:txBody>
      </p:sp>
      <p:sp>
        <p:nvSpPr>
          <p:cNvPr id="125" name="Google Shape;125;p3"/>
          <p:cNvSpPr txBox="1">
            <a:spLocks noGrp="1"/>
          </p:cNvSpPr>
          <p:nvPr>
            <p:ph type="body" idx="1"/>
          </p:nvPr>
        </p:nvSpPr>
        <p:spPr>
          <a:xfrm>
            <a:off x="685800" y="1480800"/>
            <a:ext cx="8003100" cy="47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 dirty="0"/>
              <a:t>A client (STA) device may use DL BA agreement to influence the DL packet duration </a:t>
            </a:r>
          </a:p>
          <a:p>
            <a:pPr lvl="1" indent="-355600">
              <a:spcBef>
                <a:spcPts val="400"/>
              </a:spcBef>
              <a:buSzPts val="2000"/>
              <a:buChar char="•"/>
            </a:pPr>
            <a:r>
              <a:rPr lang="en-US" dirty="0"/>
              <a:t>For example, tear down BA agreement/disable A-MPDU for DL transmission to reduce DL PPDU duration</a:t>
            </a:r>
          </a:p>
          <a:p>
            <a:r>
              <a:rPr lang="en-US" dirty="0"/>
              <a:t>However, there is lack of a mechanism for STA to trigger the re-setup of DL BA or change of DL A-MPDU size</a:t>
            </a:r>
          </a:p>
          <a:p>
            <a:r>
              <a:rPr lang="en-US" dirty="0"/>
              <a:t>Propose to define a mechanism for STA to prompt AP to set up DL BA agreement or to modify DL BA agreement in an unsolicited manner</a:t>
            </a:r>
            <a:endParaRPr dirty="0"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dirty="0"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dirty="0"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dirty="0"/>
          </a:p>
        </p:txBody>
      </p:sp>
      <p:sp>
        <p:nvSpPr>
          <p:cNvPr id="126" name="Google Shape;126;p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127" name="Google Shape;127;p3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Guoqing Li, Meta</a:t>
            </a:r>
            <a:endParaRPr/>
          </a:p>
        </p:txBody>
      </p:sp>
      <p:sp>
        <p:nvSpPr>
          <p:cNvPr id="128" name="Google Shape;128;p3"/>
          <p:cNvSpPr txBox="1">
            <a:spLocks noGrp="1"/>
          </p:cNvSpPr>
          <p:nvPr>
            <p:ph type="dt" idx="10"/>
          </p:nvPr>
        </p:nvSpPr>
        <p:spPr>
          <a:xfrm>
            <a:off x="685798" y="283150"/>
            <a:ext cx="19242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Jan 2024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416921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1049</TotalTime>
  <Words>466</Words>
  <Application>Microsoft Macintosh PowerPoint</Application>
  <PresentationFormat>On-screen Show (4:3)</PresentationFormat>
  <Paragraphs>67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802-11-Submission</vt:lpstr>
      <vt:lpstr>Coex Enhancement for XR Use Cases</vt:lpstr>
      <vt:lpstr>Problem Statement</vt:lpstr>
      <vt:lpstr>Coex Enhancement</vt:lpstr>
      <vt:lpstr>Coex Enhancement (cont.)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Coex Enhancement for XR Use Cases</dc:title>
  <dc:creator>Srinivas Kandala</dc:creator>
  <cp:lastModifiedBy>Guoqing Li</cp:lastModifiedBy>
  <cp:revision>3</cp:revision>
  <dcterms:created xsi:type="dcterms:W3CDTF">2007-05-21T21:00:37Z</dcterms:created>
  <dcterms:modified xsi:type="dcterms:W3CDTF">2024-01-16T13:51:36Z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