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69" r:id="rId5"/>
    <p:sldId id="2147478648" r:id="rId6"/>
    <p:sldId id="1065" r:id="rId7"/>
    <p:sldId id="261" r:id="rId8"/>
    <p:sldId id="1101" r:id="rId9"/>
    <p:sldId id="1102" r:id="rId10"/>
    <p:sldId id="1104" r:id="rId11"/>
    <p:sldId id="1105" r:id="rId12"/>
    <p:sldId id="1079" r:id="rId13"/>
    <p:sldId id="1081" r:id="rId14"/>
    <p:sldId id="266" r:id="rId15"/>
    <p:sldId id="1066" r:id="rId16"/>
    <p:sldId id="1082" r:id="rId17"/>
    <p:sldId id="2147478649" r:id="rId18"/>
    <p:sldId id="1106" r:id="rId19"/>
    <p:sldId id="1108" r:id="rId20"/>
    <p:sldId id="293" r:id="rId21"/>
    <p:sldId id="1109" r:id="rId22"/>
    <p:sldId id="2147470152" r:id="rId23"/>
    <p:sldId id="1073" r:id="rId24"/>
    <p:sldId id="1111" r:id="rId25"/>
    <p:sldId id="1063" r:id="rId26"/>
    <p:sldId id="2147470136" r:id="rId27"/>
    <p:sldId id="2147470148" r:id="rId28"/>
    <p:sldId id="1112" r:id="rId29"/>
    <p:sldId id="2147470146" r:id="rId30"/>
    <p:sldId id="2147478646" r:id="rId31"/>
    <p:sldId id="2147470153" r:id="rId32"/>
    <p:sldId id="2147470149" r:id="rId33"/>
    <p:sldId id="2147470150" r:id="rId34"/>
    <p:sldId id="2147470151" r:id="rId35"/>
    <p:sldId id="2147478647" r:id="rId36"/>
    <p:sldId id="2147470160" r:id="rId37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37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3" autoAdjust="0"/>
    <p:restoredTop sz="92941" autoAdjust="0"/>
  </p:normalViewPr>
  <p:slideViewPr>
    <p:cSldViewPr>
      <p:cViewPr varScale="1">
        <p:scale>
          <a:sx n="76" d="100"/>
          <a:sy n="76" d="100"/>
        </p:scale>
        <p:origin x="821" y="67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3206" y="4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82724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3971156" y="96838"/>
            <a:ext cx="2308994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802.11-15/1065r1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137289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May 2018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4475213" y="8985250"/>
            <a:ext cx="1804938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Kome Oteri (</a:t>
            </a:r>
            <a:r>
              <a:rPr lang="en-GB" dirty="0" err="1"/>
              <a:t>InterDigital</a:t>
            </a:r>
            <a:r>
              <a:rPr lang="en-GB" dirty="0"/>
              <a:t>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802.11-13/xxxxr0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November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Philip Levis, Stanford University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BDEF6872-0A84-C942-A3A2-ABF96B18CF88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8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802.11-15/1065r1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May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GB"/>
              <a:t>Kome Oteri (InterDigital)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2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Cable Labs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BBFF4-3870-4421-A2C2-2AEF7218825D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98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802.11-15/1065r1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May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GB"/>
              <a:t>Kome Oteri (InterDigital)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22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802.11-15/1065r1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May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GB"/>
              <a:t>Kome Oteri (InterDigital)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02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5B301-4B0E-BF46-8D8B-9F5376EADE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02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Access network isn’t *always* the bottleneck, but it often is, and it is intended to be</a:t>
            </a:r>
          </a:p>
          <a:p>
            <a:r>
              <a:rPr lang="en-US" dirty="0"/>
              <a:t>Sometimes the bottleneck is the home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Sometimes the bottleneck can be in the server, or in a link between the access network and the server</a:t>
            </a:r>
          </a:p>
          <a:p>
            <a:endParaRPr lang="en-US" dirty="0"/>
          </a:p>
          <a:p>
            <a:r>
              <a:rPr lang="en-US" dirty="0"/>
              <a:t>It is also the shared bottleneck for all of the clients in a household, so applications impact one another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8AAA5-3D3B-2C4B-8479-774662B4CD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98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59436-FF84-EF4C-A1FA-C598BB28D7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2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2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60ADFB8-3432-B307-E345-E3F3BD40FB23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 dirty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8B6B60-CBCC-891E-2583-9E8CD3C9950B}"/>
              </a:ext>
            </a:extLst>
          </p:cNvPr>
          <p:cNvCxnSpPr>
            <a:cxnSpLocks/>
          </p:cNvCxnSpPr>
          <p:nvPr userDrawn="1"/>
        </p:nvCxnSpPr>
        <p:spPr>
          <a:xfrm>
            <a:off x="1867503" y="6440736"/>
            <a:ext cx="0" cy="192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60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2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25B0BB8-7D8D-1CFB-75CE-E19F62B92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51" y="1680000"/>
            <a:ext cx="11078400" cy="41586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2"/>
                </a:solidFill>
              </a:defRPr>
            </a:lvl1pPr>
            <a:lvl2pPr marL="239994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2"/>
                </a:solidFill>
              </a:defRPr>
            </a:lvl2pPr>
            <a:lvl3pPr marL="479988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2"/>
                </a:solidFill>
              </a:defRPr>
            </a:lvl3pPr>
            <a:lvl4pPr marL="71998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2"/>
                </a:solidFill>
              </a:defRPr>
            </a:lvl4pPr>
            <a:lvl5pPr marL="959976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43C41B3-444A-B935-7F1C-44CC756EF997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 dirty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FE4EE1-1B23-D0EA-39ED-CDDC6ECFE4B2}"/>
              </a:ext>
            </a:extLst>
          </p:cNvPr>
          <p:cNvCxnSpPr>
            <a:cxnSpLocks/>
          </p:cNvCxnSpPr>
          <p:nvPr userDrawn="1"/>
        </p:nvCxnSpPr>
        <p:spPr>
          <a:xfrm>
            <a:off x="1867503" y="6440736"/>
            <a:ext cx="0" cy="192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88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Draft: UL Overhead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51015"/>
            <a:ext cx="10361084" cy="4343400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Times New Roman" panose="02020603050405020304" pitchFamily="18" charset="0"/>
              <a:buChar char="̶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751015"/>
            <a:ext cx="5077884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751015"/>
            <a:ext cx="508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1751015"/>
            <a:ext cx="10361084" cy="4343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.4 Bulletpoi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2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25B0BB8-7D8D-1CFB-75CE-E19F62B92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51" y="1680000"/>
            <a:ext cx="5424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57FF8C70-8D9A-A91A-9AA2-5BAED4E556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1552" y="1680000"/>
            <a:ext cx="54240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2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E2E5BE2-B331-A0C0-8C3D-3B644FF16CAA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2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 dirty="0">
              <a:solidFill>
                <a:schemeClr val="tx2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471E01-4B5D-597C-1AAD-279941B82E1C}"/>
              </a:ext>
            </a:extLst>
          </p:cNvPr>
          <p:cNvCxnSpPr>
            <a:cxnSpLocks/>
          </p:cNvCxnSpPr>
          <p:nvPr userDrawn="1"/>
        </p:nvCxnSpPr>
        <p:spPr>
          <a:xfrm>
            <a:off x="1867503" y="6440736"/>
            <a:ext cx="0" cy="1920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2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007797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802.11-23/2065r0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5D22B06-7B5C-4C1E-A9B4-B9B752DC62F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12285" y="319089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Nov 2023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2CB1D576-0576-4B25-8C5D-908038286F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52384" y="6532772"/>
            <a:ext cx="1782403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Greg White et al, CableLabs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1" r:id="rId9"/>
    <p:sldLayoutId id="2147483662" r:id="rId10"/>
    <p:sldLayoutId id="2147483663" r:id="rId11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whitebackground.com/wifi-router.html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WIFI_icon.svg" TargetMode="External"/><Relationship Id="rId11" Type="http://schemas.openxmlformats.org/officeDocument/2006/relationships/image" Target="../media/image14.tiff"/><Relationship Id="rId5" Type="http://schemas.openxmlformats.org/officeDocument/2006/relationships/image" Target="../media/image11.png"/><Relationship Id="rId10" Type="http://schemas.openxmlformats.org/officeDocument/2006/relationships/hyperlink" Target="http://www.pngall.com/server-png" TargetMode="External"/><Relationship Id="rId4" Type="http://schemas.openxmlformats.org/officeDocument/2006/relationships/hyperlink" Target="https://pngimg.com/download/5905" TargetMode="External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conseil-font-probl%C3%A8me-solution-953155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01gov.com/virtual-reality-community-participation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86713/cycle-icon-by-jhnri4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leap.com/building-a-framework-for-market-orientation-impact-on-radical-and-incremental-marketing-innovation-research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l.hervieu@cablelabs.com?subject=L4S%20in%20Wi-Fi%20ns3%20modeling" TargetMode="External"/><Relationship Id="rId2" Type="http://schemas.openxmlformats.org/officeDocument/2006/relationships/hyperlink" Target="mailto:g.white@cablelabs.com?subject=L4S%20in%20Wi-Fi%20ns3%20modelin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End-to-End Congestion Control, </a:t>
            </a:r>
            <a:br>
              <a:rPr lang="en-US" dirty="0"/>
            </a:br>
            <a:r>
              <a:rPr lang="en-US" dirty="0"/>
              <a:t>L4S and Implications for Wi-Fi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idx="1"/>
          </p:nvPr>
        </p:nvSpPr>
        <p:spPr>
          <a:xfrm>
            <a:off x="914401" y="2420887"/>
            <a:ext cx="10361084" cy="3673527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2023-11-14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A1DF4EA4-62C6-4747-AA37-39380629ED0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286000" y="2260341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521443"/>
              </p:ext>
            </p:extLst>
          </p:nvPr>
        </p:nvGraphicFramePr>
        <p:xfrm>
          <a:off x="2411941" y="3652090"/>
          <a:ext cx="7467601" cy="14315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8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Greg White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CableLabs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g.white@cablelabs.com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Lili Hervieu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CableLabs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 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l.hervieu@cablelabs.com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1984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Luther Smith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CableLabs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7304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Darshak Thakore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CableLabs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4008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6A6EAB-F7F2-2B4A-9522-4B0E5D1E2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692234"/>
            <a:ext cx="9001000" cy="578318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50D34B-8CBB-C426-3287-414345F59FA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 dirty="0"/>
              <a:t>Slide </a:t>
            </a:r>
            <a:fld id="{A1DF4EA4-62C6-4747-AA37-39380629ED0A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8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Congestion Window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number of packets that the sender allows to be in-flight is called the Congestion Window (</a:t>
            </a:r>
            <a:r>
              <a:rPr lang="en-US" dirty="0" err="1"/>
              <a:t>cwnd</a:t>
            </a:r>
            <a:r>
              <a:rPr lang="en-US" dirty="0"/>
              <a:t>).</a:t>
            </a:r>
          </a:p>
          <a:p>
            <a:r>
              <a:rPr lang="en-US" dirty="0"/>
              <a:t>Ideally, sender sets </a:t>
            </a:r>
            <a:r>
              <a:rPr lang="en-US" dirty="0" err="1"/>
              <a:t>cwnd</a:t>
            </a:r>
            <a:r>
              <a:rPr lang="en-US" dirty="0"/>
              <a:t> = BDP</a:t>
            </a:r>
          </a:p>
          <a:p>
            <a:pPr lvl="1"/>
            <a:r>
              <a:rPr lang="en-US" dirty="0"/>
              <a:t>For Max Throughput, want: </a:t>
            </a:r>
            <a:r>
              <a:rPr lang="en-US" dirty="0" err="1"/>
              <a:t>cwnd</a:t>
            </a:r>
            <a:r>
              <a:rPr lang="en-US" dirty="0"/>
              <a:t> ≥ BDP</a:t>
            </a:r>
          </a:p>
          <a:p>
            <a:pPr lvl="1"/>
            <a:r>
              <a:rPr lang="en-US" dirty="0"/>
              <a:t>For Min Latency, want: </a:t>
            </a:r>
            <a:r>
              <a:rPr lang="en-US" dirty="0" err="1"/>
              <a:t>cwnd</a:t>
            </a:r>
            <a:r>
              <a:rPr lang="en-US" dirty="0"/>
              <a:t> ≤ BDP</a:t>
            </a:r>
          </a:p>
          <a:p>
            <a:r>
              <a:rPr lang="en-US" dirty="0"/>
              <a:t>However, the sender never knows what the BDP is</a:t>
            </a:r>
          </a:p>
          <a:p>
            <a:pPr lvl="1"/>
            <a:r>
              <a:rPr lang="en-US" dirty="0"/>
              <a:t>D (RTT) is different for different connections, and can vary over time</a:t>
            </a:r>
          </a:p>
          <a:p>
            <a:pPr lvl="1"/>
            <a:r>
              <a:rPr lang="en-US" dirty="0"/>
              <a:t>B (bandwidth) can be different for different connections, and varies over time</a:t>
            </a:r>
          </a:p>
          <a:p>
            <a:pPr lvl="2"/>
            <a:r>
              <a:rPr lang="en-US" dirty="0"/>
              <a:t>Available free capacity on a shared link as competing flows come &amp; go</a:t>
            </a:r>
          </a:p>
          <a:p>
            <a:pPr lvl="2"/>
            <a:r>
              <a:rPr lang="en-US" dirty="0"/>
              <a:t>Variable speed links (e.g. wireless)</a:t>
            </a:r>
          </a:p>
          <a:p>
            <a:r>
              <a:rPr lang="en-US" dirty="0"/>
              <a:t>TCP sender constantly adjusts </a:t>
            </a:r>
            <a:r>
              <a:rPr lang="en-US" dirty="0" err="1"/>
              <a:t>cwnd</a:t>
            </a:r>
            <a:r>
              <a:rPr lang="en-US" dirty="0"/>
              <a:t> to try to ensure </a:t>
            </a:r>
            <a:r>
              <a:rPr lang="en-US" dirty="0" err="1"/>
              <a:t>cwnd</a:t>
            </a:r>
            <a:r>
              <a:rPr lang="en-US" dirty="0"/>
              <a:t> ≈ BDP</a:t>
            </a:r>
          </a:p>
          <a:p>
            <a:pPr lvl="1"/>
            <a:r>
              <a:rPr lang="en-US" dirty="0"/>
              <a:t>aka “Congestion Control”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AA39A-4DE1-2543-A9CF-997CA3FAE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245" y="2253790"/>
            <a:ext cx="4454616" cy="13255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A9CBA-8115-6CDE-DF83-3A1860DFFEB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 dirty="0"/>
              <a:t>Slide </a:t>
            </a:r>
            <a:fld id="{A1DF4EA4-62C6-4747-AA37-39380629ED0A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57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835CE9-3E02-FC4D-8E3A-2E9E01935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375" y="1430761"/>
            <a:ext cx="11023579" cy="3310922"/>
          </a:xfrm>
        </p:spPr>
        <p:txBody>
          <a:bodyPr>
            <a:normAutofit lnSpcReduction="10000"/>
          </a:bodyPr>
          <a:lstStyle/>
          <a:p>
            <a:r>
              <a:rPr lang="en-US" sz="2667" dirty="0"/>
              <a:t>Since 1986: “TCP Reno”</a:t>
            </a:r>
          </a:p>
          <a:p>
            <a:pPr lvl="1"/>
            <a:r>
              <a:rPr lang="en-US" dirty="0"/>
              <a:t>Additive Increase / Multiplicative Decrease</a:t>
            </a:r>
          </a:p>
          <a:p>
            <a:pPr lvl="2"/>
            <a:r>
              <a:rPr lang="en-US" sz="1867" dirty="0"/>
              <a:t>Increase “congestion window” by 1 segment each round trip time</a:t>
            </a:r>
          </a:p>
          <a:p>
            <a:pPr lvl="2"/>
            <a:r>
              <a:rPr lang="en-US" sz="1867" dirty="0"/>
              <a:t>Cut congestion window by half upon detecting any loss (in a round trip)</a:t>
            </a:r>
          </a:p>
          <a:p>
            <a:pPr lvl="1"/>
            <a:r>
              <a:rPr lang="en-US" dirty="0"/>
              <a:t>Emergent behaviors</a:t>
            </a:r>
          </a:p>
          <a:p>
            <a:pPr lvl="2"/>
            <a:r>
              <a:rPr lang="en-US" sz="1867" dirty="0"/>
              <a:t>Multiple connections sharing a bottleneck tend toward fair sharing of the link </a:t>
            </a:r>
          </a:p>
          <a:p>
            <a:pPr lvl="3"/>
            <a:r>
              <a:rPr lang="en-US" sz="1200" dirty="0"/>
              <a:t>inversely proportional to their RTTs</a:t>
            </a:r>
          </a:p>
          <a:p>
            <a:pPr lvl="2"/>
            <a:r>
              <a:rPr lang="en-US" sz="1867" dirty="0"/>
              <a:t>Can fully utilize a bottleneck link </a:t>
            </a:r>
            <a:r>
              <a:rPr lang="en-US" sz="1867" u="sng" dirty="0"/>
              <a:t>if the link buffer ≥ BDP</a:t>
            </a:r>
            <a:r>
              <a:rPr lang="en-US" sz="1867" dirty="0"/>
              <a:t> (!)</a:t>
            </a:r>
          </a:p>
          <a:p>
            <a:pPr lvl="1"/>
            <a:r>
              <a:rPr lang="en-US" dirty="0"/>
              <a:t>Influenced design of network gear</a:t>
            </a:r>
          </a:p>
          <a:p>
            <a:pPr lvl="2"/>
            <a:r>
              <a:rPr lang="en-US" sz="1867" dirty="0"/>
              <a:t>Link buffers sized based on interface bandwidth and worst-case RTT (e.g. 300ms)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BB50ED-29C2-3B48-9D1D-6FF6DDEDD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Congestion Control Behavior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A79FB-59D2-7D4E-8E39-EBF54C761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7" y="4928861"/>
            <a:ext cx="321733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bg1"/>
                </a:solidFill>
                <a:latin typeface="Times"/>
                <a:ea typeface="Apple LiGothic Medium" pitchFamily="2" charset="-120"/>
                <a:cs typeface="Times"/>
                <a:sym typeface="Arial" pitchFamily="34" charset="0"/>
              </a:defRPr>
            </a:lvl1pPr>
            <a:lvl2pPr marL="257175"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defRPr>
            </a:lvl2pPr>
            <a:lvl3pPr marL="514350"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defRPr>
            </a:lvl3pPr>
            <a:lvl4pPr marL="771525"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defRPr>
            </a:lvl4pPr>
            <a:lvl5pPr marL="1028700"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defRPr>
            </a:lvl5pPr>
            <a:lvl6pPr marL="1285875" algn="l" defTabSz="514350" rtl="0" eaLnBrk="1" latinLnBrk="0" hangingPunct="1">
              <a:defRPr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defRPr>
            </a:lvl6pPr>
            <a:lvl7pPr marL="1543050" algn="l" defTabSz="514350" rtl="0" eaLnBrk="1" latinLnBrk="0" hangingPunct="1">
              <a:defRPr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defRPr>
            </a:lvl7pPr>
            <a:lvl8pPr marL="1800225" algn="l" defTabSz="514350" rtl="0" eaLnBrk="1" latinLnBrk="0" hangingPunct="1">
              <a:defRPr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defRPr>
            </a:lvl8pPr>
            <a:lvl9pPr marL="2057400" algn="l" defTabSz="514350" rtl="0" eaLnBrk="1" latinLnBrk="0" hangingPunct="1">
              <a:defRPr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2F5CCB13-0A32-4557-88E9-079F0C330695}" type="slidenum">
              <a:rPr lang="en-US" kern="0" smtClean="0"/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75C96-2F33-004A-A881-F8985A053385}"/>
              </a:ext>
            </a:extLst>
          </p:cNvPr>
          <p:cNvSpPr txBox="1"/>
          <p:nvPr/>
        </p:nvSpPr>
        <p:spPr>
          <a:xfrm>
            <a:off x="8534401" y="5181839"/>
            <a:ext cx="3578943" cy="107330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67" dirty="0">
                <a:solidFill>
                  <a:srgbClr val="000000"/>
                </a:solidFill>
                <a:cs typeface="Times"/>
              </a:rPr>
              <a:t>BDP: Bandwidth Delay Product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67" dirty="0">
                <a:solidFill>
                  <a:srgbClr val="000000"/>
                </a:solidFill>
                <a:cs typeface="Times"/>
              </a:rPr>
              <a:t>– Link bandwidth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867" dirty="0">
                <a:solidFill>
                  <a:srgbClr val="000000"/>
                </a:solidFill>
                <a:cs typeface="Times"/>
              </a:rPr>
              <a:t>– TCP connection base RTT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8F6A56-E919-9447-91B7-F923FFCC753C}"/>
              </a:ext>
            </a:extLst>
          </p:cNvPr>
          <p:cNvSpPr txBox="1"/>
          <p:nvPr/>
        </p:nvSpPr>
        <p:spPr>
          <a:xfrm>
            <a:off x="235816" y="5137211"/>
            <a:ext cx="2377672" cy="1117935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333" dirty="0">
                <a:solidFill>
                  <a:srgbClr val="000000"/>
                </a:solidFill>
                <a:cs typeface="Times"/>
              </a:rPr>
              <a:t>Congestion Window (</a:t>
            </a:r>
            <a:r>
              <a:rPr lang="en-US" sz="1333" dirty="0" err="1">
                <a:solidFill>
                  <a:srgbClr val="000000"/>
                </a:solidFill>
                <a:cs typeface="Times"/>
              </a:rPr>
              <a:t>cwnd</a:t>
            </a:r>
            <a:r>
              <a:rPr lang="en-US" sz="1333" dirty="0">
                <a:solidFill>
                  <a:srgbClr val="000000"/>
                </a:solidFill>
                <a:cs typeface="Times"/>
              </a:rPr>
              <a:t>):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333" dirty="0">
                <a:solidFill>
                  <a:srgbClr val="000000"/>
                </a:solidFill>
                <a:cs typeface="Times"/>
              </a:rPr>
              <a:t>Amount of data the sender allows to be “in flight” (not yet acknowledged) at any point in time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BDAD2D-6415-1CA6-7818-590211247906}"/>
              </a:ext>
            </a:extLst>
          </p:cNvPr>
          <p:cNvGrpSpPr/>
          <p:nvPr/>
        </p:nvGrpSpPr>
        <p:grpSpPr>
          <a:xfrm>
            <a:off x="3431704" y="4725144"/>
            <a:ext cx="4268646" cy="1717984"/>
            <a:chOff x="3017211" y="4619625"/>
            <a:chExt cx="4709744" cy="18955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9E5981-5341-9249-B879-39E6AAB15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66" t="31500" r="4314" b="18853"/>
            <a:stretch/>
          </p:blipFill>
          <p:spPr>
            <a:xfrm>
              <a:off x="3017211" y="4619625"/>
              <a:ext cx="4709744" cy="189551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8B37BF-0BC9-E9F1-649B-86A9B6854971}"/>
                </a:ext>
              </a:extLst>
            </p:cNvPr>
            <p:cNvSpPr/>
            <p:nvPr/>
          </p:nvSpPr>
          <p:spPr>
            <a:xfrm>
              <a:off x="5375866" y="4654550"/>
              <a:ext cx="137327" cy="537162"/>
            </a:xfrm>
            <a:prstGeom prst="rect">
              <a:avLst/>
            </a:prstGeom>
            <a:solidFill>
              <a:srgbClr val="CCED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71F69CD-D878-1512-8708-7126D088155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 dirty="0"/>
              <a:t>Slide </a:t>
            </a:r>
            <a:fld id="{A1DF4EA4-62C6-4747-AA37-39380629ED0A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75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DE3E537-78F2-AA43-A13A-B9580772202F}"/>
              </a:ext>
            </a:extLst>
          </p:cNvPr>
          <p:cNvGrpSpPr/>
          <p:nvPr/>
        </p:nvGrpSpPr>
        <p:grpSpPr>
          <a:xfrm>
            <a:off x="1135894" y="908720"/>
            <a:ext cx="9920212" cy="5439069"/>
            <a:chOff x="246576" y="221869"/>
            <a:chExt cx="11621770" cy="6372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0F3465-B793-0348-ADAB-C5C07082D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576" y="221869"/>
              <a:ext cx="11621770" cy="6372002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61377CC-A534-F94E-983E-4E3485F7FCCF}"/>
                </a:ext>
              </a:extLst>
            </p:cNvPr>
            <p:cNvCxnSpPr>
              <a:cxnSpLocks/>
            </p:cNvCxnSpPr>
            <p:nvPr/>
          </p:nvCxnSpPr>
          <p:spPr>
            <a:xfrm>
              <a:off x="5734866" y="221869"/>
              <a:ext cx="0" cy="5867846"/>
            </a:xfrm>
            <a:prstGeom prst="line">
              <a:avLst/>
            </a:prstGeom>
            <a:ln w="28575">
              <a:solidFill>
                <a:srgbClr val="9999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18A3B0-415D-344C-A796-028D1BC79F91}"/>
                </a:ext>
              </a:extLst>
            </p:cNvPr>
            <p:cNvSpPr txBox="1"/>
            <p:nvPr/>
          </p:nvSpPr>
          <p:spPr>
            <a:xfrm>
              <a:off x="4965314" y="6062396"/>
              <a:ext cx="1979668" cy="360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(BDP + </a:t>
              </a:r>
              <a:r>
                <a:rPr lang="en-US" sz="1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BufSize</a:t>
              </a: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)/2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2E849C7-87D8-234D-A281-E63B42531C68}"/>
                </a:ext>
              </a:extLst>
            </p:cNvPr>
            <p:cNvSpPr/>
            <p:nvPr/>
          </p:nvSpPr>
          <p:spPr>
            <a:xfrm rot="20588376">
              <a:off x="5606766" y="773588"/>
              <a:ext cx="5272285" cy="65045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CD51F7-C505-EB42-A6A4-97601FA837DA}"/>
                </a:ext>
              </a:extLst>
            </p:cNvPr>
            <p:cNvSpPr/>
            <p:nvPr/>
          </p:nvSpPr>
          <p:spPr>
            <a:xfrm>
              <a:off x="5734867" y="3674369"/>
              <a:ext cx="4983410" cy="65045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D70788-28E9-2243-8B4C-740CFDD0D966}"/>
                </a:ext>
              </a:extLst>
            </p:cNvPr>
            <p:cNvSpPr txBox="1"/>
            <p:nvPr/>
          </p:nvSpPr>
          <p:spPr>
            <a:xfrm rot="20550526">
              <a:off x="6400012" y="426592"/>
              <a:ext cx="2950646" cy="432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C00100"/>
                  </a:solidFill>
                </a:rPr>
                <a:t>Reno Operating Region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1DC6F4-17EE-AB48-B413-B293EC7E7954}"/>
                </a:ext>
              </a:extLst>
            </p:cNvPr>
            <p:cNvSpPr txBox="1"/>
            <p:nvPr/>
          </p:nvSpPr>
          <p:spPr>
            <a:xfrm>
              <a:off x="6816693" y="3247912"/>
              <a:ext cx="2950646" cy="432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C00100"/>
                  </a:solidFill>
                </a:rPr>
                <a:t>Reno Operating Region</a:t>
              </a:r>
            </a:p>
          </p:txBody>
        </p:sp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62284CF-7597-D09E-8184-E866BA13942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 dirty="0"/>
              <a:t>Slide </a:t>
            </a:r>
            <a:fld id="{A1DF4EA4-62C6-4747-AA37-39380629ED0A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24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DE3E537-78F2-AA43-A13A-B9580772202F}"/>
              </a:ext>
            </a:extLst>
          </p:cNvPr>
          <p:cNvGrpSpPr/>
          <p:nvPr/>
        </p:nvGrpSpPr>
        <p:grpSpPr>
          <a:xfrm>
            <a:off x="1135894" y="908720"/>
            <a:ext cx="9920212" cy="5439069"/>
            <a:chOff x="246576" y="221869"/>
            <a:chExt cx="11621770" cy="6372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0F3465-B793-0348-ADAB-C5C07082D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576" y="221869"/>
              <a:ext cx="11621770" cy="6372002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61377CC-A534-F94E-983E-4E3485F7FCCF}"/>
                </a:ext>
              </a:extLst>
            </p:cNvPr>
            <p:cNvCxnSpPr>
              <a:cxnSpLocks/>
            </p:cNvCxnSpPr>
            <p:nvPr/>
          </p:nvCxnSpPr>
          <p:spPr>
            <a:xfrm>
              <a:off x="5734866" y="221869"/>
              <a:ext cx="0" cy="5867846"/>
            </a:xfrm>
            <a:prstGeom prst="line">
              <a:avLst/>
            </a:prstGeom>
            <a:ln w="28575">
              <a:solidFill>
                <a:srgbClr val="9999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18A3B0-415D-344C-A796-028D1BC79F91}"/>
                </a:ext>
              </a:extLst>
            </p:cNvPr>
            <p:cNvSpPr txBox="1"/>
            <p:nvPr/>
          </p:nvSpPr>
          <p:spPr>
            <a:xfrm>
              <a:off x="4965314" y="6062396"/>
              <a:ext cx="1979668" cy="360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(BDP + </a:t>
              </a:r>
              <a:r>
                <a:rPr lang="en-US" sz="1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BufSize</a:t>
              </a:r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)/2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2E849C7-87D8-234D-A281-E63B42531C68}"/>
                </a:ext>
              </a:extLst>
            </p:cNvPr>
            <p:cNvSpPr/>
            <p:nvPr/>
          </p:nvSpPr>
          <p:spPr>
            <a:xfrm rot="20588376">
              <a:off x="5606766" y="773588"/>
              <a:ext cx="5272285" cy="65045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CD51F7-C505-EB42-A6A4-97601FA837DA}"/>
                </a:ext>
              </a:extLst>
            </p:cNvPr>
            <p:cNvSpPr/>
            <p:nvPr/>
          </p:nvSpPr>
          <p:spPr>
            <a:xfrm>
              <a:off x="5734867" y="3674369"/>
              <a:ext cx="4983410" cy="65045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D70788-28E9-2243-8B4C-740CFDD0D966}"/>
                </a:ext>
              </a:extLst>
            </p:cNvPr>
            <p:cNvSpPr txBox="1"/>
            <p:nvPr/>
          </p:nvSpPr>
          <p:spPr>
            <a:xfrm rot="20550526">
              <a:off x="6400012" y="426592"/>
              <a:ext cx="2950646" cy="432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C00100"/>
                  </a:solidFill>
                </a:rPr>
                <a:t>Reno Operating Region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1DC6F4-17EE-AB48-B413-B293EC7E7954}"/>
                </a:ext>
              </a:extLst>
            </p:cNvPr>
            <p:cNvSpPr txBox="1"/>
            <p:nvPr/>
          </p:nvSpPr>
          <p:spPr>
            <a:xfrm>
              <a:off x="6816693" y="3247912"/>
              <a:ext cx="2950646" cy="432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C00100"/>
                  </a:solidFill>
                </a:rPr>
                <a:t>Reno Operating Region</a:t>
              </a:r>
            </a:p>
          </p:txBody>
        </p:sp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62284CF-7597-D09E-8184-E866BA13942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 dirty="0"/>
              <a:t>Slide </a:t>
            </a:r>
            <a:fld id="{A1DF4EA4-62C6-4747-AA37-39380629ED0A}" type="slidenum">
              <a:rPr lang="en-US"/>
              <a:pPr/>
              <a:t>14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CCA51B-14E3-A260-4056-CE0026A4B5C6}"/>
              </a:ext>
            </a:extLst>
          </p:cNvPr>
          <p:cNvCxnSpPr>
            <a:cxnSpLocks/>
          </p:cNvCxnSpPr>
          <p:nvPr/>
        </p:nvCxnSpPr>
        <p:spPr>
          <a:xfrm>
            <a:off x="5535026" y="1052736"/>
            <a:ext cx="5444523" cy="0"/>
          </a:xfrm>
          <a:prstGeom prst="line">
            <a:avLst/>
          </a:prstGeom>
          <a:ln w="28575">
            <a:solidFill>
              <a:srgbClr val="99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C4FA32-93BF-AE2F-9C7C-9765BB3504DD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5808018" y="2309914"/>
            <a:ext cx="12619" cy="61321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644521A-8915-BABF-4073-2BB9718DC5E0}"/>
              </a:ext>
            </a:extLst>
          </p:cNvPr>
          <p:cNvCxnSpPr>
            <a:cxnSpLocks/>
            <a:endCxn id="13" idx="2"/>
          </p:cNvCxnSpPr>
          <p:nvPr/>
        </p:nvCxnSpPr>
        <p:spPr>
          <a:xfrm flipH="1">
            <a:off x="5808018" y="1052736"/>
            <a:ext cx="6309" cy="125717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BC4D98-61C4-B42D-58F5-AF95277A12C3}"/>
              </a:ext>
            </a:extLst>
          </p:cNvPr>
          <p:cNvCxnSpPr>
            <a:cxnSpLocks/>
          </p:cNvCxnSpPr>
          <p:nvPr/>
        </p:nvCxnSpPr>
        <p:spPr>
          <a:xfrm>
            <a:off x="3308808" y="2924944"/>
            <a:ext cx="2787192" cy="0"/>
          </a:xfrm>
          <a:prstGeom prst="line">
            <a:avLst/>
          </a:prstGeom>
          <a:ln w="28575">
            <a:solidFill>
              <a:srgbClr val="99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3EA1C19-BB77-EC25-0CA0-B681142F820F}"/>
              </a:ext>
            </a:extLst>
          </p:cNvPr>
          <p:cNvSpPr txBox="1"/>
          <p:nvPr/>
        </p:nvSpPr>
        <p:spPr>
          <a:xfrm>
            <a:off x="5820637" y="2386771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“standing queue delay”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51A865-6942-EC7D-8080-F2225040BFB4}"/>
              </a:ext>
            </a:extLst>
          </p:cNvPr>
          <p:cNvSpPr txBox="1"/>
          <p:nvPr/>
        </p:nvSpPr>
        <p:spPr>
          <a:xfrm>
            <a:off x="5168545" y="140781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jitter</a:t>
            </a:r>
          </a:p>
        </p:txBody>
      </p:sp>
    </p:spTree>
    <p:extLst>
      <p:ext uri="{BB962C8B-B14F-4D97-AF65-F5344CB8AC3E}">
        <p14:creationId xmlns:p14="http://schemas.microsoft.com/office/powerpoint/2010/main" val="496553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AE370-4C17-024B-9DF6-A55CCF5A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  <a:r>
              <a:rPr lang="en-US" baseline="0" dirty="0"/>
              <a:t> of TCP Congestion Control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3D58B7-3288-CA43-BF6D-053642A22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/>
              <a:t>Reno (1986)</a:t>
            </a:r>
          </a:p>
          <a:p>
            <a:r>
              <a:rPr lang="en-US" dirty="0"/>
              <a:t>Many proposals that didn’t really catch on …</a:t>
            </a:r>
          </a:p>
          <a:p>
            <a:pPr lvl="1"/>
            <a:r>
              <a:rPr lang="en-US" dirty="0"/>
              <a:t>Vegas, Tahoe, BIC, Westwood, FAST, etc.</a:t>
            </a:r>
          </a:p>
          <a:p>
            <a:pPr lvl="1"/>
            <a:r>
              <a:rPr lang="en-US" dirty="0"/>
              <a:t>… mainly due to coexistence issues</a:t>
            </a:r>
          </a:p>
          <a:p>
            <a:r>
              <a:rPr lang="en-US" dirty="0"/>
              <a:t>Cubic (2008)</a:t>
            </a:r>
          </a:p>
          <a:p>
            <a:pPr lvl="1"/>
            <a:r>
              <a:rPr lang="en-US" dirty="0"/>
              <a:t>Better scalability than Reno</a:t>
            </a:r>
          </a:p>
          <a:p>
            <a:pPr lvl="2"/>
            <a:r>
              <a:rPr lang="en-US" dirty="0"/>
              <a:t>Like Reno on low BDP paths</a:t>
            </a:r>
          </a:p>
          <a:p>
            <a:pPr lvl="2"/>
            <a:r>
              <a:rPr lang="en-US" dirty="0"/>
              <a:t>More aggressive on high BDP paths</a:t>
            </a:r>
          </a:p>
          <a:p>
            <a:pPr lvl="1"/>
            <a:r>
              <a:rPr lang="en-US" dirty="0"/>
              <a:t>Majority of current OSes default to Cubic.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FD60F49-13DF-931B-F84F-67644371DD9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 dirty="0"/>
              <a:t>Slide </a:t>
            </a:r>
            <a:fld id="{A1DF4EA4-62C6-4747-AA37-39380629ED0A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18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65FB6-E8C7-BFEC-3269-2E1A5C186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recent history of 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3E261-5C4D-7F58-1F0B-D854B0D19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DCTCP (2010) – Data Center TCP </a:t>
            </a:r>
          </a:p>
          <a:p>
            <a:pPr lvl="1"/>
            <a:r>
              <a:rPr lang="en-US" dirty="0"/>
              <a:t>Use Explicit Congestion Notification </a:t>
            </a:r>
          </a:p>
          <a:p>
            <a:pPr lvl="1"/>
            <a:r>
              <a:rPr lang="en-US" dirty="0"/>
              <a:t>Send Congestion Experienced upon hitting shallow threshold (BDP/7)</a:t>
            </a:r>
          </a:p>
          <a:p>
            <a:pPr lvl="1"/>
            <a:r>
              <a:rPr lang="en-US" dirty="0"/>
              <a:t>Achieves high </a:t>
            </a:r>
            <a:r>
              <a:rPr lang="en-US" dirty="0" err="1"/>
              <a:t>thoughput</a:t>
            </a:r>
            <a:r>
              <a:rPr lang="en-US" dirty="0"/>
              <a:t>, with very low latency and zero packet loss</a:t>
            </a:r>
          </a:p>
          <a:p>
            <a:pPr lvl="1"/>
            <a:r>
              <a:rPr lang="en-US" dirty="0"/>
              <a:t>Only usable intra-data-center, not on the Internet</a:t>
            </a:r>
          </a:p>
          <a:p>
            <a:pPr lvl="1"/>
            <a:r>
              <a:rPr lang="en-US" dirty="0"/>
              <a:t>Inspiration for L4S better use of ECN</a:t>
            </a:r>
          </a:p>
          <a:p>
            <a:r>
              <a:rPr lang="en-US" dirty="0"/>
              <a:t>BBR (2016) – Bottleneck Bandwidth &amp; RTT</a:t>
            </a:r>
          </a:p>
          <a:p>
            <a:pPr lvl="1"/>
            <a:r>
              <a:rPr lang="en-US" dirty="0"/>
              <a:t>Try to explicitly model the BDP and then set </a:t>
            </a:r>
            <a:r>
              <a:rPr lang="en-US" dirty="0" err="1"/>
              <a:t>cwnd</a:t>
            </a:r>
            <a:r>
              <a:rPr lang="en-US" dirty="0"/>
              <a:t> = </a:t>
            </a:r>
            <a:r>
              <a:rPr lang="en-US" dirty="0" err="1"/>
              <a:t>BDP</a:t>
            </a:r>
            <a:r>
              <a:rPr lang="en-US" baseline="-25000" dirty="0" err="1"/>
              <a:t>est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Use sender-driven pacing instead of ACK clocking</a:t>
            </a:r>
          </a:p>
          <a:p>
            <a:pPr lvl="1"/>
            <a:r>
              <a:rPr lang="en-US" dirty="0"/>
              <a:t>Ignore packet loss as a congestion signal</a:t>
            </a:r>
          </a:p>
          <a:p>
            <a:pPr lvl="1"/>
            <a:r>
              <a:rPr lang="en-US" dirty="0"/>
              <a:t>Significant “fairness” issues and instabilities – but better throughput with lower average delay</a:t>
            </a:r>
          </a:p>
          <a:p>
            <a:pPr lvl="1"/>
            <a:r>
              <a:rPr lang="en-US" dirty="0"/>
              <a:t>Deployed by Google and several others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EC987D-F873-AC28-6D72-5BCDEEEA140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 dirty="0"/>
              <a:t>Slide </a:t>
            </a:r>
            <a:fld id="{A1DF4EA4-62C6-4747-AA37-39380629ED0A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821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E3CD8-820A-DF44-BABB-E3B76A29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and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EF51-F887-B049-AE96-87F401D62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Latency increases in a congested link…</a:t>
            </a:r>
          </a:p>
          <a:p>
            <a:pPr lvl="1"/>
            <a:r>
              <a:rPr lang="en-US" dirty="0"/>
              <a:t>Not because there is too much traffic for the available bandwidth</a:t>
            </a:r>
          </a:p>
          <a:p>
            <a:pPr lvl="2"/>
            <a:r>
              <a:rPr lang="en-US" dirty="0"/>
              <a:t>Majority of traffic is “congestion controlled” – it adjusts its rate based on available bandwidth</a:t>
            </a:r>
          </a:p>
          <a:p>
            <a:pPr lvl="1"/>
            <a:r>
              <a:rPr lang="en-US" dirty="0"/>
              <a:t>Not because “latency increases with offered load”</a:t>
            </a:r>
          </a:p>
          <a:p>
            <a:pPr lvl="2"/>
            <a:r>
              <a:rPr lang="en-US" dirty="0"/>
              <a:t>In real life, there is no such thing as “offered load”</a:t>
            </a:r>
          </a:p>
          <a:p>
            <a:pPr lvl="1"/>
            <a:endParaRPr lang="en-US" dirty="0"/>
          </a:p>
          <a:p>
            <a:r>
              <a:rPr lang="en-US" dirty="0"/>
              <a:t>… because congestion control is “ossified” </a:t>
            </a:r>
          </a:p>
          <a:p>
            <a:pPr lvl="1"/>
            <a:r>
              <a:rPr lang="en-US" dirty="0"/>
              <a:t>Everyone implemented TCP “Reno” – designed in 1986</a:t>
            </a:r>
          </a:p>
          <a:p>
            <a:pPr lvl="1"/>
            <a:r>
              <a:rPr lang="en-US" dirty="0"/>
              <a:t>Since then, everything needs to be “Reno-friendly”</a:t>
            </a:r>
          </a:p>
          <a:p>
            <a:pPr lvl="1"/>
            <a:r>
              <a:rPr lang="en-US" dirty="0"/>
              <a:t>Network gear got optimized for TCP Reno throughput</a:t>
            </a:r>
          </a:p>
        </p:txBody>
      </p:sp>
      <p:pic>
        <p:nvPicPr>
          <p:cNvPr id="5" name="Picture 4" descr="Cars in a traffic jam">
            <a:extLst>
              <a:ext uri="{FF2B5EF4-FFF2-40B4-BE49-F238E27FC236}">
                <a16:creationId xmlns:a16="http://schemas.microsoft.com/office/drawing/2014/main" id="{830670A8-DA9B-DC46-BE02-A0E1B6DB24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695" y="3112630"/>
            <a:ext cx="2737978" cy="177732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9FB70-42FB-B4E4-C864-2FFEB815A55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 dirty="0"/>
              <a:t>Slide </a:t>
            </a:r>
            <a:fld id="{A1DF4EA4-62C6-4747-AA37-39380629ED0A}" type="slidenum">
              <a:rPr lang="en-US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86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623A5-6DF6-D544-A46E-3AAB5881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Latency/Jitter/Loss at the bottleneck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DE280-89F2-5248-9410-CE8EBFA39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0096" cy="43513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‘Bottleneck’ link is where packet buffering (latency/loss) happens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slowest link in the path between sender and receiver</a:t>
            </a:r>
          </a:p>
          <a:p>
            <a:r>
              <a:rPr lang="en-US" dirty="0">
                <a:solidFill>
                  <a:schemeClr val="tx1"/>
                </a:solidFill>
              </a:rPr>
              <a:t>The most common bottleneck links are: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Access Network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Wi-Fi WLAN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7CA181-1B84-8942-B919-EEA7654DF603}"/>
              </a:ext>
            </a:extLst>
          </p:cNvPr>
          <p:cNvGrpSpPr/>
          <p:nvPr/>
        </p:nvGrpSpPr>
        <p:grpSpPr>
          <a:xfrm>
            <a:off x="1415480" y="4221088"/>
            <a:ext cx="8868039" cy="2051803"/>
            <a:chOff x="1535806" y="4467469"/>
            <a:chExt cx="8868039" cy="2051803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63162CE-9E52-9D47-AE42-AD303E236104}"/>
                </a:ext>
              </a:extLst>
            </p:cNvPr>
            <p:cNvCxnSpPr>
              <a:cxnSpLocks/>
            </p:cNvCxnSpPr>
            <p:nvPr/>
          </p:nvCxnSpPr>
          <p:spPr>
            <a:xfrm>
              <a:off x="2176780" y="5256330"/>
              <a:ext cx="75688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 descr="Laptop notebook PNG image">
              <a:extLst>
                <a:ext uri="{FF2B5EF4-FFF2-40B4-BE49-F238E27FC236}">
                  <a16:creationId xmlns:a16="http://schemas.microsoft.com/office/drawing/2014/main" id="{C7E2CA1E-714C-D34F-BD40-0BA4C47B8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535806" y="4636322"/>
              <a:ext cx="1281949" cy="985943"/>
            </a:xfrm>
            <a:prstGeom prst="rect">
              <a:avLst/>
            </a:prstGeom>
          </p:spPr>
        </p:pic>
        <p:pic>
          <p:nvPicPr>
            <p:cNvPr id="24" name="Picture 23" descr="File:WIFI icon.svg - Wikimedia Commons">
              <a:extLst>
                <a:ext uri="{FF2B5EF4-FFF2-40B4-BE49-F238E27FC236}">
                  <a16:creationId xmlns:a16="http://schemas.microsoft.com/office/drawing/2014/main" id="{B09EAF1D-8B2A-E54D-8844-C69E88E1D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 rot="1654298">
              <a:off x="2819145" y="4663836"/>
              <a:ext cx="396253" cy="396253"/>
            </a:xfrm>
            <a:prstGeom prst="rect">
              <a:avLst/>
            </a:prstGeom>
          </p:spPr>
        </p:pic>
        <p:pic>
          <p:nvPicPr>
            <p:cNvPr id="25" name="Picture 24" descr="Wifi Router White Background Images | AWB">
              <a:extLst>
                <a:ext uri="{FF2B5EF4-FFF2-40B4-BE49-F238E27FC236}">
                  <a16:creationId xmlns:a16="http://schemas.microsoft.com/office/drawing/2014/main" id="{B1BCC735-5291-6640-962E-D06128FEF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t="11243" r="5204" b="9272"/>
            <a:stretch/>
          </p:blipFill>
          <p:spPr>
            <a:xfrm>
              <a:off x="3357908" y="4810124"/>
              <a:ext cx="795191" cy="666751"/>
            </a:xfrm>
            <a:prstGeom prst="rect">
              <a:avLst/>
            </a:prstGeom>
          </p:spPr>
        </p:pic>
        <p:sp>
          <p:nvSpPr>
            <p:cNvPr id="26" name="Cloud 25">
              <a:extLst>
                <a:ext uri="{FF2B5EF4-FFF2-40B4-BE49-F238E27FC236}">
                  <a16:creationId xmlns:a16="http://schemas.microsoft.com/office/drawing/2014/main" id="{11CBA0AF-F908-DB4C-A212-B3B347C8073F}"/>
                </a:ext>
              </a:extLst>
            </p:cNvPr>
            <p:cNvSpPr/>
            <p:nvPr/>
          </p:nvSpPr>
          <p:spPr>
            <a:xfrm>
              <a:off x="5623228" y="4782471"/>
              <a:ext cx="1590882" cy="969071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ISP Core Network</a:t>
              </a:r>
            </a:p>
          </p:txBody>
        </p:sp>
        <p:sp>
          <p:nvSpPr>
            <p:cNvPr id="27" name="Cloud 26">
              <a:extLst>
                <a:ext uri="{FF2B5EF4-FFF2-40B4-BE49-F238E27FC236}">
                  <a16:creationId xmlns:a16="http://schemas.microsoft.com/office/drawing/2014/main" id="{BEC1C2D8-0F01-3A4B-B7F9-09036C86A102}"/>
                </a:ext>
              </a:extLst>
            </p:cNvPr>
            <p:cNvSpPr/>
            <p:nvPr/>
          </p:nvSpPr>
          <p:spPr>
            <a:xfrm>
              <a:off x="7447289" y="4718534"/>
              <a:ext cx="1590882" cy="1008646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Peer Network</a:t>
              </a:r>
            </a:p>
          </p:txBody>
        </p:sp>
        <p:pic>
          <p:nvPicPr>
            <p:cNvPr id="28" name="Picture 27" descr="Server PNG Transparent Images | PNG All">
              <a:extLst>
                <a:ext uri="{FF2B5EF4-FFF2-40B4-BE49-F238E27FC236}">
                  <a16:creationId xmlns:a16="http://schemas.microsoft.com/office/drawing/2014/main" id="{2E44CBB2-E201-E845-925F-914D5CF86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9328742" y="4467469"/>
              <a:ext cx="1075103" cy="132364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AF6CCF-8050-2942-B287-C8E5DFF7FF33}"/>
                </a:ext>
              </a:extLst>
            </p:cNvPr>
            <p:cNvSpPr txBox="1"/>
            <p:nvPr/>
          </p:nvSpPr>
          <p:spPr>
            <a:xfrm>
              <a:off x="1813023" y="5571365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client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8754B56-6262-C340-A822-AB8C1AE59BD4}"/>
                </a:ext>
              </a:extLst>
            </p:cNvPr>
            <p:cNvSpPr txBox="1"/>
            <p:nvPr/>
          </p:nvSpPr>
          <p:spPr>
            <a:xfrm>
              <a:off x="3329487" y="5452719"/>
              <a:ext cx="9541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Home </a:t>
              </a:r>
              <a:br>
                <a:rPr lang="en-US" sz="1800" dirty="0">
                  <a:solidFill>
                    <a:schemeClr val="tx1"/>
                  </a:solidFill>
                </a:rPr>
              </a:br>
              <a:r>
                <a:rPr lang="en-US" sz="1800" dirty="0">
                  <a:solidFill>
                    <a:schemeClr val="tx1"/>
                  </a:solidFill>
                </a:rPr>
                <a:t>gateway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0C0BBFD-F3A9-2B41-BCF0-579A29D39CDE}"/>
                </a:ext>
              </a:extLst>
            </p:cNvPr>
            <p:cNvSpPr txBox="1"/>
            <p:nvPr/>
          </p:nvSpPr>
          <p:spPr>
            <a:xfrm>
              <a:off x="4582446" y="5872941"/>
              <a:ext cx="8386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Access</a:t>
              </a:r>
              <a:br>
                <a:rPr lang="en-US" sz="1800" dirty="0">
                  <a:solidFill>
                    <a:schemeClr val="tx1"/>
                  </a:solidFill>
                </a:rPr>
              </a:br>
              <a:r>
                <a:rPr lang="en-US" sz="1800" dirty="0">
                  <a:solidFill>
                    <a:schemeClr val="tx1"/>
                  </a:solidFill>
                </a:rPr>
                <a:t>node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A26F2D5-DD29-3D48-9871-C11A153483DA}"/>
                </a:ext>
              </a:extLst>
            </p:cNvPr>
            <p:cNvSpPr txBox="1"/>
            <p:nvPr/>
          </p:nvSpPr>
          <p:spPr>
            <a:xfrm>
              <a:off x="9380038" y="5737739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Server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AA8A7F2-9A18-A44E-9991-DDACE85ED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43670" y="4752735"/>
              <a:ext cx="961199" cy="1090470"/>
            </a:xfrm>
            <a:prstGeom prst="rect">
              <a:avLst/>
            </a:prstGeom>
          </p:spPr>
        </p:pic>
      </p:grp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9639ACA-77E4-8544-31ED-50907CA9CF6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Slide </a:t>
            </a:r>
            <a:fld id="{A1DF4EA4-62C6-4747-AA37-39380629ED0A}" type="slidenum">
              <a:rPr lang="en-US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73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C02B12-017E-BD47-D459-0069F13F7D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What is L4S?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B7DD0F1-3F5F-AED0-B3B1-31775D9CE3D3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Slide </a:t>
            </a:r>
            <a:fld id="{A1DF4EA4-62C6-4747-AA37-39380629ED0A}" type="slidenum">
              <a:rPr lang="en-US" sz="1000" smtClean="0">
                <a:solidFill>
                  <a:schemeClr val="tx1"/>
                </a:solidFill>
              </a:rPr>
              <a:pPr/>
              <a:t>19</a:t>
            </a:fld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1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FFF504-FFD0-CBFF-E675-68B24792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6F5B99-1FA5-3C71-40B9-1237976C7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What is congestion</a:t>
            </a:r>
          </a:p>
          <a:p>
            <a:pPr lvl="1"/>
            <a:r>
              <a:rPr lang="en-US" dirty="0"/>
              <a:t>How does end-to-end congestion control work on the Internet</a:t>
            </a:r>
          </a:p>
          <a:p>
            <a:r>
              <a:rPr lang="en-US" dirty="0"/>
              <a:t>What is L4S?</a:t>
            </a:r>
          </a:p>
          <a:p>
            <a:pPr lvl="1"/>
            <a:r>
              <a:rPr lang="en-US" dirty="0"/>
              <a:t>New standardized mechanism for congestion control (Prague)</a:t>
            </a:r>
          </a:p>
          <a:p>
            <a:pPr lvl="1"/>
            <a:r>
              <a:rPr lang="en-US" dirty="0"/>
              <a:t>New standardized network mechanism for AQM (DualPI2)</a:t>
            </a:r>
          </a:p>
          <a:p>
            <a:pPr lvl="1"/>
            <a:r>
              <a:rPr lang="en-US" dirty="0"/>
              <a:t>New standardized usage for Explicit Congestion Notification</a:t>
            </a:r>
          </a:p>
          <a:p>
            <a:r>
              <a:rPr lang="en-US" dirty="0"/>
              <a:t>How does L4S fit with Wi-Fi?</a:t>
            </a:r>
          </a:p>
          <a:p>
            <a:pPr lvl="1"/>
            <a:r>
              <a:rPr lang="en-US" dirty="0"/>
              <a:t>WLAN is different from (and the same as) other networks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30182-639F-D4AD-79FC-49C22C6235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77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FE3C-4834-4D40-9C99-59C9D8ED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3FCBB-4B75-4A46-9465-93FF7A7F0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14370" cy="4351338"/>
          </a:xfrm>
        </p:spPr>
        <p:txBody>
          <a:bodyPr>
            <a:normAutofit/>
          </a:bodyPr>
          <a:lstStyle/>
          <a:p>
            <a:r>
              <a:rPr lang="en-US" dirty="0"/>
              <a:t>End-to-end problem involving:</a:t>
            </a:r>
          </a:p>
          <a:p>
            <a:pPr lvl="1"/>
            <a:r>
              <a:rPr lang="en-US" dirty="0"/>
              <a:t>Application behavior (e.g. congestion control)</a:t>
            </a:r>
          </a:p>
          <a:p>
            <a:pPr lvl="1"/>
            <a:r>
              <a:rPr lang="en-US" dirty="0"/>
              <a:t>Network bottleneck implementation</a:t>
            </a:r>
          </a:p>
          <a:p>
            <a:pPr lvl="1"/>
            <a:endParaRPr lang="en-US" dirty="0"/>
          </a:p>
          <a:p>
            <a:r>
              <a:rPr lang="en-US" dirty="0"/>
              <a:t>Root cause is insufficient feedback when congestion occurs</a:t>
            </a:r>
          </a:p>
          <a:p>
            <a:pPr lvl="1"/>
            <a:endParaRPr lang="en-US" dirty="0"/>
          </a:p>
          <a:p>
            <a:r>
              <a:rPr lang="en-US" dirty="0"/>
              <a:t>The Solution:  Low Latency, Low Loss, Scalable Throughput (L4S)</a:t>
            </a:r>
          </a:p>
          <a:p>
            <a:pPr lvl="1"/>
            <a:r>
              <a:rPr lang="en-US" dirty="0"/>
              <a:t>Latency isolation &amp; high-fidelity congestion feedback at network bottlenecks</a:t>
            </a:r>
          </a:p>
          <a:p>
            <a:pPr lvl="1"/>
            <a:r>
              <a:rPr lang="en-US" dirty="0"/>
              <a:t>New congestion control algorithm at sender </a:t>
            </a:r>
          </a:p>
          <a:p>
            <a:endParaRPr lang="en-US" dirty="0"/>
          </a:p>
        </p:txBody>
      </p:sp>
      <p:pic>
        <p:nvPicPr>
          <p:cNvPr id="7" name="Picture 6" descr="Illustration gratuite: Conseil, Font, Problème, Solution - Image ...">
            <a:extLst>
              <a:ext uri="{FF2B5EF4-FFF2-40B4-BE49-F238E27FC236}">
                <a16:creationId xmlns:a16="http://schemas.microsoft.com/office/drawing/2014/main" id="{8AAF96D9-FE5C-7FA6-5ECC-CECD213961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63744" y="1056535"/>
            <a:ext cx="3128255" cy="208550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2132598-DD62-E900-69FE-1A2ABBFD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68408" y="4365103"/>
            <a:ext cx="2139516" cy="2168043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7D5D5F-A7E9-84E9-CBB6-EA53992E648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 dirty="0"/>
              <a:t>Slide </a:t>
            </a:r>
            <a:fld id="{A1DF4EA4-62C6-4747-AA37-39380629ED0A}" type="slidenum">
              <a:rPr lang="en-US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9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B3EBD-B3CC-7D46-B1A3-188DA41BE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L4S: Why is it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B3D5C-564E-BE47-8E32-6B0FF013E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764950" cy="4351338"/>
          </a:xfrm>
        </p:spPr>
        <p:txBody>
          <a:bodyPr>
            <a:normAutofit/>
          </a:bodyPr>
          <a:lstStyle/>
          <a:p>
            <a:r>
              <a:rPr lang="en-US" dirty="0"/>
              <a:t>Perfect for applications that want high data rates, consistent ultra-low latency, and near-zero packet loss</a:t>
            </a:r>
          </a:p>
          <a:p>
            <a:pPr lvl="1"/>
            <a:r>
              <a:rPr lang="en-US" dirty="0"/>
              <a:t>Cloud gaming, cloud VR/AR applications</a:t>
            </a:r>
          </a:p>
          <a:p>
            <a:pPr lvl="1"/>
            <a:r>
              <a:rPr lang="en-US" dirty="0"/>
              <a:t>High quality video conferencing</a:t>
            </a:r>
          </a:p>
          <a:p>
            <a:r>
              <a:rPr lang="en-US" dirty="0"/>
              <a:t>Also beneficial for other applications that are latency bound</a:t>
            </a:r>
          </a:p>
          <a:p>
            <a:pPr lvl="1"/>
            <a:r>
              <a:rPr lang="en-US" dirty="0"/>
              <a:t>General HTTP traffic (web and web-like apps)</a:t>
            </a:r>
          </a:p>
          <a:p>
            <a:r>
              <a:rPr lang="en-US" dirty="0"/>
              <a:t>Defined by the Internet Engineering Task Force </a:t>
            </a:r>
          </a:p>
          <a:p>
            <a:pPr lvl="1"/>
            <a:r>
              <a:rPr lang="en-US" dirty="0"/>
              <a:t>Published as RFC9330, RFC9331, RFC9332 in January 2023.</a:t>
            </a:r>
          </a:p>
        </p:txBody>
      </p:sp>
      <p:pic>
        <p:nvPicPr>
          <p:cNvPr id="5" name="Picture 4" descr="منصة الواقع الافتراضي لتشجيع المشاركة المجتمعية - حكومة 01">
            <a:extLst>
              <a:ext uri="{FF2B5EF4-FFF2-40B4-BE49-F238E27FC236}">
                <a16:creationId xmlns:a16="http://schemas.microsoft.com/office/drawing/2014/main" id="{AB4E4969-F4A1-2857-4BCA-B3A6A5D60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906810" y="1229468"/>
            <a:ext cx="2285190" cy="152346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9F47B-072E-B415-E5D3-A2978B6F90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094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bg2">
                    <a:lumMod val="90000"/>
                  </a:schemeClr>
                </a:solidFill>
                <a:latin typeface="Helvetica Regular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69467F-2263-0C40-8512-553CABB91FD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748290-274A-9463-DB67-0E34CE4597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 dirty="0"/>
              <a:t>Slide </a:t>
            </a:r>
            <a:fld id="{A1DF4EA4-62C6-4747-AA37-39380629ED0A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94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6E7A8E-595C-2A40-8E57-BB60362DE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L4S:  Some details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B2373B-3F15-4C4F-9B18-ABA6083FB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Improves on Closed-loop Feedback Control </a:t>
            </a:r>
          </a:p>
          <a:p>
            <a:pPr lvl="1"/>
            <a:r>
              <a:rPr lang="en-US" sz="2000" dirty="0"/>
              <a:t>via Explicit Congestion Signals (RFC9331)</a:t>
            </a:r>
          </a:p>
          <a:p>
            <a:r>
              <a:rPr lang="en-US" sz="2400" dirty="0"/>
              <a:t>Requires support in sender, receiver and network </a:t>
            </a:r>
            <a:r>
              <a:rPr lang="en-US" sz="2400" u="sng" dirty="0"/>
              <a:t>bottleneck</a:t>
            </a:r>
          </a:p>
          <a:p>
            <a:pPr lvl="1"/>
            <a:r>
              <a:rPr lang="en-US" sz="2000" dirty="0"/>
              <a:t>Sender support</a:t>
            </a:r>
          </a:p>
          <a:p>
            <a:pPr lvl="2"/>
            <a:r>
              <a:rPr lang="en-US" sz="1800" dirty="0"/>
              <a:t>A congestion controller built against the “Prague requirements” (RFC9331)</a:t>
            </a:r>
          </a:p>
          <a:p>
            <a:pPr lvl="2"/>
            <a:r>
              <a:rPr lang="en-US" sz="1800" dirty="0"/>
              <a:t>Identification of L4S support in the IP header</a:t>
            </a:r>
          </a:p>
          <a:p>
            <a:pPr lvl="1"/>
            <a:r>
              <a:rPr lang="en-US" sz="2000" dirty="0"/>
              <a:t>Bottleneck link support</a:t>
            </a:r>
          </a:p>
          <a:p>
            <a:pPr lvl="2"/>
            <a:r>
              <a:rPr lang="en-US" sz="1800" dirty="0"/>
              <a:t>Provide immediate indication of queuing delay using ECN marking</a:t>
            </a:r>
          </a:p>
          <a:p>
            <a:pPr lvl="3"/>
            <a:r>
              <a:rPr lang="en-US" sz="1600" dirty="0"/>
              <a:t>Sender no longer needs to infer congestion based on RTT variation or loss</a:t>
            </a:r>
          </a:p>
          <a:p>
            <a:pPr lvl="3"/>
            <a:r>
              <a:rPr lang="en-US" sz="1600" dirty="0"/>
              <a:t>Disambiguates congestion from other delay/loss sources</a:t>
            </a:r>
          </a:p>
          <a:p>
            <a:pPr lvl="1"/>
            <a:r>
              <a:rPr lang="en-US" sz="2000" dirty="0"/>
              <a:t>Receiver support</a:t>
            </a:r>
          </a:p>
          <a:p>
            <a:pPr lvl="2"/>
            <a:r>
              <a:rPr lang="en-US" sz="1800" dirty="0"/>
              <a:t>“Accurate ECN” feedback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72D2A-D42C-B74A-A69A-A174965D3EA5}"/>
              </a:ext>
            </a:extLst>
          </p:cNvPr>
          <p:cNvSpPr txBox="1"/>
          <p:nvPr/>
        </p:nvSpPr>
        <p:spPr>
          <a:xfrm>
            <a:off x="6145742" y="5667080"/>
            <a:ext cx="3239588" cy="5827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400" dirty="0">
                <a:solidFill>
                  <a:srgbClr val="000000"/>
                </a:solidFill>
                <a:cs typeface="Times"/>
              </a:rPr>
              <a:t>ECN = Explicit Congestion Notification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1400" dirty="0">
                <a:solidFill>
                  <a:srgbClr val="000000"/>
                </a:solidFill>
                <a:cs typeface="Times"/>
              </a:rPr>
              <a:t>RTT = Round-Trip Time</a:t>
            </a:r>
          </a:p>
        </p:txBody>
      </p:sp>
      <p:pic>
        <p:nvPicPr>
          <p:cNvPr id="13" name="Picture 12" descr="Clipart - Cycle icon">
            <a:extLst>
              <a:ext uri="{FF2B5EF4-FFF2-40B4-BE49-F238E27FC236}">
                <a16:creationId xmlns:a16="http://schemas.microsoft.com/office/drawing/2014/main" id="{3B5A805C-DB6E-9F31-AB39-9EBEF7C4D8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36360" y="3266538"/>
            <a:ext cx="3056106" cy="305610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C9250A-9102-750B-A15D-5D48A41700E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 dirty="0"/>
              <a:t>Slide </a:t>
            </a:r>
            <a:fld id="{A1DF4EA4-62C6-4747-AA37-39380629ED0A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851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330963-FF34-56B4-0143-8B8B10363B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715" y="789957"/>
            <a:ext cx="11078400" cy="4542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does it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3CD1F-EE65-D1F8-5353-2E6FC5FDF5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698" y="1270347"/>
            <a:ext cx="11078400" cy="454205"/>
          </a:xfrm>
        </p:spPr>
        <p:txBody>
          <a:bodyPr/>
          <a:lstStyle/>
          <a:p>
            <a:r>
              <a:rPr lang="en-US" dirty="0"/>
              <a:t>Marking packets to control the rate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E82E5-40BD-B580-9E2F-05FE10543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915" y="692216"/>
            <a:ext cx="5759387" cy="2750571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6F57A1E-E50B-865B-AC06-1DF2D3CA859A}"/>
              </a:ext>
            </a:extLst>
          </p:cNvPr>
          <p:cNvSpPr/>
          <p:nvPr/>
        </p:nvSpPr>
        <p:spPr>
          <a:xfrm>
            <a:off x="871929" y="4383385"/>
            <a:ext cx="1600200" cy="1152939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L4S Sender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ysClr val="window" lastClr="FFFFFF"/>
                </a:solidFill>
                <a:latin typeface="Calibri" panose="020F0502020204030204"/>
              </a:rPr>
              <a:t>Sets IP.ECT1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77AC837-CA3A-48E1-352C-58CD64531E1D}"/>
              </a:ext>
            </a:extLst>
          </p:cNvPr>
          <p:cNvSpPr/>
          <p:nvPr/>
        </p:nvSpPr>
        <p:spPr>
          <a:xfrm>
            <a:off x="9787329" y="4383385"/>
            <a:ext cx="1600200" cy="1152939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L4S Receiver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</a:t>
            </a:r>
          </a:p>
          <a:p>
            <a:pPr lvl="0" algn="ctr">
              <a:defRPr/>
            </a:pPr>
            <a:r>
              <a:rPr lang="en-US" sz="1200" dirty="0">
                <a:solidFill>
                  <a:sysClr val="window" lastClr="FFFFFF"/>
                </a:solidFill>
                <a:latin typeface="Calibri" panose="020F0502020204030204"/>
              </a:rPr>
              <a:t>Echoes CE in L4++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96225F-6806-8C84-E10D-A51B146DF693}"/>
              </a:ext>
            </a:extLst>
          </p:cNvPr>
          <p:cNvSpPr/>
          <p:nvPr/>
        </p:nvSpPr>
        <p:spPr>
          <a:xfrm>
            <a:off x="3599475" y="4615298"/>
            <a:ext cx="980661" cy="689113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node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87B8F7-DCA2-8711-2E91-11C4B834DB91}"/>
              </a:ext>
            </a:extLst>
          </p:cNvPr>
          <p:cNvSpPr/>
          <p:nvPr/>
        </p:nvSpPr>
        <p:spPr>
          <a:xfrm>
            <a:off x="5569827" y="4615298"/>
            <a:ext cx="1222511" cy="689113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Bottleneck node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FF293E1-D94D-F92A-27C3-D4E3A05AFE24}"/>
              </a:ext>
            </a:extLst>
          </p:cNvPr>
          <p:cNvSpPr/>
          <p:nvPr/>
        </p:nvSpPr>
        <p:spPr>
          <a:xfrm>
            <a:off x="7653727" y="4615298"/>
            <a:ext cx="980661" cy="689113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node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FE4163D-CF18-1058-9CFA-CD40C601F822}"/>
              </a:ext>
            </a:extLst>
          </p:cNvPr>
          <p:cNvCxnSpPr>
            <a:stCxn id="39" idx="3"/>
            <a:endCxn id="41" idx="1"/>
          </p:cNvCxnSpPr>
          <p:nvPr/>
        </p:nvCxnSpPr>
        <p:spPr>
          <a:xfrm>
            <a:off x="2472129" y="4959855"/>
            <a:ext cx="1127346" cy="0"/>
          </a:xfrm>
          <a:prstGeom prst="straightConnector1">
            <a:avLst/>
          </a:prstGeom>
          <a:noFill/>
          <a:ln w="25400" cap="flat" cmpd="sng" algn="ctr">
            <a:solidFill>
              <a:srgbClr val="4472C4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698E680-3F60-D106-6AB2-51AF64269286}"/>
              </a:ext>
            </a:extLst>
          </p:cNvPr>
          <p:cNvCxnSpPr>
            <a:cxnSpLocks/>
            <a:stCxn id="41" idx="3"/>
            <a:endCxn id="42" idx="1"/>
          </p:cNvCxnSpPr>
          <p:nvPr/>
        </p:nvCxnSpPr>
        <p:spPr>
          <a:xfrm>
            <a:off x="4580136" y="4959855"/>
            <a:ext cx="989691" cy="0"/>
          </a:xfrm>
          <a:prstGeom prst="straightConnector1">
            <a:avLst/>
          </a:prstGeom>
          <a:noFill/>
          <a:ln w="25400" cap="flat" cmpd="sng" algn="ctr">
            <a:solidFill>
              <a:srgbClr val="4472C4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5C6103A-4E30-9A57-260C-AC22F80892C8}"/>
              </a:ext>
            </a:extLst>
          </p:cNvPr>
          <p:cNvCxnSpPr>
            <a:cxnSpLocks/>
            <a:stCxn id="42" idx="3"/>
            <a:endCxn id="43" idx="1"/>
          </p:cNvCxnSpPr>
          <p:nvPr/>
        </p:nvCxnSpPr>
        <p:spPr>
          <a:xfrm>
            <a:off x="6792338" y="4959855"/>
            <a:ext cx="861389" cy="0"/>
          </a:xfrm>
          <a:prstGeom prst="straightConnector1">
            <a:avLst/>
          </a:prstGeom>
          <a:noFill/>
          <a:ln w="25400" cap="flat" cmpd="sng" algn="ctr">
            <a:solidFill>
              <a:srgbClr val="4472C4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7F7875E-3A26-A503-66FC-90E6D82D5CFA}"/>
              </a:ext>
            </a:extLst>
          </p:cNvPr>
          <p:cNvCxnSpPr>
            <a:cxnSpLocks/>
            <a:stCxn id="43" idx="3"/>
            <a:endCxn id="40" idx="1"/>
          </p:cNvCxnSpPr>
          <p:nvPr/>
        </p:nvCxnSpPr>
        <p:spPr>
          <a:xfrm>
            <a:off x="8634388" y="4959855"/>
            <a:ext cx="1152941" cy="0"/>
          </a:xfrm>
          <a:prstGeom prst="straightConnector1">
            <a:avLst/>
          </a:prstGeom>
          <a:noFill/>
          <a:ln w="25400" cap="flat" cmpd="sng" algn="ctr">
            <a:solidFill>
              <a:srgbClr val="4472C4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48" name="TextBox 21">
            <a:extLst>
              <a:ext uri="{FF2B5EF4-FFF2-40B4-BE49-F238E27FC236}">
                <a16:creationId xmlns:a16="http://schemas.microsoft.com/office/drawing/2014/main" id="{38BE939D-7E60-5F0F-88E9-2A00197A31A0}"/>
              </a:ext>
            </a:extLst>
          </p:cNvPr>
          <p:cNvSpPr txBox="1"/>
          <p:nvPr/>
        </p:nvSpPr>
        <p:spPr>
          <a:xfrm>
            <a:off x="2726644" y="4633688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ECT1</a:t>
            </a:r>
          </a:p>
        </p:txBody>
      </p:sp>
      <p:sp>
        <p:nvSpPr>
          <p:cNvPr id="49" name="TextBox 22">
            <a:extLst>
              <a:ext uri="{FF2B5EF4-FFF2-40B4-BE49-F238E27FC236}">
                <a16:creationId xmlns:a16="http://schemas.microsoft.com/office/drawing/2014/main" id="{6C499C57-9824-F467-4FC3-61BD72A60562}"/>
              </a:ext>
            </a:extLst>
          </p:cNvPr>
          <p:cNvSpPr txBox="1"/>
          <p:nvPr/>
        </p:nvSpPr>
        <p:spPr>
          <a:xfrm>
            <a:off x="4734745" y="4615298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ECT1</a:t>
            </a:r>
          </a:p>
        </p:txBody>
      </p:sp>
      <p:sp>
        <p:nvSpPr>
          <p:cNvPr id="50" name="TextBox 23">
            <a:extLst>
              <a:ext uri="{FF2B5EF4-FFF2-40B4-BE49-F238E27FC236}">
                <a16:creationId xmlns:a16="http://schemas.microsoft.com/office/drawing/2014/main" id="{70ED295A-19EF-0FC1-D167-1FF006D36E84}"/>
              </a:ext>
            </a:extLst>
          </p:cNvPr>
          <p:cNvSpPr txBox="1"/>
          <p:nvPr/>
        </p:nvSpPr>
        <p:spPr>
          <a:xfrm>
            <a:off x="6829591" y="4615297"/>
            <a:ext cx="815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CE|ECT1</a:t>
            </a:r>
          </a:p>
        </p:txBody>
      </p:sp>
      <p:sp>
        <p:nvSpPr>
          <p:cNvPr id="51" name="TextBox 25">
            <a:extLst>
              <a:ext uri="{FF2B5EF4-FFF2-40B4-BE49-F238E27FC236}">
                <a16:creationId xmlns:a16="http://schemas.microsoft.com/office/drawing/2014/main" id="{A576A482-05D4-462A-9C0D-7849A1D4524D}"/>
              </a:ext>
            </a:extLst>
          </p:cNvPr>
          <p:cNvSpPr txBox="1"/>
          <p:nvPr/>
        </p:nvSpPr>
        <p:spPr>
          <a:xfrm>
            <a:off x="8790999" y="4597439"/>
            <a:ext cx="815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CE|ECT1</a:t>
            </a:r>
          </a:p>
        </p:txBody>
      </p:sp>
      <p:cxnSp>
        <p:nvCxnSpPr>
          <p:cNvPr id="52" name="Curved Connector 27">
            <a:extLst>
              <a:ext uri="{FF2B5EF4-FFF2-40B4-BE49-F238E27FC236}">
                <a16:creationId xmlns:a16="http://schemas.microsoft.com/office/drawing/2014/main" id="{5323134A-1117-0E4C-29DD-0EB9AB7670DD}"/>
              </a:ext>
            </a:extLst>
          </p:cNvPr>
          <p:cNvCxnSpPr>
            <a:cxnSpLocks/>
            <a:stCxn id="40" idx="0"/>
            <a:endCxn id="39" idx="0"/>
          </p:cNvCxnSpPr>
          <p:nvPr/>
        </p:nvCxnSpPr>
        <p:spPr>
          <a:xfrm rot="16200000" flipV="1">
            <a:off x="6129729" y="-74315"/>
            <a:ext cx="12700" cy="8915400"/>
          </a:xfrm>
          <a:prstGeom prst="curvedConnector3">
            <a:avLst>
              <a:gd name="adj1" fmla="val 1800000"/>
            </a:avLst>
          </a:prstGeom>
          <a:noFill/>
          <a:ln w="25400" cap="flat" cmpd="sng" algn="ctr">
            <a:solidFill>
              <a:srgbClr val="4472C4"/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53" name="TextBox 29">
            <a:extLst>
              <a:ext uri="{FF2B5EF4-FFF2-40B4-BE49-F238E27FC236}">
                <a16:creationId xmlns:a16="http://schemas.microsoft.com/office/drawing/2014/main" id="{99354D2D-8073-D745-8DD7-D19FD832483B}"/>
              </a:ext>
            </a:extLst>
          </p:cNvPr>
          <p:cNvSpPr txBox="1"/>
          <p:nvPr/>
        </p:nvSpPr>
        <p:spPr>
          <a:xfrm>
            <a:off x="4330096" y="3801642"/>
            <a:ext cx="398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CE-marking feedback in Layer 4 or above</a:t>
            </a: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362CE04A-0EDB-3F0B-BDD8-6DCF4317744B}"/>
              </a:ext>
            </a:extLst>
          </p:cNvPr>
          <p:cNvSpPr/>
          <p:nvPr/>
        </p:nvSpPr>
        <p:spPr>
          <a:xfrm rot="16200000">
            <a:off x="5962600" y="5421690"/>
            <a:ext cx="487587" cy="28649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09AD19-32DE-BFA4-BCDF-D82A41655045}"/>
              </a:ext>
            </a:extLst>
          </p:cNvPr>
          <p:cNvSpPr txBox="1"/>
          <p:nvPr/>
        </p:nvSpPr>
        <p:spPr>
          <a:xfrm>
            <a:off x="5749193" y="5871577"/>
            <a:ext cx="914400" cy="22171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0" marR="0" indent="0" algn="ctr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None/>
              <a:tabLst>
                <a:tab pos="180000" algn="l"/>
              </a:tabLst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Eg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: 10% marks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8DE160-7046-6B97-CCDA-A4B1809921AB}"/>
              </a:ext>
            </a:extLst>
          </p:cNvPr>
          <p:cNvSpPr txBox="1"/>
          <p:nvPr/>
        </p:nvSpPr>
        <p:spPr>
          <a:xfrm>
            <a:off x="6063147" y="5344595"/>
            <a:ext cx="508114" cy="4571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None/>
              <a:tabLst>
                <a:tab pos="180000" algn="l"/>
              </a:tabLst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A09A8AB-C779-53E2-753A-EC4270D671E4}"/>
              </a:ext>
            </a:extLst>
          </p:cNvPr>
          <p:cNvSpPr txBox="1"/>
          <p:nvPr/>
        </p:nvSpPr>
        <p:spPr>
          <a:xfrm>
            <a:off x="9653764" y="3958104"/>
            <a:ext cx="1842836" cy="22171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0" marR="0" indent="0" algn="ctr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None/>
              <a:tabLst>
                <a:tab pos="180000" algn="l"/>
              </a:tabLst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10% echoed marks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B94F4F9-431B-D4EC-3EDB-B2567E888D22}"/>
              </a:ext>
            </a:extLst>
          </p:cNvPr>
          <p:cNvSpPr txBox="1"/>
          <p:nvPr/>
        </p:nvSpPr>
        <p:spPr>
          <a:xfrm>
            <a:off x="2503116" y="5585049"/>
            <a:ext cx="1453162" cy="22171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0" marR="0" indent="0" algn="ctr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None/>
              <a:tabLst>
                <a:tab pos="18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/>
              </a:rPr>
              <a:t>11Mbps </a:t>
            </a:r>
            <a:r>
              <a:rPr lang="en-US" sz="1200" dirty="0">
                <a:solidFill>
                  <a:schemeClr val="tx2"/>
                </a:solidFill>
                <a:latin typeface="Nokia Pure Text Light"/>
                <a:sym typeface="Wingdings" panose="05000000000000000000" pitchFamily="2" charset="2"/>
              </a:rPr>
              <a:t>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10Mbps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EF287F-5764-D6A7-36EF-7554E241E021}"/>
              </a:ext>
            </a:extLst>
          </p:cNvPr>
          <p:cNvSpPr txBox="1"/>
          <p:nvPr/>
        </p:nvSpPr>
        <p:spPr>
          <a:xfrm>
            <a:off x="2142192" y="5398588"/>
            <a:ext cx="1453162" cy="22171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marL="0" marR="0" indent="0" algn="ctr" defTabSz="18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None/>
              <a:tabLst>
                <a:tab pos="180000" algn="l"/>
              </a:tabLst>
            </a:pPr>
            <a:r>
              <a:rPr lang="en-US" sz="1200" dirty="0">
                <a:solidFill>
                  <a:schemeClr val="tx2"/>
                </a:solidFill>
                <a:latin typeface="Nokia Pure Text Light"/>
              </a:rPr>
              <a:t>11Mbps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okia Pure Text Light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DCACC9F-4179-D90A-C91D-21228010887E}"/>
              </a:ext>
            </a:extLst>
          </p:cNvPr>
          <p:cNvSpPr/>
          <p:nvPr/>
        </p:nvSpPr>
        <p:spPr>
          <a:xfrm>
            <a:off x="9774148" y="3745057"/>
            <a:ext cx="1722452" cy="407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  <a:buSzPct val="100000"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521E21-DBAA-20AB-88E6-624466375EF6}"/>
              </a:ext>
            </a:extLst>
          </p:cNvPr>
          <p:cNvSpPr txBox="1">
            <a:spLocks/>
          </p:cNvSpPr>
          <p:nvPr/>
        </p:nvSpPr>
        <p:spPr bwMode="auto">
          <a:xfrm>
            <a:off x="5981477" y="6488587"/>
            <a:ext cx="704849" cy="233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4926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3200" b="1" baseline="0">
                <a:solidFill>
                  <a:schemeClr val="accent1"/>
                </a:solidFill>
                <a:latin typeface="Nokia Pure Headline Light" panose="020B0304020202020204" pitchFamily="34" charset="0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400" b="0" kern="0" dirty="0">
                <a:solidFill>
                  <a:schemeClr val="tx1"/>
                </a:solidFill>
              </a:rPr>
              <a:t>Slide </a:t>
            </a:r>
            <a:fld id="{A1DF4EA4-62C6-4747-AA37-39380629ED0A}" type="slidenum">
              <a:rPr lang="en-US" sz="1400" b="0" kern="0" smtClean="0">
                <a:solidFill>
                  <a:schemeClr val="tx1"/>
                </a:solidFill>
              </a:rPr>
              <a:pPr/>
              <a:t>23</a:t>
            </a:fld>
            <a:endParaRPr lang="en-US" sz="14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0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19467 -0.0382 C -0.23503 -0.04676 -0.29597 -0.05139 -0.35977 -0.05139 C -0.43243 -0.05139 -0.49063 -0.04676 -0.53099 -0.0382 L -0.72539 2.22222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76" y="-25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/>
      <p:bldP spid="60" grpId="0"/>
      <p:bldP spid="61" grpId="0"/>
      <p:bldP spid="65" grpId="0"/>
      <p:bldP spid="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AB0D01-7AF9-259A-B158-47CA07E36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376" y="670539"/>
            <a:ext cx="11078400" cy="4542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does it work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5C9E374-5F99-4587-C211-4E62DC7F502C}"/>
              </a:ext>
            </a:extLst>
          </p:cNvPr>
          <p:cNvGrpSpPr/>
          <p:nvPr/>
        </p:nvGrpSpPr>
        <p:grpSpPr>
          <a:xfrm>
            <a:off x="1236541" y="1221202"/>
            <a:ext cx="9611987" cy="5232134"/>
            <a:chOff x="278757" y="189786"/>
            <a:chExt cx="11621770" cy="63720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CC5B4A-A215-4B32-453E-FE8899778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757" y="189786"/>
              <a:ext cx="11621770" cy="637200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01A86F-20F0-71C6-48A4-3772FBFE0221}"/>
                </a:ext>
              </a:extLst>
            </p:cNvPr>
            <p:cNvSpPr txBox="1"/>
            <p:nvPr/>
          </p:nvSpPr>
          <p:spPr>
            <a:xfrm>
              <a:off x="4430598" y="3827283"/>
              <a:ext cx="1908469" cy="423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Bottleneck Rate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DF186F0-9E99-96E3-16ED-501E5FB79061}"/>
                </a:ext>
              </a:extLst>
            </p:cNvPr>
            <p:cNvSpPr txBox="1"/>
            <p:nvPr/>
          </p:nvSpPr>
          <p:spPr>
            <a:xfrm>
              <a:off x="1305613" y="2356626"/>
              <a:ext cx="1289332" cy="423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Base RTT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DE2F449-E6AE-F738-3D57-922299C51AFE}"/>
                </a:ext>
              </a:extLst>
            </p:cNvPr>
            <p:cNvSpPr txBox="1"/>
            <p:nvPr/>
          </p:nvSpPr>
          <p:spPr>
            <a:xfrm rot="19347207">
              <a:off x="1076979" y="4814759"/>
              <a:ext cx="1825997" cy="423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underutilization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DAE5774-9615-638B-469B-677FBC91A512}"/>
                </a:ext>
              </a:extLst>
            </p:cNvPr>
            <p:cNvSpPr txBox="1"/>
            <p:nvPr/>
          </p:nvSpPr>
          <p:spPr>
            <a:xfrm rot="20658237">
              <a:off x="5790020" y="1307987"/>
              <a:ext cx="1706039" cy="423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queuing delay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B5B888B-B066-E987-B6C0-F5C8DF1F9828}"/>
                </a:ext>
              </a:extLst>
            </p:cNvPr>
            <p:cNvSpPr/>
            <p:nvPr/>
          </p:nvSpPr>
          <p:spPr>
            <a:xfrm>
              <a:off x="3089797" y="2336367"/>
              <a:ext cx="421050" cy="409849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B7E6870-5AA5-E880-9549-1619C23FE9A1}"/>
                </a:ext>
              </a:extLst>
            </p:cNvPr>
            <p:cNvSpPr txBox="1"/>
            <p:nvPr/>
          </p:nvSpPr>
          <p:spPr>
            <a:xfrm>
              <a:off x="1989976" y="3429000"/>
              <a:ext cx="3108056" cy="423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1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Prague Operating Region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E5867F4-1863-9E7F-E681-1A0CF982E810}"/>
                </a:ext>
              </a:extLst>
            </p:cNvPr>
            <p:cNvSpPr txBox="1"/>
            <p:nvPr/>
          </p:nvSpPr>
          <p:spPr>
            <a:xfrm>
              <a:off x="1844140" y="1717460"/>
              <a:ext cx="3108056" cy="423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1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Prague Operating Region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D20C5D3-89D3-FB55-FCBC-A69DC88F4E1F}"/>
                </a:ext>
              </a:extLst>
            </p:cNvPr>
            <p:cNvSpPr/>
            <p:nvPr/>
          </p:nvSpPr>
          <p:spPr>
            <a:xfrm>
              <a:off x="3089797" y="3822643"/>
              <a:ext cx="421050" cy="409849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21A6C6-6614-83BB-6EC1-E20F48F1A813}"/>
              </a:ext>
            </a:extLst>
          </p:cNvPr>
          <p:cNvSpPr txBox="1">
            <a:spLocks/>
          </p:cNvSpPr>
          <p:nvPr/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4926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3200" b="1" baseline="0">
                <a:solidFill>
                  <a:schemeClr val="accent1"/>
                </a:solidFill>
                <a:latin typeface="Nokia Pure Headline Light" panose="020B0304020202020204" pitchFamily="34" charset="0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100" b="0" kern="0" dirty="0">
                <a:solidFill>
                  <a:schemeClr val="tx1"/>
                </a:solidFill>
              </a:rPr>
              <a:t>Slide </a:t>
            </a:r>
            <a:fld id="{A1DF4EA4-62C6-4747-AA37-39380629ED0A}" type="slidenum">
              <a:rPr lang="en-US" sz="1100" b="0" kern="0" smtClean="0">
                <a:solidFill>
                  <a:schemeClr val="tx1"/>
                </a:solidFill>
              </a:rPr>
              <a:pPr/>
              <a:t>24</a:t>
            </a:fld>
            <a:endParaRPr lang="en-US" sz="1100" b="0" kern="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6BB7D-27BF-77E7-F747-ABF97E30C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Low Latency Congestion Control behavior: Prague (RFC9331)</a:t>
            </a:r>
          </a:p>
        </p:txBody>
      </p:sp>
    </p:spTree>
    <p:extLst>
      <p:ext uri="{BB962C8B-B14F-4D97-AF65-F5344CB8AC3E}">
        <p14:creationId xmlns:p14="http://schemas.microsoft.com/office/powerpoint/2010/main" val="1709711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ilding a framework for market orientation impact on radical and ...">
            <a:extLst>
              <a:ext uri="{FF2B5EF4-FFF2-40B4-BE49-F238E27FC236}">
                <a16:creationId xmlns:a16="http://schemas.microsoft.com/office/drawing/2014/main" id="{C37DD3DC-4825-6FB1-47AA-999A03C8B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50924" y="3210129"/>
            <a:ext cx="3341076" cy="25629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87CED-4FF0-4D4A-9FC7-4CCF6153A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Deployment of L4S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9378C-F5D9-6E46-B23A-EB5BB5A0A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Coexistence of L4S &amp; Classic senders via separate queuing</a:t>
            </a:r>
          </a:p>
          <a:p>
            <a:pPr lvl="1"/>
            <a:r>
              <a:rPr lang="en-US" dirty="0"/>
              <a:t>Dual Queue (RFC9332) – Two equal-priority queues:</a:t>
            </a:r>
          </a:p>
          <a:p>
            <a:pPr lvl="2"/>
            <a:r>
              <a:rPr lang="en-US" dirty="0"/>
              <a:t>Low Latency (L4S)</a:t>
            </a:r>
          </a:p>
          <a:p>
            <a:pPr lvl="2"/>
            <a:r>
              <a:rPr lang="en-US" dirty="0"/>
              <a:t>Classic</a:t>
            </a:r>
          </a:p>
          <a:p>
            <a:pPr lvl="1"/>
            <a:r>
              <a:rPr lang="en-US" dirty="0"/>
              <a:t>Flow Queuing (RFC </a:t>
            </a:r>
            <a:r>
              <a:rPr lang="en-US" dirty="0" err="1"/>
              <a:t>tbd</a:t>
            </a:r>
            <a:r>
              <a:rPr lang="en-US" dirty="0"/>
              <a:t>) – Separate queue for each “flow”</a:t>
            </a:r>
          </a:p>
          <a:p>
            <a:r>
              <a:rPr lang="en-US" u="sng" dirty="0"/>
              <a:t>Separation</a:t>
            </a:r>
            <a:r>
              <a:rPr lang="en-US" dirty="0"/>
              <a:t>, not prioritization</a:t>
            </a:r>
          </a:p>
          <a:p>
            <a:pPr lvl="1"/>
            <a:r>
              <a:rPr lang="en-US" dirty="0"/>
              <a:t>Buffering latency can be solved without prioritization</a:t>
            </a:r>
          </a:p>
          <a:p>
            <a:pPr lvl="1"/>
            <a:r>
              <a:rPr lang="en-US" dirty="0"/>
              <a:t>Priority is orthogonal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D0842-4A18-A0E3-DDB2-6D494675FA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094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0" i="0" kern="1200">
                <a:solidFill>
                  <a:schemeClr val="bg2">
                    <a:lumMod val="90000"/>
                  </a:schemeClr>
                </a:solidFill>
                <a:latin typeface="Helvetica Regular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69467F-2263-0C40-8512-553CABB91FD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6A082E-5D3F-7248-D821-2DDA07174C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 dirty="0"/>
              <a:t>Slide </a:t>
            </a:r>
            <a:fld id="{A1DF4EA4-62C6-4747-AA37-39380629ED0A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59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330963-FF34-56B4-0143-8B8B10363B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800" y="620688"/>
            <a:ext cx="11078400" cy="4542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does it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3CD1F-EE65-D1F8-5353-2E6FC5FDF5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Fairness to Classic traffic: DualPI2 (RFC9332)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4CFE87ED-C84C-792A-6339-0202DEDEAD17}"/>
              </a:ext>
            </a:extLst>
          </p:cNvPr>
          <p:cNvSpPr/>
          <p:nvPr/>
        </p:nvSpPr>
        <p:spPr>
          <a:xfrm>
            <a:off x="8250660" y="2789323"/>
            <a:ext cx="161272" cy="32241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1219170">
              <a:defRPr/>
            </a:pPr>
            <a:endParaRPr lang="en-GB" sz="1200" kern="0">
              <a:solidFill>
                <a:srgbClr val="FFFFFF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AF409C71-D601-9970-2D2E-37820A165BDB}"/>
              </a:ext>
            </a:extLst>
          </p:cNvPr>
          <p:cNvSpPr/>
          <p:nvPr/>
        </p:nvSpPr>
        <p:spPr>
          <a:xfrm>
            <a:off x="8411932" y="2780839"/>
            <a:ext cx="162605" cy="31393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1219170">
              <a:defRPr/>
            </a:pPr>
            <a:endParaRPr lang="en-GB" sz="1200" kern="0">
              <a:solidFill>
                <a:srgbClr val="FFFFFF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236FFD46-AEE0-12B4-52CF-F2E35DA00484}"/>
              </a:ext>
            </a:extLst>
          </p:cNvPr>
          <p:cNvSpPr/>
          <p:nvPr/>
        </p:nvSpPr>
        <p:spPr bwMode="auto">
          <a:xfrm>
            <a:off x="7581622" y="4447399"/>
            <a:ext cx="1246188" cy="58685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4BDD33">
                <a:lumMod val="75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Every 15ms</a:t>
            </a:r>
          </a:p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PI2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7A9A844-EA02-6604-13F9-90D3F105C574}"/>
              </a:ext>
            </a:extLst>
          </p:cNvPr>
          <p:cNvSpPr/>
          <p:nvPr/>
        </p:nvSpPr>
        <p:spPr bwMode="auto">
          <a:xfrm>
            <a:off x="2959503" y="2697804"/>
            <a:ext cx="938307" cy="132846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609585">
              <a:defRPr/>
            </a:pPr>
            <a:r>
              <a:rPr lang="en-US" sz="1200" kern="0" dirty="0" err="1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ect</a:t>
            </a:r>
            <a:r>
              <a:rPr lang="en-US" sz="12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(1),</a:t>
            </a:r>
            <a:br>
              <a:rPr lang="en-US" sz="12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</a:br>
            <a:r>
              <a:rPr lang="en-US" sz="1200" kern="0" dirty="0" err="1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ce</a:t>
            </a:r>
            <a:endParaRPr lang="en-US" sz="1200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pPr algn="ctr" defTabSz="609585">
              <a:defRPr/>
            </a:pPr>
            <a:endParaRPr lang="en-US" sz="1200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pPr algn="ctr" defTabSz="609585">
              <a:defRPr/>
            </a:pPr>
            <a:endParaRPr lang="en-US" sz="1200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  <a:p>
            <a:pPr algn="ctr" defTabSz="609585">
              <a:defRPr/>
            </a:pPr>
            <a:r>
              <a:rPr lang="en-US" sz="1200" kern="0" dirty="0" err="1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ect</a:t>
            </a:r>
            <a:r>
              <a:rPr lang="en-US" sz="12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(0), </a:t>
            </a:r>
            <a:br>
              <a:rPr lang="en-US" sz="12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</a:br>
            <a:r>
              <a:rPr lang="en-US" sz="12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non-</a:t>
            </a:r>
            <a:r>
              <a:rPr lang="en-US" sz="1200" kern="0" dirty="0" err="1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ect</a:t>
            </a:r>
            <a:endParaRPr lang="en-US" sz="1200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09DD85E-27C0-88EA-9E51-5E82395AF6DD}"/>
              </a:ext>
            </a:extLst>
          </p:cNvPr>
          <p:cNvSpPr/>
          <p:nvPr/>
        </p:nvSpPr>
        <p:spPr bwMode="auto">
          <a:xfrm>
            <a:off x="7555317" y="5284426"/>
            <a:ext cx="677073" cy="41433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609585">
              <a:defRPr/>
            </a:pPr>
            <a:r>
              <a:rPr lang="nl-BE" sz="1200" kern="0" dirty="0" err="1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p</a:t>
            </a:r>
            <a:r>
              <a:rPr lang="nl-BE" sz="1200" kern="0" baseline="-25000" dirty="0" err="1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C</a:t>
            </a:r>
            <a:endParaRPr lang="nl-BE" sz="1200" kern="0" baseline="-2500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8" name="Group 41">
            <a:extLst>
              <a:ext uri="{FF2B5EF4-FFF2-40B4-BE49-F238E27FC236}">
                <a16:creationId xmlns:a16="http://schemas.microsoft.com/office/drawing/2014/main" id="{403191A6-8D46-8521-4AC4-4AAD59F07C1A}"/>
              </a:ext>
            </a:extLst>
          </p:cNvPr>
          <p:cNvGrpSpPr>
            <a:grpSpLocks/>
          </p:cNvGrpSpPr>
          <p:nvPr/>
        </p:nvGrpSpPr>
        <p:grpSpPr bwMode="auto">
          <a:xfrm>
            <a:off x="7284172" y="3521829"/>
            <a:ext cx="986288" cy="412919"/>
            <a:chOff x="4644009" y="2420888"/>
            <a:chExt cx="1800200" cy="648072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E664088-B882-7811-22C6-AD0310138F49}"/>
                </a:ext>
              </a:extLst>
            </p:cNvPr>
            <p:cNvSpPr/>
            <p:nvPr/>
          </p:nvSpPr>
          <p:spPr>
            <a:xfrm>
              <a:off x="5150011" y="2420888"/>
              <a:ext cx="211646" cy="648072"/>
            </a:xfrm>
            <a:prstGeom prst="rect">
              <a:avLst/>
            </a:prstGeom>
            <a:solidFill>
              <a:srgbClr val="FA8F00"/>
            </a:solidFill>
            <a:ln w="25400" cap="flat" cmpd="sng" algn="ctr">
              <a:solidFill>
                <a:srgbClr val="EE55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219170">
                <a:defRPr/>
              </a:pPr>
              <a:endParaRPr lang="nl-BE" sz="12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5934CADE-7975-174E-2EA4-66ADAD3B7353}"/>
                </a:ext>
              </a:extLst>
            </p:cNvPr>
            <p:cNvSpPr/>
            <p:nvPr/>
          </p:nvSpPr>
          <p:spPr>
            <a:xfrm>
              <a:off x="5361657" y="2420888"/>
              <a:ext cx="216510" cy="648072"/>
            </a:xfrm>
            <a:prstGeom prst="rect">
              <a:avLst/>
            </a:prstGeom>
            <a:solidFill>
              <a:srgbClr val="FA8F00"/>
            </a:solidFill>
            <a:ln w="25400" cap="flat" cmpd="sng" algn="ctr">
              <a:solidFill>
                <a:srgbClr val="EE55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219170">
                <a:defRPr/>
              </a:pPr>
              <a:endParaRPr lang="nl-BE" sz="12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09D087DC-A09B-F5DC-3F7A-63F2355802C7}"/>
                </a:ext>
              </a:extLst>
            </p:cNvPr>
            <p:cNvSpPr/>
            <p:nvPr/>
          </p:nvSpPr>
          <p:spPr>
            <a:xfrm>
              <a:off x="5578167" y="2420888"/>
              <a:ext cx="216511" cy="648072"/>
            </a:xfrm>
            <a:prstGeom prst="rect">
              <a:avLst/>
            </a:prstGeom>
            <a:solidFill>
              <a:srgbClr val="FA8F00"/>
            </a:solidFill>
            <a:ln w="25400" cap="flat" cmpd="sng" algn="ctr">
              <a:solidFill>
                <a:srgbClr val="EE55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219170">
                <a:defRPr/>
              </a:pPr>
              <a:endParaRPr lang="nl-BE" sz="12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FEE2B40B-CB47-EAF8-D253-CF2E8FE559E3}"/>
                </a:ext>
              </a:extLst>
            </p:cNvPr>
            <p:cNvSpPr/>
            <p:nvPr/>
          </p:nvSpPr>
          <p:spPr>
            <a:xfrm>
              <a:off x="5794678" y="2420888"/>
              <a:ext cx="216510" cy="648072"/>
            </a:xfrm>
            <a:prstGeom prst="rect">
              <a:avLst/>
            </a:prstGeom>
            <a:solidFill>
              <a:srgbClr val="FA8F00"/>
            </a:solidFill>
            <a:ln w="25400" cap="flat" cmpd="sng" algn="ctr">
              <a:solidFill>
                <a:srgbClr val="EE55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219170">
                <a:defRPr/>
              </a:pPr>
              <a:endParaRPr lang="nl-BE" sz="12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A0963FBE-7980-086C-3A7F-9DFB569254B8}"/>
                </a:ext>
              </a:extLst>
            </p:cNvPr>
            <p:cNvSpPr/>
            <p:nvPr/>
          </p:nvSpPr>
          <p:spPr>
            <a:xfrm>
              <a:off x="6011188" y="2420888"/>
              <a:ext cx="218943" cy="648072"/>
            </a:xfrm>
            <a:prstGeom prst="rect">
              <a:avLst/>
            </a:prstGeom>
            <a:solidFill>
              <a:srgbClr val="FA8F00"/>
            </a:solidFill>
            <a:ln w="25400" cap="flat" cmpd="sng" algn="ctr">
              <a:solidFill>
                <a:srgbClr val="EE55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219170">
                <a:defRPr/>
              </a:pPr>
              <a:endParaRPr lang="nl-BE" sz="12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84EC14B-2DD8-C1E4-F3C3-4893B0C3F18F}"/>
                </a:ext>
              </a:extLst>
            </p:cNvPr>
            <p:cNvSpPr/>
            <p:nvPr/>
          </p:nvSpPr>
          <p:spPr>
            <a:xfrm>
              <a:off x="6230131" y="2420888"/>
              <a:ext cx="214078" cy="648072"/>
            </a:xfrm>
            <a:prstGeom prst="rect">
              <a:avLst/>
            </a:prstGeom>
            <a:solidFill>
              <a:srgbClr val="FA8F00"/>
            </a:solidFill>
            <a:ln w="25400" cap="flat" cmpd="sng" algn="ctr">
              <a:solidFill>
                <a:srgbClr val="EE55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219170">
                <a:defRPr/>
              </a:pPr>
              <a:endParaRPr lang="nl-BE" sz="12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65" name="Straight Connector 165">
              <a:extLst>
                <a:ext uri="{FF2B5EF4-FFF2-40B4-BE49-F238E27FC236}">
                  <a16:creationId xmlns:a16="http://schemas.microsoft.com/office/drawing/2014/main" id="{8C1B1571-E2E8-6D5D-2C12-FC8949ADF9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44009" y="2420888"/>
              <a:ext cx="18002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6" name="Straight Connector 166">
              <a:extLst>
                <a:ext uri="{FF2B5EF4-FFF2-40B4-BE49-F238E27FC236}">
                  <a16:creationId xmlns:a16="http://schemas.microsoft.com/office/drawing/2014/main" id="{FFA99028-7388-A3EB-ACAD-EE535AA8A5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44009" y="3068960"/>
              <a:ext cx="18002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7" name="Straight Connector 167">
              <a:extLst>
                <a:ext uri="{FF2B5EF4-FFF2-40B4-BE49-F238E27FC236}">
                  <a16:creationId xmlns:a16="http://schemas.microsoft.com/office/drawing/2014/main" id="{EC8DECEC-C02A-CFC6-AF2D-9974C770D8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444209" y="2420888"/>
              <a:ext cx="0" cy="648072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68" name="Group 41">
            <a:extLst>
              <a:ext uri="{FF2B5EF4-FFF2-40B4-BE49-F238E27FC236}">
                <a16:creationId xmlns:a16="http://schemas.microsoft.com/office/drawing/2014/main" id="{4A7D594B-F0CA-7B5A-9212-C3058E9C1C0A}"/>
              </a:ext>
            </a:extLst>
          </p:cNvPr>
          <p:cNvGrpSpPr>
            <a:grpSpLocks/>
          </p:cNvGrpSpPr>
          <p:nvPr/>
        </p:nvGrpSpPr>
        <p:grpSpPr bwMode="auto">
          <a:xfrm>
            <a:off x="7284172" y="2789323"/>
            <a:ext cx="986288" cy="412919"/>
            <a:chOff x="4644009" y="2420888"/>
            <a:chExt cx="1800200" cy="648072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6E26372-3D27-30BE-7BA7-40F293102804}"/>
                </a:ext>
              </a:extLst>
            </p:cNvPr>
            <p:cNvSpPr/>
            <p:nvPr/>
          </p:nvSpPr>
          <p:spPr>
            <a:xfrm>
              <a:off x="6230131" y="2420888"/>
              <a:ext cx="214078" cy="648072"/>
            </a:xfrm>
            <a:prstGeom prst="rect">
              <a:avLst/>
            </a:prstGeom>
            <a:solidFill>
              <a:srgbClr val="34B4E4">
                <a:lumMod val="75000"/>
              </a:srgbClr>
            </a:solidFill>
            <a:ln w="25400" cap="flat" cmpd="sng" algn="ctr">
              <a:solidFill>
                <a:srgbClr val="34B4E4">
                  <a:lumMod val="50000"/>
                </a:srgbClr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defTabSz="1219170">
                <a:defRPr/>
              </a:pPr>
              <a:endParaRPr lang="nl-BE" sz="12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70" name="Straight Connector 156">
              <a:extLst>
                <a:ext uri="{FF2B5EF4-FFF2-40B4-BE49-F238E27FC236}">
                  <a16:creationId xmlns:a16="http://schemas.microsoft.com/office/drawing/2014/main" id="{E9DD6F19-FBD4-7EB6-A304-8DF6058B73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44009" y="2420888"/>
              <a:ext cx="18002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1" name="Straight Connector 157">
              <a:extLst>
                <a:ext uri="{FF2B5EF4-FFF2-40B4-BE49-F238E27FC236}">
                  <a16:creationId xmlns:a16="http://schemas.microsoft.com/office/drawing/2014/main" id="{D1A2972A-22E3-0C17-99F1-B92C8D5F3D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44009" y="3068960"/>
              <a:ext cx="18002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2" name="Straight Connector 158">
              <a:extLst>
                <a:ext uri="{FF2B5EF4-FFF2-40B4-BE49-F238E27FC236}">
                  <a16:creationId xmlns:a16="http://schemas.microsoft.com/office/drawing/2014/main" id="{7F74E3D7-3B46-3720-8FBE-9858A3B3D8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444209" y="2420888"/>
              <a:ext cx="0" cy="648072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73" name="TextBox 2">
            <a:extLst>
              <a:ext uri="{FF2B5EF4-FFF2-40B4-BE49-F238E27FC236}">
                <a16:creationId xmlns:a16="http://schemas.microsoft.com/office/drawing/2014/main" id="{51F5BFC5-B50E-D569-0874-AB5F9CF15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09" y="2683507"/>
            <a:ext cx="285335" cy="20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219170">
              <a:defRPr/>
            </a:pPr>
            <a:r>
              <a:rPr lang="nl-BE" sz="1333" kern="0" dirty="0">
                <a:solidFill>
                  <a:srgbClr val="34B4E4">
                    <a:lumMod val="75000"/>
                  </a:srgbClr>
                </a:solidFill>
                <a:ea typeface="Tahoma" pitchFamily="34" charset="0"/>
                <a:cs typeface="Tahoma" pitchFamily="34" charset="0"/>
              </a:rPr>
              <a:t>L4S</a:t>
            </a:r>
          </a:p>
        </p:txBody>
      </p:sp>
      <p:sp>
        <p:nvSpPr>
          <p:cNvPr id="174" name="TextBox 3">
            <a:extLst>
              <a:ext uri="{FF2B5EF4-FFF2-40B4-BE49-F238E27FC236}">
                <a16:creationId xmlns:a16="http://schemas.microsoft.com/office/drawing/2014/main" id="{991E0A21-88D5-3275-9A5C-3F943F2D2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944" y="3421047"/>
            <a:ext cx="508152" cy="20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09585">
              <a:defRPr/>
            </a:pPr>
            <a:r>
              <a:rPr lang="nl-BE" sz="1333" kern="0" dirty="0">
                <a:solidFill>
                  <a:srgbClr val="EE5500"/>
                </a:solidFill>
                <a:ea typeface="Tahoma" pitchFamily="34" charset="0"/>
                <a:cs typeface="Tahoma" pitchFamily="34" charset="0"/>
              </a:rPr>
              <a:t>Classic</a:t>
            </a:r>
          </a:p>
        </p:txBody>
      </p:sp>
      <p:cxnSp>
        <p:nvCxnSpPr>
          <p:cNvPr id="175" name="Straight Arrow Connector 108">
            <a:extLst>
              <a:ext uri="{FF2B5EF4-FFF2-40B4-BE49-F238E27FC236}">
                <a16:creationId xmlns:a16="http://schemas.microsoft.com/office/drawing/2014/main" id="{BC6B5897-8162-CC07-484E-5B6BE1BD913D}"/>
              </a:ext>
            </a:extLst>
          </p:cNvPr>
          <p:cNvCxnSpPr>
            <a:cxnSpLocks noChangeShapeType="1"/>
            <a:stCxn id="155" idx="0"/>
            <a:endCxn id="164" idx="2"/>
          </p:cNvCxnSpPr>
          <p:nvPr/>
        </p:nvCxnSpPr>
        <p:spPr bwMode="auto">
          <a:xfrm flipV="1">
            <a:off x="8204717" y="3934747"/>
            <a:ext cx="7100" cy="512652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arrow" w="med" len="med"/>
            <a:tailEnd/>
          </a:ln>
        </p:spPr>
      </p:cxn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7E970A9-7EE5-6D2F-D282-DAB23C506381}"/>
              </a:ext>
            </a:extLst>
          </p:cNvPr>
          <p:cNvSpPr/>
          <p:nvPr/>
        </p:nvSpPr>
        <p:spPr bwMode="auto">
          <a:xfrm>
            <a:off x="7704348" y="3984772"/>
            <a:ext cx="677073" cy="41433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609585">
              <a:defRPr/>
            </a:pPr>
            <a:r>
              <a:rPr lang="nl-BE" sz="1200" kern="0" dirty="0" err="1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q</a:t>
            </a:r>
            <a:r>
              <a:rPr lang="nl-BE" sz="1200" kern="0" baseline="-25000" dirty="0" err="1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C</a:t>
            </a:r>
            <a:endParaRPr lang="nl-BE" sz="1200" kern="0" baseline="-2500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9963B284-33FF-8723-E512-D8992873FF01}"/>
              </a:ext>
            </a:extLst>
          </p:cNvPr>
          <p:cNvSpPr/>
          <p:nvPr/>
        </p:nvSpPr>
        <p:spPr>
          <a:xfrm rot="1466236">
            <a:off x="1596036" y="2923341"/>
            <a:ext cx="214761" cy="132152"/>
          </a:xfrm>
          <a:prstGeom prst="rect">
            <a:avLst/>
          </a:prstGeom>
          <a:solidFill>
            <a:srgbClr val="34B4E4">
              <a:lumMod val="75000"/>
            </a:srgbClr>
          </a:solidFill>
          <a:ln w="25400" cap="flat" cmpd="sng" algn="ctr">
            <a:solidFill>
              <a:srgbClr val="34B4E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170">
              <a:defRPr/>
            </a:pPr>
            <a:endParaRPr lang="nl-BE" sz="1200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8" name="Group 260">
            <a:extLst>
              <a:ext uri="{FF2B5EF4-FFF2-40B4-BE49-F238E27FC236}">
                <a16:creationId xmlns:a16="http://schemas.microsoft.com/office/drawing/2014/main" id="{79981DBE-E4D3-9D38-FC24-FD469D7A98D2}"/>
              </a:ext>
            </a:extLst>
          </p:cNvPr>
          <p:cNvGrpSpPr/>
          <p:nvPr/>
        </p:nvGrpSpPr>
        <p:grpSpPr>
          <a:xfrm rot="20907311">
            <a:off x="1808460" y="3515467"/>
            <a:ext cx="499785" cy="132152"/>
            <a:chOff x="1356344" y="2636600"/>
            <a:chExt cx="374839" cy="99114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B221543E-A2A5-7DDB-E3CA-557B1B930BFA}"/>
                </a:ext>
              </a:extLst>
            </p:cNvPr>
            <p:cNvSpPr/>
            <p:nvPr/>
          </p:nvSpPr>
          <p:spPr>
            <a:xfrm>
              <a:off x="1356344" y="2636600"/>
              <a:ext cx="161071" cy="99114"/>
            </a:xfrm>
            <a:prstGeom prst="rect">
              <a:avLst/>
            </a:prstGeom>
            <a:solidFill>
              <a:srgbClr val="FA8F00"/>
            </a:solidFill>
            <a:ln w="25400" cap="flat" cmpd="sng" algn="ctr">
              <a:solidFill>
                <a:srgbClr val="EE55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07BDB6EE-42C6-991D-2AD2-72A1685827B6}"/>
                </a:ext>
              </a:extLst>
            </p:cNvPr>
            <p:cNvSpPr/>
            <p:nvPr/>
          </p:nvSpPr>
          <p:spPr>
            <a:xfrm>
              <a:off x="1571106" y="2636600"/>
              <a:ext cx="160077" cy="99114"/>
            </a:xfrm>
            <a:prstGeom prst="rect">
              <a:avLst/>
            </a:prstGeom>
            <a:solidFill>
              <a:srgbClr val="FA8F00"/>
            </a:solidFill>
            <a:ln w="25400" cap="flat" cmpd="sng" algn="ctr">
              <a:solidFill>
                <a:srgbClr val="EE5500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1" name="Rectangle 180">
            <a:extLst>
              <a:ext uri="{FF2B5EF4-FFF2-40B4-BE49-F238E27FC236}">
                <a16:creationId xmlns:a16="http://schemas.microsoft.com/office/drawing/2014/main" id="{6492527F-1CF9-CECF-B849-0C6EA041B2C4}"/>
              </a:ext>
            </a:extLst>
          </p:cNvPr>
          <p:cNvSpPr/>
          <p:nvPr/>
        </p:nvSpPr>
        <p:spPr>
          <a:xfrm>
            <a:off x="10732306" y="3139331"/>
            <a:ext cx="214761" cy="132152"/>
          </a:xfrm>
          <a:prstGeom prst="rect">
            <a:avLst/>
          </a:prstGeom>
          <a:solidFill>
            <a:srgbClr val="34B4E4">
              <a:lumMod val="75000"/>
            </a:srgbClr>
          </a:solidFill>
          <a:ln w="25400" cap="flat" cmpd="sng" algn="ctr">
            <a:solidFill>
              <a:srgbClr val="34B4E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170">
              <a:defRPr/>
            </a:pPr>
            <a:endParaRPr lang="nl-BE" sz="1200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4F0CEFDC-3E69-5026-2503-908ACA1EB631}"/>
              </a:ext>
            </a:extLst>
          </p:cNvPr>
          <p:cNvSpPr/>
          <p:nvPr/>
        </p:nvSpPr>
        <p:spPr>
          <a:xfrm>
            <a:off x="10443418" y="3139331"/>
            <a:ext cx="214761" cy="132152"/>
          </a:xfrm>
          <a:prstGeom prst="rect">
            <a:avLst/>
          </a:prstGeom>
          <a:solidFill>
            <a:srgbClr val="FA8F00"/>
          </a:solidFill>
          <a:ln w="25400" cap="flat" cmpd="sng" algn="ctr">
            <a:solidFill>
              <a:srgbClr val="EE55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9A58938-DDB6-B298-0CAB-FC901558BB1A}"/>
              </a:ext>
            </a:extLst>
          </p:cNvPr>
          <p:cNvSpPr/>
          <p:nvPr/>
        </p:nvSpPr>
        <p:spPr>
          <a:xfrm>
            <a:off x="8973103" y="3671399"/>
            <a:ext cx="213436" cy="132152"/>
          </a:xfrm>
          <a:prstGeom prst="rect">
            <a:avLst/>
          </a:prstGeom>
          <a:solidFill>
            <a:srgbClr val="FA8F00"/>
          </a:solidFill>
          <a:ln w="25400" cap="flat" cmpd="sng" algn="ctr">
            <a:solidFill>
              <a:srgbClr val="EE55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C799FB2D-9400-1FE0-6B14-C96A24D85CD9}"/>
              </a:ext>
            </a:extLst>
          </p:cNvPr>
          <p:cNvSpPr/>
          <p:nvPr/>
        </p:nvSpPr>
        <p:spPr>
          <a:xfrm>
            <a:off x="8970076" y="2824928"/>
            <a:ext cx="214761" cy="132152"/>
          </a:xfrm>
          <a:prstGeom prst="rect">
            <a:avLst/>
          </a:prstGeom>
          <a:solidFill>
            <a:srgbClr val="34B4E4">
              <a:lumMod val="75000"/>
            </a:srgbClr>
          </a:solidFill>
          <a:ln w="25400" cap="flat" cmpd="sng" algn="ctr">
            <a:solidFill>
              <a:srgbClr val="34B4E4">
                <a:lumMod val="50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170">
              <a:defRPr/>
            </a:pPr>
            <a:endParaRPr lang="nl-BE" sz="1200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85" name="Straight Arrow Connector 60">
            <a:extLst>
              <a:ext uri="{FF2B5EF4-FFF2-40B4-BE49-F238E27FC236}">
                <a16:creationId xmlns:a16="http://schemas.microsoft.com/office/drawing/2014/main" id="{FA43E788-8E49-45E4-3B58-CBE1F2313C2D}"/>
              </a:ext>
            </a:extLst>
          </p:cNvPr>
          <p:cNvCxnSpPr>
            <a:cxnSpLocks noChangeShapeType="1"/>
            <a:stCxn id="207" idx="2"/>
            <a:endCxn id="156" idx="1"/>
          </p:cNvCxnSpPr>
          <p:nvPr/>
        </p:nvCxnSpPr>
        <p:spPr bwMode="auto">
          <a:xfrm rot="16200000" flipH="1">
            <a:off x="1737780" y="2140312"/>
            <a:ext cx="625323" cy="1818124"/>
          </a:xfrm>
          <a:prstGeom prst="curvedConnector2">
            <a:avLst/>
          </a:prstGeom>
          <a:noFill/>
          <a:ln w="38100" algn="ctr">
            <a:solidFill>
              <a:srgbClr val="000000">
                <a:lumMod val="75000"/>
                <a:lumOff val="25000"/>
              </a:srgbClr>
            </a:solidFill>
            <a:round/>
            <a:headEnd/>
            <a:tailEnd type="arrow" w="med" len="med"/>
          </a:ln>
        </p:spPr>
      </p:cxnSp>
      <p:grpSp>
        <p:nvGrpSpPr>
          <p:cNvPr id="186" name="Group 193">
            <a:extLst>
              <a:ext uri="{FF2B5EF4-FFF2-40B4-BE49-F238E27FC236}">
                <a16:creationId xmlns:a16="http://schemas.microsoft.com/office/drawing/2014/main" id="{EF0324DF-0F1C-8FC5-4164-635A9B123EC3}"/>
              </a:ext>
            </a:extLst>
          </p:cNvPr>
          <p:cNvGrpSpPr/>
          <p:nvPr/>
        </p:nvGrpSpPr>
        <p:grpSpPr>
          <a:xfrm>
            <a:off x="8352875" y="2995782"/>
            <a:ext cx="981351" cy="733921"/>
            <a:chOff x="5312426" y="2246836"/>
            <a:chExt cx="374977" cy="550441"/>
          </a:xfrm>
        </p:grpSpPr>
        <p:cxnSp>
          <p:nvCxnSpPr>
            <p:cNvPr id="187" name="Straight Arrow Connector 65">
              <a:extLst>
                <a:ext uri="{FF2B5EF4-FFF2-40B4-BE49-F238E27FC236}">
                  <a16:creationId xmlns:a16="http://schemas.microsoft.com/office/drawing/2014/main" id="{B2673103-2AA4-1478-F308-149C8B9C2A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15546" y="2246836"/>
              <a:ext cx="371857" cy="275750"/>
            </a:xfrm>
            <a:prstGeom prst="straightConnector1">
              <a:avLst/>
            </a:prstGeom>
            <a:noFill/>
            <a:ln w="57150" algn="ctr">
              <a:solidFill>
                <a:srgbClr val="000000">
                  <a:lumMod val="75000"/>
                  <a:lumOff val="25000"/>
                </a:srgbClr>
              </a:solidFill>
              <a:round/>
              <a:headEnd/>
              <a:tailEnd type="arrow" w="med" len="med"/>
            </a:ln>
          </p:spPr>
        </p:cxnSp>
        <p:cxnSp>
          <p:nvCxnSpPr>
            <p:cNvPr id="188" name="Straight Arrow Connector 66">
              <a:extLst>
                <a:ext uri="{FF2B5EF4-FFF2-40B4-BE49-F238E27FC236}">
                  <a16:creationId xmlns:a16="http://schemas.microsoft.com/office/drawing/2014/main" id="{C17A42C4-EE03-D57E-8887-DB1F1C84E1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312426" y="2597285"/>
              <a:ext cx="351873" cy="199992"/>
            </a:xfrm>
            <a:prstGeom prst="straightConnector1">
              <a:avLst/>
            </a:prstGeom>
            <a:noFill/>
            <a:ln w="28575" algn="ctr">
              <a:solidFill>
                <a:srgbClr val="000000">
                  <a:lumMod val="75000"/>
                  <a:lumOff val="25000"/>
                </a:srgbClr>
              </a:solidFill>
              <a:round/>
              <a:headEnd/>
              <a:tailEnd type="arrow" w="med" len="med"/>
            </a:ln>
          </p:spPr>
        </p:cxnSp>
      </p:grpSp>
      <p:cxnSp>
        <p:nvCxnSpPr>
          <p:cNvPr id="189" name="Straight Arrow Connector 67">
            <a:extLst>
              <a:ext uri="{FF2B5EF4-FFF2-40B4-BE49-F238E27FC236}">
                <a16:creationId xmlns:a16="http://schemas.microsoft.com/office/drawing/2014/main" id="{FD6938EB-900F-4294-172B-313D5AE9F0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269884" y="3363449"/>
            <a:ext cx="1131565" cy="0"/>
          </a:xfrm>
          <a:prstGeom prst="straightConnector1">
            <a:avLst/>
          </a:prstGeom>
          <a:noFill/>
          <a:ln w="38100" algn="ctr">
            <a:solidFill>
              <a:srgbClr val="000000">
                <a:lumMod val="75000"/>
                <a:lumOff val="25000"/>
              </a:srgbClr>
            </a:solidFill>
            <a:round/>
            <a:headEnd/>
            <a:tailEnd type="arrow" w="med" len="med"/>
          </a:ln>
        </p:spPr>
      </p:cxnSp>
      <p:cxnSp>
        <p:nvCxnSpPr>
          <p:cNvPr id="190" name="Straight Arrow Connector 90">
            <a:extLst>
              <a:ext uri="{FF2B5EF4-FFF2-40B4-BE49-F238E27FC236}">
                <a16:creationId xmlns:a16="http://schemas.microsoft.com/office/drawing/2014/main" id="{89A67F1C-9C2D-A044-9906-57BDE470FB7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42980" y="2957209"/>
            <a:ext cx="1128408" cy="1"/>
          </a:xfrm>
          <a:prstGeom prst="straightConnector1">
            <a:avLst/>
          </a:prstGeom>
          <a:noFill/>
          <a:ln w="38100" algn="ctr">
            <a:solidFill>
              <a:srgbClr val="000000">
                <a:lumMod val="75000"/>
                <a:lumOff val="25000"/>
              </a:srgbClr>
            </a:solidFill>
            <a:round/>
            <a:headEnd/>
            <a:tailEnd type="arrow" w="med" len="med"/>
          </a:ln>
        </p:spPr>
      </p:cxnSp>
      <p:grpSp>
        <p:nvGrpSpPr>
          <p:cNvPr id="191" name="Group 184">
            <a:extLst>
              <a:ext uri="{FF2B5EF4-FFF2-40B4-BE49-F238E27FC236}">
                <a16:creationId xmlns:a16="http://schemas.microsoft.com/office/drawing/2014/main" id="{40F5FF3E-C937-E539-E9C6-FF5040B998B2}"/>
              </a:ext>
            </a:extLst>
          </p:cNvPr>
          <p:cNvGrpSpPr/>
          <p:nvPr/>
        </p:nvGrpSpPr>
        <p:grpSpPr>
          <a:xfrm>
            <a:off x="5961713" y="2995781"/>
            <a:ext cx="1405403" cy="733920"/>
            <a:chOff x="3712501" y="2246836"/>
            <a:chExt cx="278893" cy="550440"/>
          </a:xfrm>
        </p:grpSpPr>
        <p:cxnSp>
          <p:nvCxnSpPr>
            <p:cNvPr id="192" name="Straight Arrow Connector 113">
              <a:extLst>
                <a:ext uri="{FF2B5EF4-FFF2-40B4-BE49-F238E27FC236}">
                  <a16:creationId xmlns:a16="http://schemas.microsoft.com/office/drawing/2014/main" id="{9CC71A0C-0EE5-2EF0-687D-04078BD6CF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12501" y="2246836"/>
              <a:ext cx="278893" cy="0"/>
            </a:xfrm>
            <a:prstGeom prst="straightConnector1">
              <a:avLst/>
            </a:prstGeom>
            <a:noFill/>
            <a:ln w="38100" algn="ctr">
              <a:solidFill>
                <a:srgbClr val="000000">
                  <a:lumMod val="75000"/>
                  <a:lumOff val="25000"/>
                </a:srgbClr>
              </a:solidFill>
              <a:round/>
              <a:headEnd/>
              <a:tailEnd type="arrow" w="med" len="med"/>
            </a:ln>
          </p:spPr>
        </p:cxnSp>
        <p:cxnSp>
          <p:nvCxnSpPr>
            <p:cNvPr id="193" name="Straight Arrow Connector 114">
              <a:extLst>
                <a:ext uri="{FF2B5EF4-FFF2-40B4-BE49-F238E27FC236}">
                  <a16:creationId xmlns:a16="http://schemas.microsoft.com/office/drawing/2014/main" id="{12DE12B3-3849-7899-809F-31E32D9D2F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12501" y="2796215"/>
              <a:ext cx="260900" cy="1061"/>
            </a:xfrm>
            <a:prstGeom prst="straightConnector1">
              <a:avLst/>
            </a:prstGeom>
            <a:noFill/>
            <a:ln w="38100" algn="ctr">
              <a:solidFill>
                <a:srgbClr val="000000">
                  <a:lumMod val="75000"/>
                  <a:lumOff val="25000"/>
                </a:srgbClr>
              </a:solidFill>
              <a:round/>
              <a:headEnd/>
              <a:tailEnd type="arrow" w="med" len="med"/>
            </a:ln>
          </p:spPr>
        </p:cxnSp>
      </p:grpSp>
      <p:sp>
        <p:nvSpPr>
          <p:cNvPr id="194" name="Rectangle 193">
            <a:extLst>
              <a:ext uri="{FF2B5EF4-FFF2-40B4-BE49-F238E27FC236}">
                <a16:creationId xmlns:a16="http://schemas.microsoft.com/office/drawing/2014/main" id="{B4345143-891D-B17E-5E35-E0411E8D8D3F}"/>
              </a:ext>
            </a:extLst>
          </p:cNvPr>
          <p:cNvSpPr/>
          <p:nvPr/>
        </p:nvSpPr>
        <p:spPr>
          <a:xfrm>
            <a:off x="2931303" y="2155050"/>
            <a:ext cx="998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sz="12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ECN</a:t>
            </a:r>
          </a:p>
          <a:p>
            <a:pPr algn="ctr" defTabSz="609585">
              <a:defRPr/>
            </a:pPr>
            <a:r>
              <a:rPr lang="en-US" sz="12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Classifier</a:t>
            </a:r>
          </a:p>
        </p:txBody>
      </p:sp>
      <p:cxnSp>
        <p:nvCxnSpPr>
          <p:cNvPr id="195" name="Straight Arrow Connector 90">
            <a:extLst>
              <a:ext uri="{FF2B5EF4-FFF2-40B4-BE49-F238E27FC236}">
                <a16:creationId xmlns:a16="http://schemas.microsoft.com/office/drawing/2014/main" id="{9513697E-E15E-A174-7B68-F19049F656F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942980" y="3709481"/>
            <a:ext cx="1128408" cy="1"/>
          </a:xfrm>
          <a:prstGeom prst="straightConnector1">
            <a:avLst/>
          </a:prstGeom>
          <a:noFill/>
          <a:ln w="38100" algn="ctr">
            <a:solidFill>
              <a:srgbClr val="000000">
                <a:lumMod val="75000"/>
                <a:lumOff val="25000"/>
              </a:srgbClr>
            </a:solidFill>
            <a:round/>
            <a:headEnd/>
            <a:tailEnd type="arrow" w="med" len="med"/>
          </a:ln>
        </p:spPr>
      </p:cxnSp>
      <p:sp>
        <p:nvSpPr>
          <p:cNvPr id="196" name="Rectangle 195">
            <a:extLst>
              <a:ext uri="{FF2B5EF4-FFF2-40B4-BE49-F238E27FC236}">
                <a16:creationId xmlns:a16="http://schemas.microsoft.com/office/drawing/2014/main" id="{E83B74FB-C5D7-480A-34A7-87B4A2604010}"/>
              </a:ext>
            </a:extLst>
          </p:cNvPr>
          <p:cNvSpPr/>
          <p:nvPr/>
        </p:nvSpPr>
        <p:spPr bwMode="auto">
          <a:xfrm>
            <a:off x="5088432" y="2780837"/>
            <a:ext cx="831680" cy="42988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609585">
              <a:defRPr/>
            </a:pPr>
            <a:r>
              <a:rPr lang="en-US" sz="12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CE </a:t>
            </a:r>
            <a:br>
              <a:rPr lang="en-US" sz="12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</a:br>
            <a:r>
              <a:rPr lang="en-US" sz="12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marker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E7BF560F-2FEC-E9FA-EA0D-907830B4B768}"/>
              </a:ext>
            </a:extLst>
          </p:cNvPr>
          <p:cNvSpPr/>
          <p:nvPr/>
        </p:nvSpPr>
        <p:spPr bwMode="auto">
          <a:xfrm>
            <a:off x="5090381" y="3521828"/>
            <a:ext cx="831680" cy="41433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609585">
              <a:defRPr/>
            </a:pPr>
            <a:r>
              <a:rPr lang="en-US" sz="12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Drop</a:t>
            </a:r>
          </a:p>
        </p:txBody>
      </p:sp>
      <p:cxnSp>
        <p:nvCxnSpPr>
          <p:cNvPr id="198" name="Shape 68">
            <a:extLst>
              <a:ext uri="{FF2B5EF4-FFF2-40B4-BE49-F238E27FC236}">
                <a16:creationId xmlns:a16="http://schemas.microsoft.com/office/drawing/2014/main" id="{1F866F59-AC38-8FE7-DD38-2B5F02852A21}"/>
              </a:ext>
            </a:extLst>
          </p:cNvPr>
          <p:cNvCxnSpPr>
            <a:cxnSpLocks noChangeShapeType="1"/>
            <a:stCxn id="155" idx="2"/>
            <a:endCxn id="197" idx="2"/>
          </p:cNvCxnSpPr>
          <p:nvPr/>
        </p:nvCxnSpPr>
        <p:spPr bwMode="auto">
          <a:xfrm rot="5400000" flipH="1">
            <a:off x="6306424" y="3135961"/>
            <a:ext cx="1098091" cy="2698495"/>
          </a:xfrm>
          <a:prstGeom prst="bentConnector3">
            <a:avLst>
              <a:gd name="adj1" fmla="val -27757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</p:spPr>
      </p:cxnSp>
      <p:cxnSp>
        <p:nvCxnSpPr>
          <p:cNvPr id="199" name="Shape 68">
            <a:extLst>
              <a:ext uri="{FF2B5EF4-FFF2-40B4-BE49-F238E27FC236}">
                <a16:creationId xmlns:a16="http://schemas.microsoft.com/office/drawing/2014/main" id="{8575A653-7ADD-2FAA-C5D7-A74B46BF1846}"/>
              </a:ext>
            </a:extLst>
          </p:cNvPr>
          <p:cNvCxnSpPr>
            <a:cxnSpLocks noChangeShapeType="1"/>
            <a:stCxn id="203" idx="1"/>
            <a:endCxn id="196" idx="0"/>
          </p:cNvCxnSpPr>
          <p:nvPr/>
        </p:nvCxnSpPr>
        <p:spPr bwMode="auto">
          <a:xfrm rot="10800000" flipV="1">
            <a:off x="5504274" y="1965197"/>
            <a:ext cx="980871" cy="815640"/>
          </a:xfrm>
          <a:prstGeom prst="bentConnector2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</p:spPr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98F8DCD5-7901-1705-5BA8-26636F18ACBD}"/>
              </a:ext>
            </a:extLst>
          </p:cNvPr>
          <p:cNvSpPr/>
          <p:nvPr/>
        </p:nvSpPr>
        <p:spPr bwMode="auto">
          <a:xfrm>
            <a:off x="7795135" y="1671771"/>
            <a:ext cx="819165" cy="58685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4BDD33">
                <a:lumMod val="75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&gt;1ms</a:t>
            </a:r>
          </a:p>
        </p:txBody>
      </p:sp>
      <p:cxnSp>
        <p:nvCxnSpPr>
          <p:cNvPr id="201" name="Straight Arrow Connector 108">
            <a:extLst>
              <a:ext uri="{FF2B5EF4-FFF2-40B4-BE49-F238E27FC236}">
                <a16:creationId xmlns:a16="http://schemas.microsoft.com/office/drawing/2014/main" id="{FBB5FEC1-D8B8-D9AB-B721-C1700A370BB2}"/>
              </a:ext>
            </a:extLst>
          </p:cNvPr>
          <p:cNvCxnSpPr>
            <a:cxnSpLocks noChangeShapeType="1"/>
            <a:stCxn id="200" idx="2"/>
            <a:endCxn id="169" idx="0"/>
          </p:cNvCxnSpPr>
          <p:nvPr/>
        </p:nvCxnSpPr>
        <p:spPr bwMode="auto">
          <a:xfrm>
            <a:off x="8204717" y="2258624"/>
            <a:ext cx="7099" cy="530699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arrow" w="med" len="med"/>
            <a:tailEnd/>
          </a:ln>
        </p:spPr>
      </p:cxnSp>
      <p:sp>
        <p:nvSpPr>
          <p:cNvPr id="202" name="Rectangle 201">
            <a:extLst>
              <a:ext uri="{FF2B5EF4-FFF2-40B4-BE49-F238E27FC236}">
                <a16:creationId xmlns:a16="http://schemas.microsoft.com/office/drawing/2014/main" id="{32BE7939-5EE9-8003-A8A4-12E48132156D}"/>
              </a:ext>
            </a:extLst>
          </p:cNvPr>
          <p:cNvSpPr/>
          <p:nvPr/>
        </p:nvSpPr>
        <p:spPr bwMode="auto">
          <a:xfrm>
            <a:off x="7704348" y="2324584"/>
            <a:ext cx="677073" cy="41433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609585">
              <a:defRPr/>
            </a:pPr>
            <a:r>
              <a:rPr lang="nl-BE" sz="1200" kern="0" dirty="0" err="1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q</a:t>
            </a:r>
            <a:r>
              <a:rPr lang="nl-BE" sz="1200" kern="0" baseline="-25000" dirty="0" err="1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L</a:t>
            </a:r>
            <a:endParaRPr lang="nl-BE" sz="1200" kern="0" baseline="-2500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6EF605C4-6942-8682-DAD6-FCB42B623FB8}"/>
              </a:ext>
            </a:extLst>
          </p:cNvPr>
          <p:cNvSpPr/>
          <p:nvPr/>
        </p:nvSpPr>
        <p:spPr bwMode="auto">
          <a:xfrm>
            <a:off x="6485143" y="1671771"/>
            <a:ext cx="819165" cy="58685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4BDD33">
                <a:lumMod val="75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&amp;</a:t>
            </a:r>
          </a:p>
        </p:txBody>
      </p:sp>
      <p:cxnSp>
        <p:nvCxnSpPr>
          <p:cNvPr id="204" name="Straight Arrow Connector 108">
            <a:extLst>
              <a:ext uri="{FF2B5EF4-FFF2-40B4-BE49-F238E27FC236}">
                <a16:creationId xmlns:a16="http://schemas.microsoft.com/office/drawing/2014/main" id="{A938D49F-2320-20A7-B2BF-41EFCA400551}"/>
              </a:ext>
            </a:extLst>
          </p:cNvPr>
          <p:cNvCxnSpPr>
            <a:cxnSpLocks noChangeShapeType="1"/>
            <a:stCxn id="203" idx="3"/>
            <a:endCxn id="200" idx="1"/>
          </p:cNvCxnSpPr>
          <p:nvPr/>
        </p:nvCxnSpPr>
        <p:spPr bwMode="auto">
          <a:xfrm>
            <a:off x="7304308" y="1965197"/>
            <a:ext cx="490827" cy="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 type="arrow" w="med" len="med"/>
            <a:tailEnd/>
          </a:ln>
        </p:spPr>
      </p:cxn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0522CA6-2BC6-3CE0-30BC-067FC2882E29}"/>
              </a:ext>
            </a:extLst>
          </p:cNvPr>
          <p:cNvSpPr/>
          <p:nvPr/>
        </p:nvSpPr>
        <p:spPr bwMode="auto">
          <a:xfrm>
            <a:off x="6388376" y="2366507"/>
            <a:ext cx="677073" cy="41433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609585">
              <a:defRPr/>
            </a:pPr>
            <a:r>
              <a:rPr lang="nl-BE" sz="1200" kern="0" dirty="0" err="1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p</a:t>
            </a:r>
            <a:r>
              <a:rPr lang="nl-BE" sz="1200" kern="0" baseline="-25000" dirty="0" err="1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L</a:t>
            </a:r>
            <a:endParaRPr lang="nl-BE" sz="1200" kern="0" baseline="-2500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2520C5B9-CE73-9BC0-4F27-33D2DBA18E5C}"/>
              </a:ext>
            </a:extLst>
          </p:cNvPr>
          <p:cNvSpPr/>
          <p:nvPr/>
        </p:nvSpPr>
        <p:spPr>
          <a:xfrm>
            <a:off x="2568103" y="1439694"/>
            <a:ext cx="8207680" cy="4461753"/>
          </a:xfrm>
          <a:prstGeom prst="rect">
            <a:avLst/>
          </a:prstGeom>
          <a:noFill/>
          <a:ln w="9525" cap="flat" cmpd="sng" algn="ctr">
            <a:solidFill>
              <a:srgbClr val="001135"/>
            </a:solidFill>
            <a:prstDash val="dash"/>
          </a:ln>
          <a:effectLst/>
        </p:spPr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Network node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36AD6E90-89AD-4E21-707D-F03C0AA9C838}"/>
              </a:ext>
            </a:extLst>
          </p:cNvPr>
          <p:cNvSpPr/>
          <p:nvPr/>
        </p:nvSpPr>
        <p:spPr>
          <a:xfrm>
            <a:off x="389106" y="2314981"/>
            <a:ext cx="1504545" cy="421732"/>
          </a:xfrm>
          <a:prstGeom prst="rect">
            <a:avLst/>
          </a:prstGeom>
          <a:noFill/>
          <a:ln w="9525" cap="flat" cmpd="sng" algn="ctr">
            <a:solidFill>
              <a:srgbClr val="001135"/>
            </a:solidFill>
            <a:prstDash val="dash"/>
          </a:ln>
          <a:effectLst/>
        </p:spPr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34B4E4">
                    <a:lumMod val="75000"/>
                  </a:srgbClr>
                </a:solidFill>
                <a:effectLst/>
                <a:uLnTx/>
                <a:uFillTx/>
                <a:latin typeface="Nokia Pure Text Light"/>
                <a:ea typeface="Tahoma" pitchFamily="34" charset="0"/>
                <a:cs typeface="Tahoma" pitchFamily="34" charset="0"/>
              </a:rPr>
              <a:t>Prague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2C78602-7490-8350-39D2-5C2AA6139476}"/>
              </a:ext>
            </a:extLst>
          </p:cNvPr>
          <p:cNvSpPr/>
          <p:nvPr/>
        </p:nvSpPr>
        <p:spPr>
          <a:xfrm>
            <a:off x="389106" y="3839182"/>
            <a:ext cx="1504545" cy="399499"/>
          </a:xfrm>
          <a:prstGeom prst="rect">
            <a:avLst/>
          </a:prstGeom>
          <a:noFill/>
          <a:ln w="9525" cap="flat" cmpd="sng" algn="ctr">
            <a:solidFill>
              <a:srgbClr val="001135"/>
            </a:solidFill>
            <a:prstDash val="dash"/>
          </a:ln>
          <a:effectLst/>
        </p:spPr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0" cap="none" spc="0" normalizeH="0" baseline="0" noProof="0" dirty="0">
                <a:ln>
                  <a:noFill/>
                </a:ln>
                <a:solidFill>
                  <a:srgbClr val="EE5500"/>
                </a:solidFill>
                <a:effectLst/>
                <a:uLnTx/>
                <a:uFillTx/>
                <a:latin typeface="Nokia Pure Text Light"/>
                <a:ea typeface="Tahoma" pitchFamily="34" charset="0"/>
                <a:cs typeface="Tahoma" pitchFamily="34" charset="0"/>
              </a:rPr>
              <a:t>Reno/Cubic</a:t>
            </a:r>
          </a:p>
        </p:txBody>
      </p:sp>
      <p:cxnSp>
        <p:nvCxnSpPr>
          <p:cNvPr id="210" name="Straight Arrow Connector 60">
            <a:extLst>
              <a:ext uri="{FF2B5EF4-FFF2-40B4-BE49-F238E27FC236}">
                <a16:creationId xmlns:a16="http://schemas.microsoft.com/office/drawing/2014/main" id="{79CCBC1D-5301-A224-3497-2D4313848F5A}"/>
              </a:ext>
            </a:extLst>
          </p:cNvPr>
          <p:cNvCxnSpPr>
            <a:cxnSpLocks noChangeShapeType="1"/>
            <a:stCxn id="208" idx="0"/>
            <a:endCxn id="156" idx="1"/>
          </p:cNvCxnSpPr>
          <p:nvPr/>
        </p:nvCxnSpPr>
        <p:spPr bwMode="auto">
          <a:xfrm rot="5400000" flipH="1" flipV="1">
            <a:off x="1811868" y="2691547"/>
            <a:ext cx="477146" cy="1818124"/>
          </a:xfrm>
          <a:prstGeom prst="curvedConnector2">
            <a:avLst/>
          </a:prstGeom>
          <a:noFill/>
          <a:ln w="38100" algn="ctr">
            <a:solidFill>
              <a:srgbClr val="000000">
                <a:lumMod val="75000"/>
                <a:lumOff val="25000"/>
              </a:srgbClr>
            </a:solidFill>
            <a:round/>
            <a:headEnd/>
            <a:tailEnd type="arrow" w="med" len="med"/>
          </a:ln>
        </p:spPr>
      </p:cxnSp>
      <p:sp>
        <p:nvSpPr>
          <p:cNvPr id="214" name="Rectangle 213">
            <a:extLst>
              <a:ext uri="{FF2B5EF4-FFF2-40B4-BE49-F238E27FC236}">
                <a16:creationId xmlns:a16="http://schemas.microsoft.com/office/drawing/2014/main" id="{0199BC21-761F-1BD0-77A6-B6CD3F6769C9}"/>
              </a:ext>
            </a:extLst>
          </p:cNvPr>
          <p:cNvSpPr/>
          <p:nvPr/>
        </p:nvSpPr>
        <p:spPr bwMode="auto">
          <a:xfrm>
            <a:off x="9314129" y="3033051"/>
            <a:ext cx="935641" cy="72260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4BDD33">
                <a:lumMod val="75000"/>
              </a:srgb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  WRR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E48A6B3-693D-0839-2F6F-C165DD82B39D}"/>
              </a:ext>
            </a:extLst>
          </p:cNvPr>
          <p:cNvSpPr/>
          <p:nvPr/>
        </p:nvSpPr>
        <p:spPr bwMode="auto">
          <a:xfrm>
            <a:off x="9301959" y="2987142"/>
            <a:ext cx="483408" cy="41433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609585">
              <a:defRPr/>
            </a:pPr>
            <a:r>
              <a:rPr lang="nl-BE" sz="12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90%</a:t>
            </a:r>
            <a:endParaRPr lang="nl-BE" sz="1200" kern="0" baseline="-2500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CF0D165B-FA73-E6F4-774E-C009FF92EC82}"/>
              </a:ext>
            </a:extLst>
          </p:cNvPr>
          <p:cNvSpPr/>
          <p:nvPr/>
        </p:nvSpPr>
        <p:spPr bwMode="auto">
          <a:xfrm>
            <a:off x="9301959" y="3389218"/>
            <a:ext cx="483408" cy="41433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defTabSz="609585">
              <a:defRPr/>
            </a:pPr>
            <a:r>
              <a:rPr lang="nl-BE" sz="1200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10%</a:t>
            </a:r>
            <a:endParaRPr lang="nl-BE" sz="1200" kern="0" baseline="-2500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79117285-FA98-9F40-519D-229DB23D31A0}"/>
              </a:ext>
            </a:extLst>
          </p:cNvPr>
          <p:cNvSpPr/>
          <p:nvPr/>
        </p:nvSpPr>
        <p:spPr bwMode="auto">
          <a:xfrm>
            <a:off x="5875543" y="5044028"/>
            <a:ext cx="630576" cy="58685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609585">
              <a:defRPr/>
            </a:pPr>
            <a:r>
              <a:rPr lang="en-US" sz="1867" kern="0" dirty="0">
                <a:solidFill>
                  <a:srgbClr val="00B050"/>
                </a:solidFill>
                <a:ea typeface="Tahoma" pitchFamily="34" charset="0"/>
                <a:cs typeface="Tahoma" pitchFamily="34" charset="0"/>
              </a:rPr>
              <a:t>p²</a:t>
            </a:r>
            <a:endParaRPr lang="en-US" sz="1867" kern="0" baseline="-25000" dirty="0">
              <a:solidFill>
                <a:srgbClr val="00B050"/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18" name="Shape 68">
            <a:extLst>
              <a:ext uri="{FF2B5EF4-FFF2-40B4-BE49-F238E27FC236}">
                <a16:creationId xmlns:a16="http://schemas.microsoft.com/office/drawing/2014/main" id="{194C2D65-043B-EE45-524D-B52C1398CE13}"/>
              </a:ext>
            </a:extLst>
          </p:cNvPr>
          <p:cNvCxnSpPr>
            <a:cxnSpLocks noChangeShapeType="1"/>
            <a:stCxn id="155" idx="2"/>
            <a:endCxn id="217" idx="3"/>
          </p:cNvCxnSpPr>
          <p:nvPr/>
        </p:nvCxnSpPr>
        <p:spPr bwMode="auto">
          <a:xfrm rot="5400000">
            <a:off x="7203816" y="4336555"/>
            <a:ext cx="303203" cy="1698597"/>
          </a:xfrm>
          <a:prstGeom prst="bentConnector2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</p:spPr>
      </p:cxnSp>
      <p:cxnSp>
        <p:nvCxnSpPr>
          <p:cNvPr id="219" name="Shape 68">
            <a:extLst>
              <a:ext uri="{FF2B5EF4-FFF2-40B4-BE49-F238E27FC236}">
                <a16:creationId xmlns:a16="http://schemas.microsoft.com/office/drawing/2014/main" id="{79F3B943-3A0D-A183-DD19-D36ED2C47FD4}"/>
              </a:ext>
            </a:extLst>
          </p:cNvPr>
          <p:cNvCxnSpPr>
            <a:cxnSpLocks noChangeShapeType="1"/>
            <a:stCxn id="217" idx="1"/>
            <a:endCxn id="197" idx="2"/>
          </p:cNvCxnSpPr>
          <p:nvPr/>
        </p:nvCxnSpPr>
        <p:spPr bwMode="auto">
          <a:xfrm rot="10800000">
            <a:off x="5506224" y="3936162"/>
            <a:ext cx="369321" cy="1401293"/>
          </a:xfrm>
          <a:prstGeom prst="bentConnector2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 type="arrow" w="med" len="med"/>
          </a:ln>
        </p:spPr>
      </p:cxnSp>
      <p:cxnSp>
        <p:nvCxnSpPr>
          <p:cNvPr id="220" name="Shape 68">
            <a:extLst>
              <a:ext uri="{FF2B5EF4-FFF2-40B4-BE49-F238E27FC236}">
                <a16:creationId xmlns:a16="http://schemas.microsoft.com/office/drawing/2014/main" id="{FB472CA3-31BA-5417-12A7-BE513E90A3FA}"/>
              </a:ext>
            </a:extLst>
          </p:cNvPr>
          <p:cNvCxnSpPr>
            <a:cxnSpLocks noChangeShapeType="1"/>
            <a:stCxn id="155" idx="2"/>
            <a:endCxn id="221" idx="2"/>
          </p:cNvCxnSpPr>
          <p:nvPr/>
        </p:nvCxnSpPr>
        <p:spPr bwMode="auto">
          <a:xfrm rot="5400000" flipH="1">
            <a:off x="7415547" y="4245084"/>
            <a:ext cx="266487" cy="1311851"/>
          </a:xfrm>
          <a:prstGeom prst="bentConnector3">
            <a:avLst>
              <a:gd name="adj1" fmla="val -114377"/>
            </a:avLst>
          </a:prstGeom>
          <a:noFill/>
          <a:ln w="9525" algn="ctr">
            <a:solidFill>
              <a:srgbClr val="000000"/>
            </a:solidFill>
            <a:round/>
            <a:headEnd type="none" w="med" len="med"/>
            <a:tailEnd type="arrow" w="med" len="med"/>
          </a:ln>
        </p:spPr>
      </p:cxnSp>
      <p:sp>
        <p:nvSpPr>
          <p:cNvPr id="221" name="Rectangle 220">
            <a:extLst>
              <a:ext uri="{FF2B5EF4-FFF2-40B4-BE49-F238E27FC236}">
                <a16:creationId xmlns:a16="http://schemas.microsoft.com/office/drawing/2014/main" id="{308EB975-ACCE-DBEE-E7BD-63C836F663C3}"/>
              </a:ext>
            </a:extLst>
          </p:cNvPr>
          <p:cNvSpPr/>
          <p:nvPr/>
        </p:nvSpPr>
        <p:spPr bwMode="auto">
          <a:xfrm>
            <a:off x="6577577" y="4180912"/>
            <a:ext cx="630576" cy="58685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609585">
              <a:defRPr/>
            </a:pPr>
            <a:r>
              <a:rPr lang="en-US" sz="1867" kern="0" dirty="0">
                <a:solidFill>
                  <a:srgbClr val="00B050"/>
                </a:solidFill>
                <a:ea typeface="Tahoma" pitchFamily="34" charset="0"/>
                <a:cs typeface="Tahoma" pitchFamily="34" charset="0"/>
              </a:rPr>
              <a:t>2p</a:t>
            </a:r>
            <a:endParaRPr lang="en-US" sz="1867" kern="0" baseline="-25000" dirty="0">
              <a:solidFill>
                <a:srgbClr val="00B050"/>
              </a:solidFill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22" name="Shape 68">
            <a:extLst>
              <a:ext uri="{FF2B5EF4-FFF2-40B4-BE49-F238E27FC236}">
                <a16:creationId xmlns:a16="http://schemas.microsoft.com/office/drawing/2014/main" id="{022515E1-2C02-9CD2-E113-2E50E6AF9B39}"/>
              </a:ext>
            </a:extLst>
          </p:cNvPr>
          <p:cNvCxnSpPr>
            <a:cxnSpLocks noChangeShapeType="1"/>
            <a:stCxn id="221" idx="0"/>
            <a:endCxn id="203" idx="2"/>
          </p:cNvCxnSpPr>
          <p:nvPr/>
        </p:nvCxnSpPr>
        <p:spPr bwMode="auto">
          <a:xfrm rot="5400000" flipH="1" flipV="1">
            <a:off x="5932651" y="3218839"/>
            <a:ext cx="1922288" cy="186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0000"/>
            </a:solidFill>
            <a:round/>
            <a:headEnd type="none" w="med" len="med"/>
            <a:tailEnd type="arrow" w="med" len="med"/>
          </a:ln>
        </p:spPr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190326EA-8B64-6C57-31F3-5B7BC3734E49}"/>
              </a:ext>
            </a:extLst>
          </p:cNvPr>
          <p:cNvSpPr txBox="1"/>
          <p:nvPr/>
        </p:nvSpPr>
        <p:spPr>
          <a:xfrm>
            <a:off x="9005958" y="2274175"/>
            <a:ext cx="1684668" cy="563207"/>
          </a:xfrm>
          <a:prstGeom prst="rect">
            <a:avLst/>
          </a:prstGeom>
          <a:noFill/>
        </p:spPr>
        <p:txBody>
          <a:bodyPr wrap="none" lIns="96000" tIns="96000" rIns="96000" bIns="96000" rtlCol="0">
            <a:spAutoFit/>
          </a:bodyPr>
          <a:lstStyle/>
          <a:p>
            <a:pPr algn="ctr" defTabSz="609585" fontAlgn="base">
              <a:spcAft>
                <a:spcPct val="0"/>
              </a:spcAft>
              <a:buClr>
                <a:srgbClr val="001135"/>
              </a:buClr>
            </a:pPr>
            <a:r>
              <a:rPr lang="en-US" sz="1200" b="1" dirty="0">
                <a:solidFill>
                  <a:srgbClr val="4BDD33">
                    <a:lumMod val="75000"/>
                  </a:srgbClr>
                </a:solidFill>
                <a:ea typeface="Nokia Pure Text" panose="020B0503020202020204" pitchFamily="34" charset="0"/>
                <a:cs typeface="Nokia Pure Headline Light"/>
              </a:rPr>
              <a:t>Congestion Control</a:t>
            </a:r>
          </a:p>
          <a:p>
            <a:pPr algn="ctr" defTabSz="609585" fontAlgn="base">
              <a:spcAft>
                <a:spcPct val="0"/>
              </a:spcAft>
              <a:buClr>
                <a:srgbClr val="001135"/>
              </a:buClr>
            </a:pPr>
            <a:r>
              <a:rPr lang="en-US" sz="1200" b="1" dirty="0">
                <a:solidFill>
                  <a:srgbClr val="4BDD33">
                    <a:lumMod val="75000"/>
                  </a:srgbClr>
                </a:solidFill>
                <a:ea typeface="Nokia Pure Text" panose="020B0503020202020204" pitchFamily="34" charset="0"/>
                <a:cs typeface="Nokia Pure Headline Light"/>
              </a:rPr>
              <a:t>Overrules scheduling</a:t>
            </a:r>
          </a:p>
        </p:txBody>
      </p:sp>
      <p:sp>
        <p:nvSpPr>
          <p:cNvPr id="225" name="TextBox 2">
            <a:extLst>
              <a:ext uri="{FF2B5EF4-FFF2-40B4-BE49-F238E27FC236}">
                <a16:creationId xmlns:a16="http://schemas.microsoft.com/office/drawing/2014/main" id="{5912716F-A90D-473E-AF0B-C2A37715B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75" y="1661389"/>
            <a:ext cx="174887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34B4E4">
                    <a:lumMod val="75000"/>
                  </a:srgbClr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Interactive </a:t>
            </a:r>
            <a:r>
              <a:rPr kumimoji="0" lang="nl-B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34B4E4">
                    <a:lumMod val="75000"/>
                  </a:srgbClr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applications</a:t>
            </a: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34B4E4">
                    <a:lumMod val="75000"/>
                  </a:srgbClr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200" kern="0" dirty="0">
                <a:solidFill>
                  <a:srgbClr val="34B4E4">
                    <a:lumMod val="75000"/>
                  </a:srgbClr>
                </a:solidFill>
                <a:latin typeface="+mn-lt"/>
                <a:ea typeface="Tahoma" pitchFamily="34" charset="0"/>
                <a:cs typeface="Tahoma" pitchFamily="34" charset="0"/>
              </a:rPr>
              <a:t>s</a:t>
            </a: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34B4E4">
                    <a:lumMod val="75000"/>
                  </a:srgbClr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et L4S ECT1 in IP header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34B4E4">
                    <a:lumMod val="75000"/>
                  </a:srgbClr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and</a:t>
            </a: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34B4E4">
                    <a:lumMod val="75000"/>
                  </a:srgbClr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kumimoji="0" lang="nl-B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34B4E4">
                    <a:lumMod val="75000"/>
                  </a:srgbClr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use</a:t>
            </a: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34B4E4">
                    <a:lumMod val="75000"/>
                  </a:srgbClr>
                </a:solidFill>
                <a:effectLst/>
                <a:uLnTx/>
                <a:uFillTx/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nl-BE" sz="1200" kern="0" dirty="0">
                <a:solidFill>
                  <a:srgbClr val="34B4E4">
                    <a:lumMod val="75000"/>
                  </a:srgbClr>
                </a:solidFill>
                <a:latin typeface="+mn-lt"/>
                <a:ea typeface="Tahoma" pitchFamily="34" charset="0"/>
                <a:cs typeface="Tahoma" pitchFamily="34" charset="0"/>
              </a:rPr>
              <a:t>L4S CC</a:t>
            </a:r>
            <a:endParaRPr kumimoji="0" lang="nl-BE" sz="1200" b="0" i="0" u="none" strike="noStrike" kern="0" cap="none" spc="0" normalizeH="0" baseline="0" noProof="0" dirty="0">
              <a:ln>
                <a:noFill/>
              </a:ln>
              <a:solidFill>
                <a:srgbClr val="34B4E4">
                  <a:lumMod val="75000"/>
                </a:srgbClr>
              </a:solidFill>
              <a:effectLst/>
              <a:uLnTx/>
              <a:uFillTx/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31" name="TextBox 2">
            <a:extLst>
              <a:ext uri="{FF2B5EF4-FFF2-40B4-BE49-F238E27FC236}">
                <a16:creationId xmlns:a16="http://schemas.microsoft.com/office/drawing/2014/main" id="{7AD12E9A-90EE-F61D-01AC-92452197B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18" y="4331165"/>
            <a:ext cx="15821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kern="0" dirty="0">
                <a:solidFill>
                  <a:srgbClr val="EE5500"/>
                </a:solidFill>
                <a:latin typeface="+mn-lt"/>
                <a:ea typeface="Tahoma" pitchFamily="34" charset="0"/>
                <a:cs typeface="Tahoma" pitchFamily="34" charset="0"/>
              </a:rPr>
              <a:t>Download </a:t>
            </a:r>
            <a:r>
              <a:rPr lang="nl-BE" sz="1200" kern="0" dirty="0" err="1">
                <a:solidFill>
                  <a:srgbClr val="EE5500"/>
                </a:solidFill>
                <a:latin typeface="+mn-lt"/>
                <a:ea typeface="Tahoma" pitchFamily="34" charset="0"/>
                <a:cs typeface="Tahoma" pitchFamily="34" charset="0"/>
              </a:rPr>
              <a:t>applications</a:t>
            </a:r>
            <a:endParaRPr lang="nl-BE" sz="1200" kern="0" dirty="0">
              <a:solidFill>
                <a:srgbClr val="EE5500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kern="0" dirty="0">
                <a:solidFill>
                  <a:srgbClr val="EE5500"/>
                </a:solidFill>
                <a:latin typeface="+mn-lt"/>
                <a:ea typeface="Tahoma" pitchFamily="34" charset="0"/>
                <a:cs typeface="Tahoma" pitchFamily="34" charset="0"/>
              </a:rPr>
              <a:t>set non-ECT </a:t>
            </a:r>
            <a:r>
              <a:rPr lang="nl-BE" sz="1200" kern="0" dirty="0" err="1">
                <a:solidFill>
                  <a:srgbClr val="EE5500"/>
                </a:solidFill>
                <a:latin typeface="+mn-lt"/>
                <a:ea typeface="Tahoma" pitchFamily="34" charset="0"/>
                <a:cs typeface="Tahoma" pitchFamily="34" charset="0"/>
              </a:rPr>
              <a:t>and</a:t>
            </a:r>
            <a:r>
              <a:rPr lang="nl-BE" sz="1200" kern="0" dirty="0">
                <a:solidFill>
                  <a:srgbClr val="EE5500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kern="0" dirty="0" err="1">
                <a:solidFill>
                  <a:srgbClr val="EE5500"/>
                </a:solidFill>
                <a:latin typeface="+mn-lt"/>
                <a:ea typeface="Tahoma" pitchFamily="34" charset="0"/>
                <a:cs typeface="Tahoma" pitchFamily="34" charset="0"/>
              </a:rPr>
              <a:t>use</a:t>
            </a:r>
            <a:r>
              <a:rPr lang="nl-BE" sz="1200" kern="0" dirty="0">
                <a:solidFill>
                  <a:srgbClr val="EE5500"/>
                </a:solidFill>
                <a:latin typeface="+mn-lt"/>
                <a:ea typeface="Tahoma" pitchFamily="34" charset="0"/>
                <a:cs typeface="Tahoma" pitchFamily="34" charset="0"/>
              </a:rPr>
              <a:t> Classic </a:t>
            </a:r>
            <a:r>
              <a:rPr lang="nl-BE" sz="1200" kern="0" dirty="0" err="1">
                <a:solidFill>
                  <a:srgbClr val="EE5500"/>
                </a:solidFill>
                <a:latin typeface="+mn-lt"/>
                <a:ea typeface="Tahoma" pitchFamily="34" charset="0"/>
                <a:cs typeface="Tahoma" pitchFamily="34" charset="0"/>
              </a:rPr>
              <a:t>CCs</a:t>
            </a:r>
            <a:endParaRPr lang="nl-BE" sz="1200" kern="0" dirty="0">
              <a:solidFill>
                <a:srgbClr val="EE55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Object 4">
                <a:extLst>
                  <a:ext uri="{FF2B5EF4-FFF2-40B4-BE49-F238E27FC236}">
                    <a16:creationId xmlns:a16="http://schemas.microsoft.com/office/drawing/2014/main" id="{79533051-DB94-1200-5E65-27C253143D0E}"/>
                  </a:ext>
                </a:extLst>
              </p:cNvPr>
              <p:cNvSpPr txBox="1"/>
              <p:nvPr/>
            </p:nvSpPr>
            <p:spPr bwMode="auto">
              <a:xfrm>
                <a:off x="348282" y="3356505"/>
                <a:ext cx="1103197" cy="3365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type m:val="lin"/>
                          <m:ctrlP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232" name="Object 4">
                <a:extLst>
                  <a:ext uri="{FF2B5EF4-FFF2-40B4-BE49-F238E27FC236}">
                    <a16:creationId xmlns:a16="http://schemas.microsoft.com/office/drawing/2014/main" id="{79533051-DB94-1200-5E65-27C253143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282" y="3356505"/>
                <a:ext cx="1103197" cy="336550"/>
              </a:xfrm>
              <a:prstGeom prst="rect">
                <a:avLst/>
              </a:prstGeom>
              <a:blipFill>
                <a:blip r:embed="rId2"/>
                <a:stretch>
                  <a:fillRect t="-103636" r="-13260" b="-1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Object 2">
                <a:extLst>
                  <a:ext uri="{FF2B5EF4-FFF2-40B4-BE49-F238E27FC236}">
                    <a16:creationId xmlns:a16="http://schemas.microsoft.com/office/drawing/2014/main" id="{7453322B-B835-8C7A-256B-38EEC1602F33}"/>
                  </a:ext>
                </a:extLst>
              </p:cNvPr>
              <p:cNvSpPr txBox="1"/>
              <p:nvPr/>
            </p:nvSpPr>
            <p:spPr bwMode="auto">
              <a:xfrm>
                <a:off x="317516" y="2908818"/>
                <a:ext cx="877544" cy="323814"/>
              </a:xfrm>
              <a:prstGeom prst="rect">
                <a:avLst/>
              </a:prstGeom>
              <a:noFill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3" name="Object 2">
                <a:extLst>
                  <a:ext uri="{FF2B5EF4-FFF2-40B4-BE49-F238E27FC236}">
                    <a16:creationId xmlns:a16="http://schemas.microsoft.com/office/drawing/2014/main" id="{7453322B-B835-8C7A-256B-38EEC1602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516" y="2908818"/>
                <a:ext cx="877544" cy="323814"/>
              </a:xfrm>
              <a:prstGeom prst="rect">
                <a:avLst/>
              </a:prstGeom>
              <a:blipFill>
                <a:blip r:embed="rId3"/>
                <a:stretch>
                  <a:fillRect t="-105660" r="-44444" b="-16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AB3069-D611-4F5E-D3C1-9CA61583786F}"/>
              </a:ext>
            </a:extLst>
          </p:cNvPr>
          <p:cNvSpPr txBox="1">
            <a:spLocks/>
          </p:cNvSpPr>
          <p:nvPr/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4926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3200" b="1" baseline="0">
                <a:solidFill>
                  <a:schemeClr val="accent1"/>
                </a:solidFill>
                <a:latin typeface="Nokia Pure Headline Light" panose="020B0304020202020204" pitchFamily="34" charset="0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200" b="0" kern="0" dirty="0">
                <a:solidFill>
                  <a:schemeClr val="tx1"/>
                </a:solidFill>
                <a:latin typeface="+mj-lt"/>
              </a:rPr>
              <a:t>Slide </a:t>
            </a:r>
            <a:fld id="{A1DF4EA4-62C6-4747-AA37-39380629ED0A}" type="slidenum">
              <a:rPr lang="en-US" sz="1200" b="0" kern="0" smtClean="0">
                <a:solidFill>
                  <a:schemeClr val="tx1"/>
                </a:solidFill>
                <a:latin typeface="+mj-lt"/>
              </a:rPr>
              <a:pPr/>
              <a:t>26</a:t>
            </a:fld>
            <a:endParaRPr lang="en-US" sz="1200" b="0" kern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1270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9A3112-33B3-4D08-89C1-FB74EF5C9CBB}"/>
              </a:ext>
            </a:extLst>
          </p:cNvPr>
          <p:cNvSpPr/>
          <p:nvPr/>
        </p:nvSpPr>
        <p:spPr>
          <a:xfrm>
            <a:off x="552202" y="1395343"/>
            <a:ext cx="5427765" cy="24988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09585">
              <a:spcAft>
                <a:spcPts val="400"/>
              </a:spcAft>
              <a:buSzPct val="100000"/>
              <a:defRPr/>
            </a:pPr>
            <a:r>
              <a:rPr lang="en-US" sz="3733" dirty="0">
                <a:solidFill>
                  <a:srgbClr val="FFFFFF"/>
                </a:solidFill>
                <a:latin typeface="Nokia Pure Headline Ultra Light"/>
              </a:rPr>
              <a:t>IETF</a:t>
            </a:r>
            <a:endParaRPr lang="en-US" sz="3200" dirty="0">
              <a:solidFill>
                <a:srgbClr val="FFFFFF"/>
              </a:solidFill>
              <a:latin typeface="Nokia Pure Headline Ultra Light"/>
            </a:endParaRPr>
          </a:p>
          <a:p>
            <a:pPr defTabSz="609585">
              <a:spcAft>
                <a:spcPts val="400"/>
              </a:spcAft>
              <a:buSzPct val="100000"/>
              <a:defRPr/>
            </a:pPr>
            <a:endParaRPr lang="en-GB" sz="1600" dirty="0">
              <a:solidFill>
                <a:srgbClr val="FFFFFF"/>
              </a:solidFill>
              <a:latin typeface="Nokia Pure Text Light"/>
            </a:endParaRPr>
          </a:p>
          <a:p>
            <a:pPr defTabSz="609585">
              <a:spcAft>
                <a:spcPts val="400"/>
              </a:spcAft>
              <a:buSzPct val="100000"/>
              <a:defRPr/>
            </a:pPr>
            <a:r>
              <a:rPr lang="en-GB" sz="1600" dirty="0">
                <a:solidFill>
                  <a:srgbClr val="FFFFFF"/>
                </a:solidFill>
                <a:latin typeface="Nokia Pure Text Light"/>
              </a:rPr>
              <a:t>RFC9330, RFC9331, RFC9332 published in Jan '23</a:t>
            </a:r>
          </a:p>
          <a:p>
            <a:pPr defTabSz="609585">
              <a:spcAft>
                <a:spcPts val="400"/>
              </a:spcAft>
              <a:buSzPct val="100000"/>
              <a:defRPr/>
            </a:pPr>
            <a:r>
              <a:rPr lang="en-GB" sz="1600" dirty="0">
                <a:solidFill>
                  <a:srgbClr val="FFFFFF"/>
                </a:solidFill>
                <a:latin typeface="Nokia Pure Text Light"/>
              </a:rPr>
              <a:t>L4S is </a:t>
            </a:r>
            <a:r>
              <a:rPr lang="en-GB" sz="1600" b="1" dirty="0">
                <a:solidFill>
                  <a:srgbClr val="FFFFFF"/>
                </a:solidFill>
                <a:latin typeface="Nokia Pure Text Light"/>
              </a:rPr>
              <a:t>technology-agnostic</a:t>
            </a:r>
          </a:p>
          <a:p>
            <a:pPr marL="285750" indent="-285750" defTabSz="609585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67" dirty="0">
                <a:solidFill>
                  <a:srgbClr val="FFFFFF"/>
                </a:solidFill>
                <a:latin typeface="Nokia Pure Text Light"/>
              </a:rPr>
              <a:t>Leverages bits in the IP header</a:t>
            </a:r>
          </a:p>
          <a:p>
            <a:pPr marL="285750" indent="-285750" defTabSz="609585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467" dirty="0">
                <a:solidFill>
                  <a:srgbClr val="FFFFFF"/>
                </a:solidFill>
                <a:latin typeface="Nokia Pure Text Light"/>
              </a:rPr>
              <a:t>In principle, doesn’t “require” other standards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0830D-D965-4A49-812C-0FBEB4BBA9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368" y="704010"/>
            <a:ext cx="11078400" cy="4542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L4S status in standards</a:t>
            </a:r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469564-EE34-4006-8840-89A3D2C03E08}"/>
              </a:ext>
            </a:extLst>
          </p:cNvPr>
          <p:cNvSpPr txBox="1"/>
          <p:nvPr/>
        </p:nvSpPr>
        <p:spPr>
          <a:xfrm>
            <a:off x="6097807" y="4368434"/>
            <a:ext cx="860260" cy="57445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 defTabSz="1219170" latinLnBrk="1">
              <a:defRPr/>
            </a:pPr>
            <a:r>
              <a:rPr lang="en-US" altLang="ko-KR" sz="3733">
                <a:solidFill>
                  <a:srgbClr val="FFFFFF"/>
                </a:solidFill>
                <a:latin typeface="Nokia Pure Headline Ultra Light" panose="020B0204040602060303" pitchFamily="34" charset="0"/>
                <a:ea typeface="Arial Unicode MS"/>
                <a:cs typeface="Arial" pitchFamily="34" charset="0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859B4C-5C66-449D-AA8A-534426AF6F88}"/>
              </a:ext>
            </a:extLst>
          </p:cNvPr>
          <p:cNvSpPr/>
          <p:nvPr/>
        </p:nvSpPr>
        <p:spPr>
          <a:xfrm>
            <a:off x="6179862" y="1395343"/>
            <a:ext cx="5429295" cy="24988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09585">
              <a:spcAft>
                <a:spcPts val="400"/>
              </a:spcAft>
              <a:buSzPct val="100000"/>
              <a:defRPr/>
            </a:pPr>
            <a:r>
              <a:rPr lang="en-US" sz="3733" dirty="0">
                <a:solidFill>
                  <a:srgbClr val="FFFFFF"/>
                </a:solidFill>
                <a:latin typeface="Nokia Pure Headline Ultra Light" panose="020B0204040602060303" pitchFamily="34" charset="0"/>
              </a:rPr>
              <a:t>3GPP</a:t>
            </a:r>
            <a:endParaRPr lang="en-US" sz="3200" dirty="0">
              <a:solidFill>
                <a:srgbClr val="FFFFFF"/>
              </a:solidFill>
              <a:latin typeface="Nokia Pure Headline Ultra Light" panose="020B0204040602060303" pitchFamily="34" charset="0"/>
            </a:endParaRPr>
          </a:p>
          <a:p>
            <a:pPr marL="228594" indent="-228594" defTabSz="609585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FFFFFF"/>
              </a:solidFill>
              <a:latin typeface="Nokia Pure Text Light"/>
            </a:endParaRPr>
          </a:p>
          <a:p>
            <a:pPr defTabSz="609585">
              <a:defRPr/>
            </a:pPr>
            <a:r>
              <a:rPr lang="nl-BE" sz="1600" dirty="0">
                <a:solidFill>
                  <a:srgbClr val="FFFFFF"/>
                </a:solidFill>
                <a:latin typeface="Nokia Pure Text Light"/>
              </a:rPr>
              <a:t>Active </a:t>
            </a:r>
            <a:r>
              <a:rPr lang="nl-BE" sz="1600" dirty="0" err="1">
                <a:solidFill>
                  <a:srgbClr val="FFFFFF"/>
                </a:solidFill>
                <a:latin typeface="Nokia Pure Text Light"/>
              </a:rPr>
              <a:t>work</a:t>
            </a:r>
            <a:r>
              <a:rPr lang="nl-BE" sz="1600" dirty="0">
                <a:solidFill>
                  <a:srgbClr val="FFFFFF"/>
                </a:solidFill>
                <a:latin typeface="Nokia Pure Text Light"/>
              </a:rPr>
              <a:t> item for 5G </a:t>
            </a:r>
            <a:r>
              <a:rPr lang="en-GB" sz="1600" dirty="0">
                <a:solidFill>
                  <a:srgbClr val="FFFFFF"/>
                </a:solidFill>
                <a:latin typeface="Nokia Pure Text Light"/>
              </a:rPr>
              <a:t>Release 18</a:t>
            </a:r>
          </a:p>
          <a:p>
            <a:pPr defTabSz="609585">
              <a:defRPr/>
            </a:pPr>
            <a:r>
              <a:rPr lang="en-GB" sz="1600" dirty="0">
                <a:solidFill>
                  <a:srgbClr val="FFFFFF"/>
                </a:solidFill>
                <a:latin typeface="Nokia Pure Text Light"/>
              </a:rPr>
              <a:t>Release 19 L4S features under discussion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412265-ECFB-4796-A6DA-5063607126C8}"/>
              </a:ext>
            </a:extLst>
          </p:cNvPr>
          <p:cNvSpPr/>
          <p:nvPr/>
        </p:nvSpPr>
        <p:spPr>
          <a:xfrm>
            <a:off x="552202" y="4093224"/>
            <a:ext cx="5427765" cy="1871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09585">
              <a:spcAft>
                <a:spcPts val="400"/>
              </a:spcAft>
              <a:buSzPct val="100000"/>
              <a:defRPr/>
            </a:pPr>
            <a:r>
              <a:rPr lang="en-US" sz="3733" dirty="0" err="1">
                <a:solidFill>
                  <a:srgbClr val="FFFFFF"/>
                </a:solidFill>
                <a:latin typeface="Nokia Pure Headline Ultra Light" panose="020B0204040602060303" pitchFamily="34" charset="0"/>
              </a:rPr>
              <a:t>CableLabs</a:t>
            </a:r>
            <a:endParaRPr lang="en-US" sz="3200" dirty="0">
              <a:solidFill>
                <a:srgbClr val="FFFFFF"/>
              </a:solidFill>
              <a:latin typeface="Nokia Pure Headline Ultra Light" panose="020B0204040602060303" pitchFamily="34" charset="0"/>
            </a:endParaRPr>
          </a:p>
          <a:p>
            <a:pPr marL="228594" indent="-228594" defTabSz="609585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rgbClr val="FFFFFF"/>
              </a:solidFill>
              <a:latin typeface="Nokia Pure Text Light"/>
            </a:endParaRPr>
          </a:p>
          <a:p>
            <a:pPr defTabSz="609585">
              <a:defRPr/>
            </a:pPr>
            <a:endParaRPr lang="en-GB" sz="1600" dirty="0">
              <a:solidFill>
                <a:srgbClr val="FFFFFF"/>
              </a:solidFill>
              <a:latin typeface="Nokia Pure Text Light"/>
            </a:endParaRPr>
          </a:p>
          <a:p>
            <a:pPr defTabSz="609585">
              <a:defRPr/>
            </a:pPr>
            <a:r>
              <a:rPr lang="en-GB" sz="1600" dirty="0">
                <a:solidFill>
                  <a:srgbClr val="FFFFFF"/>
                </a:solidFill>
                <a:latin typeface="Nokia Pure Text Light"/>
              </a:rPr>
              <a:t>L4S is part of the DOCSIS 3.1 standard published 2019 </a:t>
            </a:r>
            <a:br>
              <a:rPr lang="en-GB" sz="1600" dirty="0">
                <a:solidFill>
                  <a:srgbClr val="FFFFFF"/>
                </a:solidFill>
                <a:latin typeface="Nokia Pure Text Light"/>
              </a:rPr>
            </a:br>
            <a:r>
              <a:rPr lang="en-GB" sz="1600" dirty="0">
                <a:solidFill>
                  <a:srgbClr val="FFFFFF"/>
                </a:solidFill>
                <a:latin typeface="Nokia Pure Text Light"/>
              </a:rPr>
              <a:t>(Low Latency DOCSIS specification) mandatory Jan 2021</a:t>
            </a:r>
            <a:endParaRPr lang="en-IN" sz="1600" dirty="0">
              <a:solidFill>
                <a:srgbClr val="FFFFFF"/>
              </a:solidFill>
              <a:latin typeface="Nokia Pure Text Ligh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8C9BF8-9BAB-4560-BC76-54BDA4355E97}"/>
              </a:ext>
            </a:extLst>
          </p:cNvPr>
          <p:cNvSpPr/>
          <p:nvPr/>
        </p:nvSpPr>
        <p:spPr>
          <a:xfrm>
            <a:off x="6181391" y="4092565"/>
            <a:ext cx="5427765" cy="1872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96000" rIns="96000" bIns="9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09585">
              <a:spcAft>
                <a:spcPts val="400"/>
              </a:spcAft>
              <a:buSzPct val="100000"/>
              <a:defRPr/>
            </a:pPr>
            <a:r>
              <a:rPr lang="en-US" sz="3733" dirty="0">
                <a:solidFill>
                  <a:srgbClr val="FFFFFF"/>
                </a:solidFill>
                <a:latin typeface="Nokia Pure Headline Ultra Light" panose="020B0204040602060303" pitchFamily="34" charset="0"/>
              </a:rPr>
              <a:t>Wi-Fi ?</a:t>
            </a:r>
            <a:endParaRPr lang="en-US" sz="3200" dirty="0">
              <a:solidFill>
                <a:srgbClr val="FFFFFF"/>
              </a:solidFill>
              <a:latin typeface="Nokia Pure Headline Ultra Light" panose="020B0204040602060303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IN" sz="1600" dirty="0">
              <a:solidFill>
                <a:srgbClr val="FFFFFF"/>
              </a:solidFill>
              <a:latin typeface="Nokia Pure Text Light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1600" dirty="0">
                <a:solidFill>
                  <a:srgbClr val="FFFFFF"/>
                </a:solidFill>
                <a:latin typeface="Nokia Pure Text Light"/>
              </a:rPr>
              <a:t>Discussions underway in Wi-Fi Alliance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1600" dirty="0">
                <a:solidFill>
                  <a:srgbClr val="FFFFFF"/>
                </a:solidFill>
                <a:latin typeface="Nokia Pure Text Light"/>
              </a:rPr>
              <a:t>Project proposed in Wireless Broadband Association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1600" dirty="0">
                <a:solidFill>
                  <a:srgbClr val="FFFFFF"/>
                </a:solidFill>
                <a:latin typeface="Nokia Pure Text Light"/>
              </a:rPr>
              <a:t>Multiple proposals in IEEE 802.11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rPr>
              <a:t> </a:t>
            </a:r>
            <a:endParaRPr lang="en-GB" sz="1600" dirty="0">
              <a:solidFill>
                <a:srgbClr val="001135"/>
              </a:solidFill>
              <a:latin typeface="Nokia Pure Text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84FE9-D8EB-AD92-05DB-5030896038A7}"/>
              </a:ext>
            </a:extLst>
          </p:cNvPr>
          <p:cNvSpPr txBox="1"/>
          <p:nvPr/>
        </p:nvSpPr>
        <p:spPr>
          <a:xfrm>
            <a:off x="4539967" y="1395343"/>
            <a:ext cx="1440000" cy="346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 defTabSz="239994">
              <a:tabLst>
                <a:tab pos="239994" algn="l"/>
              </a:tabLst>
            </a:pPr>
            <a:r>
              <a:rPr lang="en-US" sz="1600" b="1" dirty="0">
                <a:solidFill>
                  <a:schemeClr val="bg2"/>
                </a:solidFill>
                <a:latin typeface="Nokia Pure Text Light"/>
              </a:rPr>
              <a:t>January 2023</a:t>
            </a:r>
            <a:endParaRPr lang="en-BE" sz="1600" b="1">
              <a:solidFill>
                <a:schemeClr val="bg2"/>
              </a:solidFill>
              <a:latin typeface="Nokia Pure Text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E74975-8BC1-3FDF-0138-D5BC1B6D9CF0}"/>
              </a:ext>
            </a:extLst>
          </p:cNvPr>
          <p:cNvSpPr txBox="1"/>
          <p:nvPr/>
        </p:nvSpPr>
        <p:spPr>
          <a:xfrm>
            <a:off x="10169156" y="1395343"/>
            <a:ext cx="1440000" cy="346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 defTabSz="239994">
              <a:tabLst>
                <a:tab pos="239994" algn="l"/>
              </a:tabLst>
            </a:pPr>
            <a:r>
              <a:rPr lang="en-US" sz="1600" b="1" dirty="0">
                <a:solidFill>
                  <a:schemeClr val="bg2"/>
                </a:solidFill>
                <a:latin typeface="Nokia Pure Text Light"/>
              </a:rPr>
              <a:t>Summer 2022</a:t>
            </a:r>
            <a:endParaRPr lang="en-BE" sz="1600" b="1">
              <a:solidFill>
                <a:schemeClr val="bg2"/>
              </a:solidFill>
              <a:latin typeface="Nokia Pure Text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422F97-20E4-C332-4234-123501E0195B}"/>
              </a:ext>
            </a:extLst>
          </p:cNvPr>
          <p:cNvSpPr txBox="1"/>
          <p:nvPr/>
        </p:nvSpPr>
        <p:spPr>
          <a:xfrm>
            <a:off x="4539967" y="4077072"/>
            <a:ext cx="1440000" cy="346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 algn="ctr" defTabSz="239994">
              <a:tabLst>
                <a:tab pos="239994" algn="l"/>
              </a:tabLst>
            </a:pPr>
            <a:r>
              <a:rPr lang="en-US" sz="1600" b="1" dirty="0">
                <a:solidFill>
                  <a:schemeClr val="bg2"/>
                </a:solidFill>
                <a:latin typeface="Nokia Pure Text Light"/>
              </a:rPr>
              <a:t>January 2019</a:t>
            </a:r>
            <a:endParaRPr lang="en-BE" sz="1600" b="1" dirty="0">
              <a:solidFill>
                <a:schemeClr val="bg2"/>
              </a:solidFill>
              <a:latin typeface="Nokia Pure Text Ligh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152A8CD-59D1-73F2-61EA-3F31398A1E33}"/>
              </a:ext>
            </a:extLst>
          </p:cNvPr>
          <p:cNvSpPr txBox="1">
            <a:spLocks/>
          </p:cNvSpPr>
          <p:nvPr/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4926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3200" b="1" baseline="0">
                <a:solidFill>
                  <a:schemeClr val="accent1"/>
                </a:solidFill>
                <a:latin typeface="Nokia Pure Headline Light" panose="020B0304020202020204" pitchFamily="34" charset="0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200" b="0" kern="0" dirty="0">
                <a:solidFill>
                  <a:schemeClr val="tx1"/>
                </a:solidFill>
                <a:latin typeface="+mj-lt"/>
              </a:rPr>
              <a:t>Slide </a:t>
            </a:r>
            <a:fld id="{A1DF4EA4-62C6-4747-AA37-39380629ED0A}" type="slidenum">
              <a:rPr lang="en-US" sz="1200" b="0" kern="0" smtClean="0">
                <a:solidFill>
                  <a:schemeClr val="tx1"/>
                </a:solidFill>
                <a:latin typeface="+mj-lt"/>
              </a:rPr>
              <a:pPr/>
              <a:t>27</a:t>
            </a:fld>
            <a:endParaRPr lang="en-US" sz="1200" b="0" kern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385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4F44E4-2974-93C3-E76D-456FE68AB5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does L4S fit with Wi-Fi?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FC88B5B-1727-3047-5007-2659E98BFC6B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Slide </a:t>
            </a:r>
            <a:fld id="{A1DF4EA4-62C6-4747-AA37-39380629ED0A}" type="slidenum">
              <a:rPr lang="en-US" sz="1200" smtClean="0">
                <a:solidFill>
                  <a:schemeClr val="tx1"/>
                </a:solidFill>
              </a:rPr>
              <a:pPr/>
              <a:t>28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47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4D6721-0B60-78BC-4306-A6E45784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 dirty="0"/>
              <a:t>How Does L4S Fit with Wi-Fi?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AB0D01-7AF9-259A-B158-47CA07E36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5"/>
            <a:ext cx="10361084" cy="43434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Supporting L4S in Wi-Fi equipment is important </a:t>
            </a:r>
          </a:p>
          <a:p>
            <a:pPr lvl="1"/>
            <a:r>
              <a:rPr lang="en-US" dirty="0"/>
              <a:t>The WLAN can often be the bottleneck link</a:t>
            </a:r>
          </a:p>
          <a:p>
            <a:pPr lvl="1"/>
            <a:r>
              <a:rPr lang="en-US" dirty="0"/>
              <a:t>Accurate congestion signaling could significantly improve user experience</a:t>
            </a:r>
          </a:p>
          <a:p>
            <a:pPr lvl="1"/>
            <a:endParaRPr lang="en-US" dirty="0"/>
          </a:p>
          <a:p>
            <a:r>
              <a:rPr lang="en-US" dirty="0"/>
              <a:t>But, is Wi-Fi different?</a:t>
            </a:r>
          </a:p>
          <a:p>
            <a:pPr lvl="1"/>
            <a:r>
              <a:rPr lang="en-US" dirty="0"/>
              <a:t>Shared medium</a:t>
            </a:r>
          </a:p>
          <a:p>
            <a:pPr lvl="1"/>
            <a:r>
              <a:rPr lang="en-US" dirty="0"/>
              <a:t>Highly-variable channel capacity</a:t>
            </a:r>
          </a:p>
          <a:p>
            <a:pPr lvl="1"/>
            <a:r>
              <a:rPr lang="en-US" dirty="0"/>
              <a:t>Statistical, highly-variable media access</a:t>
            </a:r>
          </a:p>
          <a:p>
            <a:pPr lvl="1"/>
            <a:r>
              <a:rPr lang="en-US" dirty="0"/>
              <a:t>Packet aggregation for efficiency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1D193E8-C4BE-F691-AEAC-96E5083612C0}"/>
              </a:ext>
            </a:extLst>
          </p:cNvPr>
          <p:cNvSpPr txBox="1">
            <a:spLocks/>
          </p:cNvSpPr>
          <p:nvPr/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4926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3200" b="1" baseline="0">
                <a:solidFill>
                  <a:schemeClr val="accent1"/>
                </a:solidFill>
                <a:latin typeface="Nokia Pure Headline Light" panose="020B0304020202020204" pitchFamily="34" charset="0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200" b="0" kern="0" dirty="0">
                <a:solidFill>
                  <a:schemeClr val="tx1"/>
                </a:solidFill>
                <a:latin typeface="+mj-lt"/>
              </a:rPr>
              <a:t>Slide </a:t>
            </a:r>
            <a:fld id="{A1DF4EA4-62C6-4747-AA37-39380629ED0A}" type="slidenum">
              <a:rPr lang="en-US" sz="1200" b="0" kern="0" smtClean="0">
                <a:solidFill>
                  <a:schemeClr val="tx1"/>
                </a:solidFill>
                <a:latin typeface="+mj-lt"/>
              </a:rPr>
              <a:pPr/>
              <a:t>29</a:t>
            </a:fld>
            <a:endParaRPr lang="en-US" sz="1200" b="0" kern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061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7EB457-86E8-DF4B-89BE-286D4CA1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Control in the Internet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FB8DA8E4-41CD-1346-9628-5E807903F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80" indent="0">
              <a:buNone/>
            </a:pPr>
            <a:r>
              <a:rPr lang="en-US" sz="2667" dirty="0"/>
              <a:t>Q:  How does each sender know how fast to send its traffic?</a:t>
            </a:r>
          </a:p>
          <a:p>
            <a:pPr marL="2380" indent="0">
              <a:buNone/>
            </a:pPr>
            <a:r>
              <a:rPr lang="en-US" sz="2667" dirty="0"/>
              <a:t>A:  The sender implements a “Congestion Control” algorithm that tries to probe for the available capacity on the path.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97663-0080-D44D-B9A3-DC63223A4C0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bg1"/>
                </a:solidFill>
                <a:latin typeface="Times"/>
                <a:ea typeface="Apple LiGothic Medium" pitchFamily="2" charset="-120"/>
                <a:cs typeface="Times"/>
                <a:sym typeface="Arial" pitchFamily="34" charset="0"/>
              </a:defRPr>
            </a:lvl1pPr>
            <a:lvl2pPr marL="257175"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defRPr>
            </a:lvl2pPr>
            <a:lvl3pPr marL="514350"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defRPr>
            </a:lvl3pPr>
            <a:lvl4pPr marL="771525"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defRPr>
            </a:lvl4pPr>
            <a:lvl5pPr marL="1028700"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defRPr>
            </a:lvl5pPr>
            <a:lvl6pPr marL="1285875" algn="l" defTabSz="514350" rtl="0" eaLnBrk="1" latinLnBrk="0" hangingPunct="1">
              <a:defRPr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defRPr>
            </a:lvl6pPr>
            <a:lvl7pPr marL="1543050" algn="l" defTabSz="514350" rtl="0" eaLnBrk="1" latinLnBrk="0" hangingPunct="1">
              <a:defRPr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defRPr>
            </a:lvl7pPr>
            <a:lvl8pPr marL="1800225" algn="l" defTabSz="514350" rtl="0" eaLnBrk="1" latinLnBrk="0" hangingPunct="1">
              <a:defRPr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defRPr>
            </a:lvl8pPr>
            <a:lvl9pPr marL="2057400" algn="l" defTabSz="514350" rtl="0" eaLnBrk="1" latinLnBrk="0" hangingPunct="1">
              <a:defRPr sz="18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  <a:cs typeface="+mn-cs"/>
                <a:sym typeface="Arial" pitchFamily="34" charset="0"/>
              </a:defRPr>
            </a:lvl9pPr>
          </a:lstStyle>
          <a:p>
            <a:pPr defTabSz="514350" fontAlgn="auto">
              <a:spcBef>
                <a:spcPts val="0"/>
              </a:spcBef>
              <a:spcAft>
                <a:spcPts val="0"/>
              </a:spcAft>
              <a:defRPr/>
            </a:pPr>
            <a:fld id="{2F5CCB13-0A32-4557-88E9-079F0C330695}" type="slidenum">
              <a:rPr lang="en-US" kern="0" smtClean="0"/>
              <a:pPr defTabSz="514350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kern="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982380C-CD92-144D-B956-F4453882C00F}"/>
              </a:ext>
            </a:extLst>
          </p:cNvPr>
          <p:cNvGrpSpPr/>
          <p:nvPr/>
        </p:nvGrpSpPr>
        <p:grpSpPr>
          <a:xfrm>
            <a:off x="1508376" y="3743159"/>
            <a:ext cx="9274731" cy="1840168"/>
            <a:chOff x="549919" y="1259698"/>
            <a:chExt cx="6956048" cy="138012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A079D28-5CE9-7C47-BAA6-A4CD58C4F26A}"/>
                </a:ext>
              </a:extLst>
            </p:cNvPr>
            <p:cNvGrpSpPr/>
            <p:nvPr/>
          </p:nvGrpSpPr>
          <p:grpSpPr>
            <a:xfrm>
              <a:off x="549919" y="1259698"/>
              <a:ext cx="1055077" cy="1380126"/>
              <a:chOff x="549919" y="1259698"/>
              <a:chExt cx="1055077" cy="138012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9C8839A-C321-8646-8D1C-D868803AE6F7}"/>
                  </a:ext>
                </a:extLst>
              </p:cNvPr>
              <p:cNvSpPr/>
              <p:nvPr/>
            </p:nvSpPr>
            <p:spPr bwMode="auto">
              <a:xfrm>
                <a:off x="549919" y="1259698"/>
                <a:ext cx="1055077" cy="55631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rtlCol="0" anchor="ctr"/>
              <a:lstStyle/>
              <a:p>
                <a:pPr algn="ctr" defTabSz="685783"/>
                <a:r>
                  <a:rPr lang="en-US" sz="1867" dirty="0">
                    <a:solidFill>
                      <a:schemeClr val="bg1"/>
                    </a:solidFill>
                    <a:ea typeface="Arial" pitchFamily="-107" charset="0"/>
                    <a:cs typeface="Arial" pitchFamily="-107" charset="0"/>
                    <a:sym typeface="Arial" pitchFamily="-107" charset="0"/>
                  </a:rPr>
                  <a:t>Sender 1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59041F7-0581-3941-827C-D945DB747106}"/>
                  </a:ext>
                </a:extLst>
              </p:cNvPr>
              <p:cNvSpPr/>
              <p:nvPr/>
            </p:nvSpPr>
            <p:spPr bwMode="auto">
              <a:xfrm>
                <a:off x="549919" y="2083511"/>
                <a:ext cx="1055077" cy="55631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rtlCol="0" anchor="ctr"/>
              <a:lstStyle/>
              <a:p>
                <a:pPr algn="ctr" defTabSz="685783"/>
                <a:r>
                  <a:rPr lang="en-US" sz="1867" dirty="0">
                    <a:solidFill>
                      <a:schemeClr val="bg1"/>
                    </a:solidFill>
                    <a:ea typeface="Arial" pitchFamily="-107" charset="0"/>
                    <a:cs typeface="Arial" pitchFamily="-107" charset="0"/>
                    <a:sym typeface="Arial" pitchFamily="-107" charset="0"/>
                  </a:rPr>
                  <a:t>Sender N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FB7DE3-001A-2F43-8542-B0A5B5ACF77D}"/>
                  </a:ext>
                </a:extLst>
              </p:cNvPr>
              <p:cNvSpPr txBox="1"/>
              <p:nvPr/>
            </p:nvSpPr>
            <p:spPr>
              <a:xfrm rot="5400000">
                <a:off x="952767" y="1815470"/>
                <a:ext cx="383664" cy="268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800"/>
                  </a:spcBef>
                </a:pPr>
                <a:r>
                  <a:rPr lang="en-US" sz="1867" dirty="0">
                    <a:solidFill>
                      <a:srgbClr val="000000"/>
                    </a:solidFill>
                    <a:latin typeface="Times"/>
                    <a:cs typeface="Times"/>
                  </a:rPr>
                  <a:t>…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7757D78-BF9A-9049-ABF8-DD7B9ACB3D38}"/>
                </a:ext>
              </a:extLst>
            </p:cNvPr>
            <p:cNvGrpSpPr/>
            <p:nvPr/>
          </p:nvGrpSpPr>
          <p:grpSpPr>
            <a:xfrm>
              <a:off x="6450890" y="1259698"/>
              <a:ext cx="1055077" cy="1380126"/>
              <a:chOff x="6450890" y="1259698"/>
              <a:chExt cx="1055077" cy="138012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ECBE8FA-46F3-4546-B664-6C2FC7676AC0}"/>
                  </a:ext>
                </a:extLst>
              </p:cNvPr>
              <p:cNvSpPr/>
              <p:nvPr/>
            </p:nvSpPr>
            <p:spPr bwMode="auto">
              <a:xfrm>
                <a:off x="6450890" y="1259698"/>
                <a:ext cx="1055077" cy="55631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rtlCol="0" anchor="ctr"/>
              <a:lstStyle/>
              <a:p>
                <a:pPr algn="ctr" defTabSz="685783"/>
                <a:r>
                  <a:rPr lang="en-US" sz="1867" dirty="0">
                    <a:solidFill>
                      <a:schemeClr val="bg1"/>
                    </a:solidFill>
                    <a:ea typeface="Arial" pitchFamily="-107" charset="0"/>
                    <a:cs typeface="Arial" pitchFamily="-107" charset="0"/>
                    <a:sym typeface="Arial" pitchFamily="-107" charset="0"/>
                  </a:rPr>
                  <a:t>Receiver 1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2516DC2-96A3-A149-B5AD-7A882487F6D1}"/>
                  </a:ext>
                </a:extLst>
              </p:cNvPr>
              <p:cNvSpPr/>
              <p:nvPr/>
            </p:nvSpPr>
            <p:spPr bwMode="auto">
              <a:xfrm>
                <a:off x="6450890" y="2083511"/>
                <a:ext cx="1055077" cy="55631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rtlCol="0" anchor="ctr"/>
              <a:lstStyle/>
              <a:p>
                <a:pPr algn="ctr" defTabSz="685783"/>
                <a:r>
                  <a:rPr lang="en-US" sz="1867" dirty="0">
                    <a:solidFill>
                      <a:schemeClr val="bg1"/>
                    </a:solidFill>
                    <a:ea typeface="Arial" pitchFamily="-107" charset="0"/>
                    <a:cs typeface="Arial" pitchFamily="-107" charset="0"/>
                    <a:sym typeface="Arial" pitchFamily="-107" charset="0"/>
                  </a:rPr>
                  <a:t>Receiver N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54F4C8-DE0A-274A-9F96-0998CFF516B0}"/>
                  </a:ext>
                </a:extLst>
              </p:cNvPr>
              <p:cNvSpPr txBox="1"/>
              <p:nvPr/>
            </p:nvSpPr>
            <p:spPr>
              <a:xfrm rot="5400000">
                <a:off x="6847343" y="1834652"/>
                <a:ext cx="383664" cy="268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800"/>
                  </a:spcBef>
                </a:pPr>
                <a:r>
                  <a:rPr lang="en-US" sz="1867" dirty="0">
                    <a:solidFill>
                      <a:srgbClr val="000000"/>
                    </a:solidFill>
                    <a:latin typeface="Times"/>
                    <a:cs typeface="Times"/>
                  </a:rPr>
                  <a:t>…</a:t>
                </a:r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0A43EB9-8FE9-5E42-8B81-EA6B8EF566D7}"/>
                </a:ext>
              </a:extLst>
            </p:cNvPr>
            <p:cNvSpPr/>
            <p:nvPr/>
          </p:nvSpPr>
          <p:spPr bwMode="auto">
            <a:xfrm>
              <a:off x="2947466" y="1783506"/>
              <a:ext cx="409242" cy="40924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rtlCol="0" anchor="ctr"/>
            <a:lstStyle/>
            <a:p>
              <a:pPr algn="ctr" defTabSz="685783"/>
              <a:endParaRPr lang="en-US" sz="1867" dirty="0" err="1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934BF7-9F1C-4B49-8FBA-ACE6E02337D6}"/>
                </a:ext>
              </a:extLst>
            </p:cNvPr>
            <p:cNvSpPr/>
            <p:nvPr/>
          </p:nvSpPr>
          <p:spPr bwMode="auto">
            <a:xfrm>
              <a:off x="4699178" y="1777112"/>
              <a:ext cx="409242" cy="40924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rtlCol="0" anchor="ctr"/>
            <a:lstStyle/>
            <a:p>
              <a:pPr algn="ctr" defTabSz="685783"/>
              <a:endParaRPr lang="en-US" sz="1867" dirty="0" err="1">
                <a:solidFill>
                  <a:schemeClr val="bg1"/>
                </a:solidFill>
                <a:ea typeface="Arial" pitchFamily="-107" charset="0"/>
                <a:cs typeface="Arial" pitchFamily="-107" charset="0"/>
                <a:sym typeface="Arial" pitchFamily="-107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34BB4A4-2178-8B4A-8886-E5EED0973F3D}"/>
                </a:ext>
              </a:extLst>
            </p:cNvPr>
            <p:cNvCxnSpPr>
              <a:cxnSpLocks/>
              <a:stCxn id="5" idx="3"/>
              <a:endCxn id="11" idx="1"/>
            </p:cNvCxnSpPr>
            <p:nvPr/>
          </p:nvCxnSpPr>
          <p:spPr bwMode="auto">
            <a:xfrm>
              <a:off x="1604996" y="1537855"/>
              <a:ext cx="1402402" cy="305583"/>
            </a:xfrm>
            <a:prstGeom prst="line">
              <a:avLst/>
            </a:prstGeom>
            <a:solidFill>
              <a:srgbClr val="0183B7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CE291A7-99DB-244A-9C40-26271EA8620D}"/>
                </a:ext>
              </a:extLst>
            </p:cNvPr>
            <p:cNvCxnSpPr>
              <a:cxnSpLocks/>
              <a:endCxn id="11" idx="3"/>
            </p:cNvCxnSpPr>
            <p:nvPr/>
          </p:nvCxnSpPr>
          <p:spPr bwMode="auto">
            <a:xfrm flipV="1">
              <a:off x="1604996" y="2132816"/>
              <a:ext cx="1402402" cy="256812"/>
            </a:xfrm>
            <a:prstGeom prst="line">
              <a:avLst/>
            </a:prstGeom>
            <a:solidFill>
              <a:srgbClr val="0183B7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AD55A6-CA2B-7545-BC63-F5070A43948C}"/>
                </a:ext>
              </a:extLst>
            </p:cNvPr>
            <p:cNvCxnSpPr>
              <a:stCxn id="11" idx="6"/>
              <a:endCxn id="13" idx="2"/>
            </p:cNvCxnSpPr>
            <p:nvPr/>
          </p:nvCxnSpPr>
          <p:spPr bwMode="auto">
            <a:xfrm flipV="1">
              <a:off x="3356708" y="1981733"/>
              <a:ext cx="1342470" cy="6394"/>
            </a:xfrm>
            <a:prstGeom prst="line">
              <a:avLst/>
            </a:prstGeom>
            <a:solidFill>
              <a:srgbClr val="0183B7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4AC8664-1C89-1747-B4ED-648CBED43356}"/>
                </a:ext>
              </a:extLst>
            </p:cNvPr>
            <p:cNvCxnSpPr>
              <a:stCxn id="13" idx="7"/>
              <a:endCxn id="7" idx="1"/>
            </p:cNvCxnSpPr>
            <p:nvPr/>
          </p:nvCxnSpPr>
          <p:spPr bwMode="auto">
            <a:xfrm flipV="1">
              <a:off x="5048488" y="1537855"/>
              <a:ext cx="1402402" cy="299189"/>
            </a:xfrm>
            <a:prstGeom prst="line">
              <a:avLst/>
            </a:prstGeom>
            <a:solidFill>
              <a:srgbClr val="0183B7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0C6B146-2D47-4447-9ED6-6588097EC82C}"/>
                </a:ext>
              </a:extLst>
            </p:cNvPr>
            <p:cNvCxnSpPr>
              <a:stCxn id="13" idx="5"/>
              <a:endCxn id="8" idx="1"/>
            </p:cNvCxnSpPr>
            <p:nvPr/>
          </p:nvCxnSpPr>
          <p:spPr bwMode="auto">
            <a:xfrm>
              <a:off x="5048488" y="2126422"/>
              <a:ext cx="1402402" cy="235246"/>
            </a:xfrm>
            <a:prstGeom prst="line">
              <a:avLst/>
            </a:prstGeom>
            <a:solidFill>
              <a:srgbClr val="0183B7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08DB9C-9B62-0347-AEE2-3A68335CC1C7}"/>
                </a:ext>
              </a:extLst>
            </p:cNvPr>
            <p:cNvSpPr txBox="1"/>
            <p:nvPr/>
          </p:nvSpPr>
          <p:spPr>
            <a:xfrm>
              <a:off x="3585334" y="1757929"/>
              <a:ext cx="863458" cy="268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800"/>
                </a:spcBef>
              </a:pPr>
              <a:r>
                <a:rPr lang="en-US" sz="1867" dirty="0">
                  <a:solidFill>
                    <a:srgbClr val="000000"/>
                  </a:solidFill>
                  <a:latin typeface="Times"/>
                  <a:cs typeface="Times"/>
                </a:rPr>
                <a:t>100 Mbps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B5303F-3409-C94B-B92E-7D41E6DE0189}"/>
                </a:ext>
              </a:extLst>
            </p:cNvPr>
            <p:cNvSpPr txBox="1"/>
            <p:nvPr/>
          </p:nvSpPr>
          <p:spPr>
            <a:xfrm>
              <a:off x="1850451" y="1392045"/>
              <a:ext cx="653063" cy="268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800"/>
                </a:spcBef>
              </a:pPr>
              <a:r>
                <a:rPr lang="en-US" sz="1867" dirty="0">
                  <a:solidFill>
                    <a:srgbClr val="000000"/>
                  </a:solidFill>
                  <a:latin typeface="Times"/>
                  <a:cs typeface="Times"/>
                </a:rPr>
                <a:t>1 Gbps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05A511-CA69-0842-AC5F-2D87B1665B42}"/>
                </a:ext>
              </a:extLst>
            </p:cNvPr>
            <p:cNvSpPr txBox="1"/>
            <p:nvPr/>
          </p:nvSpPr>
          <p:spPr>
            <a:xfrm>
              <a:off x="1848452" y="2014967"/>
              <a:ext cx="653063" cy="268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800"/>
                </a:spcBef>
              </a:pPr>
              <a:r>
                <a:rPr lang="en-US" sz="1867" dirty="0">
                  <a:solidFill>
                    <a:srgbClr val="000000"/>
                  </a:solidFill>
                  <a:latin typeface="Times"/>
                  <a:cs typeface="Times"/>
                </a:rPr>
                <a:t>1 Gbps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209AF26-0A96-1549-B3E1-8106BF507BC9}"/>
                </a:ext>
              </a:extLst>
            </p:cNvPr>
            <p:cNvSpPr txBox="1"/>
            <p:nvPr/>
          </p:nvSpPr>
          <p:spPr>
            <a:xfrm>
              <a:off x="5400074" y="1400878"/>
              <a:ext cx="653063" cy="268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800"/>
                </a:spcBef>
              </a:pPr>
              <a:r>
                <a:rPr lang="en-US" sz="1867" dirty="0">
                  <a:solidFill>
                    <a:srgbClr val="000000"/>
                  </a:solidFill>
                  <a:latin typeface="Times"/>
                  <a:cs typeface="Times"/>
                </a:rPr>
                <a:t>1 Gbps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FFF41F-3242-4C4C-B5FA-65AC03F5A97F}"/>
                </a:ext>
              </a:extLst>
            </p:cNvPr>
            <p:cNvSpPr txBox="1"/>
            <p:nvPr/>
          </p:nvSpPr>
          <p:spPr>
            <a:xfrm>
              <a:off x="5397798" y="1969604"/>
              <a:ext cx="653063" cy="268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800"/>
                </a:spcBef>
              </a:pPr>
              <a:r>
                <a:rPr lang="en-US" sz="1867" dirty="0">
                  <a:solidFill>
                    <a:srgbClr val="000000"/>
                  </a:solidFill>
                  <a:latin typeface="Times"/>
                  <a:cs typeface="Times"/>
                </a:rPr>
                <a:t>1 Gbps</a:t>
              </a:r>
            </a:p>
          </p:txBody>
        </p:sp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97058C-AEA7-1A47-D5F8-5427F9019396}"/>
              </a:ext>
            </a:extLst>
          </p:cNvPr>
          <p:cNvSpPr txBox="1">
            <a:spLocks/>
          </p:cNvSpPr>
          <p:nvPr/>
        </p:nvSpPr>
        <p:spPr bwMode="auto">
          <a:xfrm>
            <a:off x="6003415" y="6531408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/>
              <a:t>Slide </a:t>
            </a:r>
            <a:fld id="{A1DF4EA4-62C6-4747-AA37-39380629ED0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6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AD2720-5CF3-454D-577C-26F30734A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 dirty="0"/>
              <a:t>Is Wi-Fi different?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AB0D01-7AF9-259A-B158-47CA07E36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5"/>
            <a:ext cx="10361084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Shared medium</a:t>
            </a:r>
          </a:p>
          <a:p>
            <a:pPr lvl="1"/>
            <a:r>
              <a:rPr lang="en-US" dirty="0"/>
              <a:t>Many bottleneck links are shared, other applications can decide to send traffic at any time, this is normal</a:t>
            </a:r>
          </a:p>
          <a:p>
            <a:r>
              <a:rPr lang="en-US" dirty="0"/>
              <a:t>Highly-variable channel capacity</a:t>
            </a:r>
          </a:p>
          <a:p>
            <a:pPr lvl="1"/>
            <a:r>
              <a:rPr lang="en-US" dirty="0"/>
              <a:t>Other wireless links (e.g. 5G) also share this attribute</a:t>
            </a:r>
          </a:p>
          <a:p>
            <a:pPr lvl="1"/>
            <a:r>
              <a:rPr lang="en-US" dirty="0"/>
              <a:t>This is hard for all congestion control algorithms (compromise between throughput and latency)</a:t>
            </a:r>
          </a:p>
          <a:p>
            <a:pPr lvl="1"/>
            <a:r>
              <a:rPr lang="en-US" dirty="0"/>
              <a:t>L4S traffic may not be able to fully utilize all channel capacity</a:t>
            </a:r>
          </a:p>
          <a:p>
            <a:pPr lvl="1"/>
            <a:r>
              <a:rPr lang="en-US" dirty="0"/>
              <a:t>Buffered classic traffic can better fill brief increases in link capacity</a:t>
            </a:r>
          </a:p>
          <a:p>
            <a:r>
              <a:rPr lang="en-US" dirty="0"/>
              <a:t>Statistical, highly-variable media access</a:t>
            </a:r>
          </a:p>
          <a:p>
            <a:pPr lvl="1"/>
            <a:r>
              <a:rPr lang="en-US" dirty="0"/>
              <a:t>The details might be specific to Wi-Fi, but all network technologies can have very indeterministic behavior</a:t>
            </a:r>
          </a:p>
          <a:p>
            <a:pPr lvl="1"/>
            <a:r>
              <a:rPr lang="en-US" dirty="0"/>
              <a:t>Need to optimize marking strategy accordingly</a:t>
            </a:r>
          </a:p>
          <a:p>
            <a:r>
              <a:rPr lang="en-US" dirty="0"/>
              <a:t>Packet aggregation for efficiency</a:t>
            </a:r>
          </a:p>
          <a:p>
            <a:pPr lvl="1"/>
            <a:r>
              <a:rPr lang="en-US" dirty="0"/>
              <a:t>Not ideal for low latency, maybe can be improved in the future?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55E1A-5510-06C7-94F7-71FCD885A598}"/>
              </a:ext>
            </a:extLst>
          </p:cNvPr>
          <p:cNvSpPr txBox="1">
            <a:spLocks/>
          </p:cNvSpPr>
          <p:nvPr/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4926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3200" b="1" baseline="0">
                <a:solidFill>
                  <a:schemeClr val="accent1"/>
                </a:solidFill>
                <a:latin typeface="Nokia Pure Headline Light" panose="020B0304020202020204" pitchFamily="34" charset="0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200" b="0" kern="0" dirty="0">
                <a:solidFill>
                  <a:schemeClr val="tx1"/>
                </a:solidFill>
                <a:latin typeface="+mj-lt"/>
              </a:rPr>
              <a:t>Slide </a:t>
            </a:r>
            <a:fld id="{A1DF4EA4-62C6-4747-AA37-39380629ED0A}" type="slidenum">
              <a:rPr lang="en-US" sz="1200" b="0" kern="0" smtClean="0">
                <a:solidFill>
                  <a:schemeClr val="tx1"/>
                </a:solidFill>
                <a:latin typeface="+mj-lt"/>
              </a:rPr>
              <a:pPr/>
              <a:t>30</a:t>
            </a:fld>
            <a:endParaRPr lang="en-US" sz="1200" b="0" kern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1159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3C84B2-3828-7D7A-2B7B-7BF0B168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 dirty="0"/>
              <a:t>How can a Wi-Fi device decide when to signal congestion?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AB0D01-7AF9-259A-B158-47CA07E36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5"/>
            <a:ext cx="10361084" cy="43434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Goal of the CE mark is to cause the sender to adjust its rate, and this can take several round trips (10s of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Will need to limit the impact of media access delay variation in setting CE marks.</a:t>
            </a:r>
          </a:p>
          <a:p>
            <a:endParaRPr lang="en-US" dirty="0"/>
          </a:p>
          <a:p>
            <a:r>
              <a:rPr lang="en-US" dirty="0"/>
              <a:t>Media access delay is not relevant for congestion signaling. </a:t>
            </a:r>
          </a:p>
          <a:p>
            <a:endParaRPr lang="en-US" dirty="0"/>
          </a:p>
          <a:p>
            <a:r>
              <a:rPr lang="en-US" dirty="0"/>
              <a:t>No congestion should be signaled if waiting data can be send in the next TXOP, or AQM will reduce rate without reduction in latency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EBE72-101D-B48B-FA60-7B8566EAC958}"/>
              </a:ext>
            </a:extLst>
          </p:cNvPr>
          <p:cNvSpPr txBox="1">
            <a:spLocks/>
          </p:cNvSpPr>
          <p:nvPr/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4926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3200" b="1" baseline="0">
                <a:solidFill>
                  <a:schemeClr val="accent1"/>
                </a:solidFill>
                <a:latin typeface="Nokia Pure Headline Light" panose="020B0304020202020204" pitchFamily="34" charset="0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200" b="0" kern="0" dirty="0">
                <a:solidFill>
                  <a:schemeClr val="tx1"/>
                </a:solidFill>
                <a:latin typeface="+mj-lt"/>
              </a:rPr>
              <a:t>Slide </a:t>
            </a:r>
            <a:fld id="{A1DF4EA4-62C6-4747-AA37-39380629ED0A}" type="slidenum">
              <a:rPr lang="en-US" sz="1200" b="0" kern="0" smtClean="0">
                <a:solidFill>
                  <a:schemeClr val="tx1"/>
                </a:solidFill>
                <a:latin typeface="+mj-lt"/>
              </a:rPr>
              <a:pPr/>
              <a:t>31</a:t>
            </a:fld>
            <a:endParaRPr lang="en-US" sz="1200" b="0" kern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139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A33688-829B-71A6-DC34-05F07D47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L4S and Wi-Fi in ns3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DB289C-4B6F-F9D8-1C3A-BE4FCE7F3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Multi-company project kicking off to implement L4S support in the 802.11 link model in ns3</a:t>
            </a:r>
          </a:p>
          <a:p>
            <a:pPr lvl="1"/>
            <a:r>
              <a:rPr lang="en-US" dirty="0"/>
              <a:t>Start with what is possible using the existing MAC</a:t>
            </a:r>
          </a:p>
          <a:p>
            <a:pPr lvl="1"/>
            <a:r>
              <a:rPr lang="en-US" dirty="0"/>
              <a:t>Explore limits to performance across a wide range of scenarios</a:t>
            </a:r>
          </a:p>
          <a:p>
            <a:pPr lvl="1"/>
            <a:r>
              <a:rPr lang="en-US" dirty="0"/>
              <a:t>Investigate MAC changes to address performance gaps</a:t>
            </a:r>
          </a:p>
          <a:p>
            <a:r>
              <a:rPr lang="en-US" dirty="0"/>
              <a:t>If you are interested in contributing to this project, please contact </a:t>
            </a:r>
            <a:r>
              <a:rPr lang="en-US" dirty="0" err="1"/>
              <a:t>CableLabs</a:t>
            </a:r>
            <a:r>
              <a:rPr lang="en-US" dirty="0"/>
              <a:t> ( </a:t>
            </a:r>
            <a:r>
              <a:rPr lang="en-US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g.white@cablelabs.com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l.hervieu@cablelabs.com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).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000C153-7BD6-A088-E5EF-CCBDA7E08CA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 dirty="0"/>
              <a:t>Slide </a:t>
            </a:r>
            <a:fld id="{A1DF4EA4-62C6-4747-AA37-39380629ED0A}" type="slidenum">
              <a:rPr lang="en-US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75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FFE05C-BB5C-1AD8-08FC-1E7C6584B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81ED25-AC93-8787-37EF-5428C74B3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L4S is implementable and very important for Wi-Fi </a:t>
            </a:r>
            <a:r>
              <a:rPr lang="en-US" sz="2000" dirty="0"/>
              <a:t>(and Wi-Fi is very important for L4S apps)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L4S drastically reduces Latency-under-Load (up to 100x lower latencies)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Proven technology (L4S in Nokia Wi-Fi APs on top of many existing chipsets)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Implementable with current 802.11 MAC, but improvements are expected with further optimizations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L4S Applications are being rolled 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Developer platforms and OSs are adding L4S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Other network technologies support L4S and are rolling out field trials (DOCSIS)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Other network technologies started L4S standardization (5G)</a:t>
            </a:r>
          </a:p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FFA953-607C-DC94-D49A-6DB8BD5E92DD}"/>
              </a:ext>
            </a:extLst>
          </p:cNvPr>
          <p:cNvSpPr txBox="1">
            <a:spLocks/>
          </p:cNvSpPr>
          <p:nvPr/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49263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3200" b="1" baseline="0">
                <a:solidFill>
                  <a:schemeClr val="accent1"/>
                </a:solidFill>
                <a:latin typeface="Nokia Pure Headline Light" panose="020B0304020202020204" pitchFamily="34" charset="0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200" b="0" kern="0" dirty="0">
                <a:solidFill>
                  <a:schemeClr val="tx1"/>
                </a:solidFill>
                <a:latin typeface="+mj-lt"/>
              </a:rPr>
              <a:t>Slide </a:t>
            </a:r>
            <a:fld id="{A1DF4EA4-62C6-4747-AA37-39380629ED0A}" type="slidenum">
              <a:rPr lang="en-US" sz="1200" b="0" kern="0" smtClean="0">
                <a:solidFill>
                  <a:schemeClr val="tx1"/>
                </a:solidFill>
                <a:latin typeface="+mj-lt"/>
              </a:rPr>
              <a:pPr/>
              <a:t>33</a:t>
            </a:fld>
            <a:endParaRPr lang="en-US" sz="1200" b="0" kern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062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Control in TCP/QUIC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steady-state operation, the sender utilizes acknowledgements from the receiver to pace data onto the link.</a:t>
            </a:r>
          </a:p>
          <a:p>
            <a:pPr lvl="1"/>
            <a:r>
              <a:rPr lang="en-US" dirty="0"/>
              <a:t>Each time an Ack is received a new packet is sent*</a:t>
            </a:r>
          </a:p>
          <a:p>
            <a:pPr lvl="1"/>
            <a:r>
              <a:rPr lang="en-US" dirty="0"/>
              <a:t>Referred to as: “Ack Clocking”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1384C2-FA27-0744-BE02-98BA6886A230}"/>
              </a:ext>
            </a:extLst>
          </p:cNvPr>
          <p:cNvSpPr txBox="1"/>
          <p:nvPr/>
        </p:nvSpPr>
        <p:spPr>
          <a:xfrm>
            <a:off x="7189075" y="5129046"/>
            <a:ext cx="4519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*more precisely, each time new bytes are </a:t>
            </a:r>
            <a:r>
              <a:rPr lang="en-US" sz="2000" dirty="0" err="1">
                <a:solidFill>
                  <a:schemeClr val="tx1"/>
                </a:solidFill>
              </a:rPr>
              <a:t>Ack’ed</a:t>
            </a:r>
            <a:r>
              <a:rPr lang="en-US" sz="2000" dirty="0">
                <a:solidFill>
                  <a:schemeClr val="tx1"/>
                </a:solidFill>
              </a:rPr>
              <a:t>, an equivalent number of bytes are transmitted.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1D46A0-8D1E-A405-4431-14A59FA7F9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10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2">
                    <a:lumMod val="90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62C5A4-5D1C-9044-B236-29963F0D6D4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48608-F367-F830-03FD-0BAAAF1504C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 dirty="0"/>
              <a:t>Slide </a:t>
            </a:r>
            <a:fld id="{A1DF4EA4-62C6-4747-AA37-39380629ED0A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9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3F02-D41B-EF7C-D7E9-4260F130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4720" y="586492"/>
            <a:ext cx="4260273" cy="7016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42C4D1-E08B-45E7-F7A6-22EC2AC2A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249"/>
          <a:stretch/>
        </p:blipFill>
        <p:spPr>
          <a:xfrm>
            <a:off x="435942" y="1172856"/>
            <a:ext cx="10398155" cy="101788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65E691A-E553-97AC-189E-6AD508D602A1}"/>
              </a:ext>
            </a:extLst>
          </p:cNvPr>
          <p:cNvGrpSpPr/>
          <p:nvPr/>
        </p:nvGrpSpPr>
        <p:grpSpPr>
          <a:xfrm>
            <a:off x="1856508" y="2336833"/>
            <a:ext cx="8659091" cy="926415"/>
            <a:chOff x="1856508" y="1616387"/>
            <a:chExt cx="8659091" cy="92641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873CD0-4B19-C5FB-E045-5116B1BBA7C7}"/>
                </a:ext>
              </a:extLst>
            </p:cNvPr>
            <p:cNvSpPr/>
            <p:nvPr/>
          </p:nvSpPr>
          <p:spPr>
            <a:xfrm>
              <a:off x="1925782" y="1726667"/>
              <a:ext cx="471055" cy="471055"/>
            </a:xfrm>
            <a:prstGeom prst="ellipse">
              <a:avLst/>
            </a:prstGeom>
            <a:solidFill>
              <a:schemeClr val="bg1"/>
            </a:solidFill>
            <a:effectLst>
              <a:outerShdw blurRad="139700" dist="38100" dir="5400000" sx="100087" sy="100087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784A56C-D524-4323-327E-2C6F514FCB8F}"/>
                </a:ext>
              </a:extLst>
            </p:cNvPr>
            <p:cNvSpPr/>
            <p:nvPr/>
          </p:nvSpPr>
          <p:spPr>
            <a:xfrm>
              <a:off x="4862945" y="1726667"/>
              <a:ext cx="471055" cy="471055"/>
            </a:xfrm>
            <a:prstGeom prst="ellipse">
              <a:avLst/>
            </a:prstGeom>
            <a:solidFill>
              <a:schemeClr val="bg1"/>
            </a:solidFill>
            <a:effectLst>
              <a:outerShdw blurRad="139700" dist="38100" dir="5400000" sx="100087" sy="100087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7E94F04-B274-A874-362D-636497D8A821}"/>
                </a:ext>
              </a:extLst>
            </p:cNvPr>
            <p:cNvSpPr/>
            <p:nvPr/>
          </p:nvSpPr>
          <p:spPr>
            <a:xfrm>
              <a:off x="6830292" y="1726667"/>
              <a:ext cx="471055" cy="471055"/>
            </a:xfrm>
            <a:prstGeom prst="ellipse">
              <a:avLst/>
            </a:prstGeom>
            <a:solidFill>
              <a:schemeClr val="bg1"/>
            </a:solidFill>
            <a:effectLst>
              <a:outerShdw blurRad="139700" dist="38100" dir="5400000" sx="100087" sy="100087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687F097-E1B7-EC5B-D9B4-15048D16D0CA}"/>
                </a:ext>
              </a:extLst>
            </p:cNvPr>
            <p:cNvSpPr/>
            <p:nvPr/>
          </p:nvSpPr>
          <p:spPr>
            <a:xfrm>
              <a:off x="9746672" y="1726667"/>
              <a:ext cx="471055" cy="471055"/>
            </a:xfrm>
            <a:prstGeom prst="ellipse">
              <a:avLst/>
            </a:prstGeom>
            <a:solidFill>
              <a:schemeClr val="bg1"/>
            </a:solidFill>
            <a:effectLst>
              <a:outerShdw blurRad="139700" dist="38100" dir="5400000" sx="100087" sy="100087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07840C5-1F7C-E273-CB52-A9BD861F04BE}"/>
                </a:ext>
              </a:extLst>
            </p:cNvPr>
            <p:cNvCxnSpPr>
              <a:stCxn id="9" idx="6"/>
              <a:endCxn id="11" idx="2"/>
            </p:cNvCxnSpPr>
            <p:nvPr/>
          </p:nvCxnSpPr>
          <p:spPr>
            <a:xfrm>
              <a:off x="2396837" y="1962195"/>
              <a:ext cx="24661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BBD482A-C198-F5E8-CE03-037282434B45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>
              <a:off x="7301347" y="1962195"/>
              <a:ext cx="24453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34B9F9F-96EF-8A3C-C1DE-D4BC85823C43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>
              <a:off x="5334000" y="1962195"/>
              <a:ext cx="149629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8DBEB4-BC69-AD69-6136-CC35FFD61536}"/>
                </a:ext>
              </a:extLst>
            </p:cNvPr>
            <p:cNvSpPr txBox="1"/>
            <p:nvPr/>
          </p:nvSpPr>
          <p:spPr>
            <a:xfrm>
              <a:off x="1856508" y="2235025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client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6298B23-1E3C-5321-B150-32B667E4E962}"/>
                </a:ext>
              </a:extLst>
            </p:cNvPr>
            <p:cNvSpPr txBox="1"/>
            <p:nvPr/>
          </p:nvSpPr>
          <p:spPr>
            <a:xfrm>
              <a:off x="4796947" y="2235025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node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4F139F-DC90-50B4-087A-550707E82240}"/>
                </a:ext>
              </a:extLst>
            </p:cNvPr>
            <p:cNvSpPr txBox="1"/>
            <p:nvPr/>
          </p:nvSpPr>
          <p:spPr>
            <a:xfrm>
              <a:off x="6761017" y="2235025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node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3357AF-1CA1-0A08-0189-593A77D04E01}"/>
                </a:ext>
              </a:extLst>
            </p:cNvPr>
            <p:cNvSpPr txBox="1"/>
            <p:nvPr/>
          </p:nvSpPr>
          <p:spPr>
            <a:xfrm>
              <a:off x="9635519" y="2235025"/>
              <a:ext cx="88008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server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E3B7E1-1A00-5B1F-BD59-7A4B74A3CE9B}"/>
                </a:ext>
              </a:extLst>
            </p:cNvPr>
            <p:cNvSpPr txBox="1"/>
            <p:nvPr/>
          </p:nvSpPr>
          <p:spPr>
            <a:xfrm>
              <a:off x="3175963" y="1616387"/>
              <a:ext cx="909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100 Mbps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BA84A11-0E88-0A9B-B7E1-23912A2A6B02}"/>
                </a:ext>
              </a:extLst>
            </p:cNvPr>
            <p:cNvSpPr txBox="1"/>
            <p:nvPr/>
          </p:nvSpPr>
          <p:spPr>
            <a:xfrm>
              <a:off x="5635020" y="1616387"/>
              <a:ext cx="8194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10 Mbps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D2D9B9-32B7-F42C-E94B-8AE9E6D5BDB2}"/>
                </a:ext>
              </a:extLst>
            </p:cNvPr>
            <p:cNvSpPr txBox="1"/>
            <p:nvPr/>
          </p:nvSpPr>
          <p:spPr>
            <a:xfrm>
              <a:off x="8018323" y="1616387"/>
              <a:ext cx="909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100 Mbps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FB4DF0-2F19-211D-B51B-46F996C6E32B}"/>
                </a:ext>
              </a:extLst>
            </p:cNvPr>
            <p:cNvSpPr txBox="1"/>
            <p:nvPr/>
          </p:nvSpPr>
          <p:spPr>
            <a:xfrm>
              <a:off x="3175963" y="2005803"/>
              <a:ext cx="991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10 </a:t>
              </a:r>
              <a:r>
                <a:rPr lang="en-US" sz="1400" dirty="0" err="1">
                  <a:solidFill>
                    <a:schemeClr val="tx1"/>
                  </a:solidFill>
                </a:rPr>
                <a:t>ms</a:t>
              </a:r>
              <a:r>
                <a:rPr lang="en-US" sz="1400" dirty="0">
                  <a:solidFill>
                    <a:schemeClr val="tx1"/>
                  </a:solidFill>
                </a:rPr>
                <a:t> RTT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9819712-D42A-2EFB-7414-E58F1DAA084C}"/>
                </a:ext>
              </a:extLst>
            </p:cNvPr>
            <p:cNvSpPr txBox="1"/>
            <p:nvPr/>
          </p:nvSpPr>
          <p:spPr>
            <a:xfrm>
              <a:off x="5635020" y="2005803"/>
              <a:ext cx="9847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11 </a:t>
              </a:r>
              <a:r>
                <a:rPr lang="en-US" sz="1400" dirty="0" err="1">
                  <a:solidFill>
                    <a:schemeClr val="tx1"/>
                  </a:solidFill>
                </a:rPr>
                <a:t>ms</a:t>
              </a:r>
              <a:r>
                <a:rPr lang="en-US" sz="1400" dirty="0">
                  <a:solidFill>
                    <a:schemeClr val="tx1"/>
                  </a:solidFill>
                </a:rPr>
                <a:t> RTT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DE410A8-5015-2DE1-5878-88CDE3BFA498}"/>
                </a:ext>
              </a:extLst>
            </p:cNvPr>
            <p:cNvSpPr txBox="1"/>
            <p:nvPr/>
          </p:nvSpPr>
          <p:spPr>
            <a:xfrm>
              <a:off x="8018323" y="2005803"/>
              <a:ext cx="991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10 </a:t>
              </a:r>
              <a:r>
                <a:rPr lang="en-US" sz="1400" dirty="0" err="1">
                  <a:solidFill>
                    <a:schemeClr val="tx1"/>
                  </a:solidFill>
                </a:rPr>
                <a:t>ms</a:t>
              </a:r>
              <a:r>
                <a:rPr lang="en-US" sz="1400" dirty="0">
                  <a:solidFill>
                    <a:schemeClr val="tx1"/>
                  </a:solidFill>
                </a:rPr>
                <a:t> RTT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8F4F000-B78C-2132-6CD4-7BE76BFF40E4}"/>
              </a:ext>
            </a:extLst>
          </p:cNvPr>
          <p:cNvSpPr txBox="1"/>
          <p:nvPr/>
        </p:nvSpPr>
        <p:spPr>
          <a:xfrm>
            <a:off x="2396837" y="3623579"/>
            <a:ext cx="70008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Bandwidth Delay Product (BDP) = </a:t>
            </a:r>
          </a:p>
          <a:p>
            <a:r>
              <a:rPr lang="en-US" sz="2800" dirty="0">
                <a:solidFill>
                  <a:schemeClr val="tx1"/>
                </a:solidFill>
              </a:rPr>
              <a:t>Bottleneck Link Bandwidth * Round Trip Time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BDP = 10 Mbps * 31 </a:t>
            </a:r>
            <a:r>
              <a:rPr lang="en-US" sz="2800" dirty="0" err="1">
                <a:solidFill>
                  <a:schemeClr val="tx1"/>
                </a:solidFill>
              </a:rPr>
              <a:t>ms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</a:rPr>
              <a:t>        = 38750 bytes (26 packets)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36C14E4-A347-D12F-05A7-E8B938632B3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Slide </a:t>
            </a:r>
            <a:fld id="{A1DF4EA4-62C6-4747-AA37-39380629ED0A}" type="slidenum">
              <a:rPr lang="en-US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6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3F02-D41B-EF7C-D7E9-4260F130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3187" y="732136"/>
            <a:ext cx="8596745" cy="1338865"/>
          </a:xfrm>
        </p:spPr>
        <p:txBody>
          <a:bodyPr anchor="t"/>
          <a:lstStyle/>
          <a:p>
            <a:r>
              <a:rPr lang="en-US" sz="4000" dirty="0">
                <a:solidFill>
                  <a:schemeClr val="tx1"/>
                </a:solidFill>
              </a:rPr>
              <a:t>Bottleneck Link Fully Utilized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packets in flight = BDP (26 pkts)</a:t>
            </a:r>
          </a:p>
        </p:txBody>
      </p:sp>
      <p:pic>
        <p:nvPicPr>
          <p:cNvPr id="10" name="Picture 9" descr="A black and white barbell&#10;&#10;Description automatically generated">
            <a:extLst>
              <a:ext uri="{FF2B5EF4-FFF2-40B4-BE49-F238E27FC236}">
                <a16:creationId xmlns:a16="http://schemas.microsoft.com/office/drawing/2014/main" id="{DFD97804-0C72-F459-47C5-4EDD7B7F0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46774"/>
            <a:ext cx="9144000" cy="234501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65E691A-E553-97AC-189E-6AD508D602A1}"/>
              </a:ext>
            </a:extLst>
          </p:cNvPr>
          <p:cNvGrpSpPr/>
          <p:nvPr/>
        </p:nvGrpSpPr>
        <p:grpSpPr>
          <a:xfrm>
            <a:off x="1856508" y="2265583"/>
            <a:ext cx="8659091" cy="926415"/>
            <a:chOff x="1856508" y="1616387"/>
            <a:chExt cx="8659091" cy="92641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873CD0-4B19-C5FB-E045-5116B1BBA7C7}"/>
                </a:ext>
              </a:extLst>
            </p:cNvPr>
            <p:cNvSpPr/>
            <p:nvPr/>
          </p:nvSpPr>
          <p:spPr>
            <a:xfrm>
              <a:off x="1925782" y="1726667"/>
              <a:ext cx="471055" cy="471055"/>
            </a:xfrm>
            <a:prstGeom prst="ellipse">
              <a:avLst/>
            </a:prstGeom>
            <a:solidFill>
              <a:schemeClr val="bg1"/>
            </a:solidFill>
            <a:effectLst>
              <a:outerShdw blurRad="139700" dist="38100" dir="5400000" sx="100087" sy="100087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784A56C-D524-4323-327E-2C6F514FCB8F}"/>
                </a:ext>
              </a:extLst>
            </p:cNvPr>
            <p:cNvSpPr/>
            <p:nvPr/>
          </p:nvSpPr>
          <p:spPr>
            <a:xfrm>
              <a:off x="4862945" y="1726667"/>
              <a:ext cx="471055" cy="471055"/>
            </a:xfrm>
            <a:prstGeom prst="ellipse">
              <a:avLst/>
            </a:prstGeom>
            <a:solidFill>
              <a:schemeClr val="bg1"/>
            </a:solidFill>
            <a:effectLst>
              <a:outerShdw blurRad="139700" dist="38100" dir="5400000" sx="100087" sy="100087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7E94F04-B274-A874-362D-636497D8A821}"/>
                </a:ext>
              </a:extLst>
            </p:cNvPr>
            <p:cNvSpPr/>
            <p:nvPr/>
          </p:nvSpPr>
          <p:spPr>
            <a:xfrm>
              <a:off x="6830292" y="1726667"/>
              <a:ext cx="471055" cy="471055"/>
            </a:xfrm>
            <a:prstGeom prst="ellipse">
              <a:avLst/>
            </a:prstGeom>
            <a:solidFill>
              <a:schemeClr val="bg1"/>
            </a:solidFill>
            <a:effectLst>
              <a:outerShdw blurRad="139700" dist="38100" dir="5400000" sx="100087" sy="100087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687F097-E1B7-EC5B-D9B4-15048D16D0CA}"/>
                </a:ext>
              </a:extLst>
            </p:cNvPr>
            <p:cNvSpPr/>
            <p:nvPr/>
          </p:nvSpPr>
          <p:spPr>
            <a:xfrm>
              <a:off x="9746672" y="1726667"/>
              <a:ext cx="471055" cy="471055"/>
            </a:xfrm>
            <a:prstGeom prst="ellipse">
              <a:avLst/>
            </a:prstGeom>
            <a:solidFill>
              <a:schemeClr val="bg1"/>
            </a:solidFill>
            <a:effectLst>
              <a:outerShdw blurRad="139700" dist="38100" dir="5400000" sx="100087" sy="100087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07840C5-1F7C-E273-CB52-A9BD861F04BE}"/>
                </a:ext>
              </a:extLst>
            </p:cNvPr>
            <p:cNvCxnSpPr>
              <a:stCxn id="9" idx="6"/>
              <a:endCxn id="11" idx="2"/>
            </p:cNvCxnSpPr>
            <p:nvPr/>
          </p:nvCxnSpPr>
          <p:spPr>
            <a:xfrm>
              <a:off x="2396837" y="1962195"/>
              <a:ext cx="24661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BBD482A-C198-F5E8-CE03-037282434B45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>
              <a:off x="7301347" y="1962195"/>
              <a:ext cx="24453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34B9F9F-96EF-8A3C-C1DE-D4BC85823C43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>
              <a:off x="5334000" y="1962195"/>
              <a:ext cx="149629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8DBEB4-BC69-AD69-6136-CC35FFD61536}"/>
                </a:ext>
              </a:extLst>
            </p:cNvPr>
            <p:cNvSpPr txBox="1"/>
            <p:nvPr/>
          </p:nvSpPr>
          <p:spPr>
            <a:xfrm>
              <a:off x="1856508" y="2235025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client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6298B23-1E3C-5321-B150-32B667E4E962}"/>
                </a:ext>
              </a:extLst>
            </p:cNvPr>
            <p:cNvSpPr txBox="1"/>
            <p:nvPr/>
          </p:nvSpPr>
          <p:spPr>
            <a:xfrm>
              <a:off x="4796947" y="2235025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node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4F139F-DC90-50B4-087A-550707E82240}"/>
                </a:ext>
              </a:extLst>
            </p:cNvPr>
            <p:cNvSpPr txBox="1"/>
            <p:nvPr/>
          </p:nvSpPr>
          <p:spPr>
            <a:xfrm>
              <a:off x="6761017" y="2235025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node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3357AF-1CA1-0A08-0189-593A77D04E01}"/>
                </a:ext>
              </a:extLst>
            </p:cNvPr>
            <p:cNvSpPr txBox="1"/>
            <p:nvPr/>
          </p:nvSpPr>
          <p:spPr>
            <a:xfrm>
              <a:off x="9635519" y="2235025"/>
              <a:ext cx="88008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server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E3B7E1-1A00-5B1F-BD59-7A4B74A3CE9B}"/>
                </a:ext>
              </a:extLst>
            </p:cNvPr>
            <p:cNvSpPr txBox="1"/>
            <p:nvPr/>
          </p:nvSpPr>
          <p:spPr>
            <a:xfrm>
              <a:off x="3175963" y="1616387"/>
              <a:ext cx="909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100 Mbps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BA84A11-0E88-0A9B-B7E1-23912A2A6B02}"/>
                </a:ext>
              </a:extLst>
            </p:cNvPr>
            <p:cNvSpPr txBox="1"/>
            <p:nvPr/>
          </p:nvSpPr>
          <p:spPr>
            <a:xfrm>
              <a:off x="5635020" y="1616387"/>
              <a:ext cx="8194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10 Mbps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D2D9B9-32B7-F42C-E94B-8AE9E6D5BDB2}"/>
                </a:ext>
              </a:extLst>
            </p:cNvPr>
            <p:cNvSpPr txBox="1"/>
            <p:nvPr/>
          </p:nvSpPr>
          <p:spPr>
            <a:xfrm>
              <a:off x="8018323" y="1616387"/>
              <a:ext cx="909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100 Mbps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FB4DF0-2F19-211D-B51B-46F996C6E32B}"/>
                </a:ext>
              </a:extLst>
            </p:cNvPr>
            <p:cNvSpPr txBox="1"/>
            <p:nvPr/>
          </p:nvSpPr>
          <p:spPr>
            <a:xfrm>
              <a:off x="3175963" y="2005803"/>
              <a:ext cx="991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10 </a:t>
              </a:r>
              <a:r>
                <a:rPr lang="en-US" sz="1400" dirty="0" err="1">
                  <a:solidFill>
                    <a:schemeClr val="tx1"/>
                  </a:solidFill>
                </a:rPr>
                <a:t>ms</a:t>
              </a:r>
              <a:r>
                <a:rPr lang="en-US" sz="1400" dirty="0">
                  <a:solidFill>
                    <a:schemeClr val="tx1"/>
                  </a:solidFill>
                </a:rPr>
                <a:t> RTT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9819712-D42A-2EFB-7414-E58F1DAA084C}"/>
                </a:ext>
              </a:extLst>
            </p:cNvPr>
            <p:cNvSpPr txBox="1"/>
            <p:nvPr/>
          </p:nvSpPr>
          <p:spPr>
            <a:xfrm>
              <a:off x="5635020" y="2005803"/>
              <a:ext cx="9847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11 </a:t>
              </a:r>
              <a:r>
                <a:rPr lang="en-US" sz="1400" dirty="0" err="1">
                  <a:solidFill>
                    <a:schemeClr val="tx1"/>
                  </a:solidFill>
                </a:rPr>
                <a:t>ms</a:t>
              </a:r>
              <a:r>
                <a:rPr lang="en-US" sz="1400" dirty="0">
                  <a:solidFill>
                    <a:schemeClr val="tx1"/>
                  </a:solidFill>
                </a:rPr>
                <a:t> RTT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DE410A8-5015-2DE1-5878-88CDE3BFA498}"/>
                </a:ext>
              </a:extLst>
            </p:cNvPr>
            <p:cNvSpPr txBox="1"/>
            <p:nvPr/>
          </p:nvSpPr>
          <p:spPr>
            <a:xfrm>
              <a:off x="8018323" y="2005803"/>
              <a:ext cx="991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10 </a:t>
              </a:r>
              <a:r>
                <a:rPr lang="en-US" sz="1400" dirty="0" err="1">
                  <a:solidFill>
                    <a:schemeClr val="tx1"/>
                  </a:solidFill>
                </a:rPr>
                <a:t>ms</a:t>
              </a:r>
              <a:r>
                <a:rPr lang="en-US" sz="1400" dirty="0">
                  <a:solidFill>
                    <a:schemeClr val="tx1"/>
                  </a:solidFill>
                </a:rPr>
                <a:t> RTT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9622177-2475-B0FE-BCEC-29E481788DEF}"/>
              </a:ext>
            </a:extLst>
          </p:cNvPr>
          <p:cNvSpPr txBox="1"/>
          <p:nvPr/>
        </p:nvSpPr>
        <p:spPr>
          <a:xfrm>
            <a:off x="5334000" y="3248904"/>
            <a:ext cx="2141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Data packets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ABEA20-F340-C3E7-08D8-96150EBEED13}"/>
              </a:ext>
            </a:extLst>
          </p:cNvPr>
          <p:cNvSpPr txBox="1"/>
          <p:nvPr/>
        </p:nvSpPr>
        <p:spPr>
          <a:xfrm>
            <a:off x="4930179" y="5832352"/>
            <a:ext cx="2988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 Acknowledgements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73B38-BD24-0A7F-EEEC-3C5FFB2751D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Slide </a:t>
            </a:r>
            <a:fld id="{A1DF4EA4-62C6-4747-AA37-39380629ED0A}" type="slidenum">
              <a:rPr lang="en-US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5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red lines&#10;&#10;Description automatically generated">
            <a:extLst>
              <a:ext uri="{FF2B5EF4-FFF2-40B4-BE49-F238E27FC236}">
                <a16:creationId xmlns:a16="http://schemas.microsoft.com/office/drawing/2014/main" id="{79C85CA5-3135-A6AA-AC5E-B289CF5F8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46773"/>
            <a:ext cx="9144000" cy="2360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13F02-D41B-EF7C-D7E9-4260F130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2712" y="678705"/>
            <a:ext cx="8596745" cy="1408607"/>
          </a:xfrm>
        </p:spPr>
        <p:txBody>
          <a:bodyPr anchor="t"/>
          <a:lstStyle/>
          <a:p>
            <a:r>
              <a:rPr lang="en-US" sz="4000" dirty="0">
                <a:solidFill>
                  <a:schemeClr val="tx1"/>
                </a:solidFill>
              </a:rPr>
              <a:t>Bottleneck Link Underutilized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packets in flight &lt; BDP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5E691A-E553-97AC-189E-6AD508D602A1}"/>
              </a:ext>
            </a:extLst>
          </p:cNvPr>
          <p:cNvGrpSpPr/>
          <p:nvPr/>
        </p:nvGrpSpPr>
        <p:grpSpPr>
          <a:xfrm>
            <a:off x="1856508" y="2264096"/>
            <a:ext cx="8659091" cy="926415"/>
            <a:chOff x="1856508" y="1616387"/>
            <a:chExt cx="8659091" cy="92641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873CD0-4B19-C5FB-E045-5116B1BBA7C7}"/>
                </a:ext>
              </a:extLst>
            </p:cNvPr>
            <p:cNvSpPr/>
            <p:nvPr/>
          </p:nvSpPr>
          <p:spPr>
            <a:xfrm>
              <a:off x="1925782" y="1726667"/>
              <a:ext cx="471055" cy="471055"/>
            </a:xfrm>
            <a:prstGeom prst="ellipse">
              <a:avLst/>
            </a:prstGeom>
            <a:solidFill>
              <a:schemeClr val="bg1"/>
            </a:solidFill>
            <a:effectLst>
              <a:outerShdw blurRad="139700" dist="38100" dir="5400000" sx="100087" sy="100087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784A56C-D524-4323-327E-2C6F514FCB8F}"/>
                </a:ext>
              </a:extLst>
            </p:cNvPr>
            <p:cNvSpPr/>
            <p:nvPr/>
          </p:nvSpPr>
          <p:spPr>
            <a:xfrm>
              <a:off x="4862945" y="1726667"/>
              <a:ext cx="471055" cy="471055"/>
            </a:xfrm>
            <a:prstGeom prst="ellipse">
              <a:avLst/>
            </a:prstGeom>
            <a:solidFill>
              <a:schemeClr val="bg1"/>
            </a:solidFill>
            <a:effectLst>
              <a:outerShdw blurRad="139700" dist="38100" dir="5400000" sx="100087" sy="100087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7E94F04-B274-A874-362D-636497D8A821}"/>
                </a:ext>
              </a:extLst>
            </p:cNvPr>
            <p:cNvSpPr/>
            <p:nvPr/>
          </p:nvSpPr>
          <p:spPr>
            <a:xfrm>
              <a:off x="6830292" y="1726667"/>
              <a:ext cx="471055" cy="471055"/>
            </a:xfrm>
            <a:prstGeom prst="ellipse">
              <a:avLst/>
            </a:prstGeom>
            <a:solidFill>
              <a:schemeClr val="bg1"/>
            </a:solidFill>
            <a:effectLst>
              <a:outerShdw blurRad="139700" dist="38100" dir="5400000" sx="100087" sy="100087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687F097-E1B7-EC5B-D9B4-15048D16D0CA}"/>
                </a:ext>
              </a:extLst>
            </p:cNvPr>
            <p:cNvSpPr/>
            <p:nvPr/>
          </p:nvSpPr>
          <p:spPr>
            <a:xfrm>
              <a:off x="9746672" y="1726667"/>
              <a:ext cx="471055" cy="471055"/>
            </a:xfrm>
            <a:prstGeom prst="ellipse">
              <a:avLst/>
            </a:prstGeom>
            <a:solidFill>
              <a:schemeClr val="bg1"/>
            </a:solidFill>
            <a:effectLst>
              <a:outerShdw blurRad="139700" dist="38100" dir="5400000" sx="100087" sy="100087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07840C5-1F7C-E273-CB52-A9BD861F04BE}"/>
                </a:ext>
              </a:extLst>
            </p:cNvPr>
            <p:cNvCxnSpPr>
              <a:stCxn id="9" idx="6"/>
              <a:endCxn id="11" idx="2"/>
            </p:cNvCxnSpPr>
            <p:nvPr/>
          </p:nvCxnSpPr>
          <p:spPr>
            <a:xfrm>
              <a:off x="2396837" y="1962195"/>
              <a:ext cx="24661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BBD482A-C198-F5E8-CE03-037282434B45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>
              <a:off x="7301347" y="1962195"/>
              <a:ext cx="24453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34B9F9F-96EF-8A3C-C1DE-D4BC85823C43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>
              <a:off x="5334000" y="1962195"/>
              <a:ext cx="149629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8DBEB4-BC69-AD69-6136-CC35FFD61536}"/>
                </a:ext>
              </a:extLst>
            </p:cNvPr>
            <p:cNvSpPr txBox="1"/>
            <p:nvPr/>
          </p:nvSpPr>
          <p:spPr>
            <a:xfrm>
              <a:off x="1856508" y="2235025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client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6298B23-1E3C-5321-B150-32B667E4E962}"/>
                </a:ext>
              </a:extLst>
            </p:cNvPr>
            <p:cNvSpPr txBox="1"/>
            <p:nvPr/>
          </p:nvSpPr>
          <p:spPr>
            <a:xfrm>
              <a:off x="4796947" y="2235025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node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4F139F-DC90-50B4-087A-550707E82240}"/>
                </a:ext>
              </a:extLst>
            </p:cNvPr>
            <p:cNvSpPr txBox="1"/>
            <p:nvPr/>
          </p:nvSpPr>
          <p:spPr>
            <a:xfrm>
              <a:off x="6761017" y="2235025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node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3357AF-1CA1-0A08-0189-593A77D04E01}"/>
                </a:ext>
              </a:extLst>
            </p:cNvPr>
            <p:cNvSpPr txBox="1"/>
            <p:nvPr/>
          </p:nvSpPr>
          <p:spPr>
            <a:xfrm>
              <a:off x="9635519" y="2235025"/>
              <a:ext cx="88008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server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E3B7E1-1A00-5B1F-BD59-7A4B74A3CE9B}"/>
                </a:ext>
              </a:extLst>
            </p:cNvPr>
            <p:cNvSpPr txBox="1"/>
            <p:nvPr/>
          </p:nvSpPr>
          <p:spPr>
            <a:xfrm>
              <a:off x="3175963" y="1616387"/>
              <a:ext cx="909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100 Mbps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BA84A11-0E88-0A9B-B7E1-23912A2A6B02}"/>
                </a:ext>
              </a:extLst>
            </p:cNvPr>
            <p:cNvSpPr txBox="1"/>
            <p:nvPr/>
          </p:nvSpPr>
          <p:spPr>
            <a:xfrm>
              <a:off x="5635020" y="1616387"/>
              <a:ext cx="8194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10 Mbps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D2D9B9-32B7-F42C-E94B-8AE9E6D5BDB2}"/>
                </a:ext>
              </a:extLst>
            </p:cNvPr>
            <p:cNvSpPr txBox="1"/>
            <p:nvPr/>
          </p:nvSpPr>
          <p:spPr>
            <a:xfrm>
              <a:off x="8018323" y="1616387"/>
              <a:ext cx="909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100 Mbps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FB4DF0-2F19-211D-B51B-46F996C6E32B}"/>
                </a:ext>
              </a:extLst>
            </p:cNvPr>
            <p:cNvSpPr txBox="1"/>
            <p:nvPr/>
          </p:nvSpPr>
          <p:spPr>
            <a:xfrm>
              <a:off x="3175963" y="2005803"/>
              <a:ext cx="991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10 </a:t>
              </a:r>
              <a:r>
                <a:rPr lang="en-US" sz="1400" dirty="0" err="1">
                  <a:solidFill>
                    <a:schemeClr val="tx1"/>
                  </a:solidFill>
                </a:rPr>
                <a:t>ms</a:t>
              </a:r>
              <a:r>
                <a:rPr lang="en-US" sz="1400" dirty="0">
                  <a:solidFill>
                    <a:schemeClr val="tx1"/>
                  </a:solidFill>
                </a:rPr>
                <a:t> RTT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9819712-D42A-2EFB-7414-E58F1DAA084C}"/>
                </a:ext>
              </a:extLst>
            </p:cNvPr>
            <p:cNvSpPr txBox="1"/>
            <p:nvPr/>
          </p:nvSpPr>
          <p:spPr>
            <a:xfrm>
              <a:off x="5635020" y="2005803"/>
              <a:ext cx="9847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11 </a:t>
              </a:r>
              <a:r>
                <a:rPr lang="en-US" sz="1400" dirty="0" err="1">
                  <a:solidFill>
                    <a:schemeClr val="tx1"/>
                  </a:solidFill>
                </a:rPr>
                <a:t>ms</a:t>
              </a:r>
              <a:r>
                <a:rPr lang="en-US" sz="1400" dirty="0">
                  <a:solidFill>
                    <a:schemeClr val="tx1"/>
                  </a:solidFill>
                </a:rPr>
                <a:t> RTT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DE410A8-5015-2DE1-5878-88CDE3BFA498}"/>
                </a:ext>
              </a:extLst>
            </p:cNvPr>
            <p:cNvSpPr txBox="1"/>
            <p:nvPr/>
          </p:nvSpPr>
          <p:spPr>
            <a:xfrm>
              <a:off x="8018323" y="2005803"/>
              <a:ext cx="991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10 </a:t>
              </a:r>
              <a:r>
                <a:rPr lang="en-US" sz="1400" dirty="0" err="1">
                  <a:solidFill>
                    <a:schemeClr val="tx1"/>
                  </a:solidFill>
                </a:rPr>
                <a:t>ms</a:t>
              </a:r>
              <a:r>
                <a:rPr lang="en-US" sz="1400" dirty="0">
                  <a:solidFill>
                    <a:schemeClr val="tx1"/>
                  </a:solidFill>
                </a:rPr>
                <a:t> RTT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65289DC-C3DB-6BCF-C709-921AD7162452}"/>
              </a:ext>
            </a:extLst>
          </p:cNvPr>
          <p:cNvSpPr txBox="1"/>
          <p:nvPr/>
        </p:nvSpPr>
        <p:spPr>
          <a:xfrm>
            <a:off x="4910971" y="3157357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Link underutilized!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8B63A-0CBD-C1EE-7B29-CAD9B68F936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Slide </a:t>
            </a:r>
            <a:fld id="{A1DF4EA4-62C6-4747-AA37-39380629ED0A}" type="slidenum">
              <a:rPr lang="en-US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4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A black and white object with red lines&#10;&#10;Description automatically generated">
            <a:extLst>
              <a:ext uri="{FF2B5EF4-FFF2-40B4-BE49-F238E27FC236}">
                <a16:creationId xmlns:a16="http://schemas.microsoft.com/office/drawing/2014/main" id="{53EAF382-C622-880F-9426-8FEF84EA8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46772"/>
            <a:ext cx="9144000" cy="236075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13F02-D41B-EF7C-D7E9-4260F130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0926" y="788718"/>
            <a:ext cx="8596745" cy="1264591"/>
          </a:xfrm>
        </p:spPr>
        <p:txBody>
          <a:bodyPr anchor="t"/>
          <a:lstStyle/>
          <a:p>
            <a:r>
              <a:rPr lang="en-US" sz="4000" dirty="0">
                <a:solidFill>
                  <a:schemeClr val="tx1"/>
                </a:solidFill>
              </a:rPr>
              <a:t>Buffering Delay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packets in flight &gt; BDP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5E691A-E553-97AC-189E-6AD508D602A1}"/>
              </a:ext>
            </a:extLst>
          </p:cNvPr>
          <p:cNvGrpSpPr/>
          <p:nvPr/>
        </p:nvGrpSpPr>
        <p:grpSpPr>
          <a:xfrm>
            <a:off x="1816196" y="2357616"/>
            <a:ext cx="8659091" cy="926415"/>
            <a:chOff x="1856508" y="1616387"/>
            <a:chExt cx="8659091" cy="92641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873CD0-4B19-C5FB-E045-5116B1BBA7C7}"/>
                </a:ext>
              </a:extLst>
            </p:cNvPr>
            <p:cNvSpPr/>
            <p:nvPr/>
          </p:nvSpPr>
          <p:spPr>
            <a:xfrm>
              <a:off x="1925782" y="1726667"/>
              <a:ext cx="471055" cy="471055"/>
            </a:xfrm>
            <a:prstGeom prst="ellipse">
              <a:avLst/>
            </a:prstGeom>
            <a:solidFill>
              <a:schemeClr val="bg1"/>
            </a:solidFill>
            <a:effectLst>
              <a:outerShdw blurRad="139700" dist="38100" dir="5400000" sx="100087" sy="100087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784A56C-D524-4323-327E-2C6F514FCB8F}"/>
                </a:ext>
              </a:extLst>
            </p:cNvPr>
            <p:cNvSpPr/>
            <p:nvPr/>
          </p:nvSpPr>
          <p:spPr>
            <a:xfrm>
              <a:off x="4862945" y="1726667"/>
              <a:ext cx="471055" cy="471055"/>
            </a:xfrm>
            <a:prstGeom prst="ellipse">
              <a:avLst/>
            </a:prstGeom>
            <a:solidFill>
              <a:schemeClr val="bg1"/>
            </a:solidFill>
            <a:effectLst>
              <a:outerShdw blurRad="139700" dist="38100" dir="5400000" sx="100087" sy="100087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7E94F04-B274-A874-362D-636497D8A821}"/>
                </a:ext>
              </a:extLst>
            </p:cNvPr>
            <p:cNvSpPr/>
            <p:nvPr/>
          </p:nvSpPr>
          <p:spPr>
            <a:xfrm>
              <a:off x="6830292" y="1726667"/>
              <a:ext cx="471055" cy="471055"/>
            </a:xfrm>
            <a:prstGeom prst="ellipse">
              <a:avLst/>
            </a:prstGeom>
            <a:solidFill>
              <a:schemeClr val="bg1"/>
            </a:solidFill>
            <a:effectLst>
              <a:outerShdw blurRad="139700" dist="38100" dir="5400000" sx="100087" sy="100087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687F097-E1B7-EC5B-D9B4-15048D16D0CA}"/>
                </a:ext>
              </a:extLst>
            </p:cNvPr>
            <p:cNvSpPr/>
            <p:nvPr/>
          </p:nvSpPr>
          <p:spPr>
            <a:xfrm>
              <a:off x="9746672" y="1726667"/>
              <a:ext cx="471055" cy="471055"/>
            </a:xfrm>
            <a:prstGeom prst="ellipse">
              <a:avLst/>
            </a:prstGeom>
            <a:solidFill>
              <a:schemeClr val="bg1"/>
            </a:solidFill>
            <a:effectLst>
              <a:outerShdw blurRad="139700" dist="38100" dir="5400000" sx="100087" sy="100087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07840C5-1F7C-E273-CB52-A9BD861F04BE}"/>
                </a:ext>
              </a:extLst>
            </p:cNvPr>
            <p:cNvCxnSpPr>
              <a:stCxn id="9" idx="6"/>
              <a:endCxn id="11" idx="2"/>
            </p:cNvCxnSpPr>
            <p:nvPr/>
          </p:nvCxnSpPr>
          <p:spPr>
            <a:xfrm>
              <a:off x="2396837" y="1962195"/>
              <a:ext cx="24661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BBD482A-C198-F5E8-CE03-037282434B45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>
            <a:xfrm>
              <a:off x="7301347" y="1962195"/>
              <a:ext cx="24453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34B9F9F-96EF-8A3C-C1DE-D4BC85823C43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>
              <a:off x="5334000" y="1962195"/>
              <a:ext cx="149629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8DBEB4-BC69-AD69-6136-CC35FFD61536}"/>
                </a:ext>
              </a:extLst>
            </p:cNvPr>
            <p:cNvSpPr txBox="1"/>
            <p:nvPr/>
          </p:nvSpPr>
          <p:spPr>
            <a:xfrm>
              <a:off x="1856508" y="2235025"/>
              <a:ext cx="6030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client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6298B23-1E3C-5321-B150-32B667E4E962}"/>
                </a:ext>
              </a:extLst>
            </p:cNvPr>
            <p:cNvSpPr txBox="1"/>
            <p:nvPr/>
          </p:nvSpPr>
          <p:spPr>
            <a:xfrm>
              <a:off x="4796947" y="2235025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node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4F139F-DC90-50B4-087A-550707E82240}"/>
                </a:ext>
              </a:extLst>
            </p:cNvPr>
            <p:cNvSpPr txBox="1"/>
            <p:nvPr/>
          </p:nvSpPr>
          <p:spPr>
            <a:xfrm>
              <a:off x="6761017" y="2235025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node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3357AF-1CA1-0A08-0189-593A77D04E01}"/>
                </a:ext>
              </a:extLst>
            </p:cNvPr>
            <p:cNvSpPr txBox="1"/>
            <p:nvPr/>
          </p:nvSpPr>
          <p:spPr>
            <a:xfrm>
              <a:off x="9635519" y="2235025"/>
              <a:ext cx="88008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server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E3B7E1-1A00-5B1F-BD59-7A4B74A3CE9B}"/>
                </a:ext>
              </a:extLst>
            </p:cNvPr>
            <p:cNvSpPr txBox="1"/>
            <p:nvPr/>
          </p:nvSpPr>
          <p:spPr>
            <a:xfrm>
              <a:off x="3175963" y="1616387"/>
              <a:ext cx="909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100 Mbps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BA84A11-0E88-0A9B-B7E1-23912A2A6B02}"/>
                </a:ext>
              </a:extLst>
            </p:cNvPr>
            <p:cNvSpPr txBox="1"/>
            <p:nvPr/>
          </p:nvSpPr>
          <p:spPr>
            <a:xfrm>
              <a:off x="5635020" y="1616387"/>
              <a:ext cx="8194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10 Mbps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D2D9B9-32B7-F42C-E94B-8AE9E6D5BDB2}"/>
                </a:ext>
              </a:extLst>
            </p:cNvPr>
            <p:cNvSpPr txBox="1"/>
            <p:nvPr/>
          </p:nvSpPr>
          <p:spPr>
            <a:xfrm>
              <a:off x="8018323" y="1616387"/>
              <a:ext cx="909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100 Mbps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FB4DF0-2F19-211D-B51B-46F996C6E32B}"/>
                </a:ext>
              </a:extLst>
            </p:cNvPr>
            <p:cNvSpPr txBox="1"/>
            <p:nvPr/>
          </p:nvSpPr>
          <p:spPr>
            <a:xfrm>
              <a:off x="3175963" y="2005803"/>
              <a:ext cx="991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10 </a:t>
              </a:r>
              <a:r>
                <a:rPr lang="en-US" sz="1400" dirty="0" err="1">
                  <a:solidFill>
                    <a:schemeClr val="tx1"/>
                  </a:solidFill>
                </a:rPr>
                <a:t>ms</a:t>
              </a:r>
              <a:r>
                <a:rPr lang="en-US" sz="1400" dirty="0">
                  <a:solidFill>
                    <a:schemeClr val="tx1"/>
                  </a:solidFill>
                </a:rPr>
                <a:t> RTT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9819712-D42A-2EFB-7414-E58F1DAA084C}"/>
                </a:ext>
              </a:extLst>
            </p:cNvPr>
            <p:cNvSpPr txBox="1"/>
            <p:nvPr/>
          </p:nvSpPr>
          <p:spPr>
            <a:xfrm>
              <a:off x="5635020" y="2005803"/>
              <a:ext cx="9847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11 </a:t>
              </a:r>
              <a:r>
                <a:rPr lang="en-US" sz="1400" dirty="0" err="1">
                  <a:solidFill>
                    <a:schemeClr val="tx1"/>
                  </a:solidFill>
                </a:rPr>
                <a:t>ms</a:t>
              </a:r>
              <a:r>
                <a:rPr lang="en-US" sz="1400" dirty="0">
                  <a:solidFill>
                    <a:schemeClr val="tx1"/>
                  </a:solidFill>
                </a:rPr>
                <a:t> RTT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DE410A8-5015-2DE1-5878-88CDE3BFA498}"/>
                </a:ext>
              </a:extLst>
            </p:cNvPr>
            <p:cNvSpPr txBox="1"/>
            <p:nvPr/>
          </p:nvSpPr>
          <p:spPr>
            <a:xfrm>
              <a:off x="8018323" y="2005803"/>
              <a:ext cx="9914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10 </a:t>
              </a:r>
              <a:r>
                <a:rPr lang="en-US" sz="1400" dirty="0" err="1">
                  <a:solidFill>
                    <a:schemeClr val="tx1"/>
                  </a:solidFill>
                </a:rPr>
                <a:t>ms</a:t>
              </a:r>
              <a:r>
                <a:rPr lang="en-US" sz="1400" dirty="0">
                  <a:solidFill>
                    <a:schemeClr val="tx1"/>
                  </a:solidFill>
                </a:rPr>
                <a:t> RTT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4A6B8AF-1410-3499-AF7D-870C7C7B145C}"/>
              </a:ext>
            </a:extLst>
          </p:cNvPr>
          <p:cNvSpPr txBox="1"/>
          <p:nvPr/>
        </p:nvSpPr>
        <p:spPr>
          <a:xfrm>
            <a:off x="3883364" y="3161028"/>
            <a:ext cx="232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Buffering delay!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560FB7A-B7C5-0740-8876-B60E4534325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Slide </a:t>
            </a:r>
            <a:fld id="{A1DF4EA4-62C6-4747-AA37-39380629ED0A}" type="slidenum">
              <a:rPr lang="en-US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4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D14B278-1496-516D-B0CB-FAA89720A879}"/>
              </a:ext>
            </a:extLst>
          </p:cNvPr>
          <p:cNvGrpSpPr/>
          <p:nvPr/>
        </p:nvGrpSpPr>
        <p:grpSpPr>
          <a:xfrm>
            <a:off x="695400" y="692696"/>
            <a:ext cx="10372211" cy="5686892"/>
            <a:chOff x="246576" y="221869"/>
            <a:chExt cx="11621770" cy="63720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0F3465-B793-0348-ADAB-C5C07082D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576" y="221869"/>
              <a:ext cx="11621770" cy="637200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10419A-087C-D740-96DD-A9DB8154A173}"/>
                </a:ext>
              </a:extLst>
            </p:cNvPr>
            <p:cNvSpPr txBox="1"/>
            <p:nvPr/>
          </p:nvSpPr>
          <p:spPr>
            <a:xfrm>
              <a:off x="4430598" y="3789040"/>
              <a:ext cx="21547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Bottleneck Rate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E132AF-47F4-1846-B3B1-74C383BD2023}"/>
                </a:ext>
              </a:extLst>
            </p:cNvPr>
            <p:cNvSpPr txBox="1"/>
            <p:nvPr/>
          </p:nvSpPr>
          <p:spPr>
            <a:xfrm>
              <a:off x="1305612" y="2319263"/>
              <a:ext cx="1421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Base RTT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E481B5-5324-824E-B9B8-F8BABBDBC078}"/>
                </a:ext>
              </a:extLst>
            </p:cNvPr>
            <p:cNvSpPr txBox="1"/>
            <p:nvPr/>
          </p:nvSpPr>
          <p:spPr>
            <a:xfrm rot="19347207">
              <a:off x="925422" y="4795695"/>
              <a:ext cx="21291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underutilization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069BF4-FF1B-A246-BD04-F10B49B6143E}"/>
                </a:ext>
              </a:extLst>
            </p:cNvPr>
            <p:cNvSpPr txBox="1"/>
            <p:nvPr/>
          </p:nvSpPr>
          <p:spPr>
            <a:xfrm rot="20658237">
              <a:off x="5684282" y="1288923"/>
              <a:ext cx="19175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queuing delay</a:t>
              </a:r>
            </a:p>
          </p:txBody>
        </p:sp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F4EFDFC-75A3-3747-A99A-A97346C7DDE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Slide </a:t>
            </a:r>
            <a:fld id="{A1DF4EA4-62C6-4747-AA37-39380629ED0A}" type="slidenum">
              <a:rPr lang="en-US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3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14-xxxx-00-00ax_Overhead_Analysis_Draft.potx" id="{58D38F92-CE47-49A6-8D55-B6F683F34CA5}" vid="{B11CDA16-73AE-4FE4-927E-073FD3DED5C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820705B85C04E9444D684292CAAA3" ma:contentTypeVersion="8" ma:contentTypeDescription="Create a new document." ma:contentTypeScope="" ma:versionID="02c5f6f00540fe74c7f51c674b0bab70">
  <xsd:schema xmlns:xsd="http://www.w3.org/2001/XMLSchema" xmlns:xs="http://www.w3.org/2001/XMLSchema" xmlns:p="http://schemas.microsoft.com/office/2006/metadata/properties" xmlns:ns2="e3424205-c870-41b8-8c6f-b833c5b04d9f" xmlns:ns3="9dae37dc-1963-4192-976e-711db4d08a86" targetNamespace="http://schemas.microsoft.com/office/2006/metadata/properties" ma:root="true" ma:fieldsID="f5080a7253b1155278f263508e3c16df" ns2:_="" ns3:_="">
    <xsd:import namespace="e3424205-c870-41b8-8c6f-b833c5b04d9f"/>
    <xsd:import namespace="9dae37dc-1963-4192-976e-711db4d08a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24205-c870-41b8-8c6f-b833c5b04d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e37dc-1963-4192-976e-711db4d08a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F2559B-4BDA-4AA9-BDD8-532A17C0E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424205-c870-41b8-8c6f-b833c5b04d9f"/>
    <ds:schemaRef ds:uri="9dae37dc-1963-4192-976e-711db4d08a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9A50B9-F81E-4C5E-A703-B3A815EC4651}">
  <ds:schemaRefs>
    <ds:schemaRef ds:uri="e3424205-c870-41b8-8c6f-b833c5b04d9f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dae37dc-1963-4192-976e-711db4d08a8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A77E55D-D0AE-4F08-9090-3A3B25BD06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2222</Words>
  <Application>Microsoft Office PowerPoint</Application>
  <PresentationFormat>Widescreen</PresentationFormat>
  <Paragraphs>453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Cambria Math</vt:lpstr>
      <vt:lpstr>Helvetica</vt:lpstr>
      <vt:lpstr>Helvetica Regular</vt:lpstr>
      <vt:lpstr>Nokia Pure Headline Light</vt:lpstr>
      <vt:lpstr>Nokia Pure Headline Ultra Light</vt:lpstr>
      <vt:lpstr>Nokia Pure Text Light</vt:lpstr>
      <vt:lpstr>Times</vt:lpstr>
      <vt:lpstr>Times New Roman</vt:lpstr>
      <vt:lpstr>Office Theme</vt:lpstr>
      <vt:lpstr>End-to-End Congestion Control,  L4S and Implications for Wi-Fi</vt:lpstr>
      <vt:lpstr>Agenda</vt:lpstr>
      <vt:lpstr>Rate Control in the Internet</vt:lpstr>
      <vt:lpstr>Flow Control in TCP/QUIC</vt:lpstr>
      <vt:lpstr>Example</vt:lpstr>
      <vt:lpstr>Bottleneck Link Fully Utilized packets in flight = BDP (26 pkts)</vt:lpstr>
      <vt:lpstr>Bottleneck Link Underutilized packets in flight &lt; BDP</vt:lpstr>
      <vt:lpstr>Buffering Delay packets in flight &gt; BDP</vt:lpstr>
      <vt:lpstr>PowerPoint Presentation</vt:lpstr>
      <vt:lpstr>PowerPoint Presentation</vt:lpstr>
      <vt:lpstr>TCP Congestion Window</vt:lpstr>
      <vt:lpstr>TCP Congestion Control Behavior</vt:lpstr>
      <vt:lpstr>PowerPoint Presentation</vt:lpstr>
      <vt:lpstr>PowerPoint Presentation</vt:lpstr>
      <vt:lpstr>History of TCP Congestion Control</vt:lpstr>
      <vt:lpstr>More recent history of CC</vt:lpstr>
      <vt:lpstr>Congestion and Latency</vt:lpstr>
      <vt:lpstr>Latency/Jitter/Loss at the bottleneck link</vt:lpstr>
      <vt:lpstr>What is L4S?</vt:lpstr>
      <vt:lpstr>The Solution</vt:lpstr>
      <vt:lpstr>L4S: Why is it important?</vt:lpstr>
      <vt:lpstr>L4S:  Some details</vt:lpstr>
      <vt:lpstr>PowerPoint Presentation</vt:lpstr>
      <vt:lpstr>PowerPoint Presentation</vt:lpstr>
      <vt:lpstr>Incremental Deployment of L4S</vt:lpstr>
      <vt:lpstr>PowerPoint Presentation</vt:lpstr>
      <vt:lpstr>PowerPoint Presentation</vt:lpstr>
      <vt:lpstr>How does L4S fit with Wi-Fi?</vt:lpstr>
      <vt:lpstr>How Does L4S Fit with Wi-Fi?</vt:lpstr>
      <vt:lpstr>Is Wi-Fi different?</vt:lpstr>
      <vt:lpstr>How can a Wi-Fi device decide when to signal congestion?</vt:lpstr>
      <vt:lpstr>L4S and Wi-Fi in ns3</vt:lpstr>
      <vt:lpstr>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Discussions on CSI Feedback Reduction in UHR</dc:title>
  <dc:creator/>
  <cp:lastModifiedBy/>
  <cp:revision>1</cp:revision>
  <cp:lastPrinted>2023-05-30T21:57:29Z</cp:lastPrinted>
  <dcterms:created xsi:type="dcterms:W3CDTF">2020-08-27T19:32:30Z</dcterms:created>
  <dcterms:modified xsi:type="dcterms:W3CDTF">2023-11-13T21:51:28Z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0x01010061D820705B85C04E9444D684292CAAA3</vt:lpwstr>
  </property>
  <property fmtid="{D5CDD505-2E9C-101B-9397-08002B2CF9AE}" pid="3" name="MSIP_Label_698f4495-497e-4165-8f3e-980c2f21975e_Enabled">
    <vt:lpwstr>true</vt:lpwstr>
  </property>
  <property fmtid="{D5CDD505-2E9C-101B-9397-08002B2CF9AE}" pid="4" name="MSIP_Label_698f4495-497e-4165-8f3e-980c2f21975e_SetDate">
    <vt:lpwstr>2023-11-13T20:40:48Z</vt:lpwstr>
  </property>
  <property fmtid="{D5CDD505-2E9C-101B-9397-08002B2CF9AE}" pid="5" name="MSIP_Label_698f4495-497e-4165-8f3e-980c2f21975e_Method">
    <vt:lpwstr>Standard</vt:lpwstr>
  </property>
  <property fmtid="{D5CDD505-2E9C-101B-9397-08002B2CF9AE}" pid="6" name="MSIP_Label_698f4495-497e-4165-8f3e-980c2f21975e_Name">
    <vt:lpwstr>General Non-Business Document</vt:lpwstr>
  </property>
  <property fmtid="{D5CDD505-2E9C-101B-9397-08002B2CF9AE}" pid="7" name="MSIP_Label_698f4495-497e-4165-8f3e-980c2f21975e_SiteId">
    <vt:lpwstr>ce4fbcd1-1d81-4af0-ad0b-2998c441e160</vt:lpwstr>
  </property>
  <property fmtid="{D5CDD505-2E9C-101B-9397-08002B2CF9AE}" pid="8" name="MSIP_Label_698f4495-497e-4165-8f3e-980c2f21975e_ActionId">
    <vt:lpwstr>fe586f8a-452a-4b70-9a00-73daa2d751d2</vt:lpwstr>
  </property>
  <property fmtid="{D5CDD505-2E9C-101B-9397-08002B2CF9AE}" pid="9" name="MSIP_Label_698f4495-497e-4165-8f3e-980c2f21975e_ContentBits">
    <vt:lpwstr>2</vt:lpwstr>
  </property>
  <property fmtid="{D5CDD505-2E9C-101B-9397-08002B2CF9AE}" pid="10" name="ClassificationContentMarkingFooterLocations">
    <vt:lpwstr>Office Theme:3</vt:lpwstr>
  </property>
  <property fmtid="{D5CDD505-2E9C-101B-9397-08002B2CF9AE}" pid="11" name="ClassificationContentMarkingFooterText">
    <vt:lpwstr>©2023 CableLabs.</vt:lpwstr>
  </property>
</Properties>
</file>