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9" r:id="rId3"/>
    <p:sldId id="280" r:id="rId4"/>
    <p:sldId id="258" r:id="rId5"/>
    <p:sldId id="282" r:id="rId6"/>
    <p:sldId id="283" r:id="rId7"/>
    <p:sldId id="267" r:id="rId8"/>
    <p:sldId id="278" r:id="rId9"/>
    <p:sldId id="277" r:id="rId10"/>
    <p:sldId id="28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3" autoAdjust="0"/>
    <p:restoredTop sz="94660"/>
  </p:normalViewPr>
  <p:slideViewPr>
    <p:cSldViewPr>
      <p:cViewPr varScale="1">
        <p:scale>
          <a:sx n="78" d="100"/>
          <a:sy n="78" d="100"/>
        </p:scale>
        <p:origin x="355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47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1"/>
            <a:ext cx="10363200" cy="13827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 Assisted Multi-AP Communication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144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4094"/>
              </p:ext>
            </p:extLst>
          </p:nvPr>
        </p:nvGraphicFramePr>
        <p:xfrm>
          <a:off x="992188" y="2420938"/>
          <a:ext cx="8101012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5558" imgH="2904044" progId="Word.Document.8">
                  <p:embed/>
                </p:oleObj>
              </mc:Choice>
              <mc:Fallback>
                <p:oleObj name="Document" r:id="rId3" imgW="8335558" imgH="29040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20938"/>
                        <a:ext cx="8101012" cy="2808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ko-K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[1] https://mentor.ieee.org/802.11/dcn/23/11-23-0226-02-0uhr-coordination-of-r-twt-for-multi-ap-deployment.pptx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200" dirty="0"/>
              <a:t>[2] https://mentor.ieee.org/802.11/dcn/23/11-23-0250-00-0uhr-ap-coordination-with-r-twt.pptx</a:t>
            </a:r>
            <a:endParaRPr kumimoji="0" lang="en-US" altLang="ko-KR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200" dirty="0"/>
              <a:t>[3] https://mentor.ieee.org/802.11/dcn/23/11-23-0291-00-0uhr-r-twt-multi-ap-coordination.pptx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ko-K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[4] https://mentor.ieee.org/802.11/dcn/23/11-23-1087-00-0uhr-announcement-for-r-twt-coordination.pptx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200" dirty="0"/>
              <a:t>[5] https://mentor.ieee.org/802.11/dcn/23/11-23-0046-02-0uhr-multi-ap-coordination-for-low-latency-traffic-delivery-usage-scenarios-and-potential-features.pptx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ko-K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[6] https://mentor.ieee.org/802.11/dcn/23/11-23-1916-00-00bn-r-twt-coordination-in-multi-bss.pptx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200" dirty="0"/>
              <a:t>[7] https://mentor.ieee.org/802.11/dcn/23/11-23-1952-00-00bn-coordinated-r-twt-for-multi-ap-scenarios-follow-up.pptx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49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Abstract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9982199" cy="4113213"/>
          </a:xfrm>
        </p:spPr>
        <p:txBody>
          <a:bodyPr wrap="square" anchor="t">
            <a:normAutofit/>
          </a:bodyPr>
          <a:lstStyle/>
          <a:p>
            <a:pPr marL="0"/>
            <a:r>
              <a:rPr lang="en-US" altLang="ko-KR" sz="2400" b="0" dirty="0"/>
              <a:t>In this presentation we present a STA assisted Multi-AP R-TWT Service Period coordination for supporting improved R-TWT operation between multiple APs.</a:t>
            </a:r>
          </a:p>
          <a:p>
            <a:pPr marL="0"/>
            <a:endParaRPr lang="en-US" altLang="ko-KR" sz="2400" b="0" dirty="0"/>
          </a:p>
          <a:p>
            <a:pPr marL="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0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BA237-FE03-895F-2D7B-123522C4DE7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7D7B7-ABE8-57F6-A8F5-F58547AAF9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2CE7A-1B12-8BED-3C8A-158B0458DC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44F81734-02EE-47BE-2BF7-C0236BC4C947}"/>
              </a:ext>
            </a:extLst>
          </p:cNvPr>
          <p:cNvSpPr txBox="1">
            <a:spLocks/>
          </p:cNvSpPr>
          <p:nvPr/>
        </p:nvSpPr>
        <p:spPr>
          <a:xfrm>
            <a:off x="897262" y="491081"/>
            <a:ext cx="1062228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0000"/>
                </a:solidFill>
              </a:rPr>
              <a:t>Multi-AP Coordination for R-TWT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51EC48-F25E-F756-3326-5EA4375CB204}"/>
              </a:ext>
            </a:extLst>
          </p:cNvPr>
          <p:cNvSpPr txBox="1"/>
          <p:nvPr/>
        </p:nvSpPr>
        <p:spPr>
          <a:xfrm>
            <a:off x="152400" y="1169029"/>
            <a:ext cx="115062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F2E3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During the 802.11be, R-TWT is introduced for improving the delivery of low latency traffic.</a:t>
            </a: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There are multiple contributions to enable R-TWT coordination between APs during UHR SG and </a:t>
            </a:r>
            <a:r>
              <a:rPr lang="en-US" dirty="0" err="1">
                <a:solidFill>
                  <a:srgbClr val="000000"/>
                </a:solidFill>
                <a:latin typeface="+mn-lt"/>
                <a:ea typeface="+mn-ea"/>
              </a:rPr>
              <a:t>TGbn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 [1-7].</a:t>
            </a: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Contributions considered coordination between APs with and without backhaul communication.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dirty="0">
                <a:solidFill>
                  <a:srgbClr val="0F2E30"/>
                </a:solidFill>
                <a:latin typeface="Verdana"/>
                <a:ea typeface="+mn-ea"/>
              </a:rPr>
              <a:t>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1800" dirty="0">
              <a:solidFill>
                <a:srgbClr val="0F2E30"/>
              </a:solidFill>
              <a:latin typeface="Verdana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pic>
        <p:nvPicPr>
          <p:cNvPr id="3" name="Graphic 2" descr="Wireless router with solid fill">
            <a:extLst>
              <a:ext uri="{FF2B5EF4-FFF2-40B4-BE49-F238E27FC236}">
                <a16:creationId xmlns:a16="http://schemas.microsoft.com/office/drawing/2014/main" id="{2F0A65B7-9669-6901-B127-2A344A521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92661" y="4038600"/>
            <a:ext cx="914400" cy="914400"/>
          </a:xfrm>
          <a:prstGeom prst="rect">
            <a:avLst/>
          </a:prstGeom>
        </p:spPr>
      </p:pic>
      <p:pic>
        <p:nvPicPr>
          <p:cNvPr id="4" name="Graphic 3" descr="Internet with solid fill">
            <a:extLst>
              <a:ext uri="{FF2B5EF4-FFF2-40B4-BE49-F238E27FC236}">
                <a16:creationId xmlns:a16="http://schemas.microsoft.com/office/drawing/2014/main" id="{FAF59913-8A8B-DF1D-41F6-F23A29FE25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4238" y="4876800"/>
            <a:ext cx="914400" cy="914400"/>
          </a:xfrm>
          <a:prstGeom prst="rect">
            <a:avLst/>
          </a:prstGeom>
        </p:spPr>
      </p:pic>
      <p:pic>
        <p:nvPicPr>
          <p:cNvPr id="8" name="Graphic 7" descr="Wireless router with solid fill">
            <a:extLst>
              <a:ext uri="{FF2B5EF4-FFF2-40B4-BE49-F238E27FC236}">
                <a16:creationId xmlns:a16="http://schemas.microsoft.com/office/drawing/2014/main" id="{5B505826-50F9-E0FA-1CF8-1B809EEF05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985" y="4016829"/>
            <a:ext cx="914400" cy="914400"/>
          </a:xfrm>
          <a:prstGeom prst="rect">
            <a:avLst/>
          </a:prstGeom>
        </p:spPr>
      </p:pic>
      <p:pic>
        <p:nvPicPr>
          <p:cNvPr id="9" name="Graphic 8" descr="Internet with solid fill">
            <a:extLst>
              <a:ext uri="{FF2B5EF4-FFF2-40B4-BE49-F238E27FC236}">
                <a16:creationId xmlns:a16="http://schemas.microsoft.com/office/drawing/2014/main" id="{5452A335-424F-2509-CA36-31DB10DA81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912" y="4734638"/>
            <a:ext cx="914400" cy="914400"/>
          </a:xfrm>
          <a:prstGeom prst="rect">
            <a:avLst/>
          </a:prstGeom>
        </p:spPr>
      </p:pic>
      <p:pic>
        <p:nvPicPr>
          <p:cNvPr id="10" name="Graphic 9" descr="Internet with solid fill">
            <a:extLst>
              <a:ext uri="{FF2B5EF4-FFF2-40B4-BE49-F238E27FC236}">
                <a16:creationId xmlns:a16="http://schemas.microsoft.com/office/drawing/2014/main" id="{2DBE710F-4F9D-9112-0388-8A0438CA45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62146" y="4469145"/>
            <a:ext cx="914400" cy="91440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6B31BF-DA0D-36FD-7A56-98762591308A}"/>
              </a:ext>
            </a:extLst>
          </p:cNvPr>
          <p:cNvCxnSpPr>
            <a:cxnSpLocks/>
          </p:cNvCxnSpPr>
          <p:nvPr/>
        </p:nvCxnSpPr>
        <p:spPr bwMode="auto">
          <a:xfrm>
            <a:off x="3875892" y="4527532"/>
            <a:ext cx="1004464" cy="521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2F111D8-EA1E-EC67-DE22-78240A27B0A4}"/>
              </a:ext>
            </a:extLst>
          </p:cNvPr>
          <p:cNvCxnSpPr>
            <a:cxnSpLocks/>
          </p:cNvCxnSpPr>
          <p:nvPr/>
        </p:nvCxnSpPr>
        <p:spPr bwMode="auto">
          <a:xfrm flipV="1">
            <a:off x="4038600" y="4376682"/>
            <a:ext cx="3006615" cy="275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523F515-E8C4-D07A-BDDD-56773AD4C412}"/>
              </a:ext>
            </a:extLst>
          </p:cNvPr>
          <p:cNvSpPr/>
          <p:nvPr/>
        </p:nvSpPr>
        <p:spPr bwMode="auto">
          <a:xfrm>
            <a:off x="731520" y="3611531"/>
            <a:ext cx="7686968" cy="291309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010447-D8AC-2207-4779-66E374D19EC3}"/>
              </a:ext>
            </a:extLst>
          </p:cNvPr>
          <p:cNvSpPr txBox="1"/>
          <p:nvPr/>
        </p:nvSpPr>
        <p:spPr>
          <a:xfrm>
            <a:off x="3277886" y="4851576"/>
            <a:ext cx="4619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AP1</a:t>
            </a:r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77199C-C179-7EA2-541C-6E582E001437}"/>
              </a:ext>
            </a:extLst>
          </p:cNvPr>
          <p:cNvSpPr txBox="1"/>
          <p:nvPr/>
        </p:nvSpPr>
        <p:spPr>
          <a:xfrm>
            <a:off x="7240350" y="4862462"/>
            <a:ext cx="4619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AP2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250AA6-1C67-37CB-E200-FF1C7653EE51}"/>
              </a:ext>
            </a:extLst>
          </p:cNvPr>
          <p:cNvSpPr txBox="1"/>
          <p:nvPr/>
        </p:nvSpPr>
        <p:spPr>
          <a:xfrm>
            <a:off x="5080471" y="5590401"/>
            <a:ext cx="6259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2</a:t>
            </a:r>
            <a:endParaRPr 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56DEB0-B162-DD56-52E1-47BD1C53EE16}"/>
              </a:ext>
            </a:extLst>
          </p:cNvPr>
          <p:cNvSpPr txBox="1"/>
          <p:nvPr/>
        </p:nvSpPr>
        <p:spPr>
          <a:xfrm>
            <a:off x="1232029" y="5451901"/>
            <a:ext cx="914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1</a:t>
            </a:r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9CA2CE-386E-E29D-05CA-C59FBDB3098B}"/>
              </a:ext>
            </a:extLst>
          </p:cNvPr>
          <p:cNvSpPr txBox="1"/>
          <p:nvPr/>
        </p:nvSpPr>
        <p:spPr>
          <a:xfrm>
            <a:off x="8837872" y="5199483"/>
            <a:ext cx="6255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3</a:t>
            </a:r>
            <a:endParaRPr lang="en-US" sz="12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7C970B-8252-A54F-2F2D-A2A35C987CC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06423" y="4541870"/>
            <a:ext cx="1293988" cy="6499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E279737F-AD34-4D10-B1D4-1101C27A5B64}"/>
              </a:ext>
            </a:extLst>
          </p:cNvPr>
          <p:cNvSpPr/>
          <p:nvPr/>
        </p:nvSpPr>
        <p:spPr bwMode="auto">
          <a:xfrm>
            <a:off x="2057400" y="3810001"/>
            <a:ext cx="7840182" cy="24634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058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Multi-AP Coordination to setup R-TWT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889025" y="1655422"/>
            <a:ext cx="9982199" cy="4113213"/>
          </a:xfrm>
        </p:spPr>
        <p:txBody>
          <a:bodyPr wrap="square" anchor="t">
            <a:normAutofit/>
          </a:bodyPr>
          <a:lstStyle/>
          <a:p>
            <a:pPr marL="0" indent="0"/>
            <a:r>
              <a:rPr lang="en-US" altLang="ko-KR" sz="2400" b="0" dirty="0"/>
              <a:t>For APs that cannot communicate each other: STA reports the R-TWT SPs of its associated AP to its neighbor AP and reports the R-TWTs of neighbor AP to its associated AP in [2] and [5].</a:t>
            </a:r>
            <a:endParaRPr lang="en-US" altLang="ko-KR" sz="2400" b="0" dirty="0">
              <a:highlight>
                <a:srgbClr val="FFFF00"/>
              </a:highlight>
            </a:endParaRPr>
          </a:p>
          <a:p>
            <a:pPr marL="0" indent="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pic>
        <p:nvPicPr>
          <p:cNvPr id="14" name="Graphic 13" descr="Wireless router with solid fill">
            <a:extLst>
              <a:ext uri="{FF2B5EF4-FFF2-40B4-BE49-F238E27FC236}">
                <a16:creationId xmlns:a16="http://schemas.microsoft.com/office/drawing/2014/main" id="{CD3E58FE-994A-51D7-D48C-1E34AD0E4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43757" y="3733800"/>
            <a:ext cx="914400" cy="914400"/>
          </a:xfrm>
          <a:prstGeom prst="rect">
            <a:avLst/>
          </a:prstGeom>
        </p:spPr>
      </p:pic>
      <p:pic>
        <p:nvPicPr>
          <p:cNvPr id="16" name="Graphic 15" descr="Internet with solid fill">
            <a:extLst>
              <a:ext uri="{FF2B5EF4-FFF2-40B4-BE49-F238E27FC236}">
                <a16:creationId xmlns:a16="http://schemas.microsoft.com/office/drawing/2014/main" id="{BF9DD211-0633-57AC-EB49-D643B9BCB8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05334" y="4572000"/>
            <a:ext cx="914400" cy="914400"/>
          </a:xfrm>
          <a:prstGeom prst="rect">
            <a:avLst/>
          </a:prstGeom>
        </p:spPr>
      </p:pic>
      <p:pic>
        <p:nvPicPr>
          <p:cNvPr id="17" name="Graphic 16" descr="Wireless router with solid fill">
            <a:extLst>
              <a:ext uri="{FF2B5EF4-FFF2-40B4-BE49-F238E27FC236}">
                <a16:creationId xmlns:a16="http://schemas.microsoft.com/office/drawing/2014/main" id="{997B2987-4952-9E83-87D2-E8B328D63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00081" y="3712029"/>
            <a:ext cx="914400" cy="914400"/>
          </a:xfrm>
          <a:prstGeom prst="rect">
            <a:avLst/>
          </a:prstGeom>
        </p:spPr>
      </p:pic>
      <p:pic>
        <p:nvPicPr>
          <p:cNvPr id="18" name="Graphic 17" descr="Internet with solid fill">
            <a:extLst>
              <a:ext uri="{FF2B5EF4-FFF2-40B4-BE49-F238E27FC236}">
                <a16:creationId xmlns:a16="http://schemas.microsoft.com/office/drawing/2014/main" id="{44FF14BA-3030-7CCF-1972-0DBAA852C4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85660" y="4572000"/>
            <a:ext cx="914400" cy="914400"/>
          </a:xfrm>
          <a:prstGeom prst="rect">
            <a:avLst/>
          </a:prstGeom>
        </p:spPr>
      </p:pic>
      <p:pic>
        <p:nvPicPr>
          <p:cNvPr id="19" name="Graphic 18" descr="Internet with solid fill">
            <a:extLst>
              <a:ext uri="{FF2B5EF4-FFF2-40B4-BE49-F238E27FC236}">
                <a16:creationId xmlns:a16="http://schemas.microsoft.com/office/drawing/2014/main" id="{16E3A8B2-905D-665A-6B04-69210223C9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58200" y="4648200"/>
            <a:ext cx="914400" cy="9144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1586877-36CD-903E-310A-532748CD6F6B}"/>
              </a:ext>
            </a:extLst>
          </p:cNvPr>
          <p:cNvCxnSpPr>
            <a:cxnSpLocks/>
          </p:cNvCxnSpPr>
          <p:nvPr/>
        </p:nvCxnSpPr>
        <p:spPr bwMode="auto">
          <a:xfrm>
            <a:off x="4026988" y="4222732"/>
            <a:ext cx="1004464" cy="521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BECEC73-8FA3-3E12-030D-9935DFDEDA6B}"/>
              </a:ext>
            </a:extLst>
          </p:cNvPr>
          <p:cNvCxnSpPr>
            <a:cxnSpLocks/>
          </p:cNvCxnSpPr>
          <p:nvPr/>
        </p:nvCxnSpPr>
        <p:spPr bwMode="auto">
          <a:xfrm flipV="1">
            <a:off x="5896187" y="4191000"/>
            <a:ext cx="1290481" cy="5531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2B5E33C5-1C1E-92AC-9C29-634D93A0EAD7}"/>
              </a:ext>
            </a:extLst>
          </p:cNvPr>
          <p:cNvSpPr/>
          <p:nvPr/>
        </p:nvSpPr>
        <p:spPr bwMode="auto">
          <a:xfrm>
            <a:off x="1488521" y="3712029"/>
            <a:ext cx="5050413" cy="207917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1D30A1-E592-D280-1C3F-35598DD1AA52}"/>
              </a:ext>
            </a:extLst>
          </p:cNvPr>
          <p:cNvSpPr txBox="1"/>
          <p:nvPr/>
        </p:nvSpPr>
        <p:spPr>
          <a:xfrm>
            <a:off x="3428982" y="4546776"/>
            <a:ext cx="4619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AP1</a:t>
            </a:r>
            <a:endParaRPr lang="en-US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CBC11CC-0BB7-09D3-3868-1CC2D103CB22}"/>
              </a:ext>
            </a:extLst>
          </p:cNvPr>
          <p:cNvSpPr txBox="1"/>
          <p:nvPr/>
        </p:nvSpPr>
        <p:spPr>
          <a:xfrm>
            <a:off x="7391446" y="4557662"/>
            <a:ext cx="4619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AP2</a:t>
            </a:r>
            <a:endParaRPr lang="en-US" sz="1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B2D7E57-03F6-5275-3A3B-E6CF084FCF85}"/>
              </a:ext>
            </a:extLst>
          </p:cNvPr>
          <p:cNvSpPr txBox="1"/>
          <p:nvPr/>
        </p:nvSpPr>
        <p:spPr>
          <a:xfrm>
            <a:off x="5231568" y="5285601"/>
            <a:ext cx="6324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1</a:t>
            </a:r>
            <a:endParaRPr lang="en-US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0127C0-B7E3-1117-95DE-47025A8699E9}"/>
              </a:ext>
            </a:extLst>
          </p:cNvPr>
          <p:cNvSpPr txBox="1"/>
          <p:nvPr/>
        </p:nvSpPr>
        <p:spPr>
          <a:xfrm>
            <a:off x="2357468" y="5261401"/>
            <a:ext cx="6324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2</a:t>
            </a:r>
            <a:endParaRPr lang="en-US" sz="1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3B0924-57F4-D764-5B5B-D4B737EF87B8}"/>
              </a:ext>
            </a:extLst>
          </p:cNvPr>
          <p:cNvSpPr txBox="1"/>
          <p:nvPr/>
        </p:nvSpPr>
        <p:spPr>
          <a:xfrm>
            <a:off x="8740126" y="5347900"/>
            <a:ext cx="6324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3</a:t>
            </a:r>
            <a:endParaRPr lang="en-US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0C39-0BAA-7ADA-10FE-816843343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8345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3DD3-BFA3-BE16-3720-34FECADA8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3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A4ED1-E61A-1993-9653-38DC39C2B2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0E715-5F6A-C7AC-3CF7-D4F7962B40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B99B2-FD17-B8A0-7A07-1823ED328EC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05591" y="6503257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7C6E09F-38FB-CC2A-CC8B-DDADE2941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253" y="1376305"/>
            <a:ext cx="10302230" cy="1636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200" b="0" kern="0" dirty="0"/>
              <a:t>If an AP avoids transmission during all R-TWT SPs set by neighbor APs, overall throughput of its network may decrease. 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200" b="0" kern="0" dirty="0"/>
              <a:t>In below example, STA 1, which is associated with AP 1, announces all R-TWT SPs of AP 1 and neighbor AP 2 avoids transmissions during R-TWT SPs thus its throughput decreases.</a:t>
            </a:r>
          </a:p>
          <a:p>
            <a:pPr marL="0">
              <a:buFont typeface="Arial" panose="020B0604020202020204" pitchFamily="34" charset="0"/>
              <a:buChar char="•"/>
            </a:pPr>
            <a:endParaRPr lang="en-US" altLang="ko-KR" sz="2400" b="0" kern="0" dirty="0"/>
          </a:p>
          <a:p>
            <a:pPr marL="0" indent="0"/>
            <a:endParaRPr lang="en-US" altLang="ko-KR" sz="2400" b="0" kern="0" dirty="0"/>
          </a:p>
        </p:txBody>
      </p:sp>
      <p:sp>
        <p:nvSpPr>
          <p:cNvPr id="38" name="Line 5">
            <a:extLst>
              <a:ext uri="{FF2B5EF4-FFF2-40B4-BE49-F238E27FC236}">
                <a16:creationId xmlns:a16="http://schemas.microsoft.com/office/drawing/2014/main" id="{F972CD95-BFB4-3566-5556-9FACBD827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769" y="4038516"/>
            <a:ext cx="11389581" cy="2708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B9ABD22A-BDFC-7EBC-D593-3430F6676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11" y="3663485"/>
            <a:ext cx="1668641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78BBDDE8-64C5-CBDF-E186-FD8611B7A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52" y="3738260"/>
            <a:ext cx="158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Beacon (R-TWT 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3B54FADA-D8ED-3AF8-F541-2134F46F1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752" y="4636709"/>
            <a:ext cx="1283025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9ACC38EE-3A27-39CA-4A20-12936051A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799" y="4736898"/>
            <a:ext cx="15184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(SPs)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Line 13">
            <a:extLst>
              <a:ext uri="{FF2B5EF4-FFF2-40B4-BE49-F238E27FC236}">
                <a16:creationId xmlns:a16="http://schemas.microsoft.com/office/drawing/2014/main" id="{7420FEB8-AB96-510E-F57C-804898B5C3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744" y="5013329"/>
            <a:ext cx="11481656" cy="158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14">
            <a:extLst>
              <a:ext uri="{FF2B5EF4-FFF2-40B4-BE49-F238E27FC236}">
                <a16:creationId xmlns:a16="http://schemas.microsoft.com/office/drawing/2014/main" id="{9800E6E5-40F4-CDCD-0006-F4A621337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652968"/>
            <a:ext cx="1190625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15">
            <a:extLst>
              <a:ext uri="{FF2B5EF4-FFF2-40B4-BE49-F238E27FC236}">
                <a16:creationId xmlns:a16="http://schemas.microsoft.com/office/drawing/2014/main" id="{CBA22015-437D-8278-78B3-2010AD965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9774" y="4660903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16">
            <a:extLst>
              <a:ext uri="{FF2B5EF4-FFF2-40B4-BE49-F238E27FC236}">
                <a16:creationId xmlns:a16="http://schemas.microsoft.com/office/drawing/2014/main" id="{C4B13EAD-0E87-9C7F-BE6E-D0D51EDD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857" y="4704561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7DA10E5-6F4E-3550-2C43-3A1AF3443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353" y="3676121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5D37AB9-D2F4-3686-F747-847D10787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8016" y="3749146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3">
            <a:extLst>
              <a:ext uri="{FF2B5EF4-FFF2-40B4-BE49-F238E27FC236}">
                <a16:creationId xmlns:a16="http://schemas.microsoft.com/office/drawing/2014/main" id="{97F0290F-A6DD-BC81-1456-6262B9017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69" y="3859098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4">
            <a:extLst>
              <a:ext uri="{FF2B5EF4-FFF2-40B4-BE49-F238E27FC236}">
                <a16:creationId xmlns:a16="http://schemas.microsoft.com/office/drawing/2014/main" id="{27CA2E21-43E2-8D4D-68B0-7B2D3411F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9" y="4748218"/>
            <a:ext cx="4378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 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Line 25">
            <a:extLst>
              <a:ext uri="{FF2B5EF4-FFF2-40B4-BE49-F238E27FC236}">
                <a16:creationId xmlns:a16="http://schemas.microsoft.com/office/drawing/2014/main" id="{7E4228D8-7EB5-10D5-F2EC-9E3AD28F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744" y="5775329"/>
            <a:ext cx="11386406" cy="158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29">
            <a:extLst>
              <a:ext uri="{FF2B5EF4-FFF2-40B4-BE49-F238E27FC236}">
                <a16:creationId xmlns:a16="http://schemas.microsoft.com/office/drawing/2014/main" id="{CF4F6A41-438D-3A98-EDAF-15EDDB6A1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9" y="5484473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35">
            <a:extLst>
              <a:ext uri="{FF2B5EF4-FFF2-40B4-BE49-F238E27FC236}">
                <a16:creationId xmlns:a16="http://schemas.microsoft.com/office/drawing/2014/main" id="{870C344E-8327-067B-D3A0-99ECB6CBF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6650" y="3685758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36">
            <a:extLst>
              <a:ext uri="{FF2B5EF4-FFF2-40B4-BE49-F238E27FC236}">
                <a16:creationId xmlns:a16="http://schemas.microsoft.com/office/drawing/2014/main" id="{034B6D08-D3D6-715A-5021-BE7F1E36C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927" y="3781520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Freeform 37">
            <a:extLst>
              <a:ext uri="{FF2B5EF4-FFF2-40B4-BE49-F238E27FC236}">
                <a16:creationId xmlns:a16="http://schemas.microsoft.com/office/drawing/2014/main" id="{D3DA52BA-FBCE-F60A-EFE2-466959F0A843}"/>
              </a:ext>
            </a:extLst>
          </p:cNvPr>
          <p:cNvSpPr>
            <a:spLocks noEditPoints="1"/>
          </p:cNvSpPr>
          <p:nvPr/>
        </p:nvSpPr>
        <p:spPr bwMode="auto">
          <a:xfrm>
            <a:off x="3657600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37">
            <a:extLst>
              <a:ext uri="{FF2B5EF4-FFF2-40B4-BE49-F238E27FC236}">
                <a16:creationId xmlns:a16="http://schemas.microsoft.com/office/drawing/2014/main" id="{CB53615B-FB00-65D3-5138-63BF7D4D8B84}"/>
              </a:ext>
            </a:extLst>
          </p:cNvPr>
          <p:cNvSpPr>
            <a:spLocks noEditPoints="1"/>
          </p:cNvSpPr>
          <p:nvPr/>
        </p:nvSpPr>
        <p:spPr bwMode="auto">
          <a:xfrm>
            <a:off x="6582833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35">
            <a:extLst>
              <a:ext uri="{FF2B5EF4-FFF2-40B4-BE49-F238E27FC236}">
                <a16:creationId xmlns:a16="http://schemas.microsoft.com/office/drawing/2014/main" id="{AD49A29C-CCFC-DD1D-CBBD-6D73E1AA8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7749" y="3679798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37">
            <a:extLst>
              <a:ext uri="{FF2B5EF4-FFF2-40B4-BE49-F238E27FC236}">
                <a16:creationId xmlns:a16="http://schemas.microsoft.com/office/drawing/2014/main" id="{CDAADD52-95EF-C2E6-B075-EC350523E8DD}"/>
              </a:ext>
            </a:extLst>
          </p:cNvPr>
          <p:cNvSpPr>
            <a:spLocks noEditPoints="1"/>
          </p:cNvSpPr>
          <p:nvPr/>
        </p:nvSpPr>
        <p:spPr bwMode="auto">
          <a:xfrm>
            <a:off x="7268699" y="306376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36">
            <a:extLst>
              <a:ext uri="{FF2B5EF4-FFF2-40B4-BE49-F238E27FC236}">
                <a16:creationId xmlns:a16="http://schemas.microsoft.com/office/drawing/2014/main" id="{3DAB6216-B932-3CED-C232-E7DD526D5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391" y="3743522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Freeform 37">
            <a:extLst>
              <a:ext uri="{FF2B5EF4-FFF2-40B4-BE49-F238E27FC236}">
                <a16:creationId xmlns:a16="http://schemas.microsoft.com/office/drawing/2014/main" id="{7C873F96-A948-AAEA-7E36-2E5DCAFD9DC3}"/>
              </a:ext>
            </a:extLst>
          </p:cNvPr>
          <p:cNvSpPr>
            <a:spLocks noEditPoints="1"/>
          </p:cNvSpPr>
          <p:nvPr/>
        </p:nvSpPr>
        <p:spPr bwMode="auto">
          <a:xfrm>
            <a:off x="9241570" y="3123052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35">
            <a:extLst>
              <a:ext uri="{FF2B5EF4-FFF2-40B4-BE49-F238E27FC236}">
                <a16:creationId xmlns:a16="http://schemas.microsoft.com/office/drawing/2014/main" id="{20560C11-137B-73B6-FB5E-AA5431F9E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099" y="3693112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37">
            <a:extLst>
              <a:ext uri="{FF2B5EF4-FFF2-40B4-BE49-F238E27FC236}">
                <a16:creationId xmlns:a16="http://schemas.microsoft.com/office/drawing/2014/main" id="{BC0A24E1-9A32-545D-B352-0C91AB047ED6}"/>
              </a:ext>
            </a:extLst>
          </p:cNvPr>
          <p:cNvSpPr>
            <a:spLocks noEditPoints="1"/>
          </p:cNvSpPr>
          <p:nvPr/>
        </p:nvSpPr>
        <p:spPr bwMode="auto">
          <a:xfrm>
            <a:off x="9602049" y="3077075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36">
            <a:extLst>
              <a:ext uri="{FF2B5EF4-FFF2-40B4-BE49-F238E27FC236}">
                <a16:creationId xmlns:a16="http://schemas.microsoft.com/office/drawing/2014/main" id="{0ADDF1A2-61B3-D5FE-A135-ED3FDE000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2741" y="3756836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Freeform 37">
            <a:extLst>
              <a:ext uri="{FF2B5EF4-FFF2-40B4-BE49-F238E27FC236}">
                <a16:creationId xmlns:a16="http://schemas.microsoft.com/office/drawing/2014/main" id="{9C45A657-C3D1-E039-13FA-951E82865C33}"/>
              </a:ext>
            </a:extLst>
          </p:cNvPr>
          <p:cNvSpPr>
            <a:spLocks noEditPoints="1"/>
          </p:cNvSpPr>
          <p:nvPr/>
        </p:nvSpPr>
        <p:spPr bwMode="auto">
          <a:xfrm>
            <a:off x="11692264" y="3136366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9F5A807-9812-894F-BDCA-57D4EF641861}"/>
              </a:ext>
            </a:extLst>
          </p:cNvPr>
          <p:cNvCxnSpPr/>
          <p:nvPr/>
        </p:nvCxnSpPr>
        <p:spPr bwMode="auto">
          <a:xfrm>
            <a:off x="3676650" y="3421452"/>
            <a:ext cx="28242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17C99C4-353A-94E6-E3EA-9F15E5256061}"/>
              </a:ext>
            </a:extLst>
          </p:cNvPr>
          <p:cNvCxnSpPr>
            <a:cxnSpLocks/>
          </p:cNvCxnSpPr>
          <p:nvPr/>
        </p:nvCxnSpPr>
        <p:spPr bwMode="auto">
          <a:xfrm>
            <a:off x="7304988" y="3421452"/>
            <a:ext cx="19556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C0F51DA-D3AA-DA97-8693-9E652288C4E9}"/>
              </a:ext>
            </a:extLst>
          </p:cNvPr>
          <p:cNvCxnSpPr>
            <a:cxnSpLocks/>
          </p:cNvCxnSpPr>
          <p:nvPr/>
        </p:nvCxnSpPr>
        <p:spPr bwMode="auto">
          <a:xfrm>
            <a:off x="9621099" y="3421452"/>
            <a:ext cx="20711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B1134A5-764B-FFE8-608C-E97C3021800A}"/>
              </a:ext>
            </a:extLst>
          </p:cNvPr>
          <p:cNvSpPr txBox="1"/>
          <p:nvPr/>
        </p:nvSpPr>
        <p:spPr>
          <a:xfrm>
            <a:off x="4410310" y="3101235"/>
            <a:ext cx="980840" cy="281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SP1</a:t>
            </a:r>
            <a:endParaRPr lang="en-US" sz="12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6C8D4C1-AABD-5858-836C-6670B0A94EC4}"/>
              </a:ext>
            </a:extLst>
          </p:cNvPr>
          <p:cNvSpPr txBox="1"/>
          <p:nvPr/>
        </p:nvSpPr>
        <p:spPr>
          <a:xfrm>
            <a:off x="7740186" y="3067897"/>
            <a:ext cx="980840" cy="281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SP2</a:t>
            </a:r>
            <a:endParaRPr lang="en-US" sz="12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F52E3F0-986D-AFBA-6D07-7518AEC0BF9F}"/>
              </a:ext>
            </a:extLst>
          </p:cNvPr>
          <p:cNvSpPr txBox="1"/>
          <p:nvPr/>
        </p:nvSpPr>
        <p:spPr>
          <a:xfrm>
            <a:off x="10233601" y="3059109"/>
            <a:ext cx="980840" cy="281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SP3</a:t>
            </a:r>
            <a:endParaRPr lang="en-US" sz="1200" dirty="0"/>
          </a:p>
        </p:txBody>
      </p:sp>
      <p:sp>
        <p:nvSpPr>
          <p:cNvPr id="87" name="Rectangle 15">
            <a:extLst>
              <a:ext uri="{FF2B5EF4-FFF2-40B4-BE49-F238E27FC236}">
                <a16:creationId xmlns:a16="http://schemas.microsoft.com/office/drawing/2014/main" id="{5C756053-807B-B3EA-4468-2D85897F4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817" y="5402264"/>
            <a:ext cx="2883016" cy="36036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90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6B7DA667-F7C8-EC86-83AB-F3936FDFB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655" y="5466561"/>
            <a:ext cx="126803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Transmission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15">
            <a:extLst>
              <a:ext uri="{FF2B5EF4-FFF2-40B4-BE49-F238E27FC236}">
                <a16:creationId xmlns:a16="http://schemas.microsoft.com/office/drawing/2014/main" id="{795323F8-F129-6421-3C34-5BA90454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367" y="5430838"/>
            <a:ext cx="1919077" cy="36036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90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16">
            <a:extLst>
              <a:ext uri="{FF2B5EF4-FFF2-40B4-BE49-F238E27FC236}">
                <a16:creationId xmlns:a16="http://schemas.microsoft.com/office/drawing/2014/main" id="{36C5372E-42B7-6C6C-F29D-0284BEC63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205" y="5443073"/>
            <a:ext cx="13638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Transmission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15">
            <a:extLst>
              <a:ext uri="{FF2B5EF4-FFF2-40B4-BE49-F238E27FC236}">
                <a16:creationId xmlns:a16="http://schemas.microsoft.com/office/drawing/2014/main" id="{B696CFFF-265E-91D8-9AC6-0848C59B9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374" y="5430838"/>
            <a:ext cx="1957740" cy="36036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90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16">
            <a:extLst>
              <a:ext uri="{FF2B5EF4-FFF2-40B4-BE49-F238E27FC236}">
                <a16:creationId xmlns:a16="http://schemas.microsoft.com/office/drawing/2014/main" id="{E15660E8-2035-B39C-C672-D7D17B628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4551" y="5440872"/>
            <a:ext cx="141985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Transmission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17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0C39-0BAA-7ADA-10FE-816843343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41272"/>
          </a:xfrm>
        </p:spPr>
        <p:txBody>
          <a:bodyPr/>
          <a:lstStyle/>
          <a:p>
            <a:r>
              <a:rPr lang="en-US" dirty="0"/>
              <a:t>Motivation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3DD3-BFA3-BE16-3720-34FECADA8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9217" y="1952368"/>
            <a:ext cx="10361083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A4ED1-E61A-1993-9653-38DC39C2B2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B99B2-FD17-B8A0-7A07-1823ED328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7C6E09F-38FB-CC2A-CC8B-DDADE2941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1650251"/>
            <a:ext cx="99821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buFont typeface="Arial" panose="020B0604020202020204" pitchFamily="34" charset="0"/>
              <a:buChar char="•"/>
            </a:pPr>
            <a:endParaRPr lang="en-US" altLang="ko-KR" kern="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2D3683-7B9B-B085-2318-7B1ADE33C90C}"/>
              </a:ext>
            </a:extLst>
          </p:cNvPr>
          <p:cNvSpPr txBox="1"/>
          <p:nvPr/>
        </p:nvSpPr>
        <p:spPr>
          <a:xfrm>
            <a:off x="285750" y="1254696"/>
            <a:ext cx="1150620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kern="0" dirty="0">
                <a:solidFill>
                  <a:schemeClr val="tx1"/>
                </a:solidFill>
              </a:rPr>
              <a:t>STA may share only </a:t>
            </a:r>
            <a:r>
              <a:rPr lang="en-US" altLang="ko-KR" sz="2000" b="0" kern="0" dirty="0">
                <a:solidFill>
                  <a:schemeClr val="tx1"/>
                </a:solidFill>
              </a:rPr>
              <a:t>R-TWT SPs that its member of to neighbor AP, since those R-TWT SPs affect only the STA.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kern="0" dirty="0">
                <a:solidFill>
                  <a:schemeClr val="tx1"/>
                </a:solidFill>
              </a:rPr>
              <a:t>Neighbor AP may transmit its PPDU during some of the shared R-TWT SPs to increase its throughput.</a:t>
            </a:r>
            <a:endParaRPr lang="en-US" altLang="ko-KR" sz="2000" b="0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solidFill>
                  <a:schemeClr val="tx1"/>
                </a:solidFill>
              </a:rPr>
              <a:t>Neighbor AP may not have enough information to determine if it would create destructive interference.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below example, neighbor AP either loose valuable transmission time or causes interference.</a:t>
            </a:r>
          </a:p>
        </p:txBody>
      </p:sp>
      <p:sp>
        <p:nvSpPr>
          <p:cNvPr id="120" name="Footer Placeholder 5">
            <a:extLst>
              <a:ext uri="{FF2B5EF4-FFF2-40B4-BE49-F238E27FC236}">
                <a16:creationId xmlns:a16="http://schemas.microsoft.com/office/drawing/2014/main" id="{9B7A4A66-7CCF-2F72-91D6-68AE0AC3F378}"/>
              </a:ext>
            </a:extLst>
          </p:cNvPr>
          <p:cNvSpPr txBox="1">
            <a:spLocks/>
          </p:cNvSpPr>
          <p:nvPr/>
        </p:nvSpPr>
        <p:spPr bwMode="auto">
          <a:xfrm>
            <a:off x="9753600" y="6475414"/>
            <a:ext cx="1636184" cy="2357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1" name="Line 5">
            <a:extLst>
              <a:ext uri="{FF2B5EF4-FFF2-40B4-BE49-F238E27FC236}">
                <a16:creationId xmlns:a16="http://schemas.microsoft.com/office/drawing/2014/main" id="{C1485926-9B85-DE03-2D4E-25FB5AC97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486" y="4042832"/>
            <a:ext cx="10523864" cy="227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7">
            <a:extLst>
              <a:ext uri="{FF2B5EF4-FFF2-40B4-BE49-F238E27FC236}">
                <a16:creationId xmlns:a16="http://schemas.microsoft.com/office/drawing/2014/main" id="{333984AE-672B-B003-2B7A-E6FF1BF1F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828" y="3663485"/>
            <a:ext cx="1668641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8">
            <a:extLst>
              <a:ext uri="{FF2B5EF4-FFF2-40B4-BE49-F238E27FC236}">
                <a16:creationId xmlns:a16="http://schemas.microsoft.com/office/drawing/2014/main" id="{778FE636-6B4D-CE81-27C2-3EA253B78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369" y="3738260"/>
            <a:ext cx="158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Beacon (R-TWT 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0">
            <a:extLst>
              <a:ext uri="{FF2B5EF4-FFF2-40B4-BE49-F238E27FC236}">
                <a16:creationId xmlns:a16="http://schemas.microsoft.com/office/drawing/2014/main" id="{2403113B-9023-05E6-9926-C98A5B42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2469" y="4636709"/>
            <a:ext cx="1283025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Rectangle 11">
            <a:extLst>
              <a:ext uri="{FF2B5EF4-FFF2-40B4-BE49-F238E27FC236}">
                <a16:creationId xmlns:a16="http://schemas.microsoft.com/office/drawing/2014/main" id="{9FF6DB03-34CB-3D3A-C356-3A0C3D784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516" y="4736898"/>
            <a:ext cx="15184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(SPs)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Line 13">
            <a:extLst>
              <a:ext uri="{FF2B5EF4-FFF2-40B4-BE49-F238E27FC236}">
                <a16:creationId xmlns:a16="http://schemas.microsoft.com/office/drawing/2014/main" id="{77CBB3AE-11B4-CAEE-DFE7-0CF2198B5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486" y="5005395"/>
            <a:ext cx="10542914" cy="2380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4">
            <a:extLst>
              <a:ext uri="{FF2B5EF4-FFF2-40B4-BE49-F238E27FC236}">
                <a16:creationId xmlns:a16="http://schemas.microsoft.com/office/drawing/2014/main" id="{E05F2E72-19E7-0B8C-877D-7BCABB27C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542" y="4652968"/>
            <a:ext cx="1190625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5">
            <a:extLst>
              <a:ext uri="{FF2B5EF4-FFF2-40B4-BE49-F238E27FC236}">
                <a16:creationId xmlns:a16="http://schemas.microsoft.com/office/drawing/2014/main" id="{9722CD5A-6EA5-040B-0FBE-9B960A7E0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491" y="4660903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16">
            <a:extLst>
              <a:ext uri="{FF2B5EF4-FFF2-40B4-BE49-F238E27FC236}">
                <a16:creationId xmlns:a16="http://schemas.microsoft.com/office/drawing/2014/main" id="{B168677A-596A-391A-C3CB-2F375D069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0574" y="4704561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16AFD0B-C4B3-1E7D-610B-5F0B189A5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0070" y="3676121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A998230-F5CD-7087-64D6-A705AA500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733" y="3749146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23">
            <a:extLst>
              <a:ext uri="{FF2B5EF4-FFF2-40B4-BE49-F238E27FC236}">
                <a16:creationId xmlns:a16="http://schemas.microsoft.com/office/drawing/2014/main" id="{F9DEBB2E-2007-228E-9756-06081CFAF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386" y="3859098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Rectangle 24">
            <a:extLst>
              <a:ext uri="{FF2B5EF4-FFF2-40B4-BE49-F238E27FC236}">
                <a16:creationId xmlns:a16="http://schemas.microsoft.com/office/drawing/2014/main" id="{D32DD640-9BED-488B-76A3-852B28561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48218"/>
            <a:ext cx="4378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 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Line 25">
            <a:extLst>
              <a:ext uri="{FF2B5EF4-FFF2-40B4-BE49-F238E27FC236}">
                <a16:creationId xmlns:a16="http://schemas.microsoft.com/office/drawing/2014/main" id="{F1CE4EF2-7DF4-177F-5DE5-DC52E7C35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486" y="5762625"/>
            <a:ext cx="10447664" cy="12703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Rectangle 29">
            <a:extLst>
              <a:ext uri="{FF2B5EF4-FFF2-40B4-BE49-F238E27FC236}">
                <a16:creationId xmlns:a16="http://schemas.microsoft.com/office/drawing/2014/main" id="{57036151-5BC3-AC02-539C-8408F0144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386" y="5493309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35">
            <a:extLst>
              <a:ext uri="{FF2B5EF4-FFF2-40B4-BE49-F238E27FC236}">
                <a16:creationId xmlns:a16="http://schemas.microsoft.com/office/drawing/2014/main" id="{BFD45294-4E1F-B2C8-ACBC-37A41AE44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367" y="3685758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Rectangle 36">
            <a:extLst>
              <a:ext uri="{FF2B5EF4-FFF2-40B4-BE49-F238E27FC236}">
                <a16:creationId xmlns:a16="http://schemas.microsoft.com/office/drawing/2014/main" id="{8532EC93-F824-0170-77B9-12431CFF0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644" y="3781520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Freeform 37">
            <a:extLst>
              <a:ext uri="{FF2B5EF4-FFF2-40B4-BE49-F238E27FC236}">
                <a16:creationId xmlns:a16="http://schemas.microsoft.com/office/drawing/2014/main" id="{B49711EE-96D0-FA09-6234-EFB5EAFD6953}"/>
              </a:ext>
            </a:extLst>
          </p:cNvPr>
          <p:cNvSpPr>
            <a:spLocks noEditPoints="1"/>
          </p:cNvSpPr>
          <p:nvPr/>
        </p:nvSpPr>
        <p:spPr bwMode="auto">
          <a:xfrm>
            <a:off x="4523317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37">
            <a:extLst>
              <a:ext uri="{FF2B5EF4-FFF2-40B4-BE49-F238E27FC236}">
                <a16:creationId xmlns:a16="http://schemas.microsoft.com/office/drawing/2014/main" id="{D57FD8DA-DE86-3564-5945-34E96A732840}"/>
              </a:ext>
            </a:extLst>
          </p:cNvPr>
          <p:cNvSpPr>
            <a:spLocks noEditPoints="1"/>
          </p:cNvSpPr>
          <p:nvPr/>
        </p:nvSpPr>
        <p:spPr bwMode="auto">
          <a:xfrm>
            <a:off x="7448550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72B33BB-ABDA-B705-FED2-7C7190D25E9A}"/>
              </a:ext>
            </a:extLst>
          </p:cNvPr>
          <p:cNvCxnSpPr/>
          <p:nvPr/>
        </p:nvCxnSpPr>
        <p:spPr bwMode="auto">
          <a:xfrm>
            <a:off x="4542367" y="3421452"/>
            <a:ext cx="28242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D1190857-A4CF-C994-CE0B-F61851BC649A}"/>
              </a:ext>
            </a:extLst>
          </p:cNvPr>
          <p:cNvSpPr txBox="1"/>
          <p:nvPr/>
        </p:nvSpPr>
        <p:spPr>
          <a:xfrm>
            <a:off x="5516622" y="3110528"/>
            <a:ext cx="980840" cy="281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SP1</a:t>
            </a:r>
            <a:endParaRPr lang="en-US" sz="1200" dirty="0"/>
          </a:p>
        </p:txBody>
      </p:sp>
      <p:sp>
        <p:nvSpPr>
          <p:cNvPr id="154" name="Rectangle 15">
            <a:extLst>
              <a:ext uri="{FF2B5EF4-FFF2-40B4-BE49-F238E27FC236}">
                <a16:creationId xmlns:a16="http://schemas.microsoft.com/office/drawing/2014/main" id="{A9640135-A537-FCEB-4BE2-993B321D0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534" y="5402264"/>
            <a:ext cx="2883016" cy="36036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90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16">
            <a:extLst>
              <a:ext uri="{FF2B5EF4-FFF2-40B4-BE49-F238E27FC236}">
                <a16:creationId xmlns:a16="http://schemas.microsoft.com/office/drawing/2014/main" id="{A1B1E745-9905-1EA5-989A-C7A96E84D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372" y="5466561"/>
            <a:ext cx="126803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Transmission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14">
            <a:extLst>
              <a:ext uri="{FF2B5EF4-FFF2-40B4-BE49-F238E27FC236}">
                <a16:creationId xmlns:a16="http://schemas.microsoft.com/office/drawing/2014/main" id="{B39CD1DF-EC7B-5679-2B0B-9AABFA914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3942" y="4651937"/>
            <a:ext cx="1190625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Rectangle 15">
            <a:extLst>
              <a:ext uri="{FF2B5EF4-FFF2-40B4-BE49-F238E27FC236}">
                <a16:creationId xmlns:a16="http://schemas.microsoft.com/office/drawing/2014/main" id="{6E9E7684-57C6-EBEA-FEA4-D8BD8557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891" y="4659872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16">
            <a:extLst>
              <a:ext uri="{FF2B5EF4-FFF2-40B4-BE49-F238E27FC236}">
                <a16:creationId xmlns:a16="http://schemas.microsoft.com/office/drawing/2014/main" id="{30625E30-16ED-BC22-A755-B7E247C69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1974" y="4703530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D953816-B6A1-F662-5430-92022FD73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1470" y="3675090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8B36FFD-1B1F-FFD5-C884-A2F09F1E8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5133" y="3748115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" name="Rectangle 35">
            <a:extLst>
              <a:ext uri="{FF2B5EF4-FFF2-40B4-BE49-F238E27FC236}">
                <a16:creationId xmlns:a16="http://schemas.microsoft.com/office/drawing/2014/main" id="{8ADA1CAB-1028-AD5D-5DFB-999597D1B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767" y="3684727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36">
            <a:extLst>
              <a:ext uri="{FF2B5EF4-FFF2-40B4-BE49-F238E27FC236}">
                <a16:creationId xmlns:a16="http://schemas.microsoft.com/office/drawing/2014/main" id="{8F78B6E2-C1AB-DB1E-5CA8-EE570356D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1044" y="3780489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Freeform 37">
            <a:extLst>
              <a:ext uri="{FF2B5EF4-FFF2-40B4-BE49-F238E27FC236}">
                <a16:creationId xmlns:a16="http://schemas.microsoft.com/office/drawing/2014/main" id="{23B4442D-954F-945D-DC7E-1A400743E270}"/>
              </a:ext>
            </a:extLst>
          </p:cNvPr>
          <p:cNvSpPr>
            <a:spLocks noEditPoints="1"/>
          </p:cNvSpPr>
          <p:nvPr/>
        </p:nvSpPr>
        <p:spPr bwMode="auto">
          <a:xfrm>
            <a:off x="8104717" y="3068690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37">
            <a:extLst>
              <a:ext uri="{FF2B5EF4-FFF2-40B4-BE49-F238E27FC236}">
                <a16:creationId xmlns:a16="http://schemas.microsoft.com/office/drawing/2014/main" id="{63C96D8F-FCCE-D6C5-4880-1A594704308A}"/>
              </a:ext>
            </a:extLst>
          </p:cNvPr>
          <p:cNvSpPr>
            <a:spLocks noEditPoints="1"/>
          </p:cNvSpPr>
          <p:nvPr/>
        </p:nvSpPr>
        <p:spPr bwMode="auto">
          <a:xfrm>
            <a:off x="11029950" y="3068690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98911F64-D525-1B61-21E3-18FA9C347606}"/>
              </a:ext>
            </a:extLst>
          </p:cNvPr>
          <p:cNvCxnSpPr/>
          <p:nvPr/>
        </p:nvCxnSpPr>
        <p:spPr bwMode="auto">
          <a:xfrm>
            <a:off x="8123767" y="3420421"/>
            <a:ext cx="28242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F369154D-0078-CB0C-8957-65AB0D43101F}"/>
              </a:ext>
            </a:extLst>
          </p:cNvPr>
          <p:cNvSpPr txBox="1"/>
          <p:nvPr/>
        </p:nvSpPr>
        <p:spPr>
          <a:xfrm>
            <a:off x="9140330" y="3099945"/>
            <a:ext cx="980840" cy="281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SP2</a:t>
            </a:r>
            <a:endParaRPr lang="en-US" sz="1200" dirty="0"/>
          </a:p>
        </p:txBody>
      </p:sp>
      <p:sp>
        <p:nvSpPr>
          <p:cNvPr id="173" name="Rectangle 14">
            <a:extLst>
              <a:ext uri="{FF2B5EF4-FFF2-40B4-BE49-F238E27FC236}">
                <a16:creationId xmlns:a16="http://schemas.microsoft.com/office/drawing/2014/main" id="{D90EFCE1-4F3A-023A-5551-563493D40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4187" y="5385362"/>
            <a:ext cx="667409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15">
            <a:extLst>
              <a:ext uri="{FF2B5EF4-FFF2-40B4-BE49-F238E27FC236}">
                <a16:creationId xmlns:a16="http://schemas.microsoft.com/office/drawing/2014/main" id="{4CE11CC6-53BF-64CE-48B9-269AFD937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7136" y="5393297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Rectangle 16">
            <a:extLst>
              <a:ext uri="{FF2B5EF4-FFF2-40B4-BE49-F238E27FC236}">
                <a16:creationId xmlns:a16="http://schemas.microsoft.com/office/drawing/2014/main" id="{44BCCCF6-A55D-363C-198D-54D3C661D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2219" y="5436955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DEF27FB0-E261-97C2-5127-B95CBE4E798B}"/>
              </a:ext>
            </a:extLst>
          </p:cNvPr>
          <p:cNvSpPr txBox="1"/>
          <p:nvPr/>
        </p:nvSpPr>
        <p:spPr>
          <a:xfrm>
            <a:off x="4953000" y="5965932"/>
            <a:ext cx="1499298" cy="283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Throughput loss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BADE2C93-446D-13BF-A524-5C23346C9E04}"/>
              </a:ext>
            </a:extLst>
          </p:cNvPr>
          <p:cNvSpPr txBox="1"/>
          <p:nvPr/>
        </p:nvSpPr>
        <p:spPr>
          <a:xfrm>
            <a:off x="9341339" y="5940790"/>
            <a:ext cx="1499298" cy="283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Interference</a:t>
            </a:r>
          </a:p>
        </p:txBody>
      </p:sp>
    </p:spTree>
    <p:extLst>
      <p:ext uri="{BB962C8B-B14F-4D97-AF65-F5344CB8AC3E}">
        <p14:creationId xmlns:p14="http://schemas.microsoft.com/office/powerpoint/2010/main" val="48473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6" y="663071"/>
            <a:ext cx="10361084" cy="1065213"/>
          </a:xfrm>
        </p:spPr>
        <p:txBody>
          <a:bodyPr/>
          <a:lstStyle/>
          <a:p>
            <a:r>
              <a:rPr lang="en-US" dirty="0"/>
              <a:t>Interference Mitigation to a Neighbor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661727" y="1600201"/>
            <a:ext cx="10866431" cy="13716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kern="0" dirty="0">
                <a:latin typeface="Times New Roman" pitchFamily="16" charset="0"/>
                <a:ea typeface="MS Gothic" charset="-128"/>
              </a:rPr>
              <a:t>STA shares its own R-TWT SP to the neighbor AP and report information of the received signal strength from its own 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kern="0" dirty="0">
                <a:latin typeface="Times New Roman" pitchFamily="16" charset="0"/>
                <a:ea typeface="MS Gothic" charset="-128"/>
              </a:rPr>
              <a:t>Neighbor AP determines possible SINR at the STA and determines the parameters for its own transmission during R-TWT SP. Neighbor AP may adjust parameters such as transmit power.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6" name="Line 5">
            <a:extLst>
              <a:ext uri="{FF2B5EF4-FFF2-40B4-BE49-F238E27FC236}">
                <a16:creationId xmlns:a16="http://schemas.microsoft.com/office/drawing/2014/main" id="{829EAB8E-A437-7B43-6E2E-E7D67565C5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486" y="4042832"/>
            <a:ext cx="10523864" cy="227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7D0FAACB-1582-4664-F47D-367DA1CA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828" y="3663485"/>
            <a:ext cx="1668641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DA1479D5-AC55-9526-12E5-0D8B6C702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369" y="3738260"/>
            <a:ext cx="158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Beacon (R-TWT 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0">
            <a:extLst>
              <a:ext uri="{FF2B5EF4-FFF2-40B4-BE49-F238E27FC236}">
                <a16:creationId xmlns:a16="http://schemas.microsoft.com/office/drawing/2014/main" id="{8B53AEA8-ED88-435C-A817-218F19A44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2469" y="4667250"/>
            <a:ext cx="1283025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E63EB267-2D1E-84C2-1A5E-21CE781FF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516" y="4736898"/>
            <a:ext cx="15184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(SPs)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Line 13">
            <a:extLst>
              <a:ext uri="{FF2B5EF4-FFF2-40B4-BE49-F238E27FC236}">
                <a16:creationId xmlns:a16="http://schemas.microsoft.com/office/drawing/2014/main" id="{63A877D7-25B6-6F5E-89CC-2794604E40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0486" y="5033008"/>
            <a:ext cx="10447664" cy="10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14">
            <a:extLst>
              <a:ext uri="{FF2B5EF4-FFF2-40B4-BE49-F238E27FC236}">
                <a16:creationId xmlns:a16="http://schemas.microsoft.com/office/drawing/2014/main" id="{B74422F2-DA96-7766-8EF5-B2881EAB8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542" y="4652968"/>
            <a:ext cx="1190625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15">
            <a:extLst>
              <a:ext uri="{FF2B5EF4-FFF2-40B4-BE49-F238E27FC236}">
                <a16:creationId xmlns:a16="http://schemas.microsoft.com/office/drawing/2014/main" id="{FD8B88FD-975F-2ECD-917E-C6F57CD8F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491" y="4660903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6">
            <a:extLst>
              <a:ext uri="{FF2B5EF4-FFF2-40B4-BE49-F238E27FC236}">
                <a16:creationId xmlns:a16="http://schemas.microsoft.com/office/drawing/2014/main" id="{A555E2F7-45CB-1100-7771-E4F7ECF76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0574" y="4704561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1F63F5C-F7F5-6D34-BF5C-A9E171CD2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0070" y="3676121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10D6DF2-3988-47DC-697E-C4F946DD0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733" y="3749146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3">
            <a:extLst>
              <a:ext uri="{FF2B5EF4-FFF2-40B4-BE49-F238E27FC236}">
                <a16:creationId xmlns:a16="http://schemas.microsoft.com/office/drawing/2014/main" id="{BB821120-9A0E-ED14-04D7-B2AAAA3B5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386" y="3859098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">
            <a:extLst>
              <a:ext uri="{FF2B5EF4-FFF2-40B4-BE49-F238E27FC236}">
                <a16:creationId xmlns:a16="http://schemas.microsoft.com/office/drawing/2014/main" id="{388A1FC0-4DC0-562F-C45E-FCE79FC64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48218"/>
            <a:ext cx="4378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 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Line 25">
            <a:extLst>
              <a:ext uri="{FF2B5EF4-FFF2-40B4-BE49-F238E27FC236}">
                <a16:creationId xmlns:a16="http://schemas.microsoft.com/office/drawing/2014/main" id="{70EFACA5-6E3A-031B-AD1B-DF51A3E3DF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486" y="5762625"/>
            <a:ext cx="10447664" cy="12703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29">
            <a:extLst>
              <a:ext uri="{FF2B5EF4-FFF2-40B4-BE49-F238E27FC236}">
                <a16:creationId xmlns:a16="http://schemas.microsoft.com/office/drawing/2014/main" id="{96E2637D-223F-F825-C404-6FFABA1B2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5484473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35">
            <a:extLst>
              <a:ext uri="{FF2B5EF4-FFF2-40B4-BE49-F238E27FC236}">
                <a16:creationId xmlns:a16="http://schemas.microsoft.com/office/drawing/2014/main" id="{DC69B3B3-6D96-D5DB-AB21-4AE1738CD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367" y="3685758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36">
            <a:extLst>
              <a:ext uri="{FF2B5EF4-FFF2-40B4-BE49-F238E27FC236}">
                <a16:creationId xmlns:a16="http://schemas.microsoft.com/office/drawing/2014/main" id="{46BEA695-D5DF-FB09-3E6E-B8B60C502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644" y="3781520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Freeform 37">
            <a:extLst>
              <a:ext uri="{FF2B5EF4-FFF2-40B4-BE49-F238E27FC236}">
                <a16:creationId xmlns:a16="http://schemas.microsoft.com/office/drawing/2014/main" id="{8A9A0FFF-4F3C-DFCF-0876-950180699810}"/>
              </a:ext>
            </a:extLst>
          </p:cNvPr>
          <p:cNvSpPr>
            <a:spLocks noEditPoints="1"/>
          </p:cNvSpPr>
          <p:nvPr/>
        </p:nvSpPr>
        <p:spPr bwMode="auto">
          <a:xfrm>
            <a:off x="4523317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37">
            <a:extLst>
              <a:ext uri="{FF2B5EF4-FFF2-40B4-BE49-F238E27FC236}">
                <a16:creationId xmlns:a16="http://schemas.microsoft.com/office/drawing/2014/main" id="{EBA49417-20BB-AD0B-4616-8F592B3C5F0E}"/>
              </a:ext>
            </a:extLst>
          </p:cNvPr>
          <p:cNvSpPr>
            <a:spLocks noEditPoints="1"/>
          </p:cNvSpPr>
          <p:nvPr/>
        </p:nvSpPr>
        <p:spPr bwMode="auto">
          <a:xfrm>
            <a:off x="7448550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1276B44-0B5C-AE25-0BC7-FCC5028DC03A}"/>
              </a:ext>
            </a:extLst>
          </p:cNvPr>
          <p:cNvCxnSpPr/>
          <p:nvPr/>
        </p:nvCxnSpPr>
        <p:spPr bwMode="auto">
          <a:xfrm>
            <a:off x="4542367" y="3421452"/>
            <a:ext cx="28242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6E728F4-1BF5-2828-3670-2EC020397A0B}"/>
              </a:ext>
            </a:extLst>
          </p:cNvPr>
          <p:cNvSpPr txBox="1"/>
          <p:nvPr/>
        </p:nvSpPr>
        <p:spPr>
          <a:xfrm>
            <a:off x="5276027" y="3101235"/>
            <a:ext cx="980840" cy="281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SP1</a:t>
            </a:r>
            <a:endParaRPr lang="en-US" sz="1200" dirty="0"/>
          </a:p>
        </p:txBody>
      </p:sp>
      <p:sp>
        <p:nvSpPr>
          <p:cNvPr id="59" name="Rectangle 14">
            <a:extLst>
              <a:ext uri="{FF2B5EF4-FFF2-40B4-BE49-F238E27FC236}">
                <a16:creationId xmlns:a16="http://schemas.microsoft.com/office/drawing/2014/main" id="{5D47D282-DDD1-70DE-E9B7-BAD8223A3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3942" y="4651937"/>
            <a:ext cx="1190625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id="{DA8929EB-BC8F-8492-19DB-9AD60FBED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891" y="4659872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16">
            <a:extLst>
              <a:ext uri="{FF2B5EF4-FFF2-40B4-BE49-F238E27FC236}">
                <a16:creationId xmlns:a16="http://schemas.microsoft.com/office/drawing/2014/main" id="{36E71929-53F7-F059-156B-DB8DEBB3A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1974" y="4703530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34E4E2A-B476-4300-0361-D456D4B48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1470" y="3675090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0CE46CA-4C60-3D89-9AD7-8F5756ED5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5133" y="3748115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35">
            <a:extLst>
              <a:ext uri="{FF2B5EF4-FFF2-40B4-BE49-F238E27FC236}">
                <a16:creationId xmlns:a16="http://schemas.microsoft.com/office/drawing/2014/main" id="{8FD6964C-D3C4-2127-ABA2-95D3087E6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767" y="3684727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36">
            <a:extLst>
              <a:ext uri="{FF2B5EF4-FFF2-40B4-BE49-F238E27FC236}">
                <a16:creationId xmlns:a16="http://schemas.microsoft.com/office/drawing/2014/main" id="{62BA0DAB-8556-E703-B86E-D4A556A80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1044" y="3780489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Freeform 37">
            <a:extLst>
              <a:ext uri="{FF2B5EF4-FFF2-40B4-BE49-F238E27FC236}">
                <a16:creationId xmlns:a16="http://schemas.microsoft.com/office/drawing/2014/main" id="{F108083A-6BE3-6CA7-32A6-63FE22D6D7C0}"/>
              </a:ext>
            </a:extLst>
          </p:cNvPr>
          <p:cNvSpPr>
            <a:spLocks noEditPoints="1"/>
          </p:cNvSpPr>
          <p:nvPr/>
        </p:nvSpPr>
        <p:spPr bwMode="auto">
          <a:xfrm>
            <a:off x="8104717" y="3068690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37">
            <a:extLst>
              <a:ext uri="{FF2B5EF4-FFF2-40B4-BE49-F238E27FC236}">
                <a16:creationId xmlns:a16="http://schemas.microsoft.com/office/drawing/2014/main" id="{51239CC2-FFCF-39BC-4D2D-D2616EF679A3}"/>
              </a:ext>
            </a:extLst>
          </p:cNvPr>
          <p:cNvSpPr>
            <a:spLocks noEditPoints="1"/>
          </p:cNvSpPr>
          <p:nvPr/>
        </p:nvSpPr>
        <p:spPr bwMode="auto">
          <a:xfrm>
            <a:off x="11029950" y="3068690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7480F8D8-6994-59AD-98F6-ADD74E8A5E37}"/>
              </a:ext>
            </a:extLst>
          </p:cNvPr>
          <p:cNvCxnSpPr/>
          <p:nvPr/>
        </p:nvCxnSpPr>
        <p:spPr bwMode="auto">
          <a:xfrm>
            <a:off x="8123767" y="3420421"/>
            <a:ext cx="28242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E38447AC-5E3E-2D22-E1E9-ED58F9AD57C4}"/>
              </a:ext>
            </a:extLst>
          </p:cNvPr>
          <p:cNvSpPr txBox="1"/>
          <p:nvPr/>
        </p:nvSpPr>
        <p:spPr>
          <a:xfrm>
            <a:off x="8857427" y="3100204"/>
            <a:ext cx="980840" cy="281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SP2</a:t>
            </a:r>
            <a:endParaRPr lang="en-US" sz="1200" dirty="0"/>
          </a:p>
        </p:txBody>
      </p:sp>
      <p:sp>
        <p:nvSpPr>
          <p:cNvPr id="134" name="Rectangle 14">
            <a:extLst>
              <a:ext uri="{FF2B5EF4-FFF2-40B4-BE49-F238E27FC236}">
                <a16:creationId xmlns:a16="http://schemas.microsoft.com/office/drawing/2014/main" id="{170FF8B6-04E2-95F5-A758-0C9BCBB3D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4187" y="5385362"/>
            <a:ext cx="667409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Rectangle 15">
            <a:extLst>
              <a:ext uri="{FF2B5EF4-FFF2-40B4-BE49-F238E27FC236}">
                <a16:creationId xmlns:a16="http://schemas.microsoft.com/office/drawing/2014/main" id="{C86B8770-17BE-E491-5A26-5731EA544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7136" y="5410200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7DF8871-4231-C3EE-EC61-546E9B971987}"/>
              </a:ext>
            </a:extLst>
          </p:cNvPr>
          <p:cNvSpPr txBox="1"/>
          <p:nvPr/>
        </p:nvSpPr>
        <p:spPr>
          <a:xfrm>
            <a:off x="9911683" y="5862972"/>
            <a:ext cx="1499298" cy="283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Low Power</a:t>
            </a:r>
          </a:p>
        </p:txBody>
      </p:sp>
      <p:sp>
        <p:nvSpPr>
          <p:cNvPr id="148" name="Rectangle 16">
            <a:extLst>
              <a:ext uri="{FF2B5EF4-FFF2-40B4-BE49-F238E27FC236}">
                <a16:creationId xmlns:a16="http://schemas.microsoft.com/office/drawing/2014/main" id="{862EB7A9-4A04-7B04-1B7F-09DB90ECE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2219" y="5436955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5">
            <a:extLst>
              <a:ext uri="{FF2B5EF4-FFF2-40B4-BE49-F238E27FC236}">
                <a16:creationId xmlns:a16="http://schemas.microsoft.com/office/drawing/2014/main" id="{F7797975-A7F3-D63F-BC6A-80FD685A1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82" y="5390593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9DC2548D-EA0A-1B6F-72C8-7FF7A7EAE55A}"/>
              </a:ext>
            </a:extLst>
          </p:cNvPr>
          <p:cNvSpPr txBox="1"/>
          <p:nvPr/>
        </p:nvSpPr>
        <p:spPr>
          <a:xfrm>
            <a:off x="5057964" y="5829792"/>
            <a:ext cx="14992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Low Power</a:t>
            </a:r>
          </a:p>
        </p:txBody>
      </p:sp>
      <p:sp>
        <p:nvSpPr>
          <p:cNvPr id="152" name="Rectangle 16">
            <a:extLst>
              <a:ext uri="{FF2B5EF4-FFF2-40B4-BE49-F238E27FC236}">
                <a16:creationId xmlns:a16="http://schemas.microsoft.com/office/drawing/2014/main" id="{A80170DF-1EF2-6F2F-7DFD-DAD41D9F8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359" y="5434246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645EC0EF-4D91-0A68-C8C8-F8474209E9EC}"/>
              </a:ext>
            </a:extLst>
          </p:cNvPr>
          <p:cNvCxnSpPr>
            <a:cxnSpLocks/>
          </p:cNvCxnSpPr>
          <p:nvPr/>
        </p:nvCxnSpPr>
        <p:spPr bwMode="auto">
          <a:xfrm>
            <a:off x="4020736" y="5012299"/>
            <a:ext cx="0" cy="3730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E783EC6B-F2CA-1D25-C3F0-9A5AAF59DD61}"/>
              </a:ext>
            </a:extLst>
          </p:cNvPr>
          <p:cNvSpPr txBox="1"/>
          <p:nvPr/>
        </p:nvSpPr>
        <p:spPr>
          <a:xfrm>
            <a:off x="3536678" y="5319864"/>
            <a:ext cx="14992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Path Loss</a:t>
            </a:r>
          </a:p>
          <a:p>
            <a:r>
              <a:rPr lang="en-US" sz="1200" dirty="0">
                <a:solidFill>
                  <a:schemeClr val="tx1"/>
                </a:solidFill>
              </a:rPr>
              <a:t>Calculation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7" name="Line 13">
            <a:extLst>
              <a:ext uri="{FF2B5EF4-FFF2-40B4-BE49-F238E27FC236}">
                <a16:creationId xmlns:a16="http://schemas.microsoft.com/office/drawing/2014/main" id="{F2576038-3FB7-0BBD-B5AC-AE9629A8B1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4286" y="6399769"/>
            <a:ext cx="10447664" cy="10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24">
            <a:extLst>
              <a:ext uri="{FF2B5EF4-FFF2-40B4-BE49-F238E27FC236}">
                <a16:creationId xmlns:a16="http://schemas.microsoft.com/office/drawing/2014/main" id="{3F8BD5F5-AB96-8D4E-3CF9-7980B0896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114979"/>
            <a:ext cx="4378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 2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9112CF9-752A-90C5-8DDB-0787E8059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962" y="6038850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CD81DE66-8B1D-21BE-B73E-6E920F724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637" y="6101041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A3031C07-D7C7-DA08-0ECB-DC81684C1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6962" y="6019800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59EBD71-889B-06BC-D6AF-FBC1608A6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6092825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319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355423" y="6559414"/>
            <a:ext cx="4246027" cy="180975"/>
          </a:xfrm>
        </p:spPr>
        <p:txBody>
          <a:bodyPr/>
          <a:lstStyle/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685800" y="1404122"/>
            <a:ext cx="11225473" cy="1547147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After receiving the R-TWT SP information of the Neighbor AP, STA may compare with its own R-TWT Service Period.</a:t>
            </a:r>
          </a:p>
          <a:p>
            <a:r>
              <a:rPr lang="en-US" sz="2000" dirty="0"/>
              <a:t>If there is an overlap between SPs, overlapping R-TWT SP information from the neighbor AP  is provided with </a:t>
            </a:r>
            <a:r>
              <a:rPr lang="en-US" altLang="ko-KR" sz="2000" kern="0" dirty="0">
                <a:ea typeface="MS Gothic" charset="-128"/>
              </a:rPr>
              <a:t>information of the received signal strength </a:t>
            </a:r>
            <a:r>
              <a:rPr lang="en-US" sz="2000" dirty="0"/>
              <a:t>to the STA’s associated AP. Associated AP adjusts transmission parameters, such as MCS.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0A8AD8-CA81-533C-680F-DB952BD8B8B7}"/>
              </a:ext>
            </a:extLst>
          </p:cNvPr>
          <p:cNvSpPr txBox="1">
            <a:spLocks/>
          </p:cNvSpPr>
          <p:nvPr/>
        </p:nvSpPr>
        <p:spPr bwMode="auto">
          <a:xfrm>
            <a:off x="735277" y="509588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Interference Mitigation from a Neighbor AP</a:t>
            </a:r>
          </a:p>
        </p:txBody>
      </p:sp>
      <p:sp>
        <p:nvSpPr>
          <p:cNvPr id="41" name="Line 5">
            <a:extLst>
              <a:ext uri="{FF2B5EF4-FFF2-40B4-BE49-F238E27FC236}">
                <a16:creationId xmlns:a16="http://schemas.microsoft.com/office/drawing/2014/main" id="{CAA545BC-B7B7-C9D4-FE1F-1447B9428E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0486" y="3783010"/>
            <a:ext cx="10180964" cy="1268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BA17CA73-BE78-D10A-E271-B326527BA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869" y="5014952"/>
            <a:ext cx="1668641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30099405-7422-3FD8-BBD6-31A816E90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664" y="5059420"/>
            <a:ext cx="158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Beacon (R-TWT 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5060F174-265B-B119-2275-BF0A4793C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516" y="4267200"/>
            <a:ext cx="119397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11">
            <a:extLst>
              <a:ext uri="{FF2B5EF4-FFF2-40B4-BE49-F238E27FC236}">
                <a16:creationId xmlns:a16="http://schemas.microsoft.com/office/drawing/2014/main" id="{7DF0027B-7496-65B2-CC46-8D1EF08CD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8360" y="4367389"/>
            <a:ext cx="15184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(SPs)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Line 13">
            <a:extLst>
              <a:ext uri="{FF2B5EF4-FFF2-40B4-BE49-F238E27FC236}">
                <a16:creationId xmlns:a16="http://schemas.microsoft.com/office/drawing/2014/main" id="{492EF16E-E63C-3E10-1771-482C7508A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486" y="4635886"/>
            <a:ext cx="10180964" cy="2721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49A588-70EF-F58C-3050-E7505EC8E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0070" y="5051692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E0C988C-92CA-4522-211B-A5C78725B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733" y="5124717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3">
            <a:extLst>
              <a:ext uri="{FF2B5EF4-FFF2-40B4-BE49-F238E27FC236}">
                <a16:creationId xmlns:a16="http://schemas.microsoft.com/office/drawing/2014/main" id="{9A7F06F2-308B-288B-00C3-90A3FFF93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386" y="3611957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4">
            <a:extLst>
              <a:ext uri="{FF2B5EF4-FFF2-40B4-BE49-F238E27FC236}">
                <a16:creationId xmlns:a16="http://schemas.microsoft.com/office/drawing/2014/main" id="{1CBE9023-7A2A-4171-EAF1-D72F25348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378709"/>
            <a:ext cx="4378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 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Line 25">
            <a:extLst>
              <a:ext uri="{FF2B5EF4-FFF2-40B4-BE49-F238E27FC236}">
                <a16:creationId xmlns:a16="http://schemas.microsoft.com/office/drawing/2014/main" id="{00B8C35F-500B-3CD6-ABB9-E91EB797F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486" y="5393116"/>
            <a:ext cx="10180964" cy="2167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29">
            <a:extLst>
              <a:ext uri="{FF2B5EF4-FFF2-40B4-BE49-F238E27FC236}">
                <a16:creationId xmlns:a16="http://schemas.microsoft.com/office/drawing/2014/main" id="{1EB3D750-FA96-45C4-1FB5-80BE9BB02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36" y="5114964"/>
            <a:ext cx="4191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35">
            <a:extLst>
              <a:ext uri="{FF2B5EF4-FFF2-40B4-BE49-F238E27FC236}">
                <a16:creationId xmlns:a16="http://schemas.microsoft.com/office/drawing/2014/main" id="{1D520E0D-99D8-AED1-6C38-56A51D3A2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367" y="5061329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36">
            <a:extLst>
              <a:ext uri="{FF2B5EF4-FFF2-40B4-BE49-F238E27FC236}">
                <a16:creationId xmlns:a16="http://schemas.microsoft.com/office/drawing/2014/main" id="{7A0A0509-2D3A-7544-98A0-9CE42D7C8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644" y="5157091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Freeform 37">
            <a:extLst>
              <a:ext uri="{FF2B5EF4-FFF2-40B4-BE49-F238E27FC236}">
                <a16:creationId xmlns:a16="http://schemas.microsoft.com/office/drawing/2014/main" id="{1C5D1481-5669-0647-9045-4798ADEA71CC}"/>
              </a:ext>
            </a:extLst>
          </p:cNvPr>
          <p:cNvSpPr>
            <a:spLocks noEditPoints="1"/>
          </p:cNvSpPr>
          <p:nvPr/>
        </p:nvSpPr>
        <p:spPr bwMode="auto">
          <a:xfrm>
            <a:off x="4523317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37">
            <a:extLst>
              <a:ext uri="{FF2B5EF4-FFF2-40B4-BE49-F238E27FC236}">
                <a16:creationId xmlns:a16="http://schemas.microsoft.com/office/drawing/2014/main" id="{82A734FE-4855-B016-E37C-E98EC5D99E33}"/>
              </a:ext>
            </a:extLst>
          </p:cNvPr>
          <p:cNvSpPr>
            <a:spLocks noEditPoints="1"/>
          </p:cNvSpPr>
          <p:nvPr/>
        </p:nvSpPr>
        <p:spPr bwMode="auto">
          <a:xfrm>
            <a:off x="7448550" y="3069721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9D9C271-8BEF-6A51-F1B6-7FA50785953E}"/>
              </a:ext>
            </a:extLst>
          </p:cNvPr>
          <p:cNvCxnSpPr/>
          <p:nvPr/>
        </p:nvCxnSpPr>
        <p:spPr bwMode="auto">
          <a:xfrm>
            <a:off x="4583709" y="6335360"/>
            <a:ext cx="28242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CD6C9F2-0C5F-6935-56A1-042225CB96A7}"/>
              </a:ext>
            </a:extLst>
          </p:cNvPr>
          <p:cNvSpPr txBox="1"/>
          <p:nvPr/>
        </p:nvSpPr>
        <p:spPr>
          <a:xfrm>
            <a:off x="5155457" y="6054051"/>
            <a:ext cx="14744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SP1 (AP 2)</a:t>
            </a:r>
            <a:endParaRPr lang="en-US" sz="1200" dirty="0"/>
          </a:p>
        </p:txBody>
      </p:sp>
      <p:sp>
        <p:nvSpPr>
          <p:cNvPr id="63" name="Rectangle 15">
            <a:extLst>
              <a:ext uri="{FF2B5EF4-FFF2-40B4-BE49-F238E27FC236}">
                <a16:creationId xmlns:a16="http://schemas.microsoft.com/office/drawing/2014/main" id="{AAA10E7A-A8A0-C091-E73C-18AD77991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5941" y="3473474"/>
            <a:ext cx="1153295" cy="315887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6">
            <a:extLst>
              <a:ext uri="{FF2B5EF4-FFF2-40B4-BE49-F238E27FC236}">
                <a16:creationId xmlns:a16="http://schemas.microsoft.com/office/drawing/2014/main" id="{8663B4BD-8A27-EBD9-A2D6-E2789C5D6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3592" y="3525012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EA994BC-C218-4317-068C-7865ABCBC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1470" y="5051692"/>
            <a:ext cx="630238" cy="361950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66D30EB-AAE1-EC08-3AB7-6D1435EAF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5133" y="5124717"/>
            <a:ext cx="4429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35">
            <a:extLst>
              <a:ext uri="{FF2B5EF4-FFF2-40B4-BE49-F238E27FC236}">
                <a16:creationId xmlns:a16="http://schemas.microsoft.com/office/drawing/2014/main" id="{5E955E69-62B2-9DEA-393F-BDE536A1E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767" y="5061329"/>
            <a:ext cx="90487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36">
            <a:extLst>
              <a:ext uri="{FF2B5EF4-FFF2-40B4-BE49-F238E27FC236}">
                <a16:creationId xmlns:a16="http://schemas.microsoft.com/office/drawing/2014/main" id="{7D8EA87E-0664-BBCD-F6A6-9B26EAB20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1044" y="5157091"/>
            <a:ext cx="60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Trigger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Freeform 37">
            <a:extLst>
              <a:ext uri="{FF2B5EF4-FFF2-40B4-BE49-F238E27FC236}">
                <a16:creationId xmlns:a16="http://schemas.microsoft.com/office/drawing/2014/main" id="{406B7529-07AE-CA60-4D6A-1BD45544DA44}"/>
              </a:ext>
            </a:extLst>
          </p:cNvPr>
          <p:cNvSpPr>
            <a:spLocks noEditPoints="1"/>
          </p:cNvSpPr>
          <p:nvPr/>
        </p:nvSpPr>
        <p:spPr bwMode="auto">
          <a:xfrm>
            <a:off x="8104717" y="3068690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37">
            <a:extLst>
              <a:ext uri="{FF2B5EF4-FFF2-40B4-BE49-F238E27FC236}">
                <a16:creationId xmlns:a16="http://schemas.microsoft.com/office/drawing/2014/main" id="{17FA4CF9-3DF7-E3A7-5810-C25EBB88A5B4}"/>
              </a:ext>
            </a:extLst>
          </p:cNvPr>
          <p:cNvSpPr>
            <a:spLocks noEditPoints="1"/>
          </p:cNvSpPr>
          <p:nvPr/>
        </p:nvSpPr>
        <p:spPr bwMode="auto">
          <a:xfrm>
            <a:off x="11029950" y="3068690"/>
            <a:ext cx="19050" cy="3359150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F195ACAB-29E3-C8B4-FDA9-4BF297EB2936}"/>
              </a:ext>
            </a:extLst>
          </p:cNvPr>
          <p:cNvCxnSpPr/>
          <p:nvPr/>
        </p:nvCxnSpPr>
        <p:spPr bwMode="auto">
          <a:xfrm>
            <a:off x="8135987" y="6335360"/>
            <a:ext cx="28242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B3FDC3E6-CF30-0E10-350A-402530A528D7}"/>
              </a:ext>
            </a:extLst>
          </p:cNvPr>
          <p:cNvSpPr txBox="1"/>
          <p:nvPr/>
        </p:nvSpPr>
        <p:spPr>
          <a:xfrm>
            <a:off x="8574267" y="6072294"/>
            <a:ext cx="149746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SP2 (AP 2)</a:t>
            </a:r>
            <a:endParaRPr lang="en-US" sz="1200" dirty="0"/>
          </a:p>
        </p:txBody>
      </p:sp>
      <p:sp>
        <p:nvSpPr>
          <p:cNvPr id="147" name="Line 13">
            <a:extLst>
              <a:ext uri="{FF2B5EF4-FFF2-40B4-BE49-F238E27FC236}">
                <a16:creationId xmlns:a16="http://schemas.microsoft.com/office/drawing/2014/main" id="{B577BBA0-117C-0536-21D4-9E9B80756C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0486" y="6009621"/>
            <a:ext cx="10180964" cy="2167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">
            <a:extLst>
              <a:ext uri="{FF2B5EF4-FFF2-40B4-BE49-F238E27FC236}">
                <a16:creationId xmlns:a16="http://schemas.microsoft.com/office/drawing/2014/main" id="{99513723-8D80-9EAA-BBF2-9DAFE241E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542" y="5655059"/>
            <a:ext cx="1038809" cy="2993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15">
            <a:extLst>
              <a:ext uri="{FF2B5EF4-FFF2-40B4-BE49-F238E27FC236}">
                <a16:creationId xmlns:a16="http://schemas.microsoft.com/office/drawing/2014/main" id="{B6D00301-0D96-21B3-281E-DB4B61213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491" y="5662994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16">
            <a:extLst>
              <a:ext uri="{FF2B5EF4-FFF2-40B4-BE49-F238E27FC236}">
                <a16:creationId xmlns:a16="http://schemas.microsoft.com/office/drawing/2014/main" id="{CBEBB1B6-FC6D-AE07-1D09-50BD981AE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0574" y="5706652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24">
            <a:extLst>
              <a:ext uri="{FF2B5EF4-FFF2-40B4-BE49-F238E27FC236}">
                <a16:creationId xmlns:a16="http://schemas.microsoft.com/office/drawing/2014/main" id="{BF1E06BE-79E5-7402-C414-C80C189A0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750309"/>
            <a:ext cx="4378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 2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4">
            <a:extLst>
              <a:ext uri="{FF2B5EF4-FFF2-40B4-BE49-F238E27FC236}">
                <a16:creationId xmlns:a16="http://schemas.microsoft.com/office/drawing/2014/main" id="{4E92CA2F-15C5-1C80-7D26-F49EDD1B8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3942" y="5654028"/>
            <a:ext cx="1098957" cy="27991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Rectangle 15">
            <a:extLst>
              <a:ext uri="{FF2B5EF4-FFF2-40B4-BE49-F238E27FC236}">
                <a16:creationId xmlns:a16="http://schemas.microsoft.com/office/drawing/2014/main" id="{BFA5B4F2-E045-9225-DBDB-080FFA6D8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891" y="5661963"/>
            <a:ext cx="1190625" cy="360362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16">
            <a:extLst>
              <a:ext uri="{FF2B5EF4-FFF2-40B4-BE49-F238E27FC236}">
                <a16:creationId xmlns:a16="http://schemas.microsoft.com/office/drawing/2014/main" id="{EC7D68E9-C3D9-2ED2-980C-EEA709062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1974" y="5705621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15">
            <a:extLst>
              <a:ext uri="{FF2B5EF4-FFF2-40B4-BE49-F238E27FC236}">
                <a16:creationId xmlns:a16="http://schemas.microsoft.com/office/drawing/2014/main" id="{747BB358-ED9A-9502-F6F6-DC76FC8DF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313" y="3459752"/>
            <a:ext cx="1153295" cy="315887"/>
          </a:xfrm>
          <a:prstGeom prst="rect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Rectangle 16">
            <a:extLst>
              <a:ext uri="{FF2B5EF4-FFF2-40B4-BE49-F238E27FC236}">
                <a16:creationId xmlns:a16="http://schemas.microsoft.com/office/drawing/2014/main" id="{658866E8-FE7C-A2EC-C50E-1E38489A6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336" y="3518879"/>
            <a:ext cx="5191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PPDU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54FBBDC-CC75-B842-2203-3E23D116EEF5}"/>
              </a:ext>
            </a:extLst>
          </p:cNvPr>
          <p:cNvSpPr txBox="1"/>
          <p:nvPr/>
        </p:nvSpPr>
        <p:spPr>
          <a:xfrm>
            <a:off x="5141658" y="3793644"/>
            <a:ext cx="1499298" cy="283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Low Rate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EB07353A-FC29-9E66-AAEA-D018E2822712}"/>
              </a:ext>
            </a:extLst>
          </p:cNvPr>
          <p:cNvSpPr txBox="1"/>
          <p:nvPr/>
        </p:nvSpPr>
        <p:spPr>
          <a:xfrm>
            <a:off x="9230454" y="3790317"/>
            <a:ext cx="1499298" cy="283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Low Rate</a:t>
            </a: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EE62003F-6ABA-8DA0-7508-633A05485915}"/>
              </a:ext>
            </a:extLst>
          </p:cNvPr>
          <p:cNvCxnSpPr>
            <a:cxnSpLocks/>
          </p:cNvCxnSpPr>
          <p:nvPr/>
        </p:nvCxnSpPr>
        <p:spPr bwMode="auto">
          <a:xfrm flipV="1">
            <a:off x="3886200" y="3789361"/>
            <a:ext cx="0" cy="463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77332C77-2449-1C70-BF69-E774AAE01410}"/>
              </a:ext>
            </a:extLst>
          </p:cNvPr>
          <p:cNvSpPr txBox="1"/>
          <p:nvPr/>
        </p:nvSpPr>
        <p:spPr>
          <a:xfrm>
            <a:off x="3488526" y="3342623"/>
            <a:ext cx="14992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Path Loss</a:t>
            </a:r>
          </a:p>
          <a:p>
            <a:r>
              <a:rPr lang="en-US" sz="1200" dirty="0">
                <a:solidFill>
                  <a:schemeClr val="tx1"/>
                </a:solidFill>
              </a:rPr>
              <a:t>Calculation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2" name="Freeform 37">
            <a:extLst>
              <a:ext uri="{FF2B5EF4-FFF2-40B4-BE49-F238E27FC236}">
                <a16:creationId xmlns:a16="http://schemas.microsoft.com/office/drawing/2014/main" id="{7EE64A66-6E48-E715-FD9A-3FE6ADD61139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4784804" y="2949575"/>
            <a:ext cx="45719" cy="1848706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37">
            <a:extLst>
              <a:ext uri="{FF2B5EF4-FFF2-40B4-BE49-F238E27FC236}">
                <a16:creationId xmlns:a16="http://schemas.microsoft.com/office/drawing/2014/main" id="{A0AEEA48-2DAF-A484-312A-F9778E2826F4}"/>
              </a:ext>
            </a:extLst>
          </p:cNvPr>
          <p:cNvSpPr>
            <a:spLocks noEditPoints="1"/>
          </p:cNvSpPr>
          <p:nvPr/>
        </p:nvSpPr>
        <p:spPr bwMode="auto">
          <a:xfrm>
            <a:off x="7609510" y="2947954"/>
            <a:ext cx="49834" cy="1848706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87A76E09-7446-5152-57EF-3F41ABEB6CFC}"/>
              </a:ext>
            </a:extLst>
          </p:cNvPr>
          <p:cNvCxnSpPr>
            <a:cxnSpLocks/>
            <a:stCxn id="172" idx="43"/>
          </p:cNvCxnSpPr>
          <p:nvPr/>
        </p:nvCxnSpPr>
        <p:spPr bwMode="auto">
          <a:xfrm flipV="1">
            <a:off x="4784804" y="3200400"/>
            <a:ext cx="2775584" cy="65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EA25BE49-33CF-EC66-98BA-0D36A837147D}"/>
              </a:ext>
            </a:extLst>
          </p:cNvPr>
          <p:cNvSpPr txBox="1"/>
          <p:nvPr/>
        </p:nvSpPr>
        <p:spPr>
          <a:xfrm>
            <a:off x="5307857" y="2919091"/>
            <a:ext cx="149929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SP3 (AP 1)</a:t>
            </a:r>
            <a:endParaRPr lang="en-US" sz="1200" dirty="0"/>
          </a:p>
        </p:txBody>
      </p:sp>
      <p:sp>
        <p:nvSpPr>
          <p:cNvPr id="178" name="Freeform 37">
            <a:extLst>
              <a:ext uri="{FF2B5EF4-FFF2-40B4-BE49-F238E27FC236}">
                <a16:creationId xmlns:a16="http://schemas.microsoft.com/office/drawing/2014/main" id="{E2E798CC-D752-2294-4DB7-3AEE45A220CD}"/>
              </a:ext>
            </a:extLst>
          </p:cNvPr>
          <p:cNvSpPr>
            <a:spLocks noEditPoints="1"/>
          </p:cNvSpPr>
          <p:nvPr/>
        </p:nvSpPr>
        <p:spPr bwMode="auto">
          <a:xfrm>
            <a:off x="8566362" y="2950423"/>
            <a:ext cx="49834" cy="1848706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37">
            <a:extLst>
              <a:ext uri="{FF2B5EF4-FFF2-40B4-BE49-F238E27FC236}">
                <a16:creationId xmlns:a16="http://schemas.microsoft.com/office/drawing/2014/main" id="{75492968-BFCD-3432-6077-D8E5D92998CC}"/>
              </a:ext>
            </a:extLst>
          </p:cNvPr>
          <p:cNvSpPr>
            <a:spLocks noEditPoints="1"/>
          </p:cNvSpPr>
          <p:nvPr/>
        </p:nvSpPr>
        <p:spPr bwMode="auto">
          <a:xfrm>
            <a:off x="11445234" y="2972501"/>
            <a:ext cx="49834" cy="1848706"/>
          </a:xfrm>
          <a:custGeom>
            <a:avLst/>
            <a:gdLst>
              <a:gd name="T0" fmla="*/ 0 w 40"/>
              <a:gd name="T1" fmla="*/ 6740 h 7040"/>
              <a:gd name="T2" fmla="*/ 40 w 40"/>
              <a:gd name="T3" fmla="*/ 6740 h 7040"/>
              <a:gd name="T4" fmla="*/ 20 w 40"/>
              <a:gd name="T5" fmla="*/ 7040 h 7040"/>
              <a:gd name="T6" fmla="*/ 0 w 40"/>
              <a:gd name="T7" fmla="*/ 6540 h 7040"/>
              <a:gd name="T8" fmla="*/ 20 w 40"/>
              <a:gd name="T9" fmla="*/ 6240 h 7040"/>
              <a:gd name="T10" fmla="*/ 40 w 40"/>
              <a:gd name="T11" fmla="*/ 6540 h 7040"/>
              <a:gd name="T12" fmla="*/ 0 w 40"/>
              <a:gd name="T13" fmla="*/ 6540 h 7040"/>
              <a:gd name="T14" fmla="*/ 0 w 40"/>
              <a:gd name="T15" fmla="*/ 5780 h 7040"/>
              <a:gd name="T16" fmla="*/ 40 w 40"/>
              <a:gd name="T17" fmla="*/ 5780 h 7040"/>
              <a:gd name="T18" fmla="*/ 20 w 40"/>
              <a:gd name="T19" fmla="*/ 6080 h 7040"/>
              <a:gd name="T20" fmla="*/ 0 w 40"/>
              <a:gd name="T21" fmla="*/ 5580 h 7040"/>
              <a:gd name="T22" fmla="*/ 20 w 40"/>
              <a:gd name="T23" fmla="*/ 5280 h 7040"/>
              <a:gd name="T24" fmla="*/ 40 w 40"/>
              <a:gd name="T25" fmla="*/ 5580 h 7040"/>
              <a:gd name="T26" fmla="*/ 0 w 40"/>
              <a:gd name="T27" fmla="*/ 5580 h 7040"/>
              <a:gd name="T28" fmla="*/ 0 w 40"/>
              <a:gd name="T29" fmla="*/ 4820 h 7040"/>
              <a:gd name="T30" fmla="*/ 40 w 40"/>
              <a:gd name="T31" fmla="*/ 4820 h 7040"/>
              <a:gd name="T32" fmla="*/ 20 w 40"/>
              <a:gd name="T33" fmla="*/ 5120 h 7040"/>
              <a:gd name="T34" fmla="*/ 0 w 40"/>
              <a:gd name="T35" fmla="*/ 4620 h 7040"/>
              <a:gd name="T36" fmla="*/ 20 w 40"/>
              <a:gd name="T37" fmla="*/ 4320 h 7040"/>
              <a:gd name="T38" fmla="*/ 40 w 40"/>
              <a:gd name="T39" fmla="*/ 4620 h 7040"/>
              <a:gd name="T40" fmla="*/ 0 w 40"/>
              <a:gd name="T41" fmla="*/ 4620 h 7040"/>
              <a:gd name="T42" fmla="*/ 0 w 40"/>
              <a:gd name="T43" fmla="*/ 3860 h 7040"/>
              <a:gd name="T44" fmla="*/ 40 w 40"/>
              <a:gd name="T45" fmla="*/ 3860 h 7040"/>
              <a:gd name="T46" fmla="*/ 20 w 40"/>
              <a:gd name="T47" fmla="*/ 4160 h 7040"/>
              <a:gd name="T48" fmla="*/ 0 w 40"/>
              <a:gd name="T49" fmla="*/ 3660 h 7040"/>
              <a:gd name="T50" fmla="*/ 20 w 40"/>
              <a:gd name="T51" fmla="*/ 3360 h 7040"/>
              <a:gd name="T52" fmla="*/ 40 w 40"/>
              <a:gd name="T53" fmla="*/ 3660 h 7040"/>
              <a:gd name="T54" fmla="*/ 0 w 40"/>
              <a:gd name="T55" fmla="*/ 3660 h 7040"/>
              <a:gd name="T56" fmla="*/ 0 w 40"/>
              <a:gd name="T57" fmla="*/ 2900 h 7040"/>
              <a:gd name="T58" fmla="*/ 40 w 40"/>
              <a:gd name="T59" fmla="*/ 2900 h 7040"/>
              <a:gd name="T60" fmla="*/ 20 w 40"/>
              <a:gd name="T61" fmla="*/ 3200 h 7040"/>
              <a:gd name="T62" fmla="*/ 0 w 40"/>
              <a:gd name="T63" fmla="*/ 2700 h 7040"/>
              <a:gd name="T64" fmla="*/ 20 w 40"/>
              <a:gd name="T65" fmla="*/ 2400 h 7040"/>
              <a:gd name="T66" fmla="*/ 40 w 40"/>
              <a:gd name="T67" fmla="*/ 2700 h 7040"/>
              <a:gd name="T68" fmla="*/ 0 w 40"/>
              <a:gd name="T69" fmla="*/ 2700 h 7040"/>
              <a:gd name="T70" fmla="*/ 0 w 40"/>
              <a:gd name="T71" fmla="*/ 1940 h 7040"/>
              <a:gd name="T72" fmla="*/ 40 w 40"/>
              <a:gd name="T73" fmla="*/ 1940 h 7040"/>
              <a:gd name="T74" fmla="*/ 20 w 40"/>
              <a:gd name="T75" fmla="*/ 2240 h 7040"/>
              <a:gd name="T76" fmla="*/ 0 w 40"/>
              <a:gd name="T77" fmla="*/ 1740 h 7040"/>
              <a:gd name="T78" fmla="*/ 20 w 40"/>
              <a:gd name="T79" fmla="*/ 1440 h 7040"/>
              <a:gd name="T80" fmla="*/ 40 w 40"/>
              <a:gd name="T81" fmla="*/ 1740 h 7040"/>
              <a:gd name="T82" fmla="*/ 0 w 40"/>
              <a:gd name="T83" fmla="*/ 1740 h 7040"/>
              <a:gd name="T84" fmla="*/ 0 w 40"/>
              <a:gd name="T85" fmla="*/ 980 h 7040"/>
              <a:gd name="T86" fmla="*/ 40 w 40"/>
              <a:gd name="T87" fmla="*/ 980 h 7040"/>
              <a:gd name="T88" fmla="*/ 20 w 40"/>
              <a:gd name="T89" fmla="*/ 1280 h 7040"/>
              <a:gd name="T90" fmla="*/ 0 w 40"/>
              <a:gd name="T91" fmla="*/ 780 h 7040"/>
              <a:gd name="T92" fmla="*/ 20 w 40"/>
              <a:gd name="T93" fmla="*/ 480 h 7040"/>
              <a:gd name="T94" fmla="*/ 40 w 40"/>
              <a:gd name="T95" fmla="*/ 780 h 7040"/>
              <a:gd name="T96" fmla="*/ 0 w 40"/>
              <a:gd name="T97" fmla="*/ 780 h 7040"/>
              <a:gd name="T98" fmla="*/ 0 w 40"/>
              <a:gd name="T99" fmla="*/ 20 h 7040"/>
              <a:gd name="T100" fmla="*/ 40 w 40"/>
              <a:gd name="T101" fmla="*/ 20 h 7040"/>
              <a:gd name="T102" fmla="*/ 20 w 40"/>
              <a:gd name="T103" fmla="*/ 320 h 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" h="7040">
                <a:moveTo>
                  <a:pt x="0" y="7020"/>
                </a:moveTo>
                <a:lnTo>
                  <a:pt x="0" y="6740"/>
                </a:lnTo>
                <a:cubicBezTo>
                  <a:pt x="0" y="6729"/>
                  <a:pt x="9" y="6720"/>
                  <a:pt x="20" y="6720"/>
                </a:cubicBezTo>
                <a:cubicBezTo>
                  <a:pt x="31" y="6720"/>
                  <a:pt x="40" y="6729"/>
                  <a:pt x="40" y="6740"/>
                </a:cubicBezTo>
                <a:lnTo>
                  <a:pt x="40" y="7020"/>
                </a:lnTo>
                <a:cubicBezTo>
                  <a:pt x="40" y="7031"/>
                  <a:pt x="31" y="7040"/>
                  <a:pt x="20" y="7040"/>
                </a:cubicBezTo>
                <a:cubicBezTo>
                  <a:pt x="9" y="7040"/>
                  <a:pt x="0" y="7031"/>
                  <a:pt x="0" y="7020"/>
                </a:cubicBezTo>
                <a:close/>
                <a:moveTo>
                  <a:pt x="0" y="6540"/>
                </a:moveTo>
                <a:lnTo>
                  <a:pt x="0" y="6260"/>
                </a:lnTo>
                <a:cubicBezTo>
                  <a:pt x="0" y="6249"/>
                  <a:pt x="9" y="6240"/>
                  <a:pt x="20" y="6240"/>
                </a:cubicBezTo>
                <a:cubicBezTo>
                  <a:pt x="31" y="6240"/>
                  <a:pt x="40" y="6249"/>
                  <a:pt x="40" y="6260"/>
                </a:cubicBezTo>
                <a:lnTo>
                  <a:pt x="40" y="6540"/>
                </a:lnTo>
                <a:cubicBezTo>
                  <a:pt x="40" y="6551"/>
                  <a:pt x="31" y="6560"/>
                  <a:pt x="20" y="6560"/>
                </a:cubicBezTo>
                <a:cubicBezTo>
                  <a:pt x="9" y="6560"/>
                  <a:pt x="0" y="6551"/>
                  <a:pt x="0" y="6540"/>
                </a:cubicBezTo>
                <a:close/>
                <a:moveTo>
                  <a:pt x="0" y="6060"/>
                </a:moveTo>
                <a:lnTo>
                  <a:pt x="0" y="5780"/>
                </a:lnTo>
                <a:cubicBezTo>
                  <a:pt x="0" y="5769"/>
                  <a:pt x="9" y="5760"/>
                  <a:pt x="20" y="5760"/>
                </a:cubicBezTo>
                <a:cubicBezTo>
                  <a:pt x="31" y="5760"/>
                  <a:pt x="40" y="5769"/>
                  <a:pt x="40" y="5780"/>
                </a:cubicBezTo>
                <a:lnTo>
                  <a:pt x="40" y="6060"/>
                </a:lnTo>
                <a:cubicBezTo>
                  <a:pt x="40" y="6071"/>
                  <a:pt x="31" y="6080"/>
                  <a:pt x="20" y="6080"/>
                </a:cubicBezTo>
                <a:cubicBezTo>
                  <a:pt x="9" y="6080"/>
                  <a:pt x="0" y="6071"/>
                  <a:pt x="0" y="6060"/>
                </a:cubicBezTo>
                <a:close/>
                <a:moveTo>
                  <a:pt x="0" y="5580"/>
                </a:moveTo>
                <a:lnTo>
                  <a:pt x="0" y="5300"/>
                </a:lnTo>
                <a:cubicBezTo>
                  <a:pt x="0" y="5289"/>
                  <a:pt x="9" y="5280"/>
                  <a:pt x="20" y="5280"/>
                </a:cubicBezTo>
                <a:cubicBezTo>
                  <a:pt x="31" y="5280"/>
                  <a:pt x="40" y="5289"/>
                  <a:pt x="40" y="5300"/>
                </a:cubicBezTo>
                <a:lnTo>
                  <a:pt x="40" y="5580"/>
                </a:lnTo>
                <a:cubicBezTo>
                  <a:pt x="40" y="5591"/>
                  <a:pt x="31" y="5600"/>
                  <a:pt x="20" y="5600"/>
                </a:cubicBezTo>
                <a:cubicBezTo>
                  <a:pt x="9" y="5600"/>
                  <a:pt x="0" y="5591"/>
                  <a:pt x="0" y="5580"/>
                </a:cubicBezTo>
                <a:close/>
                <a:moveTo>
                  <a:pt x="0" y="5100"/>
                </a:moveTo>
                <a:lnTo>
                  <a:pt x="0" y="4820"/>
                </a:lnTo>
                <a:cubicBezTo>
                  <a:pt x="0" y="4809"/>
                  <a:pt x="9" y="4800"/>
                  <a:pt x="20" y="4800"/>
                </a:cubicBezTo>
                <a:cubicBezTo>
                  <a:pt x="31" y="4800"/>
                  <a:pt x="40" y="4809"/>
                  <a:pt x="40" y="4820"/>
                </a:cubicBezTo>
                <a:lnTo>
                  <a:pt x="40" y="5100"/>
                </a:lnTo>
                <a:cubicBezTo>
                  <a:pt x="40" y="5111"/>
                  <a:pt x="31" y="5120"/>
                  <a:pt x="20" y="5120"/>
                </a:cubicBezTo>
                <a:cubicBezTo>
                  <a:pt x="9" y="5120"/>
                  <a:pt x="0" y="5111"/>
                  <a:pt x="0" y="5100"/>
                </a:cubicBezTo>
                <a:close/>
                <a:moveTo>
                  <a:pt x="0" y="4620"/>
                </a:moveTo>
                <a:lnTo>
                  <a:pt x="0" y="4340"/>
                </a:lnTo>
                <a:cubicBezTo>
                  <a:pt x="0" y="4329"/>
                  <a:pt x="9" y="4320"/>
                  <a:pt x="20" y="4320"/>
                </a:cubicBezTo>
                <a:cubicBezTo>
                  <a:pt x="31" y="4320"/>
                  <a:pt x="40" y="4329"/>
                  <a:pt x="40" y="4340"/>
                </a:cubicBezTo>
                <a:lnTo>
                  <a:pt x="40" y="4620"/>
                </a:lnTo>
                <a:cubicBezTo>
                  <a:pt x="40" y="4631"/>
                  <a:pt x="31" y="4640"/>
                  <a:pt x="20" y="4640"/>
                </a:cubicBezTo>
                <a:cubicBezTo>
                  <a:pt x="9" y="4640"/>
                  <a:pt x="0" y="4631"/>
                  <a:pt x="0" y="4620"/>
                </a:cubicBezTo>
                <a:close/>
                <a:moveTo>
                  <a:pt x="0" y="4140"/>
                </a:moveTo>
                <a:lnTo>
                  <a:pt x="0" y="3860"/>
                </a:lnTo>
                <a:cubicBezTo>
                  <a:pt x="0" y="3849"/>
                  <a:pt x="9" y="3840"/>
                  <a:pt x="20" y="3840"/>
                </a:cubicBezTo>
                <a:cubicBezTo>
                  <a:pt x="31" y="3840"/>
                  <a:pt x="40" y="3849"/>
                  <a:pt x="40" y="3860"/>
                </a:cubicBezTo>
                <a:lnTo>
                  <a:pt x="40" y="4140"/>
                </a:lnTo>
                <a:cubicBezTo>
                  <a:pt x="40" y="4151"/>
                  <a:pt x="31" y="4160"/>
                  <a:pt x="20" y="4160"/>
                </a:cubicBezTo>
                <a:cubicBezTo>
                  <a:pt x="9" y="4160"/>
                  <a:pt x="0" y="4151"/>
                  <a:pt x="0" y="4140"/>
                </a:cubicBezTo>
                <a:close/>
                <a:moveTo>
                  <a:pt x="0" y="3660"/>
                </a:moveTo>
                <a:lnTo>
                  <a:pt x="0" y="3380"/>
                </a:lnTo>
                <a:cubicBezTo>
                  <a:pt x="0" y="3369"/>
                  <a:pt x="9" y="3360"/>
                  <a:pt x="20" y="3360"/>
                </a:cubicBezTo>
                <a:cubicBezTo>
                  <a:pt x="31" y="3360"/>
                  <a:pt x="40" y="3369"/>
                  <a:pt x="40" y="3380"/>
                </a:cubicBezTo>
                <a:lnTo>
                  <a:pt x="40" y="3660"/>
                </a:lnTo>
                <a:cubicBezTo>
                  <a:pt x="40" y="3671"/>
                  <a:pt x="31" y="3680"/>
                  <a:pt x="20" y="3680"/>
                </a:cubicBezTo>
                <a:cubicBezTo>
                  <a:pt x="9" y="3680"/>
                  <a:pt x="0" y="3671"/>
                  <a:pt x="0" y="3660"/>
                </a:cubicBezTo>
                <a:close/>
                <a:moveTo>
                  <a:pt x="0" y="3180"/>
                </a:moveTo>
                <a:lnTo>
                  <a:pt x="0" y="2900"/>
                </a:lnTo>
                <a:cubicBezTo>
                  <a:pt x="0" y="2889"/>
                  <a:pt x="9" y="2880"/>
                  <a:pt x="20" y="2880"/>
                </a:cubicBezTo>
                <a:cubicBezTo>
                  <a:pt x="31" y="2880"/>
                  <a:pt x="40" y="2889"/>
                  <a:pt x="40" y="2900"/>
                </a:cubicBezTo>
                <a:lnTo>
                  <a:pt x="40" y="3180"/>
                </a:lnTo>
                <a:cubicBezTo>
                  <a:pt x="40" y="3191"/>
                  <a:pt x="31" y="3200"/>
                  <a:pt x="20" y="3200"/>
                </a:cubicBezTo>
                <a:cubicBezTo>
                  <a:pt x="9" y="3200"/>
                  <a:pt x="0" y="3191"/>
                  <a:pt x="0" y="3180"/>
                </a:cubicBezTo>
                <a:close/>
                <a:moveTo>
                  <a:pt x="0" y="2700"/>
                </a:moveTo>
                <a:lnTo>
                  <a:pt x="0" y="2420"/>
                </a:lnTo>
                <a:cubicBezTo>
                  <a:pt x="0" y="2409"/>
                  <a:pt x="9" y="2400"/>
                  <a:pt x="20" y="2400"/>
                </a:cubicBezTo>
                <a:cubicBezTo>
                  <a:pt x="31" y="2400"/>
                  <a:pt x="40" y="2409"/>
                  <a:pt x="40" y="2420"/>
                </a:cubicBezTo>
                <a:lnTo>
                  <a:pt x="40" y="2700"/>
                </a:lnTo>
                <a:cubicBezTo>
                  <a:pt x="40" y="2711"/>
                  <a:pt x="31" y="2720"/>
                  <a:pt x="20" y="2720"/>
                </a:cubicBezTo>
                <a:cubicBezTo>
                  <a:pt x="9" y="2720"/>
                  <a:pt x="0" y="2711"/>
                  <a:pt x="0" y="2700"/>
                </a:cubicBezTo>
                <a:close/>
                <a:moveTo>
                  <a:pt x="0" y="2220"/>
                </a:moveTo>
                <a:lnTo>
                  <a:pt x="0" y="1940"/>
                </a:lnTo>
                <a:cubicBezTo>
                  <a:pt x="0" y="1929"/>
                  <a:pt x="9" y="1920"/>
                  <a:pt x="20" y="1920"/>
                </a:cubicBezTo>
                <a:cubicBezTo>
                  <a:pt x="31" y="1920"/>
                  <a:pt x="40" y="1929"/>
                  <a:pt x="40" y="1940"/>
                </a:cubicBezTo>
                <a:lnTo>
                  <a:pt x="40" y="2220"/>
                </a:lnTo>
                <a:cubicBezTo>
                  <a:pt x="40" y="2231"/>
                  <a:pt x="31" y="2240"/>
                  <a:pt x="20" y="2240"/>
                </a:cubicBezTo>
                <a:cubicBezTo>
                  <a:pt x="9" y="2240"/>
                  <a:pt x="0" y="2231"/>
                  <a:pt x="0" y="2220"/>
                </a:cubicBezTo>
                <a:close/>
                <a:moveTo>
                  <a:pt x="0" y="1740"/>
                </a:moveTo>
                <a:lnTo>
                  <a:pt x="0" y="1460"/>
                </a:lnTo>
                <a:cubicBezTo>
                  <a:pt x="0" y="1449"/>
                  <a:pt x="9" y="1440"/>
                  <a:pt x="20" y="1440"/>
                </a:cubicBezTo>
                <a:cubicBezTo>
                  <a:pt x="31" y="1440"/>
                  <a:pt x="40" y="1449"/>
                  <a:pt x="40" y="1460"/>
                </a:cubicBezTo>
                <a:lnTo>
                  <a:pt x="40" y="1740"/>
                </a:lnTo>
                <a:cubicBezTo>
                  <a:pt x="40" y="1751"/>
                  <a:pt x="31" y="1760"/>
                  <a:pt x="20" y="1760"/>
                </a:cubicBezTo>
                <a:cubicBezTo>
                  <a:pt x="9" y="1760"/>
                  <a:pt x="0" y="1751"/>
                  <a:pt x="0" y="1740"/>
                </a:cubicBezTo>
                <a:close/>
                <a:moveTo>
                  <a:pt x="0" y="1260"/>
                </a:moveTo>
                <a:lnTo>
                  <a:pt x="0" y="980"/>
                </a:lnTo>
                <a:cubicBezTo>
                  <a:pt x="0" y="969"/>
                  <a:pt x="9" y="960"/>
                  <a:pt x="20" y="960"/>
                </a:cubicBezTo>
                <a:cubicBezTo>
                  <a:pt x="31" y="960"/>
                  <a:pt x="40" y="969"/>
                  <a:pt x="40" y="980"/>
                </a:cubicBezTo>
                <a:lnTo>
                  <a:pt x="40" y="1260"/>
                </a:lnTo>
                <a:cubicBezTo>
                  <a:pt x="40" y="1271"/>
                  <a:pt x="31" y="1280"/>
                  <a:pt x="20" y="1280"/>
                </a:cubicBezTo>
                <a:cubicBezTo>
                  <a:pt x="9" y="1280"/>
                  <a:pt x="0" y="1271"/>
                  <a:pt x="0" y="1260"/>
                </a:cubicBezTo>
                <a:close/>
                <a:moveTo>
                  <a:pt x="0" y="780"/>
                </a:moveTo>
                <a:lnTo>
                  <a:pt x="0" y="500"/>
                </a:lnTo>
                <a:cubicBezTo>
                  <a:pt x="0" y="489"/>
                  <a:pt x="9" y="480"/>
                  <a:pt x="20" y="480"/>
                </a:cubicBezTo>
                <a:cubicBezTo>
                  <a:pt x="31" y="480"/>
                  <a:pt x="40" y="489"/>
                  <a:pt x="40" y="500"/>
                </a:cubicBezTo>
                <a:lnTo>
                  <a:pt x="40" y="780"/>
                </a:lnTo>
                <a:cubicBezTo>
                  <a:pt x="40" y="791"/>
                  <a:pt x="31" y="800"/>
                  <a:pt x="20" y="800"/>
                </a:cubicBezTo>
                <a:cubicBezTo>
                  <a:pt x="9" y="800"/>
                  <a:pt x="0" y="791"/>
                  <a:pt x="0" y="780"/>
                </a:cubicBezTo>
                <a:close/>
                <a:moveTo>
                  <a:pt x="0" y="300"/>
                </a:move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lnTo>
                  <a:pt x="40" y="300"/>
                </a:lnTo>
                <a:cubicBezTo>
                  <a:pt x="40" y="311"/>
                  <a:pt x="31" y="320"/>
                  <a:pt x="20" y="320"/>
                </a:cubicBezTo>
                <a:cubicBezTo>
                  <a:pt x="9" y="320"/>
                  <a:pt x="0" y="311"/>
                  <a:pt x="0" y="30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378EA82D-3332-CF7C-4D86-AAB534CEDF11}"/>
              </a:ext>
            </a:extLst>
          </p:cNvPr>
          <p:cNvCxnSpPr>
            <a:cxnSpLocks/>
            <a:stCxn id="178" idx="43"/>
          </p:cNvCxnSpPr>
          <p:nvPr/>
        </p:nvCxnSpPr>
        <p:spPr bwMode="auto">
          <a:xfrm flipV="1">
            <a:off x="8616196" y="3201248"/>
            <a:ext cx="2775583" cy="65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52068272-FA6F-2CB9-6E90-6D659445283F}"/>
              </a:ext>
            </a:extLst>
          </p:cNvPr>
          <p:cNvSpPr txBox="1"/>
          <p:nvPr/>
        </p:nvSpPr>
        <p:spPr>
          <a:xfrm>
            <a:off x="9136026" y="2885292"/>
            <a:ext cx="14976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R-TWT SP4 (AP 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88723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000" dirty="0"/>
              <a:t>In this contribution, we provided a STA assisted Multi-AP coordination scheme, where STA informs only R-TWTs that they are affected with received signal strength indication.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altLang="ko-KR" sz="2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3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30049</TotalTime>
  <Words>841</Words>
  <Application>Microsoft Office PowerPoint</Application>
  <PresentationFormat>Widescreen</PresentationFormat>
  <Paragraphs>174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Office Theme</vt:lpstr>
      <vt:lpstr>Document</vt:lpstr>
      <vt:lpstr>STA Assisted Multi-AP Communication</vt:lpstr>
      <vt:lpstr>Abstract</vt:lpstr>
      <vt:lpstr>PowerPoint Presentation</vt:lpstr>
      <vt:lpstr>Multi-AP Coordination to setup R-TWT</vt:lpstr>
      <vt:lpstr>Motivation</vt:lpstr>
      <vt:lpstr>Motivation </vt:lpstr>
      <vt:lpstr>Interference Mitigation to a Neighbor AP</vt:lpstr>
      <vt:lpstr>PowerPoint Presentation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Tuncer Baykas</cp:lastModifiedBy>
  <cp:revision>127</cp:revision>
  <cp:lastPrinted>1601-01-01T00:00:00Z</cp:lastPrinted>
  <dcterms:created xsi:type="dcterms:W3CDTF">2023-04-12T12:23:11Z</dcterms:created>
  <dcterms:modified xsi:type="dcterms:W3CDTF">2023-12-18T16:35:03Z</dcterms:modified>
</cp:coreProperties>
</file>