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8" r:id="rId6"/>
    <p:sldId id="264" r:id="rId7"/>
    <p:sldId id="265" r:id="rId8"/>
    <p:sldId id="270" r:id="rId9"/>
    <p:sldId id="269" r:id="rId10"/>
    <p:sldId id="266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C9370C-8BF0-1DE7-699F-12405ED9AB58}" name="Stephen Orr" initials="SO" userId="Stephen Orr" providerId="None"/>
  <p188:author id="{EDB83DA2-F70D-8D74-8E2B-597DDDC49D7B}" name="Jerome Henry (jerhenry)" initials="J(" userId="S::jerhenry@cisco.com::976d99fe-8e8f-4075-ac47-d601c3bf01de" providerId="AD"/>
  <p188:author id="{95C088BF-9CB7-7F36-75C5-016E6346CB20}" name="Javier Contreras (jacontre)" initials="JC(" userId="S::jacontre@cisco.com::f678dc78-ffc6-46f4-afdf-2399ebcdf2fc" providerId="AD"/>
  <p188:author id="{77D06CC5-0E82-E8CE-999F-3BAB96A15141}" name="Domenico Ficara (dficara)" initials="D(" userId="S::dficara@cisco.com::d598fe88-b88c-443a-91e5-1e91599d5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61CEF1-BBD3-9440-B145-7BF84780976F}" v="2" dt="2023-11-13T16:43:40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94718"/>
  </p:normalViewPr>
  <p:slideViewPr>
    <p:cSldViewPr snapToGrid="0">
      <p:cViewPr varScale="1">
        <p:scale>
          <a:sx n="73" d="100"/>
          <a:sy n="73" d="100"/>
        </p:scale>
        <p:origin x="224" y="10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Contreras et al.,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802.11-23/1427r0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Contreras et al.,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773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1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95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39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60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73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802.11-23/1427r0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 dirty="0"/>
              <a:t>November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Contreras et al.,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Contreras et al.,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irthday_proble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oodcalculators.com/probability-odds-conversion-calculator/" TargetMode="External"/><Relationship Id="rId4" Type="http://schemas.openxmlformats.org/officeDocument/2006/relationships/hyperlink" Target="https://betterexplained.com/articles/understanding-the-birthday-paradox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[</a:t>
            </a:r>
            <a:r>
              <a:rPr lang="en-GB" altLang="zh-CN"/>
              <a:t>Collision Evaluation</a:t>
            </a:r>
            <a:r>
              <a:rPr lang="en-GB"/>
              <a:t>]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4F9FB93C-BC53-9D28-C6EE-A5CC0577D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639197"/>
              </p:ext>
            </p:extLst>
          </p:nvPr>
        </p:nvGraphicFramePr>
        <p:xfrm>
          <a:off x="1191154" y="2433637"/>
          <a:ext cx="9629245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Jerome Henry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jerhenry@cisco.com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Domenico </a:t>
                      </a:r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Ficara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dficara@cisco.com</a:t>
                      </a:r>
                      <a:endParaRPr lang="en-ES" sz="11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Javier Contreras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/>
                        <a:t>jacontre@cisco.com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Stephen Orr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Cisco</a:t>
                      </a:r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100"/>
                        <a:t>sorr@cisco.com</a:t>
                      </a:r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604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502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66199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Birthday problem: </a:t>
            </a:r>
            <a:r>
              <a:rPr lang="en-GB" b="0">
                <a:hlinkClick r:id="rId3"/>
              </a:rPr>
              <a:t>https://en.wikipedia.org/wiki/Birthday_problem</a:t>
            </a:r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Understanding Birthday Paradox: </a:t>
            </a:r>
            <a:r>
              <a:rPr lang="en-GB" b="0">
                <a:hlinkClick r:id="rId4"/>
              </a:rPr>
              <a:t>https://betterexplained.com/articles/understanding-the-birthday-paradox/</a:t>
            </a:r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Probability to Odds conversion: </a:t>
            </a:r>
            <a:r>
              <a:rPr lang="en-GB" b="0">
                <a:hlinkClick r:id="rId5"/>
              </a:rPr>
              <a:t>https://goodcalculators.com/probability-odds-conversion-calculator/</a:t>
            </a:r>
            <a:endParaRPr lang="en-GB" b="0"/>
          </a:p>
          <a:p>
            <a:pPr>
              <a:buFont typeface="Times New Roman" pitchFamily="16" charset="0"/>
              <a:buChar char="•"/>
            </a:pPr>
            <a:endParaRPr lang="en-GB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15364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This document provides evaluation on IRM collision over large scale scenarios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/>
              <a:t>Rev.0 – initial version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Single IRM Collision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42674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Collision of Random Mac selection is a special case of “Birthday Problem”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On set of N random people, at least 2 may share a birthday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Birt</a:t>
            </a:r>
            <a:r>
              <a:rPr lang="en-GB"/>
              <a:t>hday paradox shows that only 23persons are needed for a 50% probability of matching birthday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In general, this is probability calculation for  k number of devices having a pair collision over a large address space N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Address space here is 70368744177664, (2</a:t>
            </a:r>
            <a:r>
              <a:rPr lang="en-GB" baseline="30000"/>
              <a:t>46</a:t>
            </a:r>
            <a:r>
              <a:rPr lang="en-GB"/>
              <a:t>)</a:t>
            </a:r>
          </a:p>
          <a:p>
            <a:pPr>
              <a:buFont typeface="Times New Roman" pitchFamily="16" charset="0"/>
              <a:buChar char="•"/>
            </a:pPr>
            <a:r>
              <a:rPr lang="en-GB" b="0"/>
              <a:t>Formula: p(n) =  1 - [(n-k)!/n!]</a:t>
            </a:r>
          </a:p>
          <a:p>
            <a:pPr marL="0" indent="0"/>
            <a:endParaRPr lang="en-GB" b="0"/>
          </a:p>
          <a:p>
            <a:pPr>
              <a:buFont typeface="Arial" panose="020B0604020202020204" pitchFamily="34" charset="0"/>
              <a:buChar char="•"/>
            </a:pPr>
            <a:r>
              <a:rPr lang="en-GB" b="0"/>
              <a:t>Probability for just 2 devices to have a collision = 1 - (2^</a:t>
            </a:r>
            <a:r>
              <a:rPr lang="en-GB" b="0" baseline="30000"/>
              <a:t>46</a:t>
            </a:r>
            <a:r>
              <a:rPr lang="en-GB" b="0"/>
              <a:t>-1)/(2^</a:t>
            </a:r>
            <a:r>
              <a:rPr lang="en-GB" b="0" baseline="30000"/>
              <a:t>46</a:t>
            </a:r>
            <a:r>
              <a:rPr lang="en-GB" b="0"/>
              <a:t>) = 1/2^</a:t>
            </a:r>
            <a:r>
              <a:rPr lang="en-GB" b="0" baseline="30000"/>
              <a:t>46</a:t>
            </a:r>
          </a:p>
          <a:p>
            <a:pPr marL="0" indent="0"/>
            <a:r>
              <a:rPr lang="en-GB" b="0"/>
              <a:t>	This is roughly 1 - 0.999999999999986 = 1 in almost 1 thousand billion</a:t>
            </a:r>
          </a:p>
          <a:p>
            <a:pPr>
              <a:buFont typeface="Times New Roman" pitchFamily="16" charset="0"/>
              <a:buChar char="•"/>
            </a:pPr>
            <a:r>
              <a:rPr lang="en-GB"/>
              <a:t>Yes, this is clearly not an issue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IRM Collision – Medium Size Scenario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The probability grows exponentially, not linear</a:t>
            </a:r>
          </a:p>
          <a:p>
            <a:pPr marL="0" indent="0"/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Scenario for 20,000 devices, assuming one IRM selection per device, no storage</a:t>
            </a:r>
          </a:p>
          <a:p>
            <a:pPr marL="0" indent="0"/>
            <a:r>
              <a:rPr lang="en-GB" b="0"/>
              <a:t>	(middle size University scenario)</a:t>
            </a:r>
          </a:p>
          <a:p>
            <a:pPr marL="0" indent="0"/>
            <a:r>
              <a:rPr lang="en-GB" b="0"/>
              <a:t>	Total pairs: </a:t>
            </a:r>
            <a:r>
              <a:rPr lang="en-GB" b="0">
                <a:sym typeface="Wingdings" pitchFamily="2" charset="2"/>
              </a:rPr>
              <a:t>(</a:t>
            </a:r>
            <a:r>
              <a:rPr lang="en-GB" b="0"/>
              <a:t>20,000 *19999/2) = 199,990,000  </a:t>
            </a:r>
          </a:p>
          <a:p>
            <a:pPr marL="0" indent="0"/>
            <a:r>
              <a:rPr lang="en-GB" b="0"/>
              <a:t>	Chance per pair 0.00000284203</a:t>
            </a:r>
          </a:p>
          <a:p>
            <a:pPr marL="0" indent="0"/>
            <a:r>
              <a:rPr lang="en-GB" b="0"/>
              <a:t>	Chance different 99.99971579752</a:t>
            </a:r>
          </a:p>
          <a:p>
            <a:pPr marL="0" indent="0"/>
            <a:r>
              <a:rPr lang="en-GB" b="0"/>
              <a:t>	Chance of match 0.00028420248</a:t>
            </a:r>
          </a:p>
          <a:p>
            <a:pPr>
              <a:buFont typeface="Times New Roman" pitchFamily="16" charset="0"/>
              <a:buChar char="•"/>
            </a:pPr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Odds are 1 in 4999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9805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IRM Collision – Day Activity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Same 20K clients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335,000 EAP-4way per day</a:t>
            </a:r>
            <a:endParaRPr lang="en-GB" b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/>
              <a:t>600,000 Roam attempts, 40% are FT</a:t>
            </a:r>
            <a:endParaRPr lang="en-GB">
              <a:cs typeface="Times New Roman"/>
            </a:endParaRPr>
          </a:p>
          <a:p>
            <a:pPr marL="457200" lvl="1" indent="0"/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Total pairs: </a:t>
            </a:r>
            <a:r>
              <a:rPr lang="en-GB" b="0">
                <a:sym typeface="Wingdings" pitchFamily="2" charset="2"/>
              </a:rPr>
              <a:t>(</a:t>
            </a:r>
            <a:r>
              <a:rPr lang="en-GB" b="0"/>
              <a:t>335,000 *334,999/2) = 56112332500.00  </a:t>
            </a:r>
            <a:endParaRPr lang="en-GB" b="0">
              <a:cs typeface="Times New Roman"/>
            </a:endParaRPr>
          </a:p>
          <a:p>
            <a:pPr marL="0" indent="0"/>
            <a:r>
              <a:rPr lang="en-GB" b="0"/>
              <a:t>	Chance per pair: 0.0007974042</a:t>
            </a:r>
            <a:endParaRPr lang="en-GB" b="0">
              <a:cs typeface="Times New Roman"/>
            </a:endParaRPr>
          </a:p>
          <a:p>
            <a:pPr marL="0" indent="0"/>
            <a:r>
              <a:rPr lang="en-GB" b="0"/>
              <a:t>	Chance different: 99.92029136374</a:t>
            </a:r>
            <a:endParaRPr lang="en-GB" b="0">
              <a:cs typeface="Times New Roman"/>
            </a:endParaRPr>
          </a:p>
          <a:p>
            <a:pPr marL="0" indent="0"/>
            <a:r>
              <a:rPr lang="en-GB" b="0"/>
              <a:t>	Chance of match: </a:t>
            </a:r>
            <a:r>
              <a:rPr lang="en-US" b="0"/>
              <a:t>0.07970863626</a:t>
            </a:r>
            <a:endParaRPr lang="en-US" b="0">
              <a:cs typeface="Times New Roman"/>
            </a:endParaRPr>
          </a:p>
          <a:p>
            <a:pPr marL="0" indent="0"/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Odds are </a:t>
            </a:r>
            <a:r>
              <a:rPr lang="en-US" b="0"/>
              <a:t>29.5 : 340.85 (1 : 11.55)</a:t>
            </a:r>
            <a:br>
              <a:rPr lang="en-US" b="0"/>
            </a:br>
            <a:r>
              <a:rPr lang="en-US" b="0"/>
              <a:t>Possibly several daily per year</a:t>
            </a:r>
            <a:endParaRPr lang="en-US" b="0">
              <a:cs typeface="Times New Roman"/>
            </a:endParaRPr>
          </a:p>
          <a:p>
            <a:pPr marL="0" indent="0"/>
            <a:r>
              <a:rPr lang="en-US" b="0"/>
              <a:t>	</a:t>
            </a:r>
            <a:endParaRPr lang="en-GB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7734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IRM Collision – Large Scale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Large University: 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80.000 devices</a:t>
            </a:r>
            <a:endParaRPr lang="en-GB" b="0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/>
              <a:t>IRM stored for 7 days, one IRM per day (very conservative)</a:t>
            </a:r>
            <a:endParaRPr lang="en-GB">
              <a:cs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Population of 560,000 “selection” events for collision</a:t>
            </a:r>
            <a:br>
              <a:rPr lang="en-GB" b="0">
                <a:cs typeface="+mn-lt"/>
              </a:rPr>
            </a:br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Total pairs: </a:t>
            </a:r>
            <a:r>
              <a:rPr lang="en-GB" b="0">
                <a:sym typeface="Wingdings" pitchFamily="2" charset="2"/>
              </a:rPr>
              <a:t>(</a:t>
            </a:r>
            <a:r>
              <a:rPr lang="en-GB" b="0"/>
              <a:t>560,000 *559999/2) = 156799720000  </a:t>
            </a:r>
            <a:endParaRPr lang="en-GB" b="0">
              <a:cs typeface="Times New Roman"/>
            </a:endParaRPr>
          </a:p>
          <a:p>
            <a:pPr marL="0" indent="0"/>
            <a:r>
              <a:rPr lang="en-GB" b="0"/>
              <a:t>	Chance per pair 0.00222825804</a:t>
            </a:r>
            <a:endParaRPr lang="en-GB" b="0">
              <a:cs typeface="Times New Roman"/>
            </a:endParaRPr>
          </a:p>
          <a:p>
            <a:pPr marL="0" indent="0"/>
            <a:r>
              <a:rPr lang="en-GB" b="0"/>
              <a:t>	Chance different 99.77742226837 </a:t>
            </a:r>
            <a:endParaRPr lang="en-GB" b="0">
              <a:cs typeface="Times New Roman"/>
            </a:endParaRPr>
          </a:p>
          <a:p>
            <a:pPr marL="0" indent="0"/>
            <a:r>
              <a:rPr lang="en-GB" b="0"/>
              <a:t>	Chance of match 0.22257773163</a:t>
            </a:r>
            <a:br>
              <a:rPr lang="en-GB" b="0"/>
            </a:br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Odds are 89 : 311 (= 1 : 3.49)</a:t>
            </a:r>
            <a:br>
              <a:rPr lang="en-GB" b="0"/>
            </a:br>
            <a:r>
              <a:rPr lang="en-GB" b="0"/>
              <a:t>Several events per day</a:t>
            </a:r>
            <a:endParaRPr lang="en-GB" b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429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Defining a Collision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IRM Device has been authenticated </a:t>
            </a:r>
          </a:p>
          <a:p>
            <a:pPr>
              <a:buFont typeface="Times New Roman" pitchFamily="16" charset="0"/>
              <a:buChar char="•"/>
            </a:pPr>
            <a:r>
              <a:rPr lang="en-GB" b="0"/>
              <a:t>Non-AP STA sends IRM IE, this address is not the current TA, showing intention to use it</a:t>
            </a:r>
          </a:p>
          <a:p>
            <a:pPr>
              <a:buFont typeface="Times New Roman" pitchFamily="16" charset="0"/>
              <a:buChar char="•"/>
            </a:pPr>
            <a:r>
              <a:rPr lang="en-GB" b="0"/>
              <a:t>Scenario 1: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Address present in the IE matches IRM in use by another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In use: STA has an active valid association within the ESS (beyond AP scope)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This covers random collision </a:t>
            </a:r>
            <a:r>
              <a:rPr lang="en-GB"/>
              <a:t>of two active clients</a:t>
            </a:r>
          </a:p>
          <a:p>
            <a:pPr>
              <a:buFont typeface="Times New Roman" pitchFamily="16" charset="0"/>
              <a:buChar char="•"/>
            </a:pPr>
            <a:r>
              <a:rPr lang="en-GB" b="0"/>
              <a:t>Scenario 2: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Address present in IE matches stored IRM over X time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IRM is not currently in use by active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0"/>
              <a:t>IRM stor</a:t>
            </a:r>
            <a:r>
              <a:rPr lang="en-GB"/>
              <a:t>age may be beyond this standard, as it implies usage scenarios (i.e. policies, debugging long term, DHCP, etc.)</a:t>
            </a:r>
          </a:p>
          <a:p>
            <a:pPr lvl="1">
              <a:buFont typeface="Times New Roman" pitchFamily="16" charset="0"/>
              <a:buChar char="•"/>
            </a:pPr>
            <a:endParaRPr lang="en-GB"/>
          </a:p>
          <a:p>
            <a:pPr lvl="1">
              <a:buFont typeface="Times New Roman" pitchFamily="16" charset="0"/>
              <a:buChar char="•"/>
            </a:pPr>
            <a:endParaRPr lang="en-GB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482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Take Aways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b="0"/>
              <a:t>For small number of devices, the probability is almost null</a:t>
            </a:r>
          </a:p>
          <a:p>
            <a:pPr>
              <a:buFont typeface="Times New Roman" pitchFamily="16" charset="0"/>
              <a:buChar char="•"/>
            </a:pPr>
            <a:r>
              <a:rPr lang="en-GB" b="0"/>
              <a:t>For large scale with retention, a collision will happen several times per year/day</a:t>
            </a:r>
          </a:p>
          <a:p>
            <a:pPr>
              <a:buFont typeface="Times New Roman" pitchFamily="16" charset="0"/>
              <a:buChar char="•"/>
            </a:pPr>
            <a:r>
              <a:rPr lang="en-GB" b="0"/>
              <a:t>It is advisable to define collision handling procedures in 802.11bh</a:t>
            </a:r>
            <a:br>
              <a:rPr lang="en-GB" b="0"/>
            </a:br>
            <a:endParaRPr lang="en-GB" b="0"/>
          </a:p>
          <a:p>
            <a:pPr>
              <a:buFont typeface="Times New Roman" pitchFamily="16" charset="0"/>
              <a:buChar char="•"/>
            </a:pPr>
            <a:r>
              <a:rPr lang="en-GB" b="0"/>
              <a:t>“Random” selection implementation will have bias: devices may not use full address space, or poor RNG operations: </a:t>
            </a:r>
            <a:r>
              <a:rPr lang="en-GB" b="0">
                <a:solidFill>
                  <a:srgbClr val="FF0000"/>
                </a:solidFill>
              </a:rPr>
              <a:t>In practice odds will be higher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856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GB"/>
              <a:t>Proposals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39416" y="1554007"/>
            <a:ext cx="10361084" cy="4113213"/>
          </a:xfrm>
          <a:ln/>
        </p:spPr>
        <p:txBody>
          <a:bodyPr/>
          <a:lstStyle/>
          <a:p>
            <a:pPr marL="457200" indent="-457200">
              <a:buAutoNum type="arabicPeriod"/>
            </a:pPr>
            <a:r>
              <a:rPr lang="en-GB" b="0">
                <a:cs typeface="Times New Roman"/>
              </a:rPr>
              <a:t>AP STA must compare IRM only for authenticated devices</a:t>
            </a:r>
            <a:endParaRPr lang="en-US"/>
          </a:p>
          <a:p>
            <a:pPr marL="457200" indent="-457200">
              <a:buAutoNum type="arabicPeriod"/>
            </a:pPr>
            <a:r>
              <a:rPr lang="en-GB" b="0">
                <a:cs typeface="Times New Roman"/>
              </a:rPr>
              <a:t>Define collision detection flag on </a:t>
            </a:r>
            <a:r>
              <a:rPr lang="en-GB" b="0" err="1">
                <a:cs typeface="Times New Roman"/>
              </a:rPr>
              <a:t>EAPoL</a:t>
            </a:r>
            <a:r>
              <a:rPr lang="en-GB" b="0">
                <a:cs typeface="Times New Roman"/>
              </a:rPr>
              <a:t> M3</a:t>
            </a:r>
            <a:endParaRPr lang="en-GB"/>
          </a:p>
          <a:p>
            <a:pPr marL="857250" lvl="1" indent="-457200">
              <a:buAutoNum type="arabicPeriod"/>
            </a:pPr>
            <a:r>
              <a:rPr lang="en-GB" sz="2400">
                <a:cs typeface="Times New Roman"/>
              </a:rPr>
              <a:t>Avoid collision handling during Association response to avoid DoS</a:t>
            </a:r>
            <a:endParaRPr lang="en-GB">
              <a:cs typeface="Times New Roman"/>
            </a:endParaRPr>
          </a:p>
          <a:p>
            <a:pPr marL="857250" lvl="1" indent="-457200">
              <a:buAutoNum type="arabicPeriod"/>
            </a:pPr>
            <a:r>
              <a:rPr lang="en-GB" sz="2400">
                <a:cs typeface="Times New Roman"/>
              </a:rPr>
              <a:t>Upon collision detection warning, STA generates a new IRM</a:t>
            </a:r>
            <a:endParaRPr lang="en-GB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GB" b="0"/>
              <a:t>Collision may have upper layer implications: e.g., linking user ID to devices in use</a:t>
            </a:r>
            <a:endParaRPr lang="en-GB" b="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GB" b="0">
                <a:cs typeface="Times New Roman"/>
              </a:rPr>
              <a:t>In case of collision on M2, AP STA will reply with Status = 2 (from in Okan's 1262/r0), and STA has to repropose IRM through protected Action frame exchange  had proposal for IRM </a:t>
            </a:r>
            <a:endParaRPr lang="en-GB" b="0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GB" b="0">
                <a:cs typeface="Times New Roman"/>
              </a:rPr>
              <a:t>Failure to obtain a non-collision IRM will lead to next 4WAY to fail</a:t>
            </a:r>
          </a:p>
          <a:p>
            <a:pPr>
              <a:buFont typeface="Times New Roman" pitchFamily="16" charset="0"/>
              <a:buChar char="•"/>
            </a:pPr>
            <a:endParaRPr lang="en-GB" b="0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latin typeface="Times New Roman"/>
                <a:ea typeface="MS Gothic"/>
                <a:cs typeface="Arial Unicode MS"/>
              </a:rPr>
              <a:t>Contreras et al, Cisco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5521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</TotalTime>
  <Words>953</Words>
  <Application>Microsoft Macintosh PowerPoint</Application>
  <PresentationFormat>Widescreen</PresentationFormat>
  <Paragraphs>166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Office Theme</vt:lpstr>
      <vt:lpstr>[Collision Evaluation]</vt:lpstr>
      <vt:lpstr>Abstract</vt:lpstr>
      <vt:lpstr>Single IRM Collision</vt:lpstr>
      <vt:lpstr>IRM Collision – Medium Size Scenario</vt:lpstr>
      <vt:lpstr>IRM Collision – Day Activity</vt:lpstr>
      <vt:lpstr>IRM Collision – Large Scale</vt:lpstr>
      <vt:lpstr>Defining a Collision</vt:lpstr>
      <vt:lpstr>Take Aways</vt:lpstr>
      <vt:lpstr>Proposals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CID18 and CID111 Resolution for LB274</dc:title>
  <dc:creator>Okan Mutgan (NSB)</dc:creator>
  <cp:keywords>11-23-1427-01-00bh</cp:keywords>
  <cp:lastModifiedBy>Jerome Henry (jerhenry)</cp:lastModifiedBy>
  <cp:revision>4</cp:revision>
  <cp:lastPrinted>1601-01-01T00:00:00Z</cp:lastPrinted>
  <dcterms:created xsi:type="dcterms:W3CDTF">2023-08-27T21:01:15Z</dcterms:created>
  <dcterms:modified xsi:type="dcterms:W3CDTF">2023-11-13T19:26:00Z</dcterms:modified>
</cp:coreProperties>
</file>