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1011" r:id="rId4"/>
    <p:sldId id="262" r:id="rId5"/>
    <p:sldId id="1012" r:id="rId6"/>
    <p:sldId id="280" r:id="rId7"/>
    <p:sldId id="1022" r:id="rId8"/>
    <p:sldId id="282" r:id="rId9"/>
    <p:sldId id="1021" r:id="rId10"/>
    <p:sldId id="1018" r:id="rId11"/>
    <p:sldId id="277" r:id="rId12"/>
    <p:sldId id="284" r:id="rId13"/>
    <p:sldId id="285" r:id="rId14"/>
    <p:sldId id="1013" r:id="rId15"/>
    <p:sldId id="1019" r:id="rId16"/>
    <p:sldId id="1020" r:id="rId17"/>
    <p:sldId id="1014" r:id="rId18"/>
    <p:sldId id="263" r:id="rId19"/>
    <p:sldId id="269" r:id="rId20"/>
    <p:sldId id="270" r:id="rId21"/>
    <p:sldId id="271" r:id="rId22"/>
    <p:sldId id="272" r:id="rId23"/>
    <p:sldId id="273" r:id="rId24"/>
    <p:sldId id="274" r:id="rId25"/>
    <p:sldId id="286" r:id="rId26"/>
    <p:sldId id="287" r:id="rId27"/>
    <p:sldId id="288" r:id="rId28"/>
    <p:sldId id="1015" r:id="rId29"/>
    <p:sldId id="1016" r:id="rId30"/>
    <p:sldId id="1017" r:id="rId3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AFC06-FB96-4CA1-8DFD-CA02C8E353ED}" v="1" dt="2023-11-13T19:16:44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802.11-23/xxxxr0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Carlos Rios, TWI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802.11-23/xxxxr0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Carlos Rios, TWI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22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08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01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35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77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40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08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79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84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63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16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6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76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49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692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38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790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39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63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3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61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2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39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3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A971600-B940-44F2-0CCF-3ABBFB748CCC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2285" y="336550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802.11-23/2060r0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52755"/>
            <a:ext cx="10363200" cy="724401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/>
              <a:t>MIMO Dynamic Polarization Multiplexing and Beamforming:</a:t>
            </a:r>
            <a:br>
              <a:rPr lang="en-GB" sz="2400"/>
            </a:br>
            <a:r>
              <a:rPr lang="en-GB" sz="2400"/>
              <a:t>A Proposed IEEE802.11bn PHY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521209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2023-11-13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542200"/>
              </p:ext>
            </p:extLst>
          </p:nvPr>
        </p:nvGraphicFramePr>
        <p:xfrm>
          <a:off x="992188" y="2416175"/>
          <a:ext cx="10352087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59112" imgH="2542938" progId="Word.Document.8">
                  <p:embed/>
                </p:oleObj>
              </mc:Choice>
              <mc:Fallback>
                <p:oleObj name="Document" r:id="rId3" imgW="10459112" imgH="2542938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416175"/>
                        <a:ext cx="10352087" cy="2517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Dynamic Polarization Trunk-Drop Architecture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3CA012-D48A-725E-5CA3-66245AFFA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586" y="1319212"/>
            <a:ext cx="7736827" cy="490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53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19C4D-3598-5A3D-46D1-633451D70A9D}"/>
              </a:ext>
            </a:extLst>
          </p:cNvPr>
          <p:cNvSpPr txBox="1"/>
          <p:nvPr/>
        </p:nvSpPr>
        <p:spPr>
          <a:xfrm>
            <a:off x="794279" y="1381087"/>
            <a:ext cx="10603441" cy="487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lvl="2" indent="-2270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Although possessed of the world’s fastest Physical Layer, the proposed WiFi-bn constructs need further associated PHY/MAC extensions to yield truly compelling products and services:</a:t>
            </a: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Link Throughput Maximization TDMA MAC</a:t>
            </a:r>
            <a:b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(Let’s max out the already massive pipe)</a:t>
            </a:r>
          </a:p>
          <a:p>
            <a:pPr marL="685800"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 up to 90%/ 10% Downstream/ Upstream traffic split</a:t>
            </a:r>
          </a:p>
          <a:p>
            <a:pPr marL="685800"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 up to 32k Client Access List</a:t>
            </a: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Direct-/ near- Non-Line-of-Sight Link Optimization PHY</a:t>
            </a:r>
            <a:b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(Gotta deal with those annoying 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almost universally obstructed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Base Station-Subscriber radio links)  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MIMO AP Tx DLOS Beamforming/ Beamsteering </a:t>
            </a: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MU-MIMO AP Tx Adaptive Sectorization</a:t>
            </a: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MIMO Client Rx DLOS/ nLOS/ NLOS Beamforming/ Beamsteering</a:t>
            </a: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MU-MIMO Client Rx AP Beamsplit Multipath Aggregation/ Diversity Combining</a:t>
            </a:r>
          </a:p>
          <a:p>
            <a:pPr marL="4572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Resilient Unlicensed Band Operations PHY</a:t>
            </a:r>
            <a:b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(Just like at 2.4 and 5, it’s gonna be a jungle at 6 GHz)</a:t>
            </a:r>
            <a:endParaRPr lang="en-US" sz="20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MU-MIMO Client Rx Interference Cancellation </a:t>
            </a:r>
          </a:p>
          <a:p>
            <a:pPr marL="227013" lvl="1" indent="-2270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This is a call for any and all interested doteleveners to collaborate with TWI in developing these mission-critical WiFi-bn capabilities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687773-0457-A0EA-91E8-720612440F39}"/>
              </a:ext>
            </a:extLst>
          </p:cNvPr>
          <p:cNvSpPr txBox="1">
            <a:spLocks/>
          </p:cNvSpPr>
          <p:nvPr/>
        </p:nvSpPr>
        <p:spPr bwMode="auto">
          <a:xfrm>
            <a:off x="685800" y="598654"/>
            <a:ext cx="10820399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</a:rPr>
              <a:t>Proposed Dynamic Polarization-complementary TGbn Tasks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3488659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38EBF2C-B240-9654-C645-034BFA077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93" y="1228363"/>
            <a:ext cx="6254256" cy="32670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96638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DC83D890-10BB-4905-98E9-EC5FFEC1B9BB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57" y="606425"/>
            <a:ext cx="10589685" cy="454438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Representative “</a:t>
            </a:r>
            <a:r>
              <a:rPr lang="en-US" sz="2800" dirty="0">
                <a:solidFill>
                  <a:schemeClr val="tx1"/>
                </a:solidFill>
              </a:rPr>
              <a:t>TownWiFi” Network</a:t>
            </a:r>
            <a:endParaRPr lang="en-GB" sz="2800" dirty="0"/>
          </a:p>
        </p:txBody>
      </p:sp>
      <p:graphicFrame>
        <p:nvGraphicFramePr>
          <p:cNvPr id="24" name="Table 10">
            <a:extLst>
              <a:ext uri="{FF2B5EF4-FFF2-40B4-BE49-F238E27FC236}">
                <a16:creationId xmlns:a16="http://schemas.microsoft.com/office/drawing/2014/main" id="{A4EC33F0-CE76-8CC6-5E29-9B456F4BB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471009"/>
              </p:ext>
            </p:extLst>
          </p:nvPr>
        </p:nvGraphicFramePr>
        <p:xfrm>
          <a:off x="2179099" y="4743280"/>
          <a:ext cx="4354671" cy="149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6819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800546">
                  <a:extLst>
                    <a:ext uri="{9D8B030D-6E8A-4147-A177-3AD203B41FA5}">
                      <a16:colId xmlns:a16="http://schemas.microsoft.com/office/drawing/2014/main" val="2518392292"/>
                    </a:ext>
                  </a:extLst>
                </a:gridCol>
                <a:gridCol w="1357681">
                  <a:extLst>
                    <a:ext uri="{9D8B030D-6E8A-4147-A177-3AD203B41FA5}">
                      <a16:colId xmlns:a16="http://schemas.microsoft.com/office/drawing/2014/main" val="2358904673"/>
                    </a:ext>
                  </a:extLst>
                </a:gridCol>
                <a:gridCol w="1369625">
                  <a:extLst>
                    <a:ext uri="{9D8B030D-6E8A-4147-A177-3AD203B41FA5}">
                      <a16:colId xmlns:a16="http://schemas.microsoft.com/office/drawing/2014/main" val="86172795"/>
                    </a:ext>
                  </a:extLst>
                </a:gridCol>
              </a:tblGrid>
              <a:tr h="21785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35402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WiFiBH </a:t>
                      </a:r>
                    </a:p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AP-AP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 km/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GbE @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87/13 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42944"/>
                  </a:ext>
                </a:extLst>
              </a:tr>
              <a:tr h="728595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FWiFiA </a:t>
                      </a:r>
                      <a:b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-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 Gbps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 Gbps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36.9 Gbps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 Gbps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m/ Free Space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km/ 6m Foliage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km/ 6m Foliage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5km/ 6m Foliage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km/ 6m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GbE/ 32.0k Subs 52 GbE/ 20.8k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GbE/ 15.2k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GbE/ 10.8k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GbE/ 6.4k Subs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38515"/>
                  </a:ext>
                </a:extLst>
              </a:tr>
            </a:tbl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B8794A62-07DE-3115-DD4A-B88AD303B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233102"/>
              </p:ext>
            </p:extLst>
          </p:nvPr>
        </p:nvGraphicFramePr>
        <p:xfrm>
          <a:off x="7231278" y="4912878"/>
          <a:ext cx="2247900" cy="1127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9400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</a:tblGrid>
              <a:tr h="1590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Subscriber-Allocated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TownWiFi Costs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/>
                        <a:t>6 GHz RF  Attn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15909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WiFi-bn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94746"/>
                  </a:ext>
                </a:extLst>
              </a:tr>
              <a:tr h="15909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WiFi-bn CPE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76141"/>
                  </a:ext>
                </a:extLst>
              </a:tr>
              <a:tr h="15909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60/60/24/7 10Mbps 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&lt;$1/ 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43524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29D890D1-D147-16E3-C73B-C32F46C431B5}"/>
              </a:ext>
            </a:extLst>
          </p:cNvPr>
          <p:cNvSpPr/>
          <p:nvPr/>
        </p:nvSpPr>
        <p:spPr bwMode="auto">
          <a:xfrm>
            <a:off x="5093027" y="5879151"/>
            <a:ext cx="1435973" cy="180975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B21A6F-3955-50CE-E301-2782434E1223}"/>
              </a:ext>
            </a:extLst>
          </p:cNvPr>
          <p:cNvGrpSpPr/>
          <p:nvPr/>
        </p:nvGrpSpPr>
        <p:grpSpPr>
          <a:xfrm>
            <a:off x="6497988" y="1352704"/>
            <a:ext cx="4636764" cy="2991322"/>
            <a:chOff x="6497988" y="1352704"/>
            <a:chExt cx="4636764" cy="299132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2477AE-28F5-848A-AF63-BB09DA496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5596" y="1492816"/>
              <a:ext cx="3733111" cy="285121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0B125D5-E4F9-5FC5-CD69-D4588C20F0C7}"/>
                </a:ext>
              </a:extLst>
            </p:cNvPr>
            <p:cNvSpPr/>
            <p:nvPr/>
          </p:nvSpPr>
          <p:spPr>
            <a:xfrm rot="4014744">
              <a:off x="7531187" y="1357186"/>
              <a:ext cx="73157" cy="182847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E4BB66E-F26C-D0BB-0856-A9E707F0FF70}"/>
                </a:ext>
              </a:extLst>
            </p:cNvPr>
            <p:cNvSpPr/>
            <p:nvPr/>
          </p:nvSpPr>
          <p:spPr>
            <a:xfrm rot="5134187" flipH="1">
              <a:off x="8059594" y="1175765"/>
              <a:ext cx="84094" cy="275681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E57111-5A01-D242-6FDA-04F48483D508}"/>
                </a:ext>
              </a:extLst>
            </p:cNvPr>
            <p:cNvSpPr/>
            <p:nvPr/>
          </p:nvSpPr>
          <p:spPr>
            <a:xfrm rot="6408794">
              <a:off x="8597185" y="1273266"/>
              <a:ext cx="99066" cy="404025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2C6B203-A838-CB72-DB1B-85CA8870DCD0}"/>
                </a:ext>
              </a:extLst>
            </p:cNvPr>
            <p:cNvSpPr/>
            <p:nvPr/>
          </p:nvSpPr>
          <p:spPr bwMode="auto">
            <a:xfrm>
              <a:off x="6497988" y="1352704"/>
              <a:ext cx="452232" cy="1755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CB1D12A-69D7-9441-3F38-DAEBC3AF9EB1}"/>
                </a:ext>
              </a:extLst>
            </p:cNvPr>
            <p:cNvSpPr/>
            <p:nvPr/>
          </p:nvSpPr>
          <p:spPr bwMode="auto">
            <a:xfrm>
              <a:off x="6498167" y="1444679"/>
              <a:ext cx="452232" cy="1755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3DC9006-0D74-101A-B764-12F46F31C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54464" y="2994712"/>
              <a:ext cx="1680288" cy="454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4768288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97" y="598654"/>
            <a:ext cx="10589685" cy="487083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Representative “MetroWiFi” </a:t>
            </a:r>
            <a:r>
              <a:rPr lang="en-US" sz="2800" dirty="0">
                <a:solidFill>
                  <a:schemeClr val="tx1"/>
                </a:solidFill>
                <a:effectLst/>
              </a:rPr>
              <a:t>Network</a:t>
            </a:r>
            <a:endParaRPr lang="en-GB" sz="2800" dirty="0"/>
          </a:p>
        </p:txBody>
      </p:sp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70B58F11-7200-DEE7-2DD2-21D18458B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017657"/>
              </p:ext>
            </p:extLst>
          </p:nvPr>
        </p:nvGraphicFramePr>
        <p:xfrm>
          <a:off x="1402829" y="4327375"/>
          <a:ext cx="474008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4325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901558">
                  <a:extLst>
                    <a:ext uri="{9D8B030D-6E8A-4147-A177-3AD203B41FA5}">
                      <a16:colId xmlns:a16="http://schemas.microsoft.com/office/drawing/2014/main" val="2518392292"/>
                    </a:ext>
                  </a:extLst>
                </a:gridCol>
                <a:gridCol w="1438316">
                  <a:extLst>
                    <a:ext uri="{9D8B030D-6E8A-4147-A177-3AD203B41FA5}">
                      <a16:colId xmlns:a16="http://schemas.microsoft.com/office/drawing/2014/main" val="2358904673"/>
                    </a:ext>
                  </a:extLst>
                </a:gridCol>
                <a:gridCol w="1405890">
                  <a:extLst>
                    <a:ext uri="{9D8B030D-6E8A-4147-A177-3AD203B41FA5}">
                      <a16:colId xmlns:a16="http://schemas.microsoft.com/office/drawing/2014/main" val="86172795"/>
                    </a:ext>
                  </a:extLst>
                </a:gridCol>
              </a:tblGrid>
              <a:tr h="20772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727038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12x </a:t>
                      </a:r>
                      <a:b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FWiFiA </a:t>
                      </a:r>
                      <a:b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-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 Tbps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 Gbps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 Gbps 222 Gbps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m/ Free Space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km/ 6m Foliage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km/ 6m Foliage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5km/ 6m Foliage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km/ 6m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 GbE/ 384k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624 GbE/ 250k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 GbE/ 182k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 GbE/ 130k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 GbE/ 77k Subs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38515"/>
                  </a:ext>
                </a:extLst>
              </a:tr>
            </a:tbl>
          </a:graphicData>
        </a:graphic>
      </p:graphicFrame>
      <p:graphicFrame>
        <p:nvGraphicFramePr>
          <p:cNvPr id="25" name="Table 10">
            <a:extLst>
              <a:ext uri="{FF2B5EF4-FFF2-40B4-BE49-F238E27FC236}">
                <a16:creationId xmlns:a16="http://schemas.microsoft.com/office/drawing/2014/main" id="{56CAFF01-97BA-08B3-6A6D-E99D4A807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01825"/>
              </p:ext>
            </p:extLst>
          </p:nvPr>
        </p:nvGraphicFramePr>
        <p:xfrm>
          <a:off x="2502004" y="5464425"/>
          <a:ext cx="2502831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4074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748757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</a:tblGrid>
              <a:tr h="1781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User-Allocated MetroWiFi Costs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/>
                        <a:t>6 GHz RF  Attn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17813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WiFi-bn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94746"/>
                  </a:ext>
                </a:extLst>
              </a:tr>
              <a:tr h="17813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WiFi-bn CPE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76141"/>
                  </a:ext>
                </a:extLst>
              </a:tr>
              <a:tr h="17813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60/60/24/7 10Mbps 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&lt;$1/ 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43524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8309FFB9-4769-8362-5B89-11D759FDF248}"/>
              </a:ext>
            </a:extLst>
          </p:cNvPr>
          <p:cNvGrpSpPr/>
          <p:nvPr/>
        </p:nvGrpSpPr>
        <p:grpSpPr>
          <a:xfrm>
            <a:off x="1198338" y="1159835"/>
            <a:ext cx="10384511" cy="5048323"/>
            <a:chOff x="1198338" y="1110737"/>
            <a:chExt cx="10384511" cy="504832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C6EB629-2791-1B7E-EC0D-810A29C99D66}"/>
                </a:ext>
              </a:extLst>
            </p:cNvPr>
            <p:cNvGrpSpPr/>
            <p:nvPr/>
          </p:nvGrpSpPr>
          <p:grpSpPr>
            <a:xfrm>
              <a:off x="6419010" y="1402742"/>
              <a:ext cx="5163839" cy="4756318"/>
              <a:chOff x="6419010" y="1402742"/>
              <a:chExt cx="5163839" cy="4756318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18F31325-D4A2-6B47-87A0-5B6D6EE1A4F4}"/>
                  </a:ext>
                </a:extLst>
              </p:cNvPr>
              <p:cNvGrpSpPr/>
              <p:nvPr/>
            </p:nvGrpSpPr>
            <p:grpSpPr>
              <a:xfrm>
                <a:off x="6419010" y="1402742"/>
                <a:ext cx="5163839" cy="4756318"/>
                <a:chOff x="8425254" y="3248160"/>
                <a:chExt cx="3050115" cy="2769763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3DE9CB1D-8F91-DDC1-DDC9-01C1009CD8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4197" r="11049" b="19533"/>
                <a:stretch/>
              </p:blipFill>
              <p:spPr>
                <a:xfrm>
                  <a:off x="8425254" y="3248160"/>
                  <a:ext cx="3050115" cy="2769763"/>
                </a:xfrm>
                <a:prstGeom prst="rect">
                  <a:avLst/>
                </a:prstGeom>
              </p:spPr>
            </p:pic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847611D0-B2F4-F429-D5D2-D079D55C07B2}"/>
                    </a:ext>
                  </a:extLst>
                </p:cNvPr>
                <p:cNvSpPr/>
                <p:nvPr/>
              </p:nvSpPr>
              <p:spPr bwMode="auto">
                <a:xfrm>
                  <a:off x="8729560" y="3540640"/>
                  <a:ext cx="2205436" cy="2218692"/>
                </a:xfrm>
                <a:prstGeom prst="ellipse">
                  <a:avLst/>
                </a:prstGeom>
                <a:noFill/>
                <a:ln w="34925" cap="flat" cmpd="sng" algn="ctr">
                  <a:solidFill>
                    <a:schemeClr val="bg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endParaRPr>
                </a:p>
              </p:txBody>
            </p:sp>
          </p:grp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98A865D-527F-B9DE-97FD-2B6FCCBA4B1F}"/>
                  </a:ext>
                </a:extLst>
              </p:cNvPr>
              <p:cNvSpPr/>
              <p:nvPr/>
            </p:nvSpPr>
            <p:spPr bwMode="auto">
              <a:xfrm>
                <a:off x="8646929" y="3698876"/>
                <a:ext cx="416983" cy="251491"/>
              </a:xfrm>
              <a:prstGeom prst="ellipse">
                <a:avLst/>
              </a:prstGeom>
              <a:noFill/>
              <a:ln w="34925" cap="flat" cmpd="sng" algn="ctr">
                <a:solidFill>
                  <a:srgbClr val="FFC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A7F463-E671-34C2-FDBB-85E31AB51A8E}"/>
                </a:ext>
              </a:extLst>
            </p:cNvPr>
            <p:cNvCxnSpPr>
              <a:cxnSpLocks/>
              <a:endCxn id="29" idx="7"/>
            </p:cNvCxnSpPr>
            <p:nvPr/>
          </p:nvCxnSpPr>
          <p:spPr bwMode="auto">
            <a:xfrm>
              <a:off x="5605949" y="1493087"/>
              <a:ext cx="3396897" cy="2242619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018C38C-2B28-505F-8E81-B81206E955D7}"/>
                </a:ext>
              </a:extLst>
            </p:cNvPr>
            <p:cNvGrpSpPr/>
            <p:nvPr/>
          </p:nvGrpSpPr>
          <p:grpSpPr>
            <a:xfrm>
              <a:off x="1198338" y="1110737"/>
              <a:ext cx="5163839" cy="2767842"/>
              <a:chOff x="1160760" y="1270757"/>
              <a:chExt cx="5163839" cy="2767842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F70DA38-5D01-1A6F-B939-722DF2A26B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3996" y="1369840"/>
                <a:ext cx="4489322" cy="2592560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0E3EC2-5BA0-21EE-D975-C8BB4E6D9751}"/>
                  </a:ext>
                </a:extLst>
              </p:cNvPr>
              <p:cNvSpPr txBox="1"/>
              <p:nvPr/>
            </p:nvSpPr>
            <p:spPr>
              <a:xfrm>
                <a:off x="1742643" y="2865656"/>
                <a:ext cx="99144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1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~$60k/mo</a:t>
                </a:r>
                <a:endParaRPr lang="en-US" sz="1000" b="1" baseline="-25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81E1EBE-B098-681F-773C-BB95A024E0FD}"/>
                  </a:ext>
                </a:extLst>
              </p:cNvPr>
              <p:cNvSpPr/>
              <p:nvPr/>
            </p:nvSpPr>
            <p:spPr bwMode="auto">
              <a:xfrm>
                <a:off x="1160760" y="1270757"/>
                <a:ext cx="5163839" cy="2767842"/>
              </a:xfrm>
              <a:prstGeom prst="ellipse">
                <a:avLst/>
              </a:prstGeom>
              <a:noFill/>
              <a:ln w="34925" cap="flat" cmpd="sng" algn="ctr">
                <a:solidFill>
                  <a:srgbClr val="FFC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C750648-BD8C-CBA0-689D-E3F54C2A6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8579" y="3450817"/>
              <a:ext cx="314325" cy="80227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6EEE1B8-D418-CC74-8312-AD8EDE990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41692" y="4064436"/>
              <a:ext cx="314325" cy="1619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6B9FC5-00A1-C2DE-111E-D290ACC1ADB2}"/>
                </a:ext>
              </a:extLst>
            </p:cNvPr>
            <p:cNvSpPr txBox="1"/>
            <p:nvPr/>
          </p:nvSpPr>
          <p:spPr>
            <a:xfrm>
              <a:off x="3603290" y="4040962"/>
              <a:ext cx="991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~$250k</a:t>
              </a:r>
              <a:endParaRPr lang="en-US" sz="1000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DC59525-81DB-CACB-F534-83C354624D82}"/>
                </a:ext>
              </a:extLst>
            </p:cNvPr>
            <p:cNvCxnSpPr>
              <a:cxnSpLocks/>
              <a:stCxn id="22" idx="4"/>
              <a:endCxn id="29" idx="4"/>
            </p:cNvCxnSpPr>
            <p:nvPr/>
          </p:nvCxnSpPr>
          <p:spPr bwMode="auto">
            <a:xfrm>
              <a:off x="3780258" y="3878579"/>
              <a:ext cx="5075163" cy="71788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D805CD-E657-C638-9FBC-869C300B4639}"/>
                </a:ext>
              </a:extLst>
            </p:cNvPr>
            <p:cNvSpPr/>
            <p:nvPr/>
          </p:nvSpPr>
          <p:spPr bwMode="auto">
            <a:xfrm>
              <a:off x="4611835" y="5017082"/>
              <a:ext cx="1515969" cy="166916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1CE40DB-ABA7-89DB-101A-C8EC2EDBC0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4181" y="1506086"/>
            <a:ext cx="1283016" cy="457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0321F78-FE31-37FA-2DCA-56C383086D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8988" y="1380754"/>
            <a:ext cx="566957" cy="16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55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E27C8F-D46B-3EF6-2685-DC9E2E451582}"/>
              </a:ext>
            </a:extLst>
          </p:cNvPr>
          <p:cNvSpPr txBox="1">
            <a:spLocks/>
          </p:cNvSpPr>
          <p:nvPr/>
        </p:nvSpPr>
        <p:spPr bwMode="auto">
          <a:xfrm>
            <a:off x="800099" y="731646"/>
            <a:ext cx="1058968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What Does All This Mean to Us 802.11 folk?</a:t>
            </a:r>
            <a:br>
              <a:rPr lang="en-GB" sz="2800"/>
            </a:br>
            <a:r>
              <a:rPr lang="en-GB" sz="1800"/>
              <a:t>(One Guy’s Musings, Analyses and Conclusions )</a:t>
            </a:r>
            <a:endParaRPr lang="en-GB" sz="2800" kern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3B5F3B3-C47E-FA2A-7B8E-849ECE691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8" y="1476760"/>
            <a:ext cx="10460566" cy="5160599"/>
          </a:xfrm>
        </p:spPr>
        <p:txBody>
          <a:bodyPr/>
          <a:lstStyle/>
          <a:p>
            <a:pPr marL="227013" indent="-227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Musing 1:		WiFi-bn will </a:t>
            </a:r>
            <a:r>
              <a:rPr lang="en-US" sz="1600" i="1" dirty="0">
                <a:solidFill>
                  <a:schemeClr val="tx1"/>
                </a:solidFill>
              </a:rPr>
              <a:t>promptly obsolete </a:t>
            </a:r>
            <a:r>
              <a:rPr lang="en-US" sz="1600" dirty="0">
                <a:solidFill>
                  <a:schemeClr val="tx1"/>
                </a:solidFill>
              </a:rPr>
              <a:t>all other WAN Broadband connectivity technologies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Analysis 1:		WiFi-bn could deliver </a:t>
            </a:r>
            <a:r>
              <a:rPr lang="en-US" sz="1600" i="1" dirty="0">
                <a:solidFill>
                  <a:schemeClr val="tx1"/>
                </a:solidFill>
              </a:rPr>
              <a:t>Any Time, All the Time 4kHD Home BB </a:t>
            </a:r>
            <a:r>
              <a:rPr lang="en-US" sz="1600" dirty="0">
                <a:solidFill>
                  <a:schemeClr val="tx1"/>
                </a:solidFill>
              </a:rPr>
              <a:t>for, what, ~$20/mo? $10? $5?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				Cable delivers </a:t>
            </a:r>
            <a:r>
              <a:rPr lang="en-US" sz="1600" i="1" dirty="0">
                <a:solidFill>
                  <a:schemeClr val="tx1"/>
                </a:solidFill>
              </a:rPr>
              <a:t>Sometimes </a:t>
            </a:r>
            <a:r>
              <a:rPr lang="en-US" sz="1600" dirty="0">
                <a:solidFill>
                  <a:schemeClr val="tx1"/>
                </a:solidFill>
              </a:rPr>
              <a:t>4kHD Home BB for ~$60/mo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				5G does NOT deliver </a:t>
            </a:r>
            <a:r>
              <a:rPr lang="en-US" sz="1600" i="1" dirty="0">
                <a:solidFill>
                  <a:schemeClr val="tx1"/>
                </a:solidFill>
              </a:rPr>
              <a:t>Any</a:t>
            </a:r>
            <a:r>
              <a:rPr lang="en-US" sz="1600" dirty="0">
                <a:solidFill>
                  <a:schemeClr val="tx1"/>
                </a:solidFill>
              </a:rPr>
              <a:t> 4kHD Home BB, at any price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				FTTP and LEOSat BB aren’t even in the conversation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Conclusion 1:	Most of the world’s 1.4B Fixed Broadband connections will </a:t>
            </a:r>
            <a:r>
              <a:rPr lang="en-US" sz="1600" i="1" dirty="0">
                <a:solidFill>
                  <a:schemeClr val="tx1"/>
                </a:solidFill>
              </a:rPr>
              <a:t>rapidly</a:t>
            </a:r>
            <a:r>
              <a:rPr lang="en-US" sz="1600" dirty="0">
                <a:solidFill>
                  <a:schemeClr val="tx1"/>
                </a:solidFill>
              </a:rPr>
              <a:t> migrate to WiFi-bn 						   once WiFiBH and FWiFiA equipment become widely available</a:t>
            </a:r>
          </a:p>
          <a:p>
            <a:pPr marL="227013" indent="-227013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7200" algn="l"/>
                <a:tab pos="1092200" algn="l"/>
              </a:tabLst>
            </a:pPr>
            <a:r>
              <a:rPr lang="en-US" sz="1600" dirty="0">
                <a:solidFill>
                  <a:schemeClr val="tx1"/>
                </a:solidFill>
              </a:rPr>
              <a:t>Musing 2:		There will be </a:t>
            </a:r>
            <a:r>
              <a:rPr lang="en-US" sz="1600" i="1" dirty="0">
                <a:solidFill>
                  <a:schemeClr val="tx1"/>
                </a:solidFill>
              </a:rPr>
              <a:t>enormous immediate and lasting </a:t>
            </a:r>
            <a:r>
              <a:rPr lang="en-US" sz="1600" dirty="0">
                <a:solidFill>
                  <a:schemeClr val="tx1"/>
                </a:solidFill>
              </a:rPr>
              <a:t>demand for WiFi-bn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Analysis 2:		Assuming just 1.2B WiFi-bn BB migrations means ~400M new WiFi-bn subs/yr for 3 years,    					   or </a:t>
            </a:r>
            <a:r>
              <a:rPr lang="en-US" sz="1600" i="1" dirty="0">
                <a:solidFill>
                  <a:schemeClr val="tx1"/>
                </a:solidFill>
              </a:rPr>
              <a:t>400M (3-yr life) WiFi-bn Clients sell annually in perpetuity</a:t>
            </a:r>
            <a:br>
              <a:rPr lang="en-US" sz="1600" i="1" dirty="0">
                <a:solidFill>
                  <a:schemeClr val="tx1"/>
                </a:solidFill>
              </a:rPr>
            </a:br>
            <a:r>
              <a:rPr lang="en-US" sz="1600" i="1" dirty="0">
                <a:solidFill>
                  <a:schemeClr val="tx1"/>
                </a:solidFill>
              </a:rPr>
              <a:t>				</a:t>
            </a:r>
            <a:r>
              <a:rPr lang="en-US" sz="1600" dirty="0">
                <a:solidFill>
                  <a:schemeClr val="tx1"/>
                </a:solidFill>
              </a:rPr>
              <a:t>Given 1 FWiFiA AP per 2000 Clients, 2 WiFiBH APs per FWiFiA AP and a systemic 3x network				   overbuild means (4e8/2e3 x 3 x 3 =) </a:t>
            </a:r>
            <a:r>
              <a:rPr lang="en-US" sz="1600" i="1" dirty="0">
                <a:solidFill>
                  <a:schemeClr val="tx1"/>
                </a:solidFill>
              </a:rPr>
              <a:t>1.8M WiFi-bn APs sell yearly, also in perpetuity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Conclusion 2:	WiFi chip/radiomakers will sell as much WiFi-bn as they can build, as fast as they can build it</a:t>
            </a:r>
          </a:p>
          <a:p>
            <a:pPr marL="227013" indent="-227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Musing 3:		WiFi-bn could come available much faster than many would think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Analysis 3:		As WiFi-bn comprises a </a:t>
            </a:r>
            <a:r>
              <a:rPr lang="en-US" sz="1600" i="1" dirty="0">
                <a:solidFill>
                  <a:schemeClr val="tx1"/>
                </a:solidFill>
              </a:rPr>
              <a:t>trivial</a:t>
            </a:r>
            <a:r>
              <a:rPr lang="en-US" sz="1600" dirty="0">
                <a:solidFill>
                  <a:schemeClr val="tx1"/>
                </a:solidFill>
              </a:rPr>
              <a:t> WiFi-7 spin, DP-32 AP/ Client SoC platforms </a:t>
            </a:r>
            <a:r>
              <a:rPr lang="en-US" sz="1600" i="1" dirty="0">
                <a:solidFill>
                  <a:schemeClr val="tx1"/>
                </a:solidFill>
              </a:rPr>
              <a:t>could</a:t>
            </a:r>
            <a:r>
              <a:rPr lang="en-US" sz="1600" dirty="0">
                <a:solidFill>
                  <a:schemeClr val="tx1"/>
                </a:solidFill>
              </a:rPr>
              <a:t> arrive by 2025				100k’s of WiFiBH/FWiFiA APs and 10M’s of FWiFiA Clients then </a:t>
            </a:r>
            <a:r>
              <a:rPr lang="en-US" sz="1600" i="1" dirty="0">
                <a:solidFill>
                  <a:schemeClr val="tx1"/>
                </a:solidFill>
              </a:rPr>
              <a:t>should</a:t>
            </a:r>
            <a:r>
              <a:rPr lang="en-US" sz="1600" dirty="0">
                <a:solidFill>
                  <a:schemeClr val="tx1"/>
                </a:solidFill>
              </a:rPr>
              <a:t> come available by 2026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Conclusion 3:	TGbn will be under the gun to standardize the DP PHY and complementary PHY/MAC 					   extensions in record time to support the above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					</a:t>
            </a:r>
            <a:endParaRPr lang="en-US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129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19C4D-3598-5A3D-46D1-633451D70A9D}"/>
              </a:ext>
            </a:extLst>
          </p:cNvPr>
          <p:cNvSpPr txBox="1"/>
          <p:nvPr/>
        </p:nvSpPr>
        <p:spPr>
          <a:xfrm>
            <a:off x="800099" y="1903138"/>
            <a:ext cx="10718801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novel DPMXBF PHY presented here, a way-out-of-left-field MIMO Multiplexing re-think, would launch 802.11 into the rarefied 100GbE-over-kilometers realm long dominated uniquely by fiber </a:t>
            </a:r>
          </a:p>
          <a:p>
            <a:pPr marL="2286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Further PHY and MAC extensions deliver the ultra-high reliability performance required by PMP and P2P WiFi-bn</a:t>
            </a:r>
          </a:p>
          <a:p>
            <a:pPr marL="2286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Dynamic Polarization and recommended extensions deserve serious consideration for adoption by the new IEEE802.11bn standard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E27C8F-D46B-3EF6-2685-DC9E2E451582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dirty="0"/>
              <a:t>Proposed Dynamic Polarization PHY Summary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2774955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2483922"/>
            <a:ext cx="10460567" cy="2237357"/>
          </a:xfrm>
          <a:ln/>
        </p:spPr>
        <p:txBody>
          <a:bodyPr/>
          <a:lstStyle/>
          <a:p>
            <a:pPr marL="0" indent="0" algn="ctr">
              <a:spcBef>
                <a:spcPts val="1200"/>
              </a:spcBef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 dirty="0"/>
              <a:t> Studiously avoiding those trite 4 little words until this moment:</a:t>
            </a:r>
          </a:p>
          <a:p>
            <a:pPr marL="0" indent="0" algn="ctr">
              <a:spcBef>
                <a:spcPts val="1200"/>
              </a:spcBef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 dirty="0"/>
              <a:t>IEEE 802.11bn Dynamic Polarization </a:t>
            </a:r>
            <a:r>
              <a:rPr lang="en-GB" sz="2800" i="1" dirty="0"/>
              <a:t>WILL</a:t>
            </a:r>
            <a:r>
              <a:rPr lang="en-GB" sz="2800" dirty="0"/>
              <a:t> </a:t>
            </a:r>
            <a:br>
              <a:rPr lang="en-GB" sz="2800" dirty="0"/>
            </a:br>
            <a:r>
              <a:rPr lang="en-GB" sz="2800" dirty="0"/>
              <a:t>finally, uniquely, definitively and irreversibly BtDD</a:t>
            </a:r>
            <a:endParaRPr lang="en-GB" sz="2800" baseline="30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55D48-7DA4-290A-A198-18526EAC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581" y="606425"/>
            <a:ext cx="10361084" cy="431323"/>
          </a:xfrm>
        </p:spPr>
        <p:txBody>
          <a:bodyPr/>
          <a:lstStyle/>
          <a:p>
            <a:r>
              <a:rPr lang="en-GB" sz="2800"/>
              <a:t>One Final </a:t>
            </a:r>
            <a:r>
              <a:rPr lang="en-GB" sz="2800" dirty="0"/>
              <a:t>Thought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3693225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29217" y="2736851"/>
            <a:ext cx="10460567" cy="2057400"/>
          </a:xfrm>
          <a:ln/>
        </p:spPr>
        <p:txBody>
          <a:bodyPr/>
          <a:lstStyle/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/>
              <a:t>DPMXBF Analysis</a:t>
            </a:r>
          </a:p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31845" y="2051049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Appendix A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446414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289896"/>
            <a:ext cx="10361084" cy="494989"/>
          </a:xfrm>
        </p:spPr>
        <p:txBody>
          <a:bodyPr/>
          <a:lstStyle/>
          <a:p>
            <a:br>
              <a:rPr lang="en-US" sz="2000">
                <a:solidFill>
                  <a:srgbClr val="000099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Reciprocally Interference-Free Cochannel Propagation of 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Unrestricted Count RF Spatial Streams in DLOS Channels </a:t>
            </a:r>
            <a:br>
              <a:rPr lang="en-US" sz="2000">
                <a:solidFill>
                  <a:srgbClr val="000099"/>
                </a:solidFill>
              </a:rPr>
            </a:b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429" y="2136299"/>
            <a:ext cx="10588625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 algn="ctr">
              <a:spcBef>
                <a:spcPts val="600"/>
              </a:spcBef>
            </a:pPr>
            <a:r>
              <a:rPr lang="en-US" sz="2200">
                <a:solidFill>
                  <a:schemeClr val="tx1"/>
                </a:solidFill>
                <a:effectLst/>
              </a:rPr>
              <a:t>DPMXBF Propagation Channel Model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effectLst/>
              </a:rPr>
              <a:t>[H</a:t>
            </a:r>
            <a:r>
              <a:rPr lang="en-US" sz="1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1800">
                <a:solidFill>
                  <a:schemeClr val="tx1"/>
                </a:solidFill>
                <a:effectLst/>
              </a:rPr>
              <a:t>] represents the DPMXBF medium transfer function as well as the TRX Polarization Multiplexer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effectLst/>
              </a:rPr>
              <a:t>If [H</a:t>
            </a:r>
            <a:r>
              <a:rPr lang="en-US" sz="1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1800">
                <a:solidFill>
                  <a:schemeClr val="tx1"/>
                </a:solidFill>
                <a:effectLst/>
              </a:rPr>
              <a:t>] is non-singular, it has an inverse [H</a:t>
            </a:r>
            <a:r>
              <a:rPr lang="en-US" sz="1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1800">
                <a:solidFill>
                  <a:schemeClr val="tx1"/>
                </a:solidFill>
                <a:effectLst/>
              </a:rPr>
              <a:t>]</a:t>
            </a:r>
            <a:r>
              <a:rPr lang="en-US" sz="1800" baseline="30000">
                <a:solidFill>
                  <a:schemeClr val="tx1"/>
                </a:solidFill>
                <a:effectLst/>
              </a:rPr>
              <a:t>-1</a:t>
            </a:r>
            <a:r>
              <a:rPr lang="en-US" sz="1800">
                <a:solidFill>
                  <a:schemeClr val="tx1"/>
                </a:solidFill>
                <a:effectLst/>
              </a:rPr>
              <a:t> representing the TRX Polarization Demultiplexer</a:t>
            </a:r>
          </a:p>
          <a:p>
            <a:pPr marL="0" indent="0" algn="ctr">
              <a:spcBef>
                <a:spcPts val="0"/>
              </a:spcBef>
            </a:pPr>
            <a:r>
              <a:rPr lang="en-US" sz="1800">
                <a:solidFill>
                  <a:srgbClr val="C40000"/>
                </a:solidFill>
                <a:effectLst/>
              </a:rPr>
              <a:t>The analysis following will verify </a:t>
            </a:r>
            <a:r>
              <a:rPr lang="en-US" sz="1800">
                <a:solidFill>
                  <a:srgbClr val="C40000"/>
                </a:solidFill>
              </a:rPr>
              <a:t>[H</a:t>
            </a:r>
            <a:r>
              <a:rPr lang="en-US" sz="1800" baseline="-25000">
                <a:solidFill>
                  <a:srgbClr val="C40000"/>
                </a:solidFill>
              </a:rPr>
              <a:t>DP</a:t>
            </a:r>
            <a:r>
              <a:rPr lang="en-US" sz="1800">
                <a:solidFill>
                  <a:srgbClr val="C40000"/>
                </a:solidFill>
              </a:rPr>
              <a:t>] non-singularity </a:t>
            </a:r>
            <a:r>
              <a:rPr lang="en-US" sz="1800">
                <a:solidFill>
                  <a:srgbClr val="C40000"/>
                </a:solidFill>
                <a:effectLst/>
              </a:rPr>
              <a:t>and gauge its computational tractability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62C005-F64D-C83B-BAF0-91F31FA112F3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MIMO Dynamic Polarization Multiplexing and Beamforming</a:t>
            </a:r>
            <a:endParaRPr lang="en-GB" sz="2800" kern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AE4BF4-0685-8851-61C2-1B9BDD0FB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807" y="1766773"/>
            <a:ext cx="8255868" cy="37655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1992360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E2ECB-5C49-34B9-FA6B-00B2CD9E9A3C}"/>
              </a:ext>
            </a:extLst>
          </p:cNvPr>
          <p:cNvSpPr txBox="1"/>
          <p:nvPr/>
        </p:nvSpPr>
        <p:spPr>
          <a:xfrm>
            <a:off x="532343" y="4714819"/>
            <a:ext cx="11125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lvl="1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“n” selectable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Dual-Pol Tx 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Antennas (“DPAs”) distinctly </a:t>
            </a:r>
            <a:r>
              <a:rPr lang="en-US" sz="1800" b="1" i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Polarize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 RF Spatial Streams [S]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(S</a:t>
            </a:r>
            <a:r>
              <a:rPr lang="en-US" sz="1800" b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i = 1, 2 … n) </a:t>
            </a:r>
            <a:b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 respective Walsh-m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(m</a:t>
            </a:r>
            <a:r>
              <a:rPr lang="en-US" sz="16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n) binary orthogonal codes 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[DPC] to yield the </a:t>
            </a:r>
            <a:r>
              <a:rPr lang="en-US" sz="1800" b="1" i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polarization-decorrelated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[DPS]</a:t>
            </a:r>
          </a:p>
          <a:p>
            <a:pPr marL="234950" lvl="1" indent="-2349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Transmit Beamforming (TxBF) aggregates all the DPS</a:t>
            </a:r>
            <a:r>
              <a:rPr lang="en-US" sz="1800" b="1" baseline="-250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high directivity transmission toward n Rx DPAs</a:t>
            </a:r>
          </a:p>
          <a:p>
            <a:pPr marL="225425" lvl="1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 Rx DPA “matched polarization filters” </a:t>
            </a:r>
            <a:r>
              <a:rPr lang="en-US" sz="1800" b="1" i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De-polarize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[DPS] using the same Tx Walsh sequences prior to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directivity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RxBF detection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thereby yielding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(DPMXBF) </a:t>
            </a:r>
            <a:r>
              <a:rPr lang="en-US" sz="1800" b="1" i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polarization-multiplexed 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[S*] (S*</a:t>
            </a:r>
            <a:r>
              <a:rPr lang="en-US" sz="1800" b="1" baseline="-250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i, j = 1, 2 … n)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BA01245-18F2-F00F-B5A1-5AC85AE2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661" y="1285466"/>
            <a:ext cx="8767092" cy="3452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FA16C5-9A0B-A473-EC11-61B12A2EEB2D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 Characterization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1614443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97442" y="1676400"/>
            <a:ext cx="10868916" cy="2237357"/>
          </a:xfrm>
          <a:ln/>
        </p:spPr>
        <p:txBody>
          <a:bodyPr/>
          <a:lstStyle/>
          <a:p>
            <a:pPr marL="0" indent="0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 dirty="0"/>
              <a:t> 		Breakthrough </a:t>
            </a:r>
            <a:r>
              <a:rPr lang="en-GB" sz="2800" i="1" dirty="0"/>
              <a:t>Dynamic Polarization Multiplexing and Beamforming </a:t>
            </a:r>
            <a:r>
              <a:rPr lang="en-GB" sz="2800" dirty="0"/>
              <a:t>multi-signal</a:t>
            </a:r>
            <a:r>
              <a:rPr lang="en-GB" sz="2800" i="1" dirty="0"/>
              <a:t> </a:t>
            </a:r>
            <a:r>
              <a:rPr lang="en-GB" sz="2800" dirty="0"/>
              <a:t>processing combines </a:t>
            </a:r>
            <a:r>
              <a:rPr lang="en-GB" sz="2800" i="1" dirty="0"/>
              <a:t>unrestricted</a:t>
            </a:r>
            <a:r>
              <a:rPr lang="en-GB" sz="2800" dirty="0"/>
              <a:t> </a:t>
            </a:r>
            <a:r>
              <a:rPr lang="en-GB" sz="2800" i="1" dirty="0"/>
              <a:t>order</a:t>
            </a:r>
            <a:r>
              <a:rPr lang="en-GB" sz="2800" dirty="0"/>
              <a:t> RF stream MIMO Multiplexing with steerable high directivity Beamforming to yield EHT-based P2P radios transporting 92 Gbps beyond 28 km and PMP radios distributing 27 GbE across nearly 80 km</a:t>
            </a:r>
            <a:r>
              <a:rPr lang="en-GB" sz="2800" baseline="30000" dirty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55D48-7DA4-290A-A198-18526EAC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9" y="606425"/>
            <a:ext cx="10361084" cy="431323"/>
          </a:xfrm>
        </p:spPr>
        <p:txBody>
          <a:bodyPr/>
          <a:lstStyle/>
          <a:p>
            <a:r>
              <a:rPr lang="en-GB" sz="2800" dirty="0"/>
              <a:t>Abstract</a:t>
            </a:r>
            <a:endParaRPr lang="en-GB" sz="2800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034695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FC4699-D226-7C5F-55FD-CC629E7C4E46}"/>
              </a:ext>
            </a:extLst>
          </p:cNvPr>
          <p:cNvSpPr txBox="1"/>
          <p:nvPr/>
        </p:nvSpPr>
        <p:spPr>
          <a:xfrm>
            <a:off x="2422912" y="5689015"/>
            <a:ext cx="734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DPC</a:t>
            </a:r>
            <a:r>
              <a:rPr lang="en-US" sz="1800" b="1" baseline="-2500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 comprise Walsh binary orthogonal sequences, </a:t>
            </a:r>
          </a:p>
          <a:p>
            <a:pPr algn="ctr">
              <a:buNone/>
            </a:pPr>
            <a:r>
              <a:rPr lang="en-US" sz="1800" b="1" i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S*</a:t>
            </a:r>
            <a:r>
              <a:rPr lang="en-US" sz="1800" b="1" baseline="-2500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i=j 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and </a:t>
            </a:r>
            <a:r>
              <a:rPr lang="en-US" sz="1800" b="1" i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S*</a:t>
            </a:r>
            <a:r>
              <a:rPr lang="en-US" sz="1800" b="1" baseline="-2500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i≠j 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r, where r (</a:t>
            </a:r>
            <a:r>
              <a:rPr lang="en-US" sz="1800" b="1" i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theory)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equals 0.5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56FF3C-9EAA-6214-0016-660249A0A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744" y="1241422"/>
            <a:ext cx="7627995" cy="4447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8DC6D9-06E1-852B-C21A-9BE105E2D02E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 Operation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180891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043162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F59F17-1EA4-7CB6-8C6E-DEDFB48739A5}"/>
              </a:ext>
            </a:extLst>
          </p:cNvPr>
          <p:cNvSpPr txBox="1"/>
          <p:nvPr/>
        </p:nvSpPr>
        <p:spPr>
          <a:xfrm>
            <a:off x="774032" y="1228699"/>
            <a:ext cx="10703983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lvl="1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practice, however, the </a:t>
            </a:r>
            <a:r>
              <a:rPr lang="en-US" sz="1800" b="1">
                <a:solidFill>
                  <a:schemeClr val="tx1"/>
                </a:solidFill>
                <a:effectLst/>
              </a:rPr>
              <a:t>[H</a:t>
            </a:r>
            <a:r>
              <a:rPr lang="en-US" sz="1800" b="1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1800" b="1">
                <a:solidFill>
                  <a:schemeClr val="tx1"/>
                </a:solidFill>
                <a:effectLst/>
              </a:rPr>
              <a:t>] DPMXBF Propagation Channel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correlation index r corresponds to the cross-pol isolation measured between a realizable Rx DPA’s selectable orthogonally polarized elements</a:t>
            </a:r>
          </a:p>
          <a:p>
            <a:pPr marL="225425" lvl="2" indent="0">
              <a:spcBef>
                <a:spcPts val="0"/>
              </a:spcBef>
            </a:pP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example, commercially available X-band Dual-Pol antennas spec xpol iso at -25dBc typical</a:t>
            </a:r>
            <a:endParaRPr lang="en-US" sz="2000" b="1" i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0">
              <a:spcBef>
                <a:spcPts val="0"/>
              </a:spcBef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Therefore, </a:t>
            </a:r>
            <a:r>
              <a:rPr lang="en-US" sz="1800" b="1">
                <a:solidFill>
                  <a:schemeClr val="tx1"/>
                </a:solidFill>
                <a:effectLst/>
              </a:rPr>
              <a:t>[H</a:t>
            </a:r>
            <a:r>
              <a:rPr lang="en-US" sz="1800" b="1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1800" b="1">
                <a:solidFill>
                  <a:schemeClr val="tx1"/>
                </a:solidFill>
                <a:effectLst/>
              </a:rPr>
              <a:t>] can be expressed as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1800" b="1">
                <a:solidFill>
                  <a:srgbClr val="C40000"/>
                </a:solidFill>
                <a:effectLst/>
              </a:rPr>
              <a:t>[H</a:t>
            </a:r>
            <a:r>
              <a:rPr lang="en-US" sz="1800" b="1" baseline="-25000">
                <a:solidFill>
                  <a:srgbClr val="C40000"/>
                </a:solidFill>
                <a:effectLst/>
              </a:rPr>
              <a:t>DP</a:t>
            </a:r>
            <a:r>
              <a:rPr lang="en-US" sz="1800" b="1">
                <a:solidFill>
                  <a:srgbClr val="C40000"/>
                </a:solidFill>
                <a:effectLst/>
              </a:rPr>
              <a:t>] </a:t>
            </a:r>
            <a:r>
              <a:rPr lang="en-US" sz="1800" b="1" i="1">
                <a:solidFill>
                  <a:srgbClr val="C40000"/>
                </a:solidFill>
                <a:effectLst/>
              </a:rPr>
              <a:t>is</a:t>
            </a:r>
            <a:r>
              <a:rPr lang="en-US" sz="1800" b="1">
                <a:solidFill>
                  <a:srgbClr val="C40000"/>
                </a:solidFill>
                <a:effectLst/>
              </a:rPr>
              <a:t> non-singular (as well as deterministic, time-invariant and uniform), meaning there exists an [H</a:t>
            </a:r>
            <a:r>
              <a:rPr lang="en-US" sz="1800" b="1" baseline="-25000">
                <a:solidFill>
                  <a:srgbClr val="C40000"/>
                </a:solidFill>
                <a:effectLst/>
              </a:rPr>
              <a:t>DP</a:t>
            </a:r>
            <a:r>
              <a:rPr lang="en-US" sz="1800" b="1">
                <a:solidFill>
                  <a:srgbClr val="C40000"/>
                </a:solidFill>
                <a:effectLst/>
              </a:rPr>
              <a:t>]</a:t>
            </a:r>
            <a:r>
              <a:rPr lang="en-US" sz="1800" b="1" baseline="30000">
                <a:solidFill>
                  <a:srgbClr val="C40000"/>
                </a:solidFill>
                <a:effectLst/>
              </a:rPr>
              <a:t>-1 </a:t>
            </a:r>
            <a:r>
              <a:rPr lang="en-US" sz="1800" b="1">
                <a:solidFill>
                  <a:srgbClr val="C40000"/>
                </a:solidFill>
                <a:effectLst/>
              </a:rPr>
              <a:t>DPMXBF Polarization Demultip</a:t>
            </a:r>
            <a:r>
              <a:rPr lang="en-US" sz="1800" b="1">
                <a:solidFill>
                  <a:srgbClr val="C40000"/>
                </a:solidFill>
              </a:rPr>
              <a:t>lexer that is </a:t>
            </a:r>
            <a:r>
              <a:rPr lang="en-US" sz="1800" b="1" i="1">
                <a:solidFill>
                  <a:srgbClr val="C40000"/>
                </a:solidFill>
              </a:rPr>
              <a:t>also</a:t>
            </a:r>
            <a:r>
              <a:rPr lang="en-US" sz="1800" b="1">
                <a:solidFill>
                  <a:srgbClr val="C40000"/>
                </a:solidFill>
              </a:rPr>
              <a:t> deterministic, time-invariant and uniform (!)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A96E9A-64C5-66DF-C33E-A60C56AD5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31"/>
          <a:stretch/>
        </p:blipFill>
        <p:spPr>
          <a:xfrm>
            <a:off x="1557080" y="2116663"/>
            <a:ext cx="8472475" cy="2160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F2B994-D100-0941-E493-D18FF3EF8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524" y="4576582"/>
            <a:ext cx="8119075" cy="12738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3B9F6E-E333-321C-E0D0-A2F8280886AC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 Dynamic Polarization Multiplexer </a:t>
            </a:r>
            <a:r>
              <a:rPr lang="en-US" sz="2800">
                <a:solidFill>
                  <a:schemeClr val="tx1"/>
                </a:solidFill>
              </a:rPr>
              <a:t>Representation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984233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36299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685800" y="1761262"/>
            <a:ext cx="1082040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So, given the </a:t>
            </a:r>
            <a:r>
              <a:rPr lang="en-US" b="1">
                <a:solidFill>
                  <a:schemeClr val="tx1"/>
                </a:solidFill>
                <a:effectLst/>
              </a:rPr>
              <a:t>DP </a:t>
            </a:r>
            <a:r>
              <a:rPr lang="en-US" b="1">
                <a:solidFill>
                  <a:schemeClr val="tx1"/>
                </a:solidFill>
              </a:rPr>
              <a:t>Propagation Channel/Polarization Multiplexer </a:t>
            </a:r>
            <a:r>
              <a:rPr lang="en-US" b="1">
                <a:solidFill>
                  <a:schemeClr val="tx1"/>
                </a:solidFill>
                <a:effectLst/>
              </a:rPr>
              <a:t>represented by</a:t>
            </a:r>
            <a:endParaRPr lang="en-US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4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 exists a DPMXBF Polarization Demultiplexer (“PDMX”)represented by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>
              <a:solidFill>
                <a:schemeClr val="tx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F24491-975A-F7F3-1574-42AA5E8C6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00"/>
            <a:ext cx="9043626" cy="14592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BD1898-288F-2558-0855-684A4B98F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053" y="4251506"/>
            <a:ext cx="6405120" cy="1577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88766F-CD4C-B0F3-A49B-D98BBCC3F7F5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</a:t>
            </a:r>
            <a:r>
              <a:rPr lang="en-US" sz="2800" baseline="30000">
                <a:solidFill>
                  <a:schemeClr val="tx1"/>
                </a:solidFill>
                <a:effectLst/>
              </a:rPr>
              <a:t>-1 </a:t>
            </a:r>
            <a:r>
              <a:rPr lang="en-US" sz="2800">
                <a:solidFill>
                  <a:schemeClr val="tx1"/>
                </a:solidFill>
                <a:effectLst/>
              </a:rPr>
              <a:t>Dynamic Polarization Demultiplexer </a:t>
            </a:r>
            <a:r>
              <a:rPr lang="en-US" sz="2800">
                <a:solidFill>
                  <a:schemeClr val="tx1"/>
                </a:solidFill>
              </a:rPr>
              <a:t>Representation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505986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897700" y="1679019"/>
            <a:ext cx="10329391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spcBef>
                <a:spcPts val="0"/>
              </a:spcBef>
            </a:pP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DPMXBF Polarization Demultiplexer operation [S’] = [S*] x </a:t>
            </a:r>
            <a:r>
              <a:rPr lang="en-US" b="1">
                <a:solidFill>
                  <a:schemeClr val="tx1"/>
                </a:solidFill>
                <a:effectLst/>
              </a:rPr>
              <a:t>[H</a:t>
            </a:r>
            <a:r>
              <a:rPr lang="en-US" b="1" baseline="-25000">
                <a:solidFill>
                  <a:schemeClr val="tx1"/>
                </a:solidFill>
                <a:effectLst/>
              </a:rPr>
              <a:t>DP</a:t>
            </a:r>
            <a:r>
              <a:rPr lang="en-US" b="1">
                <a:solidFill>
                  <a:schemeClr val="tx1"/>
                </a:solidFill>
                <a:effectLst/>
              </a:rPr>
              <a:t>]</a:t>
            </a:r>
            <a:r>
              <a:rPr lang="en-US" b="1" baseline="30000">
                <a:solidFill>
                  <a:schemeClr val="tx1"/>
                </a:solidFill>
                <a:effectLst/>
              </a:rPr>
              <a:t>-1  </a:t>
            </a:r>
            <a:br>
              <a:rPr lang="en-US" b="1" baseline="30000">
                <a:solidFill>
                  <a:schemeClr val="tx1"/>
                </a:solidFill>
                <a:effectLst/>
              </a:rPr>
            </a:br>
            <a:r>
              <a:rPr lang="en-US" b="1">
                <a:solidFill>
                  <a:schemeClr val="tx1"/>
                </a:solidFill>
                <a:effectLst/>
              </a:rPr>
              <a:t>(= [S]) may be equivalently expressed computationally and by hardware (i.e., the </a:t>
            </a:r>
            <a:r>
              <a:rPr lang="en-US" b="1" i="1">
                <a:solidFill>
                  <a:schemeClr val="tx1"/>
                </a:solidFill>
                <a:effectLst/>
              </a:rPr>
              <a:t>physical</a:t>
            </a:r>
            <a:r>
              <a:rPr lang="en-US" b="1">
                <a:solidFill>
                  <a:schemeClr val="tx1"/>
                </a:solidFill>
                <a:effectLst/>
              </a:rPr>
              <a:t> TRX PDMX) by:</a:t>
            </a:r>
            <a:endParaRPr lang="en-US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 marL="0" lvl="2" indent="0" algn="ctr">
              <a:spcBef>
                <a:spcPts val="0"/>
              </a:spcBef>
            </a:pPr>
            <a:endParaRPr lang="en-US" sz="20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40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800" b="1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1800" b="1">
              <a:solidFill>
                <a:schemeClr val="tx1"/>
              </a:solidFill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b="1">
                <a:solidFill>
                  <a:srgbClr val="C40000"/>
                </a:solidFill>
              </a:rPr>
              <a:t>The Dynamic Polarization Demultiplexer comprises </a:t>
            </a:r>
            <a:r>
              <a:rPr lang="en-US" b="1" i="1">
                <a:solidFill>
                  <a:srgbClr val="C40000"/>
                </a:solidFill>
              </a:rPr>
              <a:t>trivial </a:t>
            </a:r>
            <a:r>
              <a:rPr lang="en-US" b="1">
                <a:solidFill>
                  <a:srgbClr val="C40000"/>
                </a:solidFill>
              </a:rPr>
              <a:t>hardware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C8529F-006C-20FD-A7B0-0D4E392EF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810443"/>
            <a:ext cx="3536083" cy="266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25ACAD-C7F7-E6E5-50EF-E2D7620B7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20354"/>
            <a:ext cx="4375487" cy="3235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29B792-AD4A-0ACB-E5C1-1899A71F4D58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Dynamic Polarization Demultiplexer </a:t>
            </a:r>
            <a:r>
              <a:rPr lang="en-US" sz="2800">
                <a:solidFill>
                  <a:schemeClr val="tx1"/>
                </a:solidFill>
              </a:rPr>
              <a:t>Implementation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754104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</a:rPr>
              <a:t>Dynamic Polarization TRX Model</a:t>
            </a:r>
            <a:endParaRPr lang="en-GB" sz="2800" kern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09D0AD-A7CC-FE1F-2476-B03F0E4BE32A}"/>
              </a:ext>
            </a:extLst>
          </p:cNvPr>
          <p:cNvGrpSpPr/>
          <p:nvPr/>
        </p:nvGrpSpPr>
        <p:grpSpPr>
          <a:xfrm>
            <a:off x="1399347" y="1295400"/>
            <a:ext cx="9773637" cy="4966574"/>
            <a:chOff x="1399347" y="1295400"/>
            <a:chExt cx="9773637" cy="49665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ECBC839-553D-11F4-F667-BF99279662EA}"/>
                </a:ext>
              </a:extLst>
            </p:cNvPr>
            <p:cNvGrpSpPr/>
            <p:nvPr/>
          </p:nvGrpSpPr>
          <p:grpSpPr>
            <a:xfrm>
              <a:off x="2971800" y="4931541"/>
              <a:ext cx="8056027" cy="1330433"/>
              <a:chOff x="2971800" y="4931541"/>
              <a:chExt cx="8056027" cy="133043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F49327-A273-82C8-8A9B-36FFA40B62DF}"/>
                  </a:ext>
                </a:extLst>
              </p:cNvPr>
              <p:cNvSpPr txBox="1"/>
              <p:nvPr/>
            </p:nvSpPr>
            <p:spPr>
              <a:xfrm>
                <a:off x="3048000" y="4931541"/>
                <a:ext cx="34853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[H</a:t>
                </a:r>
                <a:r>
                  <a:rPr lang="en-US" sz="1400" b="1" baseline="-25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DP</a:t>
                </a:r>
                <a:r>
                  <a:rPr lang="en-US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 DPMXBF Propagation Channel 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F666F9-A304-9C77-240B-12021AD65A64}"/>
                  </a:ext>
                </a:extLst>
              </p:cNvPr>
              <p:cNvSpPr txBox="1"/>
              <p:nvPr/>
            </p:nvSpPr>
            <p:spPr>
              <a:xfrm>
                <a:off x="6451600" y="4935761"/>
                <a:ext cx="42035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[H</a:t>
                </a:r>
                <a:r>
                  <a:rPr lang="en-US" sz="1400" b="1" baseline="-25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DP</a:t>
                </a:r>
                <a:r>
                  <a:rPr lang="en-US" sz="1400" b="1" baseline="30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 DPMXBF PDMX  </a:t>
                </a: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5E607BA-7834-1C5A-23EA-B3231AA380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1800" y="5265416"/>
                <a:ext cx="3601037" cy="95464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E58FFB68-73FB-8F16-4193-3DB58AF8D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81800" y="5267411"/>
                <a:ext cx="4246027" cy="994563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D19EA17-2F76-643B-42AE-6FF18EA6E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9347" y="1295400"/>
              <a:ext cx="9773637" cy="3668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800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144571" y="2736851"/>
            <a:ext cx="9905999" cy="2057400"/>
          </a:xfrm>
          <a:ln/>
        </p:spPr>
        <p:txBody>
          <a:bodyPr/>
          <a:lstStyle/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/>
              <a:t> 		</a:t>
            </a:r>
            <a:r>
              <a:rPr lang="en-GB" sz="2800"/>
              <a:t>Illustrative Dynamic Polarization Example:</a:t>
            </a:r>
          </a:p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/>
              <a:t>Closed Form Analysis of a</a:t>
            </a:r>
            <a:br>
              <a:rPr lang="en-GB" sz="2800"/>
            </a:br>
            <a:r>
              <a:rPr lang="en-GB" sz="2800"/>
              <a:t>DPMXBF Tx-Rx Link featuring n = 4, r = 0.505</a:t>
            </a:r>
          </a:p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31845" y="2051049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Appendix B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465458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F770F-FF99-E388-401C-2DA123805254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DPMXBF TRX Analysis Part 1</a:t>
            </a:r>
            <a:endParaRPr lang="en-GB" sz="2800" kern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34D509-57F8-D0A6-2EAB-37C220BBF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368" y="1247932"/>
            <a:ext cx="8343900" cy="503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60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61AF01-069E-2256-F249-2F7EC60E7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032" y="1085737"/>
            <a:ext cx="7579312" cy="52657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A3C915-0EA5-D97D-7C47-7BD46A7D4D51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DPMXBF TRX Analysis Part 2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2119797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144571" y="2736851"/>
            <a:ext cx="9905999" cy="2057400"/>
          </a:xfrm>
          <a:ln/>
        </p:spPr>
        <p:txBody>
          <a:bodyPr/>
          <a:lstStyle/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/>
              <a:t> 		</a:t>
            </a:r>
            <a:r>
              <a:rPr lang="en-GB" sz="2800"/>
              <a:t>DPMXBF and the Shannon Limit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31845" y="2051049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Appendix C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633783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3B8D1FC-F81B-3569-0A07-C9628065394A}"/>
              </a:ext>
            </a:extLst>
          </p:cNvPr>
          <p:cNvSpPr txBox="1"/>
          <p:nvPr/>
        </p:nvSpPr>
        <p:spPr>
          <a:xfrm>
            <a:off x="907545" y="1570196"/>
            <a:ext cx="1053248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lvl="2" indent="-2270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Consider the canonical Shannon Tx-Rx Channel of Figure A, below</a:t>
            </a: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signal S</a:t>
            </a:r>
            <a:r>
              <a:rPr lang="en-US" sz="18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bandwidth BW transmitted through a directional antenna of gain G</a:t>
            </a:r>
            <a:r>
              <a:rPr lang="en-US" sz="18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at power level EIRP</a:t>
            </a:r>
            <a:r>
              <a:rPr lang="en-US" sz="18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detected through another antenna of gain G</a:t>
            </a:r>
            <a:r>
              <a:rPr lang="en-US" sz="18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ultimately received as S’</a:t>
            </a:r>
            <a:r>
              <a:rPr lang="en-US" sz="18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with a S/N ratio SNR</a:t>
            </a:r>
            <a:r>
              <a:rPr lang="en-US" sz="18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propagates across the transmission channel of Shannon capacity C</a:t>
            </a:r>
            <a:r>
              <a:rPr lang="en-US" sz="18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BW log2 (1 + SNR</a:t>
            </a:r>
            <a:r>
              <a:rPr lang="en-US" sz="18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shown</a:t>
            </a:r>
          </a:p>
          <a:p>
            <a:pPr marL="227013" lvl="2" indent="-227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Consider now a 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perfectly equivalent </a:t>
            </a: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Tx-Rx channel in Figure B</a:t>
            </a: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Directional antennas G</a:t>
            </a:r>
            <a:r>
              <a:rPr lang="en-US" sz="18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  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G</a:t>
            </a:r>
            <a:r>
              <a:rPr lang="en-US" sz="18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replaced by perfectly equivalent phased arrays G</a:t>
            </a:r>
            <a:r>
              <a:rPr lang="en-US" sz="18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  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G</a:t>
            </a:r>
            <a:r>
              <a:rPr lang="en-US" sz="18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D5423D-CE61-4768-F457-9F5B48B134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30" b="53323"/>
          <a:stretch/>
        </p:blipFill>
        <p:spPr>
          <a:xfrm>
            <a:off x="893322" y="4419600"/>
            <a:ext cx="10381346" cy="159861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97B290-3E46-DBC0-5FDB-865E9FAF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447" y="685800"/>
            <a:ext cx="9139741" cy="609600"/>
          </a:xfrm>
        </p:spPr>
        <p:txBody>
          <a:bodyPr/>
          <a:lstStyle/>
          <a:p>
            <a:r>
              <a:rPr lang="en-US" sz="2800">
                <a:effectLst/>
              </a:rPr>
              <a:t>Dynamic Polarization and the Shannon Limit, Part 1</a:t>
            </a:r>
            <a:br>
              <a:rPr lang="en-US" sz="2800">
                <a:effectLst/>
              </a:rPr>
            </a:br>
            <a:r>
              <a:rPr lang="en-US" sz="2000">
                <a:solidFill>
                  <a:schemeClr val="tx1"/>
                </a:solidFill>
                <a:effectLst/>
              </a:rPr>
              <a:t>How does DP-n NOT exceed Shannon’s maximum channel capacity?</a:t>
            </a:r>
            <a:endParaRPr lang="en-US" sz="2800">
              <a:solidFill>
                <a:schemeClr val="tx1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0AAEC5-D7E8-46F9-C7FB-9A09C2F5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177"/>
          <a:stretch/>
        </p:blipFill>
        <p:spPr>
          <a:xfrm>
            <a:off x="955069" y="2133626"/>
            <a:ext cx="10381346" cy="96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1711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F8324-5C4E-42AE-7FAA-907B7224B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135" y="1600200"/>
            <a:ext cx="10287265" cy="4102655"/>
          </a:xfrm>
        </p:spPr>
        <p:txBody>
          <a:bodyPr/>
          <a:lstStyle/>
          <a:p>
            <a:pPr marL="284163" indent="-2841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At the September 802.11WNG session TWI unveiled “Dynamic Polarization”, a proposed PHY for the nascent TGbn. “DPMXBF” (or “DP”) employs novel </a:t>
            </a:r>
            <a:r>
              <a:rPr lang="en-US" sz="2000" i="1" dirty="0">
                <a:solidFill>
                  <a:schemeClr val="tx1"/>
                </a:solidFill>
              </a:rPr>
              <a:t>radiowave polarization </a:t>
            </a:r>
            <a:r>
              <a:rPr lang="en-US" sz="2000" dirty="0">
                <a:solidFill>
                  <a:schemeClr val="tx1"/>
                </a:solidFill>
              </a:rPr>
              <a:t>processing to MIMO-multiplex up to 32 EHT streams within a single 320 MHz channel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The DPMXBF tutorial presented in September has been </a:t>
            </a:r>
            <a:r>
              <a:rPr lang="en-US" sz="2000" dirty="0">
                <a:solidFill>
                  <a:schemeClr val="tx1"/>
                </a:solidFill>
              </a:rPr>
              <a:t>affixed hereto as Appendix A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A manual closed form analysis of a</a:t>
            </a:r>
            <a:r>
              <a:rPr lang="en-US" sz="2000" dirty="0">
                <a:solidFill>
                  <a:schemeClr val="tx1"/>
                </a:solidFill>
              </a:rPr>
              <a:t> 4-stream DP Tx-Rx has also been added as Appendix B</a:t>
            </a:r>
            <a:endParaRPr lang="en-US" sz="2000" dirty="0">
              <a:effectLst/>
            </a:endParaRP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Also, at th</a:t>
            </a:r>
            <a:r>
              <a:rPr lang="en-US" sz="2000" dirty="0"/>
              <a:t>at</a:t>
            </a:r>
            <a:r>
              <a:rPr lang="en-US" sz="2000" dirty="0">
                <a:effectLst/>
              </a:rPr>
              <a:t> last session’s end an esteemed colleague raised a truly </a:t>
            </a:r>
            <a:r>
              <a:rPr lang="en-US" sz="2000" i="1" dirty="0">
                <a:effectLst/>
              </a:rPr>
              <a:t>existential</a:t>
            </a:r>
            <a:r>
              <a:rPr lang="en-US" sz="2000" dirty="0">
                <a:effectLst/>
              </a:rPr>
              <a:t> question: “Wouldn’t </a:t>
            </a:r>
            <a:r>
              <a:rPr lang="en-US" sz="2000" dirty="0"/>
              <a:t>the so-claimed </a:t>
            </a:r>
            <a:r>
              <a:rPr lang="en-US" sz="2000" dirty="0">
                <a:effectLst/>
              </a:rPr>
              <a:t>92 Gbps information transport within only 320 MHz </a:t>
            </a:r>
            <a:r>
              <a:rPr lang="en-US" sz="2000" i="1" dirty="0">
                <a:effectLst/>
              </a:rPr>
              <a:t>completely violate </a:t>
            </a:r>
            <a:r>
              <a:rPr lang="en-US" sz="2000" dirty="0">
                <a:effectLst/>
              </a:rPr>
              <a:t>Shannon’s Theorem?” Appendix C, also attached hereto, explains why not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following slides expand/refine upon two previously identified key DPMXBF Use Cases, and incorporate a call for TGbn to also develop certain DP-complementary PHY/ MAC extensions arguably essential to ultimately successful IEEE802.11bn products and services</a:t>
            </a:r>
            <a:endParaRPr lang="en-US" sz="20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F1F0C-C61A-BE3E-E55D-7B36ECEF26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D3B6B-2CB1-2A46-1B7E-CCB4EBF9549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22A195-E4A6-3D54-32EA-BB97676CB0C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E24725-776F-24AC-804B-166DA670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What’s new this time around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2531916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97B290-3E46-DBC0-5FDB-865E9FAF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447" y="672139"/>
            <a:ext cx="9139741" cy="448155"/>
          </a:xfrm>
        </p:spPr>
        <p:txBody>
          <a:bodyPr/>
          <a:lstStyle/>
          <a:p>
            <a:r>
              <a:rPr lang="en-US" sz="2800">
                <a:effectLst/>
              </a:rPr>
              <a:t>Dynamic Polarization and the Shannon Limit Part 2</a:t>
            </a:r>
            <a:endParaRPr lang="en-US" sz="2800">
              <a:solidFill>
                <a:schemeClr val="tx1"/>
              </a:solidFill>
              <a:effectLst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3253A9-7007-E4AB-EC52-AFCC6CA53E85}"/>
              </a:ext>
            </a:extLst>
          </p:cNvPr>
          <p:cNvSpPr txBox="1">
            <a:spLocks/>
          </p:cNvSpPr>
          <p:nvPr/>
        </p:nvSpPr>
        <p:spPr bwMode="auto">
          <a:xfrm>
            <a:off x="742535" y="1261529"/>
            <a:ext cx="10788159" cy="510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en-US" sz="2400" i="0" kern="0">
                <a:solidFill>
                  <a:schemeClr val="tx1"/>
                </a:solidFill>
                <a:effectLst/>
              </a:rPr>
              <a:t>And yet another perfect equivalent Tx-Rx in Figure C:</a:t>
            </a: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>
              <a:solidFill>
                <a:schemeClr val="tx1"/>
              </a:solidFill>
              <a:effectLst/>
            </a:endParaRP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>
              <a:solidFill>
                <a:schemeClr val="tx1"/>
              </a:solidFill>
              <a:effectLst/>
            </a:endParaRP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>
              <a:solidFill>
                <a:schemeClr val="tx1"/>
              </a:solidFill>
              <a:effectLst/>
            </a:endParaRP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  <a:buSzTx/>
              <a:buNone/>
            </a:pPr>
            <a:endParaRPr lang="en-US" sz="2000" kern="0">
              <a:solidFill>
                <a:srgbClr val="C00000"/>
              </a:solidFill>
              <a:effectLst/>
            </a:endParaRPr>
          </a:p>
          <a:p>
            <a:pPr marL="227013" algn="l">
              <a:lnSpc>
                <a:spcPct val="100000"/>
              </a:lnSpc>
              <a:buSzTx/>
              <a:buNone/>
            </a:pPr>
            <a:r>
              <a:rPr lang="en-US" sz="1800" kern="0">
                <a:solidFill>
                  <a:schemeClr val="tx1"/>
                </a:solidFill>
                <a:effectLst/>
              </a:rPr>
              <a:t>S</a:t>
            </a:r>
            <a:r>
              <a:rPr lang="en-US" sz="1800" kern="0" baseline="-25000">
                <a:solidFill>
                  <a:schemeClr val="tx1"/>
                </a:solidFill>
                <a:effectLst/>
              </a:rPr>
              <a:t>0</a:t>
            </a:r>
            <a:r>
              <a:rPr lang="en-US" sz="1800" kern="0">
                <a:solidFill>
                  <a:schemeClr val="tx1"/>
                </a:solidFill>
                <a:effectLst/>
              </a:rPr>
              <a:t> and S’</a:t>
            </a:r>
            <a:r>
              <a:rPr lang="en-US" sz="1800" kern="0" baseline="-25000">
                <a:solidFill>
                  <a:schemeClr val="tx1"/>
                </a:solidFill>
                <a:effectLst/>
              </a:rPr>
              <a:t>0</a:t>
            </a:r>
            <a:r>
              <a:rPr lang="en-US" sz="1800" kern="0">
                <a:solidFill>
                  <a:schemeClr val="tx1"/>
                </a:solidFill>
                <a:effectLst/>
              </a:rPr>
              <a:t> 1:n splits replaced by equivalent n x S</a:t>
            </a:r>
            <a:r>
              <a:rPr lang="en-US" sz="1800" kern="0" baseline="-25000">
                <a:solidFill>
                  <a:schemeClr val="tx1"/>
                </a:solidFill>
                <a:effectLst/>
              </a:rPr>
              <a:t>0</a:t>
            </a:r>
            <a:r>
              <a:rPr lang="en-US" sz="1800" kern="0">
                <a:solidFill>
                  <a:schemeClr val="tx1"/>
                </a:solidFill>
                <a:effectLst/>
              </a:rPr>
              <a:t> and S’</a:t>
            </a:r>
            <a:r>
              <a:rPr lang="en-US" sz="1800" kern="0" baseline="-25000">
                <a:solidFill>
                  <a:schemeClr val="tx1"/>
                </a:solidFill>
                <a:effectLst/>
              </a:rPr>
              <a:t>0</a:t>
            </a:r>
            <a:r>
              <a:rPr lang="en-US" sz="1800" kern="0">
                <a:solidFill>
                  <a:schemeClr val="tx1"/>
                </a:solidFill>
                <a:effectLst/>
              </a:rPr>
              <a:t> replicas, all traversing </a:t>
            </a:r>
            <a:r>
              <a:rPr lang="en-US" sz="1800" kern="0">
                <a:solidFill>
                  <a:srgbClr val="C00000"/>
                </a:solidFill>
                <a:effectLst/>
              </a:rPr>
              <a:t>distinct </a:t>
            </a:r>
            <a:r>
              <a:rPr lang="en-US" sz="1800" kern="0">
                <a:solidFill>
                  <a:schemeClr val="tx1"/>
                </a:solidFill>
                <a:effectLst/>
              </a:rPr>
              <a:t>C</a:t>
            </a:r>
            <a:r>
              <a:rPr lang="en-US" sz="1800" kern="0" baseline="-25000">
                <a:solidFill>
                  <a:schemeClr val="tx1"/>
                </a:solidFill>
                <a:effectLst/>
              </a:rPr>
              <a:t>0</a:t>
            </a:r>
            <a:r>
              <a:rPr lang="en-US" sz="1800" kern="0">
                <a:solidFill>
                  <a:schemeClr val="tx1"/>
                </a:solidFill>
                <a:effectLst/>
              </a:rPr>
              <a:t> capacity channels </a:t>
            </a:r>
          </a:p>
          <a:p>
            <a:pPr marL="227013" indent="-227013" algn="l">
              <a:lnSpc>
                <a:spcPct val="100000"/>
              </a:lnSpc>
              <a:spcBef>
                <a:spcPts val="600"/>
              </a:spcBef>
              <a:buSzTx/>
              <a:buFont typeface="Arial" panose="020B0604020202020204" pitchFamily="34" charset="0"/>
              <a:buChar char="•"/>
            </a:pPr>
            <a:r>
              <a:rPr lang="en-US" sz="2400" i="0" kern="0">
                <a:solidFill>
                  <a:schemeClr val="tx1"/>
                </a:solidFill>
                <a:effectLst/>
              </a:rPr>
              <a:t>And finally, consider the not-really-sleight-of-hand of Figure D:</a:t>
            </a:r>
            <a:br>
              <a:rPr lang="en-US" sz="2400" i="0" kern="0">
                <a:solidFill>
                  <a:schemeClr val="tx1"/>
                </a:solidFill>
                <a:effectLst/>
              </a:rPr>
            </a:br>
            <a:br>
              <a:rPr lang="en-US" sz="2400" i="0" kern="0">
                <a:solidFill>
                  <a:schemeClr val="tx1"/>
                </a:solidFill>
                <a:effectLst/>
              </a:rPr>
            </a:br>
            <a:br>
              <a:rPr lang="en-US" sz="2400" i="0" kern="0">
                <a:solidFill>
                  <a:schemeClr val="tx1"/>
                </a:solidFill>
                <a:effectLst/>
              </a:rPr>
            </a:br>
            <a:br>
              <a:rPr lang="en-US" sz="1600" i="0" kern="0">
                <a:solidFill>
                  <a:schemeClr val="tx1"/>
                </a:solidFill>
                <a:effectLst/>
              </a:rPr>
            </a:br>
            <a:endParaRPr lang="en-US" sz="2000" i="0" kern="0">
              <a:solidFill>
                <a:schemeClr val="tx1"/>
              </a:solidFill>
              <a:effectLst/>
            </a:endParaRPr>
          </a:p>
          <a:p>
            <a:pPr marL="228600" algn="l">
              <a:lnSpc>
                <a:spcPct val="100000"/>
              </a:lnSpc>
              <a:spcBef>
                <a:spcPts val="1200"/>
              </a:spcBef>
              <a:buSzTx/>
            </a:pPr>
            <a:r>
              <a:rPr lang="en-US" sz="1800" kern="0">
                <a:solidFill>
                  <a:schemeClr val="tx1"/>
                </a:solidFill>
                <a:effectLst/>
              </a:rPr>
              <a:t>n S0 and S’0 replaced by perfectly equivalent distinct Si, i = 1, 2 … n, the phased array antennas by SDPAs and the Rx n:1-1:n splitter combiner by a Pol- Demux,</a:t>
            </a:r>
            <a:r>
              <a:rPr lang="en-US" sz="2000" kern="0">
                <a:solidFill>
                  <a:schemeClr val="tx1"/>
                </a:solidFill>
                <a:effectLst/>
              </a:rPr>
              <a:t> </a:t>
            </a:r>
            <a:r>
              <a:rPr lang="en-US" sz="2000" kern="0">
                <a:solidFill>
                  <a:srgbClr val="C00000"/>
                </a:solidFill>
                <a:effectLst/>
              </a:rPr>
              <a:t>all traversing distinct C</a:t>
            </a:r>
            <a:r>
              <a:rPr lang="en-US" sz="2000" kern="0" baseline="-25000">
                <a:solidFill>
                  <a:srgbClr val="C00000"/>
                </a:solidFill>
                <a:effectLst/>
              </a:rPr>
              <a:t>0</a:t>
            </a:r>
            <a:r>
              <a:rPr lang="en-US" sz="2000" kern="0">
                <a:solidFill>
                  <a:srgbClr val="C00000"/>
                </a:solidFill>
                <a:effectLst/>
              </a:rPr>
              <a:t> capacity channels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Tx/>
              <a:buNone/>
            </a:pPr>
            <a:r>
              <a:rPr lang="en-US" sz="2400" kern="0">
                <a:solidFill>
                  <a:srgbClr val="C00000"/>
                </a:solidFill>
                <a:effectLst/>
              </a:rPr>
              <a:t>An n</a:t>
            </a:r>
            <a:r>
              <a:rPr lang="en-US" sz="2400" kern="0" baseline="30000">
                <a:solidFill>
                  <a:srgbClr val="C00000"/>
                </a:solidFill>
                <a:effectLst/>
              </a:rPr>
              <a:t>th</a:t>
            </a:r>
            <a:r>
              <a:rPr lang="en-US" sz="2400" kern="0">
                <a:solidFill>
                  <a:srgbClr val="C00000"/>
                </a:solidFill>
                <a:effectLst/>
              </a:rPr>
              <a:t> order DPMXBF link comprises n Shannon channels, not just one</a:t>
            </a:r>
            <a:endParaRPr lang="en-US" sz="3200" kern="0">
              <a:solidFill>
                <a:srgbClr val="C00000"/>
              </a:solidFill>
              <a:effectLst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30DE4E-AAF5-BA6B-C324-515E83CA3393}"/>
              </a:ext>
            </a:extLst>
          </p:cNvPr>
          <p:cNvGrpSpPr/>
          <p:nvPr/>
        </p:nvGrpSpPr>
        <p:grpSpPr>
          <a:xfrm>
            <a:off x="837806" y="1660346"/>
            <a:ext cx="10673838" cy="3563583"/>
            <a:chOff x="837806" y="1879538"/>
            <a:chExt cx="10673838" cy="3563583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7788B4EC-3A6B-C4AD-3A4C-DC1134CC3DB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31845" y="2051049"/>
              <a:ext cx="10361084" cy="6095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2160" tIns="46080" rIns="92160" bIns="46080" numCol="1" anchor="ctr" anchorCtr="0" compatLnSpc="1">
              <a:prstTxWarp prst="textNoShape">
                <a:avLst/>
              </a:prstTxWarp>
            </a:bodyPr>
            <a:lstStyle>
              <a:lvl1pPr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2pPr>
              <a:lvl3pPr marL="1143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3pPr>
              <a:lvl4pPr marL="1600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4pPr>
              <a:lvl5pPr marL="20574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5pPr>
              <a:lvl6pPr marL="25146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6pPr>
              <a:lvl7pPr marL="29718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7pPr>
              <a:lvl8pPr marL="3429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8pPr>
              <a:lvl9pPr marL="3886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9pPr>
            </a:lstStyle>
            <a:p>
              <a:endParaRPr lang="en-GB" sz="2800" kern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0AAEC5-D7E8-46F9-C7FB-9A09C2F5F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5511" b="27321"/>
            <a:stretch/>
          </p:blipFill>
          <p:spPr>
            <a:xfrm>
              <a:off x="837806" y="1879538"/>
              <a:ext cx="10673838" cy="1415566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D95D95F-DE41-2D77-94D9-5960A3E09A80}"/>
                </a:ext>
              </a:extLst>
            </p:cNvPr>
            <p:cNvGrpSpPr/>
            <p:nvPr/>
          </p:nvGrpSpPr>
          <p:grpSpPr>
            <a:xfrm>
              <a:off x="968834" y="4147721"/>
              <a:ext cx="10335559" cy="1295400"/>
              <a:chOff x="852233" y="4267200"/>
              <a:chExt cx="10335559" cy="1371600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4C1B6BC-5141-BA92-1333-8293785828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74940" b="-1264"/>
              <a:stretch/>
            </p:blipFill>
            <p:spPr>
              <a:xfrm>
                <a:off x="852233" y="4267200"/>
                <a:ext cx="10335559" cy="13716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691DAAD-73B6-731C-5626-323A0E8213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22826" b="43288"/>
              <a:stretch/>
            </p:blipFill>
            <p:spPr>
              <a:xfrm>
                <a:off x="1828800" y="5514256"/>
                <a:ext cx="514350" cy="10651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25FED5-7E69-B065-093A-ACC2367D0600}"/>
                  </a:ext>
                </a:extLst>
              </p:cNvPr>
              <p:cNvSpPr txBox="1"/>
              <p:nvPr/>
            </p:nvSpPr>
            <p:spPr>
              <a:xfrm>
                <a:off x="6629400" y="4759378"/>
                <a:ext cx="609600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PDMX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7609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1382079"/>
            <a:ext cx="10361084" cy="4632960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32 IEEE802.11be concurrent, cochannel RF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Dynamic Polarization Multiplexing (“DP-32”)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Tx/Rx DLOS/ nLOS/ NLOS Beamforming/Beamsteering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 MU-MIMO Tx Multibeam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MU-MIMO Rx Interference Cancellation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MU-MIMO Rx NLOS Multipath Recombination</a:t>
            </a:r>
            <a:endParaRPr lang="en-US" b="1" kern="0" dirty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4096 QAM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320 MHz BW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92.2 Gbps Peak Data Rate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Over 28 km PDR P2P Free-Space Range</a:t>
            </a:r>
          </a:p>
          <a:p>
            <a:pPr marL="231775" lvl="1" indent="0" algn="ctr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27 GbE across 79 km</a:t>
            </a:r>
            <a:r>
              <a:rPr lang="en-US" b="1" baseline="30000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 PMP Foliage-obstructed Throughput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endParaRPr lang="en-US" sz="22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Proposed IEEE802.11bn PHY</a:t>
            </a:r>
            <a:endParaRPr lang="en-GB" sz="2800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6B6EC3A-0325-18E0-4BBB-3037D06344EC}"/>
              </a:ext>
            </a:extLst>
          </p:cNvPr>
          <p:cNvSpPr txBox="1">
            <a:spLocks/>
          </p:cNvSpPr>
          <p:nvPr/>
        </p:nvSpPr>
        <p:spPr bwMode="auto">
          <a:xfrm>
            <a:off x="971550" y="696344"/>
            <a:ext cx="103483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kern="0" dirty="0"/>
              <a:t>Contemplated 92.2 Gbps “WiFi-bn” Access Point</a:t>
            </a:r>
            <a:br>
              <a:rPr lang="en-GB" sz="2800" kern="0" dirty="0"/>
            </a:br>
            <a:r>
              <a:rPr lang="en-GB" sz="2000" kern="0" dirty="0"/>
              <a:t>(32 Polarization-Multiplexed and Transceived EHT RF Streams) </a:t>
            </a:r>
            <a:endParaRPr lang="en-GB" sz="2400" kern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94BC9-4C5F-4D70-347C-BE571A945799}"/>
              </a:ext>
            </a:extLst>
          </p:cNvPr>
          <p:cNvGrpSpPr/>
          <p:nvPr/>
        </p:nvGrpSpPr>
        <p:grpSpPr>
          <a:xfrm>
            <a:off x="8610600" y="1905701"/>
            <a:ext cx="2419874" cy="3753275"/>
            <a:chOff x="8686800" y="1968909"/>
            <a:chExt cx="2419874" cy="37532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D6BEBA0-E383-C13D-2341-B9EAE4AB7616}"/>
                </a:ext>
              </a:extLst>
            </p:cNvPr>
            <p:cNvGrpSpPr/>
            <p:nvPr/>
          </p:nvGrpSpPr>
          <p:grpSpPr>
            <a:xfrm>
              <a:off x="8686800" y="3436031"/>
              <a:ext cx="2419874" cy="2286153"/>
              <a:chOff x="8264959" y="3837801"/>
              <a:chExt cx="2419874" cy="228615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1F418FF-0550-AD37-1C1E-76E12B434A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4959" y="4038600"/>
                <a:ext cx="2419874" cy="2085354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414C2A-93F1-F83D-9145-1744BCDC1283}"/>
                  </a:ext>
                </a:extLst>
              </p:cNvPr>
              <p:cNvSpPr txBox="1"/>
              <p:nvPr/>
            </p:nvSpPr>
            <p:spPr>
              <a:xfrm>
                <a:off x="8264960" y="3837801"/>
                <a:ext cx="23268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DP-32 PDMux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39EA0C7-3C8E-AFC7-9085-681C86F8673E}"/>
                </a:ext>
              </a:extLst>
            </p:cNvPr>
            <p:cNvGrpSpPr/>
            <p:nvPr/>
          </p:nvGrpSpPr>
          <p:grpSpPr>
            <a:xfrm>
              <a:off x="8915400" y="1968909"/>
              <a:ext cx="1630171" cy="1030229"/>
              <a:chOff x="9290883" y="1807302"/>
              <a:chExt cx="1630171" cy="1030229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73FBB0A-2BA3-1EB4-C227-090B94F2E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90883" y="1981200"/>
                <a:ext cx="1630171" cy="85633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7B0142-C2A8-F088-5FAE-73644E0AC589}"/>
                  </a:ext>
                </a:extLst>
              </p:cNvPr>
              <p:cNvSpPr txBox="1"/>
              <p:nvPr/>
            </p:nvSpPr>
            <p:spPr>
              <a:xfrm>
                <a:off x="9372599" y="1807302"/>
                <a:ext cx="15484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TTD xBF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1DB1AB3-55B0-5BD9-5371-5851D5FFA75C}"/>
              </a:ext>
            </a:extLst>
          </p:cNvPr>
          <p:cNvGrpSpPr/>
          <p:nvPr/>
        </p:nvGrpSpPr>
        <p:grpSpPr>
          <a:xfrm>
            <a:off x="1030356" y="1471352"/>
            <a:ext cx="7371151" cy="4803552"/>
            <a:chOff x="1030356" y="1444848"/>
            <a:chExt cx="7371151" cy="4803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2CFA06-3143-6625-47E7-9D11335C301B}"/>
                </a:ext>
              </a:extLst>
            </p:cNvPr>
            <p:cNvSpPr txBox="1"/>
            <p:nvPr/>
          </p:nvSpPr>
          <p:spPr>
            <a:xfrm>
              <a:off x="1639956" y="1444848"/>
              <a:ext cx="5943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92/46 Gbps 320/160 MHz 6/5 GHz DP-32 AP/MeshNode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A828CE-3E77-C953-08DB-560B12ADE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0356" y="1644882"/>
              <a:ext cx="7371151" cy="4603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3060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217" y="675240"/>
            <a:ext cx="10369260" cy="657224"/>
          </a:xfrm>
        </p:spPr>
        <p:txBody>
          <a:bodyPr/>
          <a:lstStyle/>
          <a:p>
            <a:r>
              <a:rPr lang="en-GB" sz="2800" dirty="0"/>
              <a:t>Contemplated 5.8 Gbps WiFi-bn Client</a:t>
            </a:r>
            <a:br>
              <a:rPr lang="en-GB" sz="2800" dirty="0"/>
            </a:br>
            <a:r>
              <a:rPr lang="en-GB" sz="2000" kern="0" dirty="0"/>
              <a:t>(32 Polarization Multiplexed/ </a:t>
            </a:r>
            <a:r>
              <a:rPr lang="en-GB" sz="2000" dirty="0"/>
              <a:t>2 Transceived EHT RF Streams )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DF2347-C7C5-DC83-9CC6-981BBFB94DD8}"/>
              </a:ext>
            </a:extLst>
          </p:cNvPr>
          <p:cNvGrpSpPr/>
          <p:nvPr/>
        </p:nvGrpSpPr>
        <p:grpSpPr>
          <a:xfrm>
            <a:off x="805072" y="1451112"/>
            <a:ext cx="7086600" cy="4937468"/>
            <a:chOff x="990600" y="1371600"/>
            <a:chExt cx="7086600" cy="493746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939B1D-50D8-F09D-0F18-78D91ADE293C}"/>
                </a:ext>
              </a:extLst>
            </p:cNvPr>
            <p:cNvSpPr txBox="1"/>
            <p:nvPr/>
          </p:nvSpPr>
          <p:spPr>
            <a:xfrm>
              <a:off x="1855304" y="1371600"/>
              <a:ext cx="5866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5.8/2.9 Gbps 320/160 MHz 6/5 GHz DP-32 Client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8EA3909-BE1C-29D1-33A5-26BC51FFE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00" y="1580277"/>
              <a:ext cx="7086600" cy="472879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7AFBF9F-D14C-8F95-2727-3039EF2D99B8}"/>
              </a:ext>
            </a:extLst>
          </p:cNvPr>
          <p:cNvGrpSpPr/>
          <p:nvPr/>
        </p:nvGrpSpPr>
        <p:grpSpPr>
          <a:xfrm>
            <a:off x="8610600" y="1905701"/>
            <a:ext cx="2419874" cy="3753275"/>
            <a:chOff x="8686800" y="1968909"/>
            <a:chExt cx="2419874" cy="37532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D443F5E-32FB-9CBE-8FC1-13300867DF55}"/>
                </a:ext>
              </a:extLst>
            </p:cNvPr>
            <p:cNvGrpSpPr/>
            <p:nvPr/>
          </p:nvGrpSpPr>
          <p:grpSpPr>
            <a:xfrm>
              <a:off x="8686800" y="3436031"/>
              <a:ext cx="2419874" cy="2286153"/>
              <a:chOff x="8264959" y="3837801"/>
              <a:chExt cx="2419874" cy="228615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EF843BA-C978-64D1-EF2C-86A2EFDB8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4959" y="4038600"/>
                <a:ext cx="2419874" cy="2085354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9E1586-9FA5-0499-6E76-568F340F8310}"/>
                  </a:ext>
                </a:extLst>
              </p:cNvPr>
              <p:cNvSpPr txBox="1"/>
              <p:nvPr/>
            </p:nvSpPr>
            <p:spPr>
              <a:xfrm>
                <a:off x="8264960" y="3837801"/>
                <a:ext cx="23268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DP-32 PDMux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4063A3-D93E-3C63-1AA8-F78FFEE2459A}"/>
                </a:ext>
              </a:extLst>
            </p:cNvPr>
            <p:cNvGrpSpPr/>
            <p:nvPr/>
          </p:nvGrpSpPr>
          <p:grpSpPr>
            <a:xfrm>
              <a:off x="8915400" y="1968909"/>
              <a:ext cx="1630171" cy="1030229"/>
              <a:chOff x="9290883" y="1807302"/>
              <a:chExt cx="1630171" cy="103022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A62AD6D-4C90-7DE9-B792-4A392DADB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90883" y="1981200"/>
                <a:ext cx="1630171" cy="856331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36F9B0-8777-9B6A-3DFF-F71425452FD1}"/>
                  </a:ext>
                </a:extLst>
              </p:cNvPr>
              <p:cNvSpPr txBox="1"/>
              <p:nvPr/>
            </p:nvSpPr>
            <p:spPr>
              <a:xfrm>
                <a:off x="9372599" y="1807302"/>
                <a:ext cx="15484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TTD xBF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175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7" y="677470"/>
            <a:ext cx="10347324" cy="648661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Point to Point WiFi-bn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Terrestrial Internet Backhaul Application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1721929" y="4616568"/>
            <a:ext cx="8628708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ctr">
              <a:spcBef>
                <a:spcPts val="1200"/>
              </a:spcBef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By Regulatory Fiat, the above P2P WiFi-bn link’s Free Space Path Loss works out to</a:t>
            </a:r>
          </a:p>
          <a:p>
            <a:pPr marL="463550" lvl="2" indent="-231775" algn="ctr">
              <a:spcBef>
                <a:spcPts val="0"/>
              </a:spcBef>
            </a:pP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WiFi-bn FSPL</a:t>
            </a: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US" sz="1600" b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MCS13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 P</a:t>
            </a:r>
            <a:r>
              <a:rPr lang="en-US" sz="16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+ G</a:t>
            </a:r>
            <a:r>
              <a:rPr lang="en-US" sz="16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+ G</a:t>
            </a:r>
            <a:r>
              <a:rPr lang="en-US" sz="16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kTBF - SNR =  138 dB</a:t>
            </a:r>
          </a:p>
          <a:p>
            <a:pPr marL="463550" lvl="2" indent="-231775" algn="ctr">
              <a:spcBef>
                <a:spcPts val="600"/>
              </a:spcBef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the corresponding P2P WiFi-bn 92 Gbps Free-Space Range to</a:t>
            </a:r>
          </a:p>
          <a:p>
            <a:pPr marL="463550" lvl="2" indent="-231775" algn="ctr">
              <a:spcBef>
                <a:spcPts val="0"/>
              </a:spcBef>
            </a:pP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 = SQRT(FSPL)c/4</a:t>
            </a:r>
            <a:r>
              <a:rPr lang="el-GR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6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28.2 km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25090F0-8893-54F5-5892-DFD2A5BD6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210316"/>
              </p:ext>
            </p:extLst>
          </p:nvPr>
        </p:nvGraphicFramePr>
        <p:xfrm>
          <a:off x="1781646" y="1950428"/>
          <a:ext cx="4461462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991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2306471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4953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P2P WiFi-bn AP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Modulation/Coding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 (4096Q5/6)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17392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TRX Frequency (fc)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6705 MHz (6 GHz Ch 151)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Power (P</a:t>
                      </a:r>
                      <a:r>
                        <a:rPr lang="en-US" sz="11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</a:t>
                      </a:r>
                      <a:r>
                        <a:rPr lang="en-US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+36 dBm (Regulatory Maximum)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521401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SDPA Element Gain (G</a:t>
                      </a:r>
                      <a:r>
                        <a:rPr lang="en-US" sz="11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dBi (30</a:t>
                      </a:r>
                      <a:r>
                        <a:rPr lang="en-US" sz="11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Beamwidth)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529864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SDPA Array Gain (G</a:t>
                      </a:r>
                      <a:r>
                        <a:rPr lang="en-US" sz="11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Array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dBi (6Hx6W-2Hx2W Boresight)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857341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 Temperature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1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83659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 Figure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2054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A45896E-C866-DF1E-B51E-228A8834A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43369"/>
              </p:ext>
            </p:extLst>
          </p:nvPr>
        </p:nvGraphicFramePr>
        <p:xfrm>
          <a:off x="6679286" y="2675951"/>
          <a:ext cx="373106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428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1761640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P2P WiFi-bn AP-AP Link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25150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Signal/Noise Ratio (SNR)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dB (1e-6 PER)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17392"/>
                  </a:ext>
                </a:extLst>
              </a:tr>
              <a:tr h="2251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SDPA Gain (G</a:t>
                      </a:r>
                      <a:r>
                        <a:rPr lang="en-US" sz="11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G</a:t>
                      </a:r>
                      <a:r>
                        <a:rPr lang="en-US" sz="11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dBi (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1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1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Array</a:t>
                      </a:r>
                      <a:r>
                        <a:rPr lang="en-US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 Power (kTBF)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-87 dBm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557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B9B12C7-B266-99AF-ECD6-69E5D42A2EB3}"/>
              </a:ext>
            </a:extLst>
          </p:cNvPr>
          <p:cNvSpPr txBox="1"/>
          <p:nvPr/>
        </p:nvSpPr>
        <p:spPr>
          <a:xfrm>
            <a:off x="451104" y="5740598"/>
            <a:ext cx="48251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lvl="2" indent="-231775" algn="ctr">
              <a:spcBef>
                <a:spcPts val="1200"/>
              </a:spcBef>
            </a:pP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WiFi-bn Data Rate vs Range:</a:t>
            </a:r>
            <a:b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FSPL = EIRP</a:t>
            </a:r>
            <a:r>
              <a:rPr lang="en-US" sz="1400" b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+ G</a:t>
            </a:r>
            <a:r>
              <a:rPr lang="en-US" sz="1400" b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kTBF – SNR</a:t>
            </a:r>
            <a:b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FSPL = 155 - SNR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8CCFF0B-1495-316C-8BB9-49B6E9B0F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818374"/>
              </p:ext>
            </p:extLst>
          </p:nvPr>
        </p:nvGraphicFramePr>
        <p:xfrm>
          <a:off x="1494592" y="3664230"/>
          <a:ext cx="3304211" cy="71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28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2238483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014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PMP WiFi-bn Link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9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dBi (</a:t>
                      </a: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9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RxElement</a:t>
                      </a: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9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RxArray</a:t>
                      </a: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kTBF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-87 dBm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FEF87DA-4C52-9676-D5E3-EA2CB1CF5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835421"/>
              </p:ext>
            </p:extLst>
          </p:nvPr>
        </p:nvGraphicFramePr>
        <p:xfrm>
          <a:off x="6096000" y="5231992"/>
          <a:ext cx="542784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456">
                  <a:extLst>
                    <a:ext uri="{9D8B030D-6E8A-4147-A177-3AD203B41FA5}">
                      <a16:colId xmlns:a16="http://schemas.microsoft.com/office/drawing/2014/main" val="559238567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4857845"/>
                    </a:ext>
                  </a:extLst>
                </a:gridCol>
                <a:gridCol w="850605">
                  <a:extLst>
                    <a:ext uri="{9D8B030D-6E8A-4147-A177-3AD203B41FA5}">
                      <a16:colId xmlns:a16="http://schemas.microsoft.com/office/drawing/2014/main" val="1519893937"/>
                    </a:ext>
                  </a:extLst>
                </a:gridCol>
                <a:gridCol w="808074">
                  <a:extLst>
                    <a:ext uri="{9D8B030D-6E8A-4147-A177-3AD203B41FA5}">
                      <a16:colId xmlns:a16="http://schemas.microsoft.com/office/drawing/2014/main" val="4613696"/>
                    </a:ext>
                  </a:extLst>
                </a:gridCol>
                <a:gridCol w="896384">
                  <a:extLst>
                    <a:ext uri="{9D8B030D-6E8A-4147-A177-3AD203B41FA5}">
                      <a16:colId xmlns:a16="http://schemas.microsoft.com/office/drawing/2014/main" val="1393479731"/>
                    </a:ext>
                  </a:extLst>
                </a:gridCol>
                <a:gridCol w="833808">
                  <a:extLst>
                    <a:ext uri="{9D8B030D-6E8A-4147-A177-3AD203B41FA5}">
                      <a16:colId xmlns:a16="http://schemas.microsoft.com/office/drawing/2014/main" val="773204543"/>
                    </a:ext>
                  </a:extLst>
                </a:gridCol>
              </a:tblGrid>
              <a:tr h="23066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ObsR*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 FSR (km)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FSPL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Tpt (Gbps)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082103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MCS13-MCS7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050420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MCS13-MCS5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797880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MCS13-MCS3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945137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MCS13-MCS1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545106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7E065860-BBB8-877F-7F7B-A9E33BB7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7" y="677470"/>
            <a:ext cx="10347324" cy="648661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Point to Multipoint WiFi-bn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Terrestrial Internet Distribution Application</a:t>
            </a:r>
            <a:endParaRPr lang="en-GB" sz="28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E7AA687-4FE3-C981-E3BD-E5229AD0D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786911"/>
              </p:ext>
            </p:extLst>
          </p:nvPr>
        </p:nvGraphicFramePr>
        <p:xfrm>
          <a:off x="734145" y="1461533"/>
          <a:ext cx="4749736" cy="20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674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2221062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326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PMP WiFi-bn AP/ Client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Modulation/Coding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 (4096Q5/6) to MCS0 (B1/2)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17392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TRX Frequency (fc)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6705 MHz (6 GHz Ch 151)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EIRP (EIRP</a:t>
                      </a:r>
                      <a:r>
                        <a:rPr lang="en-US" sz="9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</a:t>
                      </a: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9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+36 dBm (Regulatory Maximum)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521401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SDPA Element Gain (G</a:t>
                      </a:r>
                      <a:r>
                        <a:rPr lang="en-US" sz="9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RxElement</a:t>
                      </a: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9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dBi (45</a:t>
                      </a:r>
                      <a:r>
                        <a:rPr lang="en-US" sz="9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Beamwidth)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529864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SDPA Array Gain (G</a:t>
                      </a:r>
                      <a:r>
                        <a:rPr lang="en-US" sz="9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RxArray</a:t>
                      </a: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9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dBi (6Hx6W-2Hx2W Boresight)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857341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 Temperature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9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83659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 Figure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20540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B5F9CFE-2926-D65F-B90E-9B4353527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275741"/>
              </p:ext>
            </p:extLst>
          </p:nvPr>
        </p:nvGraphicFramePr>
        <p:xfrm>
          <a:off x="1494592" y="4495525"/>
          <a:ext cx="3304211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712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1604499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086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PMP WiFi-bn Link Obstruction RF Attenuation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Outdoor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dB/ meter</a:t>
                      </a:r>
                      <a:endParaRPr lang="en-US" sz="10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Indoor Drywall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dB/ Wall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Exterior Stucco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dB/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905999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Exterior Masonry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dB/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38631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CC5159C-C830-7106-0201-A1A172B9F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564397"/>
              </p:ext>
            </p:extLst>
          </p:nvPr>
        </p:nvGraphicFramePr>
        <p:xfrm>
          <a:off x="6081827" y="1676943"/>
          <a:ext cx="5461092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362">
                  <a:extLst>
                    <a:ext uri="{9D8B030D-6E8A-4147-A177-3AD203B41FA5}">
                      <a16:colId xmlns:a16="http://schemas.microsoft.com/office/drawing/2014/main" val="2113064838"/>
                    </a:ext>
                  </a:extLst>
                </a:gridCol>
                <a:gridCol w="1001684">
                  <a:extLst>
                    <a:ext uri="{9D8B030D-6E8A-4147-A177-3AD203B41FA5}">
                      <a16:colId xmlns:a16="http://schemas.microsoft.com/office/drawing/2014/main" val="2047675712"/>
                    </a:ext>
                  </a:extLst>
                </a:gridCol>
                <a:gridCol w="977253">
                  <a:extLst>
                    <a:ext uri="{9D8B030D-6E8A-4147-A177-3AD203B41FA5}">
                      <a16:colId xmlns:a16="http://schemas.microsoft.com/office/drawing/2014/main" val="3585623051"/>
                    </a:ext>
                  </a:extLst>
                </a:gridCol>
                <a:gridCol w="804581">
                  <a:extLst>
                    <a:ext uri="{9D8B030D-6E8A-4147-A177-3AD203B41FA5}">
                      <a16:colId xmlns:a16="http://schemas.microsoft.com/office/drawing/2014/main" val="3198674492"/>
                    </a:ext>
                  </a:extLst>
                </a:gridCol>
                <a:gridCol w="797442">
                  <a:extLst>
                    <a:ext uri="{9D8B030D-6E8A-4147-A177-3AD203B41FA5}">
                      <a16:colId xmlns:a16="http://schemas.microsoft.com/office/drawing/2014/main" val="1983676963"/>
                    </a:ext>
                  </a:extLst>
                </a:gridCol>
                <a:gridCol w="782770">
                  <a:extLst>
                    <a:ext uri="{9D8B030D-6E8A-4147-A177-3AD203B41FA5}">
                      <a16:colId xmlns:a16="http://schemas.microsoft.com/office/drawing/2014/main" val="5160212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Mod/Cod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BDR (Mbps)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XDR (Gbps)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FSPL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FSR (km)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37008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MCS13 4096Q5/6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22640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MCS12 4096Q3/4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545973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MCS11 1024Q5/6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73369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MCS10 1024Q3/4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924795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MCS9 256Q5/6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219765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MCS8 256Q3/4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88677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MCS7 64Q5/6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332278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MCS6 64Q3/4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984854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MCS5 64Q2/3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14486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MCS4 16Q3/4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911146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MCS3 16Q1/2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101756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MCS2 4Q3/4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087168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 4Q1/2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557073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MCS0 B1/2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06812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43AFD02-5D2F-F09C-99B1-BBF6B5A9E247}"/>
              </a:ext>
            </a:extLst>
          </p:cNvPr>
          <p:cNvSpPr txBox="1"/>
          <p:nvPr/>
        </p:nvSpPr>
        <p:spPr>
          <a:xfrm>
            <a:off x="5834516" y="6292972"/>
            <a:ext cx="19303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lvl="2" indent="-231775">
              <a:spcBef>
                <a:spcPts val="1200"/>
              </a:spcBef>
            </a:pP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*- 6m Outdoor Foliage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B807D8-7DA3-9B6A-D571-A5AFFD79C08E}"/>
              </a:ext>
            </a:extLst>
          </p:cNvPr>
          <p:cNvSpPr txBox="1"/>
          <p:nvPr/>
        </p:nvSpPr>
        <p:spPr>
          <a:xfrm>
            <a:off x="6102878" y="1389455"/>
            <a:ext cx="53969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ctr">
              <a:spcBef>
                <a:spcPts val="1200"/>
              </a:spcBef>
            </a:pP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WiFi-bn Peak Data Rate at Free Space Range:</a:t>
            </a:r>
            <a:endParaRPr lang="en-US" sz="14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178EB1-98C2-7631-DFE1-5DD4FB679622}"/>
              </a:ext>
            </a:extLst>
          </p:cNvPr>
          <p:cNvSpPr txBox="1"/>
          <p:nvPr/>
        </p:nvSpPr>
        <p:spPr>
          <a:xfrm>
            <a:off x="6137460" y="4944238"/>
            <a:ext cx="54054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ctr">
              <a:spcBef>
                <a:spcPts val="1200"/>
              </a:spcBef>
            </a:pP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WiFi-bn Average Data Rate across Obstructed Range:</a:t>
            </a:r>
            <a:endParaRPr lang="en-US" sz="14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4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Key WiFi-bn Use Cases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762001" y="1219200"/>
            <a:ext cx="10627783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lvl="2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Point to Point Ultra-High-Capacity WiFi Backhaul (“WiFiBH”) Middle Mile Broadband</a:t>
            </a: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Internet Exchange Broadband Source to Broadband Distribution Point connectivity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 lvl="2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Point to Multipoint Ultra-High-Capacity Fixed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WiFi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Access (“FWiFiA”) Last Mile Broadband</a:t>
            </a:r>
            <a:b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BBDP (i.e., a “Dynamic Polarization Trunk-Drop”) to Broadband CPE connectivity</a:t>
            </a:r>
          </a:p>
          <a:p>
            <a:pPr marL="0" lvl="2" indent="0" algn="ctr">
              <a:spcBef>
                <a:spcPts val="1200"/>
              </a:spcBef>
            </a:pPr>
            <a:endParaRPr lang="en-US" sz="18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1200"/>
              </a:spcBef>
            </a:pP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1200"/>
              </a:spcBef>
            </a:pP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1200"/>
              </a:spcBef>
            </a:pP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DFE5A-DF7C-CC23-74E5-9D6F4D4B3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879" y="2604588"/>
            <a:ext cx="694372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32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.11 Document Template 230801" id="{8AA09C29-FF89-4080-922D-E7A76EBFACC1}" vid="{E77BC308-414F-4CFC-8A27-C0688F0078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18241</TotalTime>
  <Words>3182</Words>
  <Application>Microsoft Office PowerPoint</Application>
  <PresentationFormat>Widescreen</PresentationFormat>
  <Paragraphs>650</Paragraphs>
  <Slides>30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Times New Roman</vt:lpstr>
      <vt:lpstr>Wingdings</vt:lpstr>
      <vt:lpstr>Office Theme</vt:lpstr>
      <vt:lpstr>Document</vt:lpstr>
      <vt:lpstr>MIMO Dynamic Polarization Multiplexing and Beamforming: A Proposed IEEE802.11bn PHY</vt:lpstr>
      <vt:lpstr>Abstract</vt:lpstr>
      <vt:lpstr>What’s new this time around</vt:lpstr>
      <vt:lpstr>Proposed IEEE802.11bn PHY</vt:lpstr>
      <vt:lpstr>PowerPoint Presentation</vt:lpstr>
      <vt:lpstr>Contemplated 5.8 Gbps WiFi-bn Client (32 Polarization Multiplexed/ 2 Transceived EHT RF Streams )</vt:lpstr>
      <vt:lpstr>Point to Point WiFi-bn Terrestrial Internet Backhaul Application</vt:lpstr>
      <vt:lpstr>Point to Multipoint WiFi-bn Terrestrial Internet Distribution Application</vt:lpstr>
      <vt:lpstr>Key WiFi-bn Use Cases</vt:lpstr>
      <vt:lpstr>Dynamic Polarization Trunk-Drop Architecture</vt:lpstr>
      <vt:lpstr>PowerPoint Presentation</vt:lpstr>
      <vt:lpstr>Representative “TownWiFi” Network</vt:lpstr>
      <vt:lpstr>Representative “MetroWiFi” Network</vt:lpstr>
      <vt:lpstr>PowerPoint Presentation</vt:lpstr>
      <vt:lpstr>PowerPoint Presentation</vt:lpstr>
      <vt:lpstr>One Final Thought</vt:lpstr>
      <vt:lpstr>PowerPoint Presentation</vt:lpstr>
      <vt:lpstr> Reciprocally Interference-Free Cochannel Propagation of  Unrestricted Count RF Spatial Streams in DLOS Channels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Polarization and the Shannon Limit, Part 1 How does DP-n NOT exceed Shannon’s maximum channel capacity?</vt:lpstr>
      <vt:lpstr>Dynamic Polarization and the Shannon Limit Part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DPMXBF WLANs</dc:title>
  <dc:creator>Carlos Rios</dc:creator>
  <cp:lastModifiedBy>Carlos Rios</cp:lastModifiedBy>
  <cp:revision>7</cp:revision>
  <cp:lastPrinted>1601-01-01T00:00:00Z</cp:lastPrinted>
  <dcterms:created xsi:type="dcterms:W3CDTF">2023-08-24T06:46:03Z</dcterms:created>
  <dcterms:modified xsi:type="dcterms:W3CDTF">2023-11-13T19:20:57Z</dcterms:modified>
</cp:coreProperties>
</file>