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66" r:id="rId3"/>
    <p:sldId id="263" r:id="rId4"/>
    <p:sldId id="267" r:id="rId5"/>
    <p:sldId id="268" r:id="rId6"/>
    <p:sldId id="269" r:id="rId7"/>
    <p:sldId id="270" r:id="rId8"/>
    <p:sldId id="272" r:id="rId9"/>
    <p:sldId id="273" r:id="rId10"/>
    <p:sldId id="274" r:id="rId11"/>
    <p:sldId id="275"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103" autoAdjust="0"/>
    <p:restoredTop sz="94660"/>
  </p:normalViewPr>
  <p:slideViewPr>
    <p:cSldViewPr>
      <p:cViewPr varScale="1">
        <p:scale>
          <a:sx n="128" d="100"/>
          <a:sy n="128" d="100"/>
        </p:scale>
        <p:origin x="256" y="1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2023</a:t>
            </a:r>
            <a:endParaRPr lang="en-GB" dirty="0"/>
          </a:p>
        </p:txBody>
      </p:sp>
      <p:sp>
        <p:nvSpPr>
          <p:cNvPr id="5" name="Footer Placeholder 4"/>
          <p:cNvSpPr>
            <a:spLocks noGrp="1"/>
          </p:cNvSpPr>
          <p:nvPr>
            <p:ph type="ftr" idx="11"/>
          </p:nvPr>
        </p:nvSpPr>
        <p:spPr/>
        <p:txBody>
          <a:bodyPr/>
          <a:lstStyle>
            <a:lvl1pPr>
              <a:defRPr/>
            </a:lvl1pPr>
          </a:lstStyle>
          <a:p>
            <a:r>
              <a:rPr lang="en-GB"/>
              <a:t>Benedikt Schweizer, Apple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Benedikt Schweizer, Apple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2023</a:t>
            </a:r>
            <a:endParaRPr lang="en-GB"/>
          </a:p>
        </p:txBody>
      </p:sp>
      <p:sp>
        <p:nvSpPr>
          <p:cNvPr id="5" name="Footer Placeholder 4"/>
          <p:cNvSpPr>
            <a:spLocks noGrp="1"/>
          </p:cNvSpPr>
          <p:nvPr>
            <p:ph type="ftr" idx="11"/>
          </p:nvPr>
        </p:nvSpPr>
        <p:spPr/>
        <p:txBody>
          <a:bodyPr/>
          <a:lstStyle>
            <a:lvl1pPr>
              <a:defRPr/>
            </a:lvl1pPr>
          </a:lstStyle>
          <a:p>
            <a:r>
              <a:rPr lang="en-GB"/>
              <a:t>Benedikt Schweizer, Apple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2023</a:t>
            </a:r>
            <a:endParaRPr lang="en-GB"/>
          </a:p>
        </p:txBody>
      </p:sp>
      <p:sp>
        <p:nvSpPr>
          <p:cNvPr id="6" name="Footer Placeholder 5"/>
          <p:cNvSpPr>
            <a:spLocks noGrp="1"/>
          </p:cNvSpPr>
          <p:nvPr>
            <p:ph type="ftr" idx="11"/>
          </p:nvPr>
        </p:nvSpPr>
        <p:spPr/>
        <p:txBody>
          <a:bodyPr/>
          <a:lstStyle>
            <a:lvl1pPr>
              <a:defRPr/>
            </a:lvl1pPr>
          </a:lstStyle>
          <a:p>
            <a:r>
              <a:rPr lang="en-GB"/>
              <a:t>Benedikt Schweizer, Apple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Benedikt Schweizer, Apple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2023</a:t>
            </a:r>
            <a:endParaRPr lang="en-GB"/>
          </a:p>
        </p:txBody>
      </p:sp>
      <p:sp>
        <p:nvSpPr>
          <p:cNvPr id="4" name="Footer Placeholder 3"/>
          <p:cNvSpPr>
            <a:spLocks noGrp="1"/>
          </p:cNvSpPr>
          <p:nvPr>
            <p:ph type="ftr" idx="11"/>
          </p:nvPr>
        </p:nvSpPr>
        <p:spPr/>
        <p:txBody>
          <a:bodyPr/>
          <a:lstStyle>
            <a:lvl1pPr>
              <a:defRPr/>
            </a:lvl1pPr>
          </a:lstStyle>
          <a:p>
            <a:r>
              <a:rPr lang="en-GB"/>
              <a:t>Benedikt Schweizer, Apple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2023</a:t>
            </a:r>
            <a:endParaRPr lang="en-GB"/>
          </a:p>
        </p:txBody>
      </p:sp>
      <p:sp>
        <p:nvSpPr>
          <p:cNvPr id="3" name="Footer Placeholder 2"/>
          <p:cNvSpPr>
            <a:spLocks noGrp="1"/>
          </p:cNvSpPr>
          <p:nvPr>
            <p:ph type="ftr" idx="11"/>
          </p:nvPr>
        </p:nvSpPr>
        <p:spPr/>
        <p:txBody>
          <a:bodyPr/>
          <a:lstStyle>
            <a:lvl1pPr>
              <a:defRPr/>
            </a:lvl1pPr>
          </a:lstStyle>
          <a:p>
            <a:r>
              <a:rPr lang="en-GB"/>
              <a:t>Benedikt Schweizer, Apple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2023</a:t>
            </a:r>
            <a:endParaRPr lang="en-GB"/>
          </a:p>
        </p:txBody>
      </p:sp>
      <p:sp>
        <p:nvSpPr>
          <p:cNvPr id="5" name="Footer Placeholder 4"/>
          <p:cNvSpPr>
            <a:spLocks noGrp="1"/>
          </p:cNvSpPr>
          <p:nvPr>
            <p:ph type="ftr" idx="11"/>
          </p:nvPr>
        </p:nvSpPr>
        <p:spPr/>
        <p:txBody>
          <a:bodyPr/>
          <a:lstStyle>
            <a:lvl1pPr>
              <a:defRPr/>
            </a:lvl1pPr>
          </a:lstStyle>
          <a:p>
            <a:r>
              <a:rPr lang="en-GB"/>
              <a:t>Benedikt Schweizer, Apple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2023</a:t>
            </a:r>
            <a:endParaRPr lang="en-GB"/>
          </a:p>
        </p:txBody>
      </p:sp>
      <p:sp>
        <p:nvSpPr>
          <p:cNvPr id="5" name="Footer Placeholder 4"/>
          <p:cNvSpPr>
            <a:spLocks noGrp="1"/>
          </p:cNvSpPr>
          <p:nvPr>
            <p:ph type="ftr" idx="11"/>
          </p:nvPr>
        </p:nvSpPr>
        <p:spPr/>
        <p:txBody>
          <a:bodyPr/>
          <a:lstStyle>
            <a:lvl1pPr>
              <a:defRPr/>
            </a:lvl1pPr>
          </a:lstStyle>
          <a:p>
            <a:r>
              <a:rPr lang="en-GB"/>
              <a:t>Benedikt Schweizer, Apple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Benedikt Schweizer, Apple</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802.11-23/2056r0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Basic SBP Feature Set</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2023-11-14</a:t>
            </a:r>
          </a:p>
        </p:txBody>
      </p:sp>
      <p:sp>
        <p:nvSpPr>
          <p:cNvPr id="6" name="Date Placeholder 3"/>
          <p:cNvSpPr>
            <a:spLocks noGrp="1"/>
          </p:cNvSpPr>
          <p:nvPr>
            <p:ph type="dt" idx="10"/>
          </p:nvPr>
        </p:nvSpPr>
        <p:spPr/>
        <p:txBody>
          <a:bodyPr/>
          <a:lstStyle/>
          <a:p>
            <a:r>
              <a:rPr lang="en-US"/>
              <a:t>November 2023</a:t>
            </a:r>
            <a:endParaRPr lang="en-GB" dirty="0"/>
          </a:p>
        </p:txBody>
      </p:sp>
      <p:sp>
        <p:nvSpPr>
          <p:cNvPr id="7" name="Footer Placeholder 4"/>
          <p:cNvSpPr>
            <a:spLocks noGrp="1"/>
          </p:cNvSpPr>
          <p:nvPr>
            <p:ph type="ftr" idx="11"/>
          </p:nvPr>
        </p:nvSpPr>
        <p:spPr/>
        <p:txBody>
          <a:bodyPr/>
          <a:lstStyle/>
          <a:p>
            <a:r>
              <a:rPr lang="en-GB"/>
              <a:t>Benedikt Schweizer, Apple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957690925"/>
              </p:ext>
            </p:extLst>
          </p:nvPr>
        </p:nvGraphicFramePr>
        <p:xfrm>
          <a:off x="993775" y="2490788"/>
          <a:ext cx="10272713" cy="2333625"/>
        </p:xfrm>
        <a:graphic>
          <a:graphicData uri="http://schemas.openxmlformats.org/presentationml/2006/ole">
            <mc:AlternateContent xmlns:mc="http://schemas.openxmlformats.org/markup-compatibility/2006">
              <mc:Choice xmlns:v="urn:schemas-microsoft-com:vml" Requires="v">
                <p:oleObj name="Document" r:id="rId3" imgW="10439400" imgH="2387600" progId="Word.Document.8">
                  <p:embed/>
                </p:oleObj>
              </mc:Choice>
              <mc:Fallback>
                <p:oleObj name="Document" r:id="rId3" imgW="10439400" imgH="2387600" progId="Word.Document.8">
                  <p:embed/>
                  <p:pic>
                    <p:nvPicPr>
                      <p:cNvPr id="0" name="Picture 3"/>
                      <p:cNvPicPr>
                        <a:picLocks noChangeAspect="1" noChangeArrowheads="1"/>
                      </p:cNvPicPr>
                      <p:nvPr/>
                    </p:nvPicPr>
                    <p:blipFill>
                      <a:blip r:embed="rId4"/>
                      <a:srcRect/>
                      <a:stretch>
                        <a:fillRect/>
                      </a:stretch>
                    </p:blipFill>
                    <p:spPr bwMode="auto">
                      <a:xfrm>
                        <a:off x="993775" y="2490788"/>
                        <a:ext cx="10272713" cy="2333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0BC7D-8014-03F4-62EF-AB9F043BB644}"/>
              </a:ext>
            </a:extLst>
          </p:cNvPr>
          <p:cNvSpPr>
            <a:spLocks noGrp="1"/>
          </p:cNvSpPr>
          <p:nvPr>
            <p:ph type="title"/>
          </p:nvPr>
        </p:nvSpPr>
        <p:spPr/>
        <p:txBody>
          <a:bodyPr/>
          <a:lstStyle/>
          <a:p>
            <a:r>
              <a:rPr lang="en-US" dirty="0"/>
              <a:t>Required Changes:</a:t>
            </a:r>
          </a:p>
        </p:txBody>
      </p:sp>
      <p:sp>
        <p:nvSpPr>
          <p:cNvPr id="3" name="Content Placeholder 2">
            <a:extLst>
              <a:ext uri="{FF2B5EF4-FFF2-40B4-BE49-F238E27FC236}">
                <a16:creationId xmlns:a16="http://schemas.microsoft.com/office/drawing/2014/main" id="{1CAFA048-8808-80A4-B3BF-8C13DFF08062}"/>
              </a:ext>
            </a:extLst>
          </p:cNvPr>
          <p:cNvSpPr>
            <a:spLocks noGrp="1"/>
          </p:cNvSpPr>
          <p:nvPr>
            <p:ph idx="1"/>
          </p:nvPr>
        </p:nvSpPr>
        <p:spPr/>
        <p:txBody>
          <a:bodyPr/>
          <a:lstStyle/>
          <a:p>
            <a:pPr>
              <a:buFont typeface="Arial" panose="020B0604020202020204" pitchFamily="34" charset="0"/>
              <a:buChar char="•"/>
            </a:pPr>
            <a:r>
              <a:rPr lang="en-US" sz="1600" dirty="0"/>
              <a:t>Need a  field ‘SBP Type’ in SBP Parameters element (or as part of one of the fields) to signal type of SBP. </a:t>
            </a:r>
          </a:p>
          <a:p>
            <a:pPr marL="800100" lvl="1" indent="-342900">
              <a:buFont typeface="Arial" panose="020B0604020202020204" pitchFamily="34" charset="0"/>
              <a:buChar char="•"/>
            </a:pPr>
            <a:r>
              <a:rPr lang="en-US" sz="1400" b="1" dirty="0">
                <a:solidFill>
                  <a:srgbClr val="00B050"/>
                </a:solidFill>
              </a:rPr>
              <a:t>Two bits ‘SBP Type’ in SBP Parameters Control field:  </a:t>
            </a:r>
            <a:r>
              <a:rPr lang="en-US" sz="1400" dirty="0"/>
              <a:t>00: SBP / 01: Basic SBP, Opportunistic Variant / 10: Basic SBP, Initiator-Driven Variant / 11: Reserved</a:t>
            </a:r>
            <a:endParaRPr lang="en-US" sz="1600" dirty="0"/>
          </a:p>
          <a:p>
            <a:pPr marL="400050">
              <a:buFont typeface="Arial" panose="020B0604020202020204" pitchFamily="34" charset="0"/>
              <a:buChar char="•"/>
            </a:pPr>
            <a:r>
              <a:rPr lang="en-US" sz="1600" dirty="0"/>
              <a:t>Need to modify draft text to define consequences of setting SBP Type. </a:t>
            </a:r>
          </a:p>
          <a:p>
            <a:pPr marL="800100" lvl="1">
              <a:buFont typeface="Arial" panose="020B0604020202020204" pitchFamily="34" charset="0"/>
              <a:buChar char="•"/>
            </a:pPr>
            <a:r>
              <a:rPr lang="en-US" sz="1200" dirty="0"/>
              <a:t>Specific fields of SBP Parameters Control field and Sensing Measurement Parameters field shall be set to specific values. </a:t>
            </a:r>
          </a:p>
          <a:p>
            <a:pPr marL="400050">
              <a:buFont typeface="Arial" panose="020B0604020202020204" pitchFamily="34" charset="0"/>
              <a:buChar char="•"/>
            </a:pPr>
            <a:r>
              <a:rPr lang="en-US" sz="1600" dirty="0"/>
              <a:t>Add additional reject reason codes for SBP. E.g.</a:t>
            </a:r>
          </a:p>
          <a:p>
            <a:pPr marL="800100" lvl="1">
              <a:buFont typeface="Arial" panose="020B0604020202020204" pitchFamily="34" charset="0"/>
              <a:buChar char="•"/>
            </a:pPr>
            <a:r>
              <a:rPr lang="en-US" sz="1400" dirty="0"/>
              <a:t>AP resource limitation – not capable of fulfilling this request</a:t>
            </a:r>
          </a:p>
          <a:p>
            <a:pPr marL="800100" lvl="1">
              <a:buFont typeface="Arial" panose="020B0604020202020204" pitchFamily="34" charset="0"/>
              <a:buChar char="•"/>
            </a:pPr>
            <a:r>
              <a:rPr lang="en-US" sz="1400" dirty="0"/>
              <a:t>Matching responders not found</a:t>
            </a:r>
          </a:p>
          <a:p>
            <a:pPr marL="57150" indent="0"/>
            <a:endParaRPr lang="en-US" sz="1200" dirty="0"/>
          </a:p>
        </p:txBody>
      </p:sp>
      <p:sp>
        <p:nvSpPr>
          <p:cNvPr id="4" name="Slide Number Placeholder 3">
            <a:extLst>
              <a:ext uri="{FF2B5EF4-FFF2-40B4-BE49-F238E27FC236}">
                <a16:creationId xmlns:a16="http://schemas.microsoft.com/office/drawing/2014/main" id="{1C1A61C1-A0BB-F9BF-7A62-DAD03E5FB327}"/>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3BBE92B2-853D-DA4E-6EA7-1CF222AE0B9F}"/>
              </a:ext>
            </a:extLst>
          </p:cNvPr>
          <p:cNvSpPr>
            <a:spLocks noGrp="1"/>
          </p:cNvSpPr>
          <p:nvPr>
            <p:ph type="ftr" idx="14"/>
          </p:nvPr>
        </p:nvSpPr>
        <p:spPr/>
        <p:txBody>
          <a:bodyPr/>
          <a:lstStyle/>
          <a:p>
            <a:r>
              <a:rPr lang="en-GB"/>
              <a:t>Benedikt Schweizer, Apple</a:t>
            </a:r>
            <a:endParaRPr lang="en-GB" dirty="0"/>
          </a:p>
        </p:txBody>
      </p:sp>
      <p:sp>
        <p:nvSpPr>
          <p:cNvPr id="6" name="Date Placeholder 5">
            <a:extLst>
              <a:ext uri="{FF2B5EF4-FFF2-40B4-BE49-F238E27FC236}">
                <a16:creationId xmlns:a16="http://schemas.microsoft.com/office/drawing/2014/main" id="{0AC71BC4-2637-FD54-AF94-ADEC1D6CD13C}"/>
              </a:ext>
            </a:extLst>
          </p:cNvPr>
          <p:cNvSpPr>
            <a:spLocks noGrp="1"/>
          </p:cNvSpPr>
          <p:nvPr>
            <p:ph type="dt" idx="15"/>
          </p:nvPr>
        </p:nvSpPr>
        <p:spPr/>
        <p:txBody>
          <a:bodyPr/>
          <a:lstStyle/>
          <a:p>
            <a:r>
              <a:rPr lang="en-US"/>
              <a:t>November 2023</a:t>
            </a:r>
            <a:endParaRPr lang="en-GB" dirty="0"/>
          </a:p>
        </p:txBody>
      </p:sp>
      <p:grpSp>
        <p:nvGrpSpPr>
          <p:cNvPr id="24" name="Group 23">
            <a:extLst>
              <a:ext uri="{FF2B5EF4-FFF2-40B4-BE49-F238E27FC236}">
                <a16:creationId xmlns:a16="http://schemas.microsoft.com/office/drawing/2014/main" id="{60657CC4-51B8-A910-DA87-6CC0405E36C1}"/>
              </a:ext>
            </a:extLst>
          </p:cNvPr>
          <p:cNvGrpSpPr/>
          <p:nvPr/>
        </p:nvGrpSpPr>
        <p:grpSpPr>
          <a:xfrm>
            <a:off x="1322897" y="4295436"/>
            <a:ext cx="4519052" cy="2177947"/>
            <a:chOff x="937897" y="4226313"/>
            <a:chExt cx="4519052" cy="2177947"/>
          </a:xfrm>
        </p:grpSpPr>
        <p:grpSp>
          <p:nvGrpSpPr>
            <p:cNvPr id="10" name="Group 9">
              <a:extLst>
                <a:ext uri="{FF2B5EF4-FFF2-40B4-BE49-F238E27FC236}">
                  <a16:creationId xmlns:a16="http://schemas.microsoft.com/office/drawing/2014/main" id="{971FD27D-0677-F0E3-229F-801A4B17349E}"/>
                </a:ext>
              </a:extLst>
            </p:cNvPr>
            <p:cNvGrpSpPr>
              <a:grpSpLocks noChangeAspect="1"/>
            </p:cNvGrpSpPr>
            <p:nvPr/>
          </p:nvGrpSpPr>
          <p:grpSpPr>
            <a:xfrm>
              <a:off x="937897" y="4226313"/>
              <a:ext cx="4149901" cy="1945886"/>
              <a:chOff x="6172201" y="1879271"/>
              <a:chExt cx="2819400" cy="1322015"/>
            </a:xfrm>
          </p:grpSpPr>
          <p:pic>
            <p:nvPicPr>
              <p:cNvPr id="7" name="Picture 6">
                <a:extLst>
                  <a:ext uri="{FF2B5EF4-FFF2-40B4-BE49-F238E27FC236}">
                    <a16:creationId xmlns:a16="http://schemas.microsoft.com/office/drawing/2014/main" id="{956F60BE-3375-2718-111B-525C2376C46F}"/>
                  </a:ext>
                </a:extLst>
              </p:cNvPr>
              <p:cNvPicPr>
                <a:picLocks noChangeAspect="1"/>
              </p:cNvPicPr>
              <p:nvPr/>
            </p:nvPicPr>
            <p:blipFill>
              <a:blip r:embed="rId2"/>
              <a:stretch>
                <a:fillRect/>
              </a:stretch>
            </p:blipFill>
            <p:spPr>
              <a:xfrm>
                <a:off x="6172201" y="1879271"/>
                <a:ext cx="2819400" cy="1322015"/>
              </a:xfrm>
              <a:prstGeom prst="rect">
                <a:avLst/>
              </a:prstGeom>
            </p:spPr>
          </p:pic>
          <p:sp>
            <p:nvSpPr>
              <p:cNvPr id="8" name="Oval 7">
                <a:extLst>
                  <a:ext uri="{FF2B5EF4-FFF2-40B4-BE49-F238E27FC236}">
                    <a16:creationId xmlns:a16="http://schemas.microsoft.com/office/drawing/2014/main" id="{47120781-3704-A7D5-BF73-F484DF02F5FF}"/>
                  </a:ext>
                </a:extLst>
              </p:cNvPr>
              <p:cNvSpPr/>
              <p:nvPr/>
            </p:nvSpPr>
            <p:spPr bwMode="auto">
              <a:xfrm flipV="1">
                <a:off x="8542338" y="2602521"/>
                <a:ext cx="220662" cy="293078"/>
              </a:xfrm>
              <a:prstGeom prst="ellipse">
                <a:avLst/>
              </a:prstGeom>
              <a:noFill/>
              <a:ln w="28575"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grpSp>
        <p:sp>
          <p:nvSpPr>
            <p:cNvPr id="11" name="Up Arrow 10">
              <a:extLst>
                <a:ext uri="{FF2B5EF4-FFF2-40B4-BE49-F238E27FC236}">
                  <a16:creationId xmlns:a16="http://schemas.microsoft.com/office/drawing/2014/main" id="{EDB98CE5-784F-0BA4-BE9D-C914326F5051}"/>
                </a:ext>
              </a:extLst>
            </p:cNvPr>
            <p:cNvSpPr/>
            <p:nvPr/>
          </p:nvSpPr>
          <p:spPr bwMode="auto">
            <a:xfrm>
              <a:off x="4512721" y="5866084"/>
              <a:ext cx="152400" cy="276273"/>
            </a:xfrm>
            <a:prstGeom prst="upArrow">
              <a:avLst>
                <a:gd name="adj1" fmla="val 18553"/>
                <a:gd name="adj2" fmla="val 68038"/>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TextBox 11">
              <a:extLst>
                <a:ext uri="{FF2B5EF4-FFF2-40B4-BE49-F238E27FC236}">
                  <a16:creationId xmlns:a16="http://schemas.microsoft.com/office/drawing/2014/main" id="{7D84EB51-A821-44D6-FA30-F3B3BB01890A}"/>
                </a:ext>
              </a:extLst>
            </p:cNvPr>
            <p:cNvSpPr txBox="1"/>
            <p:nvPr/>
          </p:nvSpPr>
          <p:spPr>
            <a:xfrm>
              <a:off x="4267200" y="6142650"/>
              <a:ext cx="1189749" cy="261610"/>
            </a:xfrm>
            <a:prstGeom prst="rect">
              <a:avLst/>
            </a:prstGeom>
            <a:noFill/>
          </p:spPr>
          <p:txBody>
            <a:bodyPr wrap="none" rtlCol="0">
              <a:spAutoFit/>
            </a:bodyPr>
            <a:lstStyle/>
            <a:p>
              <a:r>
                <a:rPr lang="en-US" sz="1100" dirty="0">
                  <a:solidFill>
                    <a:srgbClr val="00B050"/>
                  </a:solidFill>
                </a:rPr>
                <a:t>Add two bits here</a:t>
              </a:r>
            </a:p>
          </p:txBody>
        </p:sp>
      </p:grpSp>
      <p:grpSp>
        <p:nvGrpSpPr>
          <p:cNvPr id="18" name="Group 17">
            <a:extLst>
              <a:ext uri="{FF2B5EF4-FFF2-40B4-BE49-F238E27FC236}">
                <a16:creationId xmlns:a16="http://schemas.microsoft.com/office/drawing/2014/main" id="{13432011-3378-3C12-4E18-00537D342306}"/>
              </a:ext>
            </a:extLst>
          </p:cNvPr>
          <p:cNvGrpSpPr/>
          <p:nvPr/>
        </p:nvGrpSpPr>
        <p:grpSpPr>
          <a:xfrm>
            <a:off x="6454762" y="4929812"/>
            <a:ext cx="5435819" cy="1240080"/>
            <a:chOff x="6454762" y="4929812"/>
            <a:chExt cx="5435819" cy="1240080"/>
          </a:xfrm>
        </p:grpSpPr>
        <p:sp>
          <p:nvSpPr>
            <p:cNvPr id="15" name="TextBox 14">
              <a:extLst>
                <a:ext uri="{FF2B5EF4-FFF2-40B4-BE49-F238E27FC236}">
                  <a16:creationId xmlns:a16="http://schemas.microsoft.com/office/drawing/2014/main" id="{36218AA4-4762-EEF6-7D3F-3AE7958F021A}"/>
                </a:ext>
              </a:extLst>
            </p:cNvPr>
            <p:cNvSpPr txBox="1"/>
            <p:nvPr/>
          </p:nvSpPr>
          <p:spPr>
            <a:xfrm>
              <a:off x="10764656" y="5908282"/>
              <a:ext cx="997389" cy="261610"/>
            </a:xfrm>
            <a:prstGeom prst="rect">
              <a:avLst/>
            </a:prstGeom>
            <a:noFill/>
          </p:spPr>
          <p:txBody>
            <a:bodyPr wrap="none" rtlCol="0">
              <a:spAutoFit/>
            </a:bodyPr>
            <a:lstStyle/>
            <a:p>
              <a:r>
                <a:rPr lang="en-US" sz="1100" dirty="0">
                  <a:solidFill>
                    <a:srgbClr val="00B050"/>
                  </a:solidFill>
                </a:rPr>
                <a:t>Add field here</a:t>
              </a:r>
            </a:p>
          </p:txBody>
        </p:sp>
        <p:pic>
          <p:nvPicPr>
            <p:cNvPr id="9" name="Picture 8">
              <a:extLst>
                <a:ext uri="{FF2B5EF4-FFF2-40B4-BE49-F238E27FC236}">
                  <a16:creationId xmlns:a16="http://schemas.microsoft.com/office/drawing/2014/main" id="{9065ED6A-5E14-1F96-B006-826B213DF429}"/>
                </a:ext>
              </a:extLst>
            </p:cNvPr>
            <p:cNvPicPr>
              <a:picLocks noChangeAspect="1"/>
            </p:cNvPicPr>
            <p:nvPr/>
          </p:nvPicPr>
          <p:blipFill>
            <a:blip r:embed="rId3"/>
            <a:stretch>
              <a:fillRect/>
            </a:stretch>
          </p:blipFill>
          <p:spPr>
            <a:xfrm>
              <a:off x="6454762" y="4929812"/>
              <a:ext cx="5435819" cy="1005840"/>
            </a:xfrm>
            <a:prstGeom prst="rect">
              <a:avLst/>
            </a:prstGeom>
          </p:spPr>
        </p:pic>
        <p:sp>
          <p:nvSpPr>
            <p:cNvPr id="13" name="Rectangle 12">
              <a:extLst>
                <a:ext uri="{FF2B5EF4-FFF2-40B4-BE49-F238E27FC236}">
                  <a16:creationId xmlns:a16="http://schemas.microsoft.com/office/drawing/2014/main" id="{34B994A7-8ECF-DA2A-80C1-8D9063D038BA}"/>
                </a:ext>
              </a:extLst>
            </p:cNvPr>
            <p:cNvSpPr/>
            <p:nvPr/>
          </p:nvSpPr>
          <p:spPr bwMode="auto">
            <a:xfrm>
              <a:off x="11096285" y="5015492"/>
              <a:ext cx="691937" cy="427205"/>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rgbClr val="00B050"/>
                  </a:solidFill>
                  <a:effectLst/>
                  <a:latin typeface="Times New Roman" pitchFamily="16" charset="0"/>
                  <a:ea typeface="MS Gothic" charset="-128"/>
                </a:rPr>
                <a:t>SBP Type</a:t>
              </a:r>
            </a:p>
          </p:txBody>
        </p:sp>
        <p:sp>
          <p:nvSpPr>
            <p:cNvPr id="14" name="Up Arrow 13">
              <a:extLst>
                <a:ext uri="{FF2B5EF4-FFF2-40B4-BE49-F238E27FC236}">
                  <a16:creationId xmlns:a16="http://schemas.microsoft.com/office/drawing/2014/main" id="{55951BC9-75BC-4828-B379-40D13CB201F2}"/>
                </a:ext>
              </a:extLst>
            </p:cNvPr>
            <p:cNvSpPr/>
            <p:nvPr/>
          </p:nvSpPr>
          <p:spPr bwMode="auto">
            <a:xfrm>
              <a:off x="11332866" y="5651161"/>
              <a:ext cx="152400" cy="276273"/>
            </a:xfrm>
            <a:prstGeom prst="upArrow">
              <a:avLst>
                <a:gd name="adj1" fmla="val 18553"/>
                <a:gd name="adj2" fmla="val 68038"/>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 name="TextBox 16">
              <a:extLst>
                <a:ext uri="{FF2B5EF4-FFF2-40B4-BE49-F238E27FC236}">
                  <a16:creationId xmlns:a16="http://schemas.microsoft.com/office/drawing/2014/main" id="{8FAF438E-912B-37BF-2001-679584573D2C}"/>
                </a:ext>
              </a:extLst>
            </p:cNvPr>
            <p:cNvSpPr txBox="1"/>
            <p:nvPr/>
          </p:nvSpPr>
          <p:spPr>
            <a:xfrm>
              <a:off x="11277719" y="5403346"/>
              <a:ext cx="248786" cy="246221"/>
            </a:xfrm>
            <a:prstGeom prst="rect">
              <a:avLst/>
            </a:prstGeom>
            <a:noFill/>
          </p:spPr>
          <p:txBody>
            <a:bodyPr wrap="none" rtlCol="0">
              <a:spAutoFit/>
            </a:bodyPr>
            <a:lstStyle/>
            <a:p>
              <a:r>
                <a:rPr lang="en-US" sz="1000" dirty="0">
                  <a:solidFill>
                    <a:srgbClr val="00B050"/>
                  </a:solidFill>
                </a:rPr>
                <a:t>1</a:t>
              </a:r>
            </a:p>
          </p:txBody>
        </p:sp>
      </p:grpSp>
      <p:sp>
        <p:nvSpPr>
          <p:cNvPr id="16" name="TextBox 15">
            <a:extLst>
              <a:ext uri="{FF2B5EF4-FFF2-40B4-BE49-F238E27FC236}">
                <a16:creationId xmlns:a16="http://schemas.microsoft.com/office/drawing/2014/main" id="{D5D030A0-9F61-69D7-CA63-DB5D9C762981}"/>
              </a:ext>
            </a:extLst>
          </p:cNvPr>
          <p:cNvSpPr txBox="1"/>
          <p:nvPr/>
        </p:nvSpPr>
        <p:spPr>
          <a:xfrm>
            <a:off x="5657446" y="5010835"/>
            <a:ext cx="612668" cy="461665"/>
          </a:xfrm>
          <a:prstGeom prst="rect">
            <a:avLst/>
          </a:prstGeom>
          <a:noFill/>
        </p:spPr>
        <p:txBody>
          <a:bodyPr wrap="none" rtlCol="0">
            <a:spAutoFit/>
          </a:bodyPr>
          <a:lstStyle/>
          <a:p>
            <a:r>
              <a:rPr lang="en-US" dirty="0">
                <a:solidFill>
                  <a:srgbClr val="FF0000"/>
                </a:solidFill>
              </a:rPr>
              <a:t>OR</a:t>
            </a:r>
          </a:p>
        </p:txBody>
      </p:sp>
    </p:spTree>
    <p:extLst>
      <p:ext uri="{BB962C8B-B14F-4D97-AF65-F5344CB8AC3E}">
        <p14:creationId xmlns:p14="http://schemas.microsoft.com/office/powerpoint/2010/main" val="29048456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9BD53-0516-FC86-F965-F64CAF038436}"/>
              </a:ext>
            </a:extLst>
          </p:cNvPr>
          <p:cNvSpPr>
            <a:spLocks noGrp="1"/>
          </p:cNvSpPr>
          <p:nvPr>
            <p:ph type="title"/>
          </p:nvPr>
        </p:nvSpPr>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07CACC56-3F0D-6A92-F583-4E68B9664135}"/>
              </a:ext>
            </a:extLst>
          </p:cNvPr>
          <p:cNvSpPr>
            <a:spLocks noGrp="1"/>
          </p:cNvSpPr>
          <p:nvPr>
            <p:ph idx="1"/>
          </p:nvPr>
        </p:nvSpPr>
        <p:spPr/>
        <p:txBody>
          <a:bodyPr/>
          <a:lstStyle/>
          <a:p>
            <a:r>
              <a:rPr lang="en-US" dirty="0"/>
              <a:t>Do you support to add a mandatory Basic Sensing by Proxy feature set to the 802.11bf draft? </a:t>
            </a:r>
          </a:p>
          <a:p>
            <a:r>
              <a:rPr lang="en-US" dirty="0"/>
              <a:t>	Yes / No / Abstain </a:t>
            </a:r>
          </a:p>
        </p:txBody>
      </p:sp>
      <p:sp>
        <p:nvSpPr>
          <p:cNvPr id="4" name="Slide Number Placeholder 3">
            <a:extLst>
              <a:ext uri="{FF2B5EF4-FFF2-40B4-BE49-F238E27FC236}">
                <a16:creationId xmlns:a16="http://schemas.microsoft.com/office/drawing/2014/main" id="{8CC09CF2-B8B6-AC19-B663-83202C42ACAD}"/>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BE58B057-9501-A68D-194F-A67877C7878B}"/>
              </a:ext>
            </a:extLst>
          </p:cNvPr>
          <p:cNvSpPr>
            <a:spLocks noGrp="1"/>
          </p:cNvSpPr>
          <p:nvPr>
            <p:ph type="ftr" idx="14"/>
          </p:nvPr>
        </p:nvSpPr>
        <p:spPr/>
        <p:txBody>
          <a:bodyPr/>
          <a:lstStyle/>
          <a:p>
            <a:r>
              <a:rPr lang="en-GB"/>
              <a:t>Benedikt Schweizer, Apple</a:t>
            </a:r>
            <a:endParaRPr lang="en-GB" dirty="0"/>
          </a:p>
        </p:txBody>
      </p:sp>
      <p:sp>
        <p:nvSpPr>
          <p:cNvPr id="6" name="Date Placeholder 5">
            <a:extLst>
              <a:ext uri="{FF2B5EF4-FFF2-40B4-BE49-F238E27FC236}">
                <a16:creationId xmlns:a16="http://schemas.microsoft.com/office/drawing/2014/main" id="{2C1DE1E3-1DB0-C357-5C27-E645AC2CDC01}"/>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677207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ln/>
        </p:spPr>
        <p:txBody>
          <a:bodyPr vert="horz" wrap="square" lIns="90000" tIns="46800" rIns="90000" bIns="46800" numCol="1" anchor="ctr" anchorCtr="0" compatLnSpc="1">
            <a:prstTxWarp prst="textNoShape">
              <a:avLst/>
            </a:prstTxWarp>
          </a:bodyPr>
          <a:lstStyle/>
          <a:p>
            <a:r>
              <a:rPr lang="en-US" dirty="0"/>
              <a:t>Sensing by Proxy Feature of 802.11bf</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b="0" dirty="0"/>
              <a:t>During Letter Ballot 2.0, we have identified that there are</a:t>
            </a:r>
            <a:r>
              <a:rPr lang="en-GB" dirty="0"/>
              <a:t> controversial needs on SBP</a:t>
            </a:r>
          </a:p>
          <a:p>
            <a:pPr lvl="1">
              <a:buFont typeface="Times New Roman" pitchFamily="16" charset="0"/>
              <a:buChar char="•"/>
            </a:pPr>
            <a:r>
              <a:rPr lang="en-GB" dirty="0"/>
              <a:t>They seem to be highly contradictive</a:t>
            </a:r>
          </a:p>
          <a:p>
            <a:pPr lvl="1">
              <a:buFont typeface="Times New Roman" pitchFamily="16" charset="0"/>
              <a:buChar char="•"/>
            </a:pPr>
            <a:r>
              <a:rPr lang="en-GB" dirty="0"/>
              <a:t>There are multiple CIDs on this topic in LB 276 as well. </a:t>
            </a:r>
          </a:p>
          <a:p>
            <a:pPr lvl="1">
              <a:buFont typeface="Times New Roman" pitchFamily="16" charset="0"/>
              <a:buChar char="•"/>
            </a:pPr>
            <a:endParaRPr lang="en-GB" dirty="0"/>
          </a:p>
          <a:p>
            <a:pPr>
              <a:buFont typeface="Times New Roman" pitchFamily="16" charset="0"/>
              <a:buChar char="•"/>
            </a:pPr>
            <a:r>
              <a:rPr lang="en-GB" b="0" dirty="0"/>
              <a:t>SBP is considered an </a:t>
            </a:r>
            <a:r>
              <a:rPr lang="en-GB" dirty="0"/>
              <a:t>essential feature to enable STA-side use cases</a:t>
            </a:r>
          </a:p>
          <a:p>
            <a:pPr>
              <a:buFont typeface="Times New Roman" pitchFamily="16" charset="0"/>
              <a:buChar char="•"/>
            </a:pPr>
            <a:r>
              <a:rPr lang="en-GB" b="0" dirty="0"/>
              <a:t>SBP is causing </a:t>
            </a:r>
            <a:r>
              <a:rPr lang="en-GB" dirty="0"/>
              <a:t>implementation overhead</a:t>
            </a:r>
            <a:r>
              <a:rPr lang="en-GB" b="0" dirty="0"/>
              <a:t>, linked to </a:t>
            </a:r>
            <a:r>
              <a:rPr lang="en-GB" b="0" i="1" dirty="0"/>
              <a:t>negotiation during session setup </a:t>
            </a:r>
            <a:r>
              <a:rPr lang="en-GB" b="0" dirty="0"/>
              <a:t>and to </a:t>
            </a:r>
            <a:r>
              <a:rPr lang="en-GB" b="0" i="1" dirty="0"/>
              <a:t>reporting</a:t>
            </a:r>
            <a:r>
              <a:rPr lang="en-GB" b="0"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a:t>
            </a:fld>
            <a:endParaRPr lang="en-GB"/>
          </a:p>
        </p:txBody>
      </p:sp>
      <p:sp>
        <p:nvSpPr>
          <p:cNvPr id="5" name="Footer Placeholder 4"/>
          <p:cNvSpPr>
            <a:spLocks noGrp="1"/>
          </p:cNvSpPr>
          <p:nvPr>
            <p:ph type="ftr" idx="14"/>
          </p:nvPr>
        </p:nvSpPr>
        <p:spPr/>
        <p:txBody>
          <a:bodyPr/>
          <a:lstStyle/>
          <a:p>
            <a:r>
              <a:rPr lang="en-GB"/>
              <a:t>Benedikt Schweizer, Apple</a:t>
            </a:r>
            <a:endParaRPr lang="en-GB" dirty="0"/>
          </a:p>
        </p:txBody>
      </p:sp>
      <p:sp>
        <p:nvSpPr>
          <p:cNvPr id="4" name="Date Placeholder 3"/>
          <p:cNvSpPr>
            <a:spLocks noGrp="1"/>
          </p:cNvSpPr>
          <p:nvPr>
            <p:ph type="dt" idx="15"/>
          </p:nvPr>
        </p:nvSpPr>
        <p:spPr/>
        <p:txBody>
          <a:bodyPr/>
          <a:lstStyle/>
          <a:p>
            <a:r>
              <a:rPr lang="en-US"/>
              <a:t>November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ln/>
        </p:spPr>
        <p:txBody>
          <a:bodyPr vert="horz" wrap="square" lIns="90000" tIns="46800" rIns="90000" bIns="46800" numCol="1" anchor="ctr" anchorCtr="0" compatLnSpc="1">
            <a:prstTxWarp prst="textNoShape">
              <a:avLst/>
            </a:prstTxWarp>
          </a:bodyPr>
          <a:lstStyle/>
          <a:p>
            <a:r>
              <a:rPr lang="en-US" dirty="0"/>
              <a:t>Challenges during Setup</a:t>
            </a:r>
          </a:p>
        </p:txBody>
      </p:sp>
      <p:sp>
        <p:nvSpPr>
          <p:cNvPr id="10242" name="Rectangle 2"/>
          <p:cNvSpPr>
            <a:spLocks noGrp="1" noChangeArrowheads="1"/>
          </p:cNvSpPr>
          <p:nvPr>
            <p:ph idx="1"/>
          </p:nvPr>
        </p:nvSpPr>
        <p:spPr>
          <a:ln/>
        </p:spPr>
        <p:txBody>
          <a:bodyPr/>
          <a:lstStyle/>
          <a:p>
            <a:pPr>
              <a:buFont typeface="Arial" panose="020B0604020202020204" pitchFamily="34" charset="0"/>
              <a:buChar char="•"/>
            </a:pPr>
            <a:r>
              <a:rPr lang="en-US" b="0" dirty="0"/>
              <a:t>The AP has to </a:t>
            </a:r>
            <a:r>
              <a:rPr lang="en-US" dirty="0"/>
              <a:t>identify responders</a:t>
            </a:r>
          </a:p>
          <a:p>
            <a:pPr>
              <a:buFont typeface="Arial" panose="020B0604020202020204" pitchFamily="34" charset="0"/>
              <a:buChar char="•"/>
            </a:pPr>
            <a:r>
              <a:rPr lang="en-US" b="0" dirty="0"/>
              <a:t>There are </a:t>
            </a:r>
            <a:r>
              <a:rPr lang="en-US" dirty="0"/>
              <a:t>many options and features </a:t>
            </a:r>
            <a:r>
              <a:rPr lang="en-US" b="0" dirty="0"/>
              <a:t>the SBP initiator can request from the sensing sessions</a:t>
            </a:r>
          </a:p>
          <a:p>
            <a:pPr>
              <a:buFont typeface="Arial" panose="020B0604020202020204" pitchFamily="34" charset="0"/>
              <a:buChar char="•"/>
            </a:pPr>
            <a:r>
              <a:rPr lang="en-US" b="0" dirty="0"/>
              <a:t>The AP has to </a:t>
            </a:r>
            <a:r>
              <a:rPr lang="en-US" dirty="0"/>
              <a:t>negotiate</a:t>
            </a:r>
            <a:r>
              <a:rPr lang="en-US" b="0" dirty="0"/>
              <a:t> parameters requested by the SBP initiator with sensing</a:t>
            </a:r>
          </a:p>
          <a:p>
            <a:pPr>
              <a:buFont typeface="Arial" panose="020B0604020202020204" pitchFamily="34" charset="0"/>
              <a:buChar char="•"/>
            </a:pPr>
            <a:r>
              <a:rPr lang="en-US" b="0" dirty="0"/>
              <a:t>Depending on the number of responders required and the parameter set requested, </a:t>
            </a:r>
            <a:r>
              <a:rPr lang="en-US" dirty="0"/>
              <a:t>considerable amount of time and resources</a:t>
            </a:r>
            <a:r>
              <a:rPr lang="en-US" b="0" dirty="0"/>
              <a:t> might by needed </a:t>
            </a:r>
            <a:r>
              <a:rPr lang="en-US" dirty="0"/>
              <a:t>on the part of AP</a:t>
            </a:r>
            <a:r>
              <a:rPr lang="en-US" b="0" dirty="0"/>
              <a:t> to setup the relevant sensing sessions for SBP.</a:t>
            </a:r>
          </a:p>
          <a:p>
            <a:pPr>
              <a:buFontTx/>
              <a:buChar char="-"/>
            </a:pPr>
            <a:endParaRPr 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a:t>
            </a:fld>
            <a:endParaRPr lang="en-GB"/>
          </a:p>
        </p:txBody>
      </p:sp>
      <p:sp>
        <p:nvSpPr>
          <p:cNvPr id="5" name="Footer Placeholder 4"/>
          <p:cNvSpPr>
            <a:spLocks noGrp="1"/>
          </p:cNvSpPr>
          <p:nvPr>
            <p:ph type="ftr" idx="14"/>
          </p:nvPr>
        </p:nvSpPr>
        <p:spPr/>
        <p:txBody>
          <a:bodyPr/>
          <a:lstStyle/>
          <a:p>
            <a:r>
              <a:rPr lang="en-GB"/>
              <a:t>Benedikt Schweizer, Apple</a:t>
            </a:r>
            <a:endParaRPr lang="en-GB" dirty="0"/>
          </a:p>
        </p:txBody>
      </p:sp>
      <p:sp>
        <p:nvSpPr>
          <p:cNvPr id="4" name="Date Placeholder 3"/>
          <p:cNvSpPr>
            <a:spLocks noGrp="1"/>
          </p:cNvSpPr>
          <p:nvPr>
            <p:ph type="dt" idx="15"/>
          </p:nvPr>
        </p:nvSpPr>
        <p:spPr/>
        <p:txBody>
          <a:bodyPr/>
          <a:lstStyle/>
          <a:p>
            <a:r>
              <a:rPr lang="en-US"/>
              <a:t>November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Challenges of SBP Reporting</a:t>
            </a:r>
          </a:p>
        </p:txBody>
      </p:sp>
      <p:sp>
        <p:nvSpPr>
          <p:cNvPr id="11266" name="Rectangle 2"/>
          <p:cNvSpPr>
            <a:spLocks noGrp="1" noChangeArrowheads="1"/>
          </p:cNvSpPr>
          <p:nvPr>
            <p:ph idx="1"/>
          </p:nvPr>
        </p:nvSpPr>
        <p:spPr>
          <a:ln/>
        </p:spPr>
        <p:txBody>
          <a:bodyPr/>
          <a:lstStyle/>
          <a:p>
            <a:pPr>
              <a:buFont typeface="Arial" panose="020B0604020202020204" pitchFamily="34" charset="0"/>
              <a:buChar char="•"/>
            </a:pPr>
            <a:r>
              <a:rPr lang="en-US" b="0" dirty="0"/>
              <a:t>The AP has to be able to </a:t>
            </a:r>
            <a:r>
              <a:rPr lang="en-US" dirty="0"/>
              <a:t>collect and combine multiple reports </a:t>
            </a:r>
            <a:r>
              <a:rPr lang="en-US" b="0" dirty="0"/>
              <a:t>from the sensing responders in the TB sensing session that is set up based on the SBP request. </a:t>
            </a:r>
          </a:p>
          <a:p>
            <a:pPr>
              <a:buFont typeface="Arial" panose="020B0604020202020204" pitchFamily="34" charset="0"/>
              <a:buChar char="•"/>
            </a:pPr>
            <a:r>
              <a:rPr lang="en-US" b="0" dirty="0"/>
              <a:t>Depending on the number of responders, a decent amount of data can be created that needs to be processed by the AP, possibly on higher layers and fed back to the PHY. Such features seem to be tricky to implement while normal communications operation has to be provided as well. </a:t>
            </a:r>
          </a:p>
          <a:p>
            <a:endParaRPr lang="en-US"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a:t>
            </a:fld>
            <a:endParaRPr lang="en-GB"/>
          </a:p>
        </p:txBody>
      </p:sp>
      <p:sp>
        <p:nvSpPr>
          <p:cNvPr id="5" name="Footer Placeholder 4"/>
          <p:cNvSpPr>
            <a:spLocks noGrp="1"/>
          </p:cNvSpPr>
          <p:nvPr>
            <p:ph type="ftr" idx="14"/>
          </p:nvPr>
        </p:nvSpPr>
        <p:spPr/>
        <p:txBody>
          <a:bodyPr/>
          <a:lstStyle/>
          <a:p>
            <a:r>
              <a:rPr lang="en-GB"/>
              <a:t>Benedikt Schweizer, Apple</a:t>
            </a:r>
            <a:endParaRPr lang="en-GB" dirty="0"/>
          </a:p>
        </p:txBody>
      </p:sp>
      <p:sp>
        <p:nvSpPr>
          <p:cNvPr id="4" name="Date Placeholder 3"/>
          <p:cNvSpPr>
            <a:spLocks noGrp="1"/>
          </p:cNvSpPr>
          <p:nvPr>
            <p:ph type="dt" idx="15"/>
          </p:nvPr>
        </p:nvSpPr>
        <p:spPr/>
        <p:txBody>
          <a:bodyPr/>
          <a:lstStyle/>
          <a:p>
            <a:r>
              <a:rPr lang="en-US"/>
              <a:t>November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42B28D-2A6B-2C42-F8EE-0BD9E5D06999}"/>
              </a:ext>
            </a:extLst>
          </p:cNvPr>
          <p:cNvSpPr>
            <a:spLocks noGrp="1"/>
          </p:cNvSpPr>
          <p:nvPr>
            <p:ph type="title"/>
          </p:nvPr>
        </p:nvSpPr>
        <p:spPr/>
        <p:txBody>
          <a:bodyPr/>
          <a:lstStyle/>
          <a:p>
            <a:r>
              <a:rPr lang="en-US" dirty="0"/>
              <a:t>Idea: Basic SBP</a:t>
            </a:r>
          </a:p>
        </p:txBody>
      </p:sp>
      <p:sp>
        <p:nvSpPr>
          <p:cNvPr id="3" name="Content Placeholder 2">
            <a:extLst>
              <a:ext uri="{FF2B5EF4-FFF2-40B4-BE49-F238E27FC236}">
                <a16:creationId xmlns:a16="http://schemas.microsoft.com/office/drawing/2014/main" id="{B3683128-3CC3-9AFF-7413-BEEBF989F957}"/>
              </a:ext>
            </a:extLst>
          </p:cNvPr>
          <p:cNvSpPr>
            <a:spLocks noGrp="1"/>
          </p:cNvSpPr>
          <p:nvPr>
            <p:ph idx="1"/>
          </p:nvPr>
        </p:nvSpPr>
        <p:spPr/>
        <p:txBody>
          <a:bodyPr/>
          <a:lstStyle/>
          <a:p>
            <a:r>
              <a:rPr lang="en-US" b="0" dirty="0"/>
              <a:t>To reliably enable client-side use cases, it might make sense to define a </a:t>
            </a:r>
            <a:r>
              <a:rPr lang="en-US" dirty="0"/>
              <a:t>basic SBP feature set </a:t>
            </a:r>
          </a:p>
          <a:p>
            <a:endParaRPr lang="en-US" dirty="0"/>
          </a:p>
          <a:p>
            <a:pPr>
              <a:buFont typeface="Arial" panose="020B0604020202020204" pitchFamily="34" charset="0"/>
              <a:buChar char="•"/>
            </a:pPr>
            <a:r>
              <a:rPr lang="en-US" b="0" dirty="0"/>
              <a:t>It shall put minimal demands on the AP (minimal negotiation for sensing session setup and minimal reporting overhead)</a:t>
            </a:r>
          </a:p>
          <a:p>
            <a:pPr>
              <a:buFont typeface="Arial" panose="020B0604020202020204" pitchFamily="34" charset="0"/>
              <a:buChar char="•"/>
            </a:pPr>
            <a:r>
              <a:rPr lang="en-US" b="0" dirty="0"/>
              <a:t>It shall be a mandatory capability of AP Sensing STAs</a:t>
            </a:r>
          </a:p>
          <a:p>
            <a:pPr>
              <a:buFont typeface="Arial" panose="020B0604020202020204" pitchFamily="34" charset="0"/>
              <a:buChar char="•"/>
            </a:pPr>
            <a:endParaRPr lang="en-US" sz="1800" b="0" dirty="0"/>
          </a:p>
          <a:p>
            <a:pPr marL="0" indent="0"/>
            <a:endParaRPr lang="en-US" strike="sngStrike" dirty="0"/>
          </a:p>
        </p:txBody>
      </p:sp>
      <p:sp>
        <p:nvSpPr>
          <p:cNvPr id="4" name="Slide Number Placeholder 3">
            <a:extLst>
              <a:ext uri="{FF2B5EF4-FFF2-40B4-BE49-F238E27FC236}">
                <a16:creationId xmlns:a16="http://schemas.microsoft.com/office/drawing/2014/main" id="{7CD93D63-3352-87BF-B52B-70A4C634EEA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734DEA5B-BB6D-210A-3ABD-66E44F35C11E}"/>
              </a:ext>
            </a:extLst>
          </p:cNvPr>
          <p:cNvSpPr>
            <a:spLocks noGrp="1"/>
          </p:cNvSpPr>
          <p:nvPr>
            <p:ph type="ftr" idx="14"/>
          </p:nvPr>
        </p:nvSpPr>
        <p:spPr/>
        <p:txBody>
          <a:bodyPr/>
          <a:lstStyle/>
          <a:p>
            <a:r>
              <a:rPr lang="en-GB"/>
              <a:t>Benedikt Schweizer, Apple</a:t>
            </a:r>
            <a:endParaRPr lang="en-GB" dirty="0"/>
          </a:p>
        </p:txBody>
      </p:sp>
      <p:sp>
        <p:nvSpPr>
          <p:cNvPr id="6" name="Date Placeholder 5">
            <a:extLst>
              <a:ext uri="{FF2B5EF4-FFF2-40B4-BE49-F238E27FC236}">
                <a16:creationId xmlns:a16="http://schemas.microsoft.com/office/drawing/2014/main" id="{683985F8-0721-DE10-BC82-9547B38B6A7D}"/>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40672175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2936A-7C43-770A-DF95-F65D1F168CCE}"/>
              </a:ext>
            </a:extLst>
          </p:cNvPr>
          <p:cNvSpPr>
            <a:spLocks noGrp="1"/>
          </p:cNvSpPr>
          <p:nvPr>
            <p:ph type="title"/>
          </p:nvPr>
        </p:nvSpPr>
        <p:spPr/>
        <p:txBody>
          <a:bodyPr/>
          <a:lstStyle/>
          <a:p>
            <a:r>
              <a:rPr lang="en-US" dirty="0"/>
              <a:t>Proposal </a:t>
            </a:r>
          </a:p>
        </p:txBody>
      </p:sp>
      <p:sp>
        <p:nvSpPr>
          <p:cNvPr id="3" name="Content Placeholder 2">
            <a:extLst>
              <a:ext uri="{FF2B5EF4-FFF2-40B4-BE49-F238E27FC236}">
                <a16:creationId xmlns:a16="http://schemas.microsoft.com/office/drawing/2014/main" id="{71544480-074D-CBCF-6EF8-B55E05CCFFBF}"/>
              </a:ext>
            </a:extLst>
          </p:cNvPr>
          <p:cNvSpPr>
            <a:spLocks noGrp="1"/>
          </p:cNvSpPr>
          <p:nvPr>
            <p:ph idx="1"/>
          </p:nvPr>
        </p:nvSpPr>
        <p:spPr/>
        <p:txBody>
          <a:bodyPr/>
          <a:lstStyle/>
          <a:p>
            <a:r>
              <a:rPr lang="en-US" sz="2000" b="0" dirty="0"/>
              <a:t>Split the Sensing by Proxy feature into a </a:t>
            </a:r>
          </a:p>
          <a:p>
            <a:r>
              <a:rPr lang="en-US" sz="2000" b="0" dirty="0"/>
              <a:t>mandatory ‘</a:t>
            </a:r>
            <a:r>
              <a:rPr lang="en-US" sz="2000" dirty="0"/>
              <a:t>Basic SBP</a:t>
            </a:r>
            <a:r>
              <a:rPr lang="en-US" sz="2000" b="0" dirty="0"/>
              <a:t>’ feature and an optional ‘</a:t>
            </a:r>
            <a:r>
              <a:rPr lang="en-US" sz="2000" dirty="0"/>
              <a:t>advanced SBP</a:t>
            </a:r>
            <a:r>
              <a:rPr lang="en-US" sz="2000" b="0" dirty="0"/>
              <a:t>’ feature. </a:t>
            </a:r>
          </a:p>
          <a:p>
            <a:endParaRPr lang="en-US" sz="1400" b="0" dirty="0"/>
          </a:p>
          <a:p>
            <a:r>
              <a:rPr lang="en-US" sz="2000" b="0" dirty="0"/>
              <a:t>The </a:t>
            </a:r>
            <a:r>
              <a:rPr lang="en-US" sz="2000" dirty="0"/>
              <a:t>Basic SBP </a:t>
            </a:r>
            <a:r>
              <a:rPr lang="en-US" sz="2000" b="0" dirty="0"/>
              <a:t>feature offers two variants: </a:t>
            </a:r>
          </a:p>
          <a:p>
            <a:endParaRPr lang="en-US" sz="2000" b="0" dirty="0"/>
          </a:p>
          <a:p>
            <a:r>
              <a:rPr lang="en-US" sz="2000" dirty="0"/>
              <a:t>Opportunistic</a:t>
            </a:r>
            <a:r>
              <a:rPr lang="en-US" sz="2000" b="0" dirty="0"/>
              <a:t>: </a:t>
            </a:r>
            <a:r>
              <a:rPr lang="en-US" sz="1600" b="0" i="1" dirty="0"/>
              <a:t>(SBP responder driven)</a:t>
            </a:r>
          </a:p>
          <a:p>
            <a:pPr>
              <a:buFont typeface="Arial" panose="020B0604020202020204" pitchFamily="34" charset="0"/>
              <a:buChar char="•"/>
            </a:pPr>
            <a:r>
              <a:rPr lang="en-US" sz="2000" b="0" dirty="0"/>
              <a:t>Everything is defined by SBP responder</a:t>
            </a:r>
          </a:p>
          <a:p>
            <a:endParaRPr lang="en-US" sz="2000" b="0" i="1" dirty="0"/>
          </a:p>
          <a:p>
            <a:r>
              <a:rPr lang="en-US" sz="2000" dirty="0"/>
              <a:t>Initiator-Driven: </a:t>
            </a:r>
            <a:r>
              <a:rPr lang="en-US" sz="1600" b="0" i="1" dirty="0"/>
              <a:t>(SBP initiator driven)</a:t>
            </a:r>
            <a:endParaRPr lang="en-US" sz="2000" b="0" i="1" dirty="0"/>
          </a:p>
          <a:p>
            <a:pPr>
              <a:buFont typeface="Arial" panose="020B0604020202020204" pitchFamily="34" charset="0"/>
              <a:buChar char="•"/>
            </a:pPr>
            <a:r>
              <a:rPr lang="en-US" sz="2000" b="0" dirty="0"/>
              <a:t>Everything is defined by SBP initiator</a:t>
            </a:r>
          </a:p>
        </p:txBody>
      </p:sp>
      <p:sp>
        <p:nvSpPr>
          <p:cNvPr id="4" name="Slide Number Placeholder 3">
            <a:extLst>
              <a:ext uri="{FF2B5EF4-FFF2-40B4-BE49-F238E27FC236}">
                <a16:creationId xmlns:a16="http://schemas.microsoft.com/office/drawing/2014/main" id="{D7C501C0-EC3C-B0A7-DAC8-F87FF5C427AA}"/>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B148FC62-8EBE-B7E0-D900-02971A37D488}"/>
              </a:ext>
            </a:extLst>
          </p:cNvPr>
          <p:cNvSpPr>
            <a:spLocks noGrp="1"/>
          </p:cNvSpPr>
          <p:nvPr>
            <p:ph type="ftr" idx="14"/>
          </p:nvPr>
        </p:nvSpPr>
        <p:spPr/>
        <p:txBody>
          <a:bodyPr/>
          <a:lstStyle/>
          <a:p>
            <a:r>
              <a:rPr lang="en-GB"/>
              <a:t>Benedikt Schweizer, Apple</a:t>
            </a:r>
            <a:endParaRPr lang="en-GB" dirty="0"/>
          </a:p>
        </p:txBody>
      </p:sp>
      <p:sp>
        <p:nvSpPr>
          <p:cNvPr id="6" name="Date Placeholder 5">
            <a:extLst>
              <a:ext uri="{FF2B5EF4-FFF2-40B4-BE49-F238E27FC236}">
                <a16:creationId xmlns:a16="http://schemas.microsoft.com/office/drawing/2014/main" id="{74F31581-4A6B-FE01-B083-DA0AA15D296C}"/>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22842903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2936A-7C43-770A-DF95-F65D1F168CCE}"/>
              </a:ext>
            </a:extLst>
          </p:cNvPr>
          <p:cNvSpPr>
            <a:spLocks noGrp="1"/>
          </p:cNvSpPr>
          <p:nvPr>
            <p:ph type="title"/>
          </p:nvPr>
        </p:nvSpPr>
        <p:spPr/>
        <p:txBody>
          <a:bodyPr/>
          <a:lstStyle/>
          <a:p>
            <a:r>
              <a:rPr lang="en-US" dirty="0"/>
              <a:t>Opportunistic SBP </a:t>
            </a:r>
          </a:p>
        </p:txBody>
      </p:sp>
      <p:sp>
        <p:nvSpPr>
          <p:cNvPr id="3" name="Content Placeholder 2">
            <a:extLst>
              <a:ext uri="{FF2B5EF4-FFF2-40B4-BE49-F238E27FC236}">
                <a16:creationId xmlns:a16="http://schemas.microsoft.com/office/drawing/2014/main" id="{71544480-074D-CBCF-6EF8-B55E05CCFFBF}"/>
              </a:ext>
            </a:extLst>
          </p:cNvPr>
          <p:cNvSpPr>
            <a:spLocks noGrp="1"/>
          </p:cNvSpPr>
          <p:nvPr>
            <p:ph idx="1"/>
          </p:nvPr>
        </p:nvSpPr>
        <p:spPr/>
        <p:txBody>
          <a:bodyPr/>
          <a:lstStyle/>
          <a:p>
            <a:pPr>
              <a:buFont typeface="Arial" panose="020B0604020202020204" pitchFamily="34" charset="0"/>
              <a:buChar char="•"/>
            </a:pPr>
            <a:r>
              <a:rPr lang="en-US" sz="2000" b="0" dirty="0"/>
              <a:t>The SBP initiator only requests ‘an SBP session’ with a minimal parameter set (e.g. max number of responders, max bandwidth).  </a:t>
            </a:r>
          </a:p>
          <a:p>
            <a:pPr lvl="1">
              <a:buFont typeface="Arial" panose="020B0604020202020204" pitchFamily="34" charset="0"/>
              <a:buChar char="•"/>
            </a:pPr>
            <a:r>
              <a:rPr lang="en-US" sz="1800" dirty="0"/>
              <a:t>No list of responders</a:t>
            </a:r>
            <a:endParaRPr lang="en-US" sz="1600" dirty="0"/>
          </a:p>
          <a:p>
            <a:pPr>
              <a:buFont typeface="Arial" panose="020B0604020202020204" pitchFamily="34" charset="0"/>
              <a:buChar char="•"/>
            </a:pPr>
            <a:r>
              <a:rPr lang="en-US" sz="2000" b="0" dirty="0"/>
              <a:t>To limit reporting overhead, the maximum refresh rate that is indicated in the availability window element may be limited</a:t>
            </a:r>
          </a:p>
          <a:p>
            <a:pPr>
              <a:buFont typeface="Arial" panose="020B0604020202020204" pitchFamily="34" charset="0"/>
              <a:buChar char="•"/>
            </a:pPr>
            <a:r>
              <a:rPr lang="en-US" sz="2000" b="0" dirty="0"/>
              <a:t>SBP Responder can decide on reporting details. </a:t>
            </a:r>
          </a:p>
          <a:p>
            <a:pPr>
              <a:buFont typeface="Arial" panose="020B0604020202020204" pitchFamily="34" charset="0"/>
              <a:buChar char="•"/>
            </a:pPr>
            <a:r>
              <a:rPr lang="en-US" sz="2000" b="0" dirty="0"/>
              <a:t>Everything else is up to the SBP Responder/ Sensing Initiator. </a:t>
            </a:r>
          </a:p>
          <a:p>
            <a:pPr>
              <a:buFont typeface="Arial" panose="020B0604020202020204" pitchFamily="34" charset="0"/>
              <a:buChar char="•"/>
            </a:pPr>
            <a:endParaRPr lang="en-US" sz="2000" b="0" dirty="0"/>
          </a:p>
          <a:p>
            <a:r>
              <a:rPr lang="en-US" sz="2000" b="0" dirty="0"/>
              <a:t>This approach is similar to the concept proposed in 21/1692r4.</a:t>
            </a:r>
          </a:p>
        </p:txBody>
      </p:sp>
      <p:sp>
        <p:nvSpPr>
          <p:cNvPr id="4" name="Slide Number Placeholder 3">
            <a:extLst>
              <a:ext uri="{FF2B5EF4-FFF2-40B4-BE49-F238E27FC236}">
                <a16:creationId xmlns:a16="http://schemas.microsoft.com/office/drawing/2014/main" id="{D7C501C0-EC3C-B0A7-DAC8-F87FF5C427AA}"/>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148FC62-8EBE-B7E0-D900-02971A37D488}"/>
              </a:ext>
            </a:extLst>
          </p:cNvPr>
          <p:cNvSpPr>
            <a:spLocks noGrp="1"/>
          </p:cNvSpPr>
          <p:nvPr>
            <p:ph type="ftr" idx="14"/>
          </p:nvPr>
        </p:nvSpPr>
        <p:spPr/>
        <p:txBody>
          <a:bodyPr/>
          <a:lstStyle/>
          <a:p>
            <a:r>
              <a:rPr lang="en-GB"/>
              <a:t>Benedikt Schweizer, Apple</a:t>
            </a:r>
            <a:endParaRPr lang="en-GB" dirty="0"/>
          </a:p>
        </p:txBody>
      </p:sp>
      <p:sp>
        <p:nvSpPr>
          <p:cNvPr id="6" name="Date Placeholder 5">
            <a:extLst>
              <a:ext uri="{FF2B5EF4-FFF2-40B4-BE49-F238E27FC236}">
                <a16:creationId xmlns:a16="http://schemas.microsoft.com/office/drawing/2014/main" id="{74F31581-4A6B-FE01-B083-DA0AA15D296C}"/>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21807022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3AB39-BB7A-7B6F-1B31-DA69C7D48521}"/>
              </a:ext>
            </a:extLst>
          </p:cNvPr>
          <p:cNvSpPr>
            <a:spLocks noGrp="1"/>
          </p:cNvSpPr>
          <p:nvPr>
            <p:ph type="title"/>
          </p:nvPr>
        </p:nvSpPr>
        <p:spPr/>
        <p:txBody>
          <a:bodyPr/>
          <a:lstStyle/>
          <a:p>
            <a:r>
              <a:rPr lang="en-US" dirty="0"/>
              <a:t>Initiator-Driven SBP</a:t>
            </a:r>
          </a:p>
        </p:txBody>
      </p:sp>
      <p:sp>
        <p:nvSpPr>
          <p:cNvPr id="3" name="Content Placeholder 2">
            <a:extLst>
              <a:ext uri="{FF2B5EF4-FFF2-40B4-BE49-F238E27FC236}">
                <a16:creationId xmlns:a16="http://schemas.microsoft.com/office/drawing/2014/main" id="{0CD8EE4D-9838-325A-7D8A-660A0E8BE837}"/>
              </a:ext>
            </a:extLst>
          </p:cNvPr>
          <p:cNvSpPr>
            <a:spLocks noGrp="1"/>
          </p:cNvSpPr>
          <p:nvPr>
            <p:ph idx="1"/>
          </p:nvPr>
        </p:nvSpPr>
        <p:spPr/>
        <p:txBody>
          <a:bodyPr/>
          <a:lstStyle/>
          <a:p>
            <a:pPr>
              <a:buFont typeface="Arial" panose="020B0604020202020204" pitchFamily="34" charset="0"/>
              <a:buChar char="•"/>
            </a:pPr>
            <a:r>
              <a:rPr lang="en-US" sz="2000" b="0" dirty="0"/>
              <a:t>The SBP initiator provides a complete set of parameters including a list of responders, BW, availability window. </a:t>
            </a:r>
          </a:p>
          <a:p>
            <a:pPr>
              <a:buFont typeface="Arial" panose="020B0604020202020204" pitchFamily="34" charset="0"/>
              <a:buChar char="•"/>
            </a:pPr>
            <a:r>
              <a:rPr lang="en-US" sz="2000" b="0" dirty="0"/>
              <a:t>Requested parameter shall be a subset of the AP’s capabilities.</a:t>
            </a:r>
          </a:p>
          <a:p>
            <a:pPr>
              <a:buFont typeface="Arial" panose="020B0604020202020204" pitchFamily="34" charset="0"/>
              <a:buChar char="•"/>
            </a:pPr>
            <a:r>
              <a:rPr lang="en-US" sz="2000" b="0" dirty="0"/>
              <a:t>There is no reporting implemented in this feature. </a:t>
            </a:r>
          </a:p>
          <a:p>
            <a:pPr>
              <a:buFont typeface="Arial" panose="020B0604020202020204" pitchFamily="34" charset="0"/>
              <a:buChar char="•"/>
            </a:pPr>
            <a:r>
              <a:rPr lang="en-US" sz="2000" b="0" dirty="0"/>
              <a:t>If the SBP responder is not able to set up a session with these settings, i.e. one sensing responder rejects the sensing request, the SBP responder may reject the SBP request. </a:t>
            </a:r>
          </a:p>
          <a:p>
            <a:pPr>
              <a:buFont typeface="Arial" panose="020B0604020202020204" pitchFamily="34" charset="0"/>
              <a:buChar char="•"/>
            </a:pPr>
            <a:endParaRPr lang="en-US" sz="2000" b="0" dirty="0"/>
          </a:p>
          <a:p>
            <a:pPr>
              <a:buFont typeface="Arial" panose="020B0604020202020204" pitchFamily="34" charset="0"/>
              <a:buChar char="•"/>
            </a:pPr>
            <a:r>
              <a:rPr lang="en-US" sz="2000" b="0" dirty="0"/>
              <a:t>This approach is similar to 22/0670r1.</a:t>
            </a:r>
          </a:p>
        </p:txBody>
      </p:sp>
      <p:sp>
        <p:nvSpPr>
          <p:cNvPr id="4" name="Slide Number Placeholder 3">
            <a:extLst>
              <a:ext uri="{FF2B5EF4-FFF2-40B4-BE49-F238E27FC236}">
                <a16:creationId xmlns:a16="http://schemas.microsoft.com/office/drawing/2014/main" id="{2D084456-760E-F9C7-9C68-D753DA177B2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3A7BCFFD-79D4-B7F8-150D-BF9CB015F6A9}"/>
              </a:ext>
            </a:extLst>
          </p:cNvPr>
          <p:cNvSpPr>
            <a:spLocks noGrp="1"/>
          </p:cNvSpPr>
          <p:nvPr>
            <p:ph type="ftr" idx="14"/>
          </p:nvPr>
        </p:nvSpPr>
        <p:spPr/>
        <p:txBody>
          <a:bodyPr/>
          <a:lstStyle/>
          <a:p>
            <a:r>
              <a:rPr lang="en-GB"/>
              <a:t>Benedikt Schweizer, Apple</a:t>
            </a:r>
            <a:endParaRPr lang="en-GB" dirty="0"/>
          </a:p>
        </p:txBody>
      </p:sp>
      <p:sp>
        <p:nvSpPr>
          <p:cNvPr id="6" name="Date Placeholder 5">
            <a:extLst>
              <a:ext uri="{FF2B5EF4-FFF2-40B4-BE49-F238E27FC236}">
                <a16:creationId xmlns:a16="http://schemas.microsoft.com/office/drawing/2014/main" id="{A6CCB2CE-48B4-7954-855E-9BEBF3E89506}"/>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1934039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2B807-AD02-205A-1061-069EB870486F}"/>
              </a:ext>
            </a:extLst>
          </p:cNvPr>
          <p:cNvSpPr>
            <a:spLocks noGrp="1"/>
          </p:cNvSpPr>
          <p:nvPr>
            <p:ph type="title"/>
          </p:nvPr>
        </p:nvSpPr>
        <p:spPr/>
        <p:txBody>
          <a:bodyPr/>
          <a:lstStyle/>
          <a:p>
            <a:r>
              <a:rPr lang="en-US" dirty="0"/>
              <a:t>Why two different versions? </a:t>
            </a:r>
          </a:p>
        </p:txBody>
      </p:sp>
      <p:sp>
        <p:nvSpPr>
          <p:cNvPr id="3" name="Content Placeholder 2">
            <a:extLst>
              <a:ext uri="{FF2B5EF4-FFF2-40B4-BE49-F238E27FC236}">
                <a16:creationId xmlns:a16="http://schemas.microsoft.com/office/drawing/2014/main" id="{5DF8B5B6-835F-D61C-2874-9F879FE7A621}"/>
              </a:ext>
            </a:extLst>
          </p:cNvPr>
          <p:cNvSpPr>
            <a:spLocks noGrp="1"/>
          </p:cNvSpPr>
          <p:nvPr>
            <p:ph idx="1"/>
          </p:nvPr>
        </p:nvSpPr>
        <p:spPr/>
        <p:txBody>
          <a:bodyPr/>
          <a:lstStyle/>
          <a:p>
            <a:pPr>
              <a:buFont typeface="Arial" panose="020B0604020202020204" pitchFamily="34" charset="0"/>
              <a:buChar char="•"/>
            </a:pPr>
            <a:r>
              <a:rPr lang="en-US" sz="2000" b="0" dirty="0"/>
              <a:t>The initial SBP proposals had vastly different use cases </a:t>
            </a:r>
          </a:p>
          <a:p>
            <a:pPr>
              <a:buFont typeface="Arial" panose="020B0604020202020204" pitchFamily="34" charset="0"/>
              <a:buChar char="•"/>
            </a:pPr>
            <a:r>
              <a:rPr lang="en-US" sz="2000" b="0" dirty="0"/>
              <a:t>On refinement, it is clear that having one solution might work, but at the cost of high complexity. </a:t>
            </a:r>
          </a:p>
          <a:p>
            <a:pPr>
              <a:buFont typeface="Arial" panose="020B0604020202020204" pitchFamily="34" charset="0"/>
              <a:buChar char="•"/>
            </a:pPr>
            <a:r>
              <a:rPr lang="en-US" sz="2000" b="0" dirty="0"/>
              <a:t>It is more useful, at least for initial deployment, to simplify SBP with a mandatory set of two basic SBP features that serve most of the needs of different use cases, but with drastically reduced implementation complexity. </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725E31F8-C1F4-A8E9-443C-79F4EC34391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5BFCD3A8-4C1B-2B40-0747-029FEE5B478C}"/>
              </a:ext>
            </a:extLst>
          </p:cNvPr>
          <p:cNvSpPr>
            <a:spLocks noGrp="1"/>
          </p:cNvSpPr>
          <p:nvPr>
            <p:ph type="ftr" idx="14"/>
          </p:nvPr>
        </p:nvSpPr>
        <p:spPr/>
        <p:txBody>
          <a:bodyPr/>
          <a:lstStyle/>
          <a:p>
            <a:r>
              <a:rPr lang="en-GB"/>
              <a:t>Benedikt Schweizer, Apple</a:t>
            </a:r>
            <a:endParaRPr lang="en-GB" dirty="0"/>
          </a:p>
        </p:txBody>
      </p:sp>
      <p:sp>
        <p:nvSpPr>
          <p:cNvPr id="6" name="Date Placeholder 5">
            <a:extLst>
              <a:ext uri="{FF2B5EF4-FFF2-40B4-BE49-F238E27FC236}">
                <a16:creationId xmlns:a16="http://schemas.microsoft.com/office/drawing/2014/main" id="{42375564-9798-D79D-55E2-705506C0BFA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47792188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10093</TotalTime>
  <Words>902</Words>
  <Application>Microsoft Macintosh PowerPoint</Application>
  <PresentationFormat>Widescreen</PresentationFormat>
  <Paragraphs>118</Paragraphs>
  <Slides>11</Slides>
  <Notes>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5" baseType="lpstr">
      <vt:lpstr>Arial</vt:lpstr>
      <vt:lpstr>Times New Roman</vt:lpstr>
      <vt:lpstr>Office Theme</vt:lpstr>
      <vt:lpstr>Document</vt:lpstr>
      <vt:lpstr>Basic SBP Feature Set</vt:lpstr>
      <vt:lpstr>Sensing by Proxy Feature of 802.11bf</vt:lpstr>
      <vt:lpstr>Challenges during Setup</vt:lpstr>
      <vt:lpstr>Challenges of SBP Reporting</vt:lpstr>
      <vt:lpstr>Idea: Basic SBP</vt:lpstr>
      <vt:lpstr>Proposal </vt:lpstr>
      <vt:lpstr>Opportunistic SBP </vt:lpstr>
      <vt:lpstr>Initiator-Driven SBP</vt:lpstr>
      <vt:lpstr>Why two different versions? </vt:lpstr>
      <vt:lpstr>Required Changes:</vt:lpstr>
      <vt:lpstr>Strawpoll</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 SBP Feature Set</dc:title>
  <dc:subject/>
  <dc:creator>Benedikt Schweizer</dc:creator>
  <cp:keywords/>
  <dc:description/>
  <cp:lastModifiedBy>Benedikt Schweizer</cp:lastModifiedBy>
  <cp:revision>12</cp:revision>
  <cp:lastPrinted>1601-01-01T00:00:00Z</cp:lastPrinted>
  <dcterms:created xsi:type="dcterms:W3CDTF">2023-10-20T18:00:33Z</dcterms:created>
  <dcterms:modified xsi:type="dcterms:W3CDTF">2023-11-14T18:16:40Z</dcterms:modified>
  <cp:category>Benedikt Schweizer, Apple</cp:category>
</cp:coreProperties>
</file>