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6"/>
  </p:notesMasterIdLst>
  <p:handoutMasterIdLst>
    <p:handoutMasterId r:id="rId17"/>
  </p:handoutMasterIdLst>
  <p:sldIdLst>
    <p:sldId id="331" r:id="rId5"/>
    <p:sldId id="1428" r:id="rId6"/>
    <p:sldId id="1432" r:id="rId7"/>
    <p:sldId id="1446" r:id="rId8"/>
    <p:sldId id="1449" r:id="rId9"/>
    <p:sldId id="1452" r:id="rId10"/>
    <p:sldId id="1454" r:id="rId11"/>
    <p:sldId id="1455" r:id="rId12"/>
    <p:sldId id="1450" r:id="rId13"/>
    <p:sldId id="1451" r:id="rId14"/>
    <p:sldId id="1429" r:id="rId15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FF3300"/>
    <a:srgbClr val="339AA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491" autoAdjust="0"/>
    <p:restoredTop sz="94749" autoAdjust="0"/>
  </p:normalViewPr>
  <p:slideViewPr>
    <p:cSldViewPr>
      <p:cViewPr varScale="1">
        <p:scale>
          <a:sx n="139" d="100"/>
          <a:sy n="139" d="100"/>
        </p:scale>
        <p:origin x="1544" y="176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4016" y="240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355FA4C3-EA6F-4DEC-9A5B-DA9F4B2DCCD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286125" y="206375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802.11-19/xxxxr0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C3847927-4241-4395-85F2-4DA1D4673C1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6375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0835B85C-0C92-4AAB-B5CD-5874F0F84968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779838" y="9612313"/>
            <a:ext cx="24098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Alice Chen (Qualcomm)</a:t>
            </a:r>
          </a:p>
        </p:txBody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216F8561-CC11-4763-86D6-E7ED36EFF48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A7A4710E-391E-40EE-B9A8-9D33E6E9238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4342" name="Line 6">
            <a:extLst>
              <a:ext uri="{FF2B5EF4-FFF2-40B4-BE49-F238E27FC236}">
                <a16:creationId xmlns:a16="http://schemas.microsoft.com/office/drawing/2014/main" id="{5F56412F-514B-4C5E-8C72-CCE02BB37E88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1" name="Rectangle 7">
            <a:extLst>
              <a:ext uri="{FF2B5EF4-FFF2-40B4-BE49-F238E27FC236}">
                <a16:creationId xmlns:a16="http://schemas.microsoft.com/office/drawing/2014/main" id="{EE46596A-ED38-406F-B588-A1AE73AFE6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4344" name="Line 8">
            <a:extLst>
              <a:ext uri="{FF2B5EF4-FFF2-40B4-BE49-F238E27FC236}">
                <a16:creationId xmlns:a16="http://schemas.microsoft.com/office/drawing/2014/main" id="{BD52F7B8-7212-4565-994E-D2E4DC0E1C8C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A165344A-BCBA-4503-B758-E91B7019013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328988" y="120650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 dirty="0"/>
              <a:t>doc.: IEEE 802.11-19/xxxxr0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92CFA2B8-A839-4F7B-A8F9-45D426ADBAD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13316" name="Rectangle 4">
            <a:extLst>
              <a:ext uri="{FF2B5EF4-FFF2-40B4-BE49-F238E27FC236}">
                <a16:creationId xmlns:a16="http://schemas.microsoft.com/office/drawing/2014/main" id="{E12586DF-74E9-42FA-92D8-CB004E81097A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id="{C5E92402-188A-4BA7-8E2B-60EBEB15FFE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id="{E2EF01C8-FB3D-4155-B52F-C120FD4754F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286125" y="9615488"/>
            <a:ext cx="286861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/>
              <a:t>Alice Chen (Qualcomm)</a:t>
            </a:r>
          </a:p>
        </p:txBody>
      </p:sp>
      <p:sp>
        <p:nvSpPr>
          <p:cNvPr id="2055" name="Rectangle 7">
            <a:extLst>
              <a:ext uri="{FF2B5EF4-FFF2-40B4-BE49-F238E27FC236}">
                <a16:creationId xmlns:a16="http://schemas.microsoft.com/office/drawing/2014/main" id="{CBACD2E4-B6D6-47BB-8DEB-DC83A37FBF3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1272" name="Rectangle 8">
            <a:extLst>
              <a:ext uri="{FF2B5EF4-FFF2-40B4-BE49-F238E27FC236}">
                <a16:creationId xmlns:a16="http://schemas.microsoft.com/office/drawing/2014/main" id="{5AB43281-AFEB-4794-91F4-4DEB6BFEFF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3321" name="Line 9">
            <a:extLst>
              <a:ext uri="{FF2B5EF4-FFF2-40B4-BE49-F238E27FC236}">
                <a16:creationId xmlns:a16="http://schemas.microsoft.com/office/drawing/2014/main" id="{86DC4FDC-7731-4889-B2D9-586AD7BC58BF}"/>
              </a:ext>
            </a:extLst>
          </p:cNvPr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2" name="Line 10">
            <a:extLst>
              <a:ext uri="{FF2B5EF4-FFF2-40B4-BE49-F238E27FC236}">
                <a16:creationId xmlns:a16="http://schemas.microsoft.com/office/drawing/2014/main" id="{A608F1E5-A3E0-4039-9B0C-798F9ECC1885}"/>
              </a:ext>
            </a:extLst>
          </p:cNvPr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dt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2">
            <a:extLst>
              <a:ext uri="{FF2B5EF4-FFF2-40B4-BE49-F238E27FC236}">
                <a16:creationId xmlns:a16="http://schemas.microsoft.com/office/drawing/2014/main" id="{49943552-E89A-4A9E-AAEF-4B47750FB3F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802.11-19/xxxxr0</a:t>
            </a:r>
          </a:p>
        </p:txBody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6389D189-BBDC-4D3B-87C2-07BBB8BCAA06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September 2012</a:t>
            </a:r>
          </a:p>
        </p:txBody>
      </p:sp>
      <p:sp>
        <p:nvSpPr>
          <p:cNvPr id="16389" name="Rectangle 6">
            <a:extLst>
              <a:ext uri="{FF2B5EF4-FFF2-40B4-BE49-F238E27FC236}">
                <a16:creationId xmlns:a16="http://schemas.microsoft.com/office/drawing/2014/main" id="{44F662B7-7009-4912-B6F1-2566616E04F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Alice Chen (Qualcomm)</a:t>
            </a:r>
          </a:p>
        </p:txBody>
      </p:sp>
      <p:sp>
        <p:nvSpPr>
          <p:cNvPr id="16390" name="Rectangle 7">
            <a:extLst>
              <a:ext uri="{FF2B5EF4-FFF2-40B4-BE49-F238E27FC236}">
                <a16:creationId xmlns:a16="http://schemas.microsoft.com/office/drawing/2014/main" id="{B391E2D3-A1E1-4C5E-92B9-D1E2EC5F3D3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5BBD4055-202F-46DB-9486-BD49C6FC6D52}" type="slidenum">
              <a:rPr lang="en-GB" altLang="en-US" smtClean="0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16391" name="Rectangle 2">
            <a:extLst>
              <a:ext uri="{FF2B5EF4-FFF2-40B4-BE49-F238E27FC236}">
                <a16:creationId xmlns:a16="http://schemas.microsoft.com/office/drawing/2014/main" id="{580814C7-1F51-4760-8C05-47A916B4AC3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16392" name="Rectangle 3">
            <a:extLst>
              <a:ext uri="{FF2B5EF4-FFF2-40B4-BE49-F238E27FC236}">
                <a16:creationId xmlns:a16="http://schemas.microsoft.com/office/drawing/2014/main" id="{BE9BB772-6625-4649-81F5-E381AB6E634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802.11-19/xxxxr0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GB"/>
              <a:t>Alice Chen (Qualcomm)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 smtClean="0"/>
              <a:pPr>
                <a:defRPr/>
              </a:pPr>
              <a:t>4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958823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24A0396-1A4E-4409-96DE-494DDD5FDCE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4724FB4-94AE-4750-B841-108DEBC86DE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057073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3A629FD-4ED0-4725-8B45-82D2B3BFEFF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64CBFA8-9A69-4D2E-AFF7-F3FA7A729FD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586203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FE0F447-7DAF-4F40-945E-510B714F88B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9830A6D-8C9E-4B26-958C-BFDE032B009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388356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E2C725E-CEC6-4239-BAB5-230F69D8940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 dirty="0"/>
              <a:t>Slide </a:t>
            </a:r>
            <a:fld id="{6D24465E-2B0A-4D96-BA39-EC98956D452B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0F0DBE41-23D8-4A5A-BF78-102A9350C2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62605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75855FF-BF19-459E-A397-045CECD5D68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1A8E2A3D-E627-4495-87FA-07CADBD1A4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999266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6F7E5C-8145-4D78-8DFD-A73CB80D81A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4FD36828-69CB-428A-B4D6-804E25381CB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706199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AC392964-DCA8-4B8C-A88B-DD33598E9DC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28B5B38-3CA6-4065-9CD5-5260489CB60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69481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3FEC452D-85C8-46D2-93FA-90CCD7DE0B0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2E413AC-0033-4B91-B3E5-414687900E6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284322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>
            <a:extLst>
              <a:ext uri="{FF2B5EF4-FFF2-40B4-BE49-F238E27FC236}">
                <a16:creationId xmlns:a16="http://schemas.microsoft.com/office/drawing/2014/main" id="{3933CA27-7287-4786-B3D2-342F4ACB5C7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6058778-6F47-4E07-8D0C-6A1D61C757E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136951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D30F5B-BAFC-419E-8586-A86CFFD6A7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A2EEC17A-EAB1-4A41-96DA-8B291E61E5F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651868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4228FD3-0ADC-4BF3-9A41-2994D88922A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97E2182-2EB9-4C7C-9FBE-667E76C7165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67119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CB4A7A8C-72DF-41BA-8169-B042054B5E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58C2B0C1-6B28-42F7-BBBE-C47739494A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1989138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DEC7A05B-326C-4C35-B0D7-96B86EFC799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49C4EAE-3D00-4EB7-8462-25329E06137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31" name="Rectangle 7">
            <a:extLst>
              <a:ext uri="{FF2B5EF4-FFF2-40B4-BE49-F238E27FC236}">
                <a16:creationId xmlns:a16="http://schemas.microsoft.com/office/drawing/2014/main" id="{F47EBAF5-52AC-49CF-A3FD-31E596F2D8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29148" y="331014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IEEE 802.11-23/2054r0</a:t>
            </a:r>
          </a:p>
        </p:txBody>
      </p:sp>
      <p:sp>
        <p:nvSpPr>
          <p:cNvPr id="1032" name="Line 8">
            <a:extLst>
              <a:ext uri="{FF2B5EF4-FFF2-40B4-BE49-F238E27FC236}">
                <a16:creationId xmlns:a16="http://schemas.microsoft.com/office/drawing/2014/main" id="{FDC60003-D664-41D3-9C89-AA78BAF9E527}"/>
              </a:ext>
            </a:extLst>
          </p:cNvPr>
          <p:cNvSpPr>
            <a:spLocks noChangeShapeType="1"/>
          </p:cNvSpPr>
          <p:nvPr/>
        </p:nvSpPr>
        <p:spPr bwMode="auto">
          <a:xfrm>
            <a:off x="458788" y="608013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>
            <a:extLst>
              <a:ext uri="{FF2B5EF4-FFF2-40B4-BE49-F238E27FC236}">
                <a16:creationId xmlns:a16="http://schemas.microsoft.com/office/drawing/2014/main" id="{8031D55B-1F73-4D59-B8F1-227F435EA8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dirty="0"/>
              <a:t>Submission</a:t>
            </a:r>
          </a:p>
        </p:txBody>
      </p:sp>
      <p:sp>
        <p:nvSpPr>
          <p:cNvPr id="1034" name="Line 10">
            <a:extLst>
              <a:ext uri="{FF2B5EF4-FFF2-40B4-BE49-F238E27FC236}">
                <a16:creationId xmlns:a16="http://schemas.microsoft.com/office/drawing/2014/main" id="{A5E172D9-FA67-45B8-9FE7-7DF4FC3AC9D3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Rectangle 7">
            <a:extLst>
              <a:ext uri="{FF2B5EF4-FFF2-40B4-BE49-F238E27FC236}">
                <a16:creationId xmlns:a16="http://schemas.microsoft.com/office/drawing/2014/main" id="{CB245E8C-54A1-40A6-B6AD-049B392D643B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-108520" y="294501"/>
            <a:ext cx="2159596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Nov 2023</a:t>
            </a:r>
          </a:p>
        </p:txBody>
      </p:sp>
      <p:sp>
        <p:nvSpPr>
          <p:cNvPr id="12" name="Rectangle 6">
            <a:extLst>
              <a:ext uri="{FF2B5EF4-FFF2-40B4-BE49-F238E27FC236}">
                <a16:creationId xmlns:a16="http://schemas.microsoft.com/office/drawing/2014/main" id="{00242BE9-34DB-416B-A8B6-9310C7468CF9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7251197" y="6487632"/>
            <a:ext cx="120238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GB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GB" altLang="en-US" dirty="0" err="1"/>
              <a:t>Tianyu</a:t>
            </a:r>
            <a:r>
              <a:rPr lang="en-GB" altLang="en-US" dirty="0"/>
              <a:t> Wu (Apple)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760" r:id="rId1"/>
    <p:sldLayoutId id="2147485761" r:id="rId2"/>
    <p:sldLayoutId id="2147485762" r:id="rId3"/>
    <p:sldLayoutId id="2147485763" r:id="rId4"/>
    <p:sldLayoutId id="2147485764" r:id="rId5"/>
    <p:sldLayoutId id="2147485765" r:id="rId6"/>
    <p:sldLayoutId id="2147485766" r:id="rId7"/>
    <p:sldLayoutId id="2147485767" r:id="rId8"/>
    <p:sldLayoutId id="2147485768" r:id="rId9"/>
    <p:sldLayoutId id="2147485769" r:id="rId10"/>
    <p:sldLayoutId id="2147485770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Slide Number Placeholder 5">
            <a:extLst>
              <a:ext uri="{FF2B5EF4-FFF2-40B4-BE49-F238E27FC236}">
                <a16:creationId xmlns:a16="http://schemas.microsoft.com/office/drawing/2014/main" id="{4DFE3077-6BFB-4E1C-9218-0E8E2CEA90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9B20EFD3-9F87-4CC4-BE12-53B84810E182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GB" altLang="en-US" sz="1200" b="0"/>
          </a:p>
        </p:txBody>
      </p:sp>
      <p:sp>
        <p:nvSpPr>
          <p:cNvPr id="15365" name="Rectangle 2">
            <a:extLst>
              <a:ext uri="{FF2B5EF4-FFF2-40B4-BE49-F238E27FC236}">
                <a16:creationId xmlns:a16="http://schemas.microsoft.com/office/drawing/2014/main" id="{5EB80220-6DDA-46D8-A532-4F8294B75F3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noFill/>
        </p:spPr>
        <p:txBody>
          <a:bodyPr/>
          <a:lstStyle/>
          <a:p>
            <a:r>
              <a:rPr lang="en-GB" altLang="en-US" sz="2800" dirty="0"/>
              <a:t>Proposal on puncture </a:t>
            </a:r>
            <a:r>
              <a:rPr lang="en-GB" altLang="en-US" sz="2800"/>
              <a:t>pattern support </a:t>
            </a:r>
            <a:r>
              <a:rPr lang="en-GB" altLang="en-US" sz="2800" dirty="0"/>
              <a:t>for 11bk</a:t>
            </a:r>
          </a:p>
        </p:txBody>
      </p:sp>
      <p:sp>
        <p:nvSpPr>
          <p:cNvPr id="15366" name="Rectangle 4">
            <a:extLst>
              <a:ext uri="{FF2B5EF4-FFF2-40B4-BE49-F238E27FC236}">
                <a16:creationId xmlns:a16="http://schemas.microsoft.com/office/drawing/2014/main" id="{AAB4AADD-B9F4-45B4-B9D2-5B5E3506EF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799" y="1971369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2000" dirty="0"/>
              <a:t>Date:</a:t>
            </a:r>
            <a:r>
              <a:rPr lang="en-GB" altLang="en-US" sz="2000" b="0" dirty="0"/>
              <a:t> 2023-11-13</a:t>
            </a:r>
          </a:p>
        </p:txBody>
      </p:sp>
      <p:sp>
        <p:nvSpPr>
          <p:cNvPr id="15368" name="Rectangle 6">
            <a:extLst>
              <a:ext uri="{FF2B5EF4-FFF2-40B4-BE49-F238E27FC236}">
                <a16:creationId xmlns:a16="http://schemas.microsoft.com/office/drawing/2014/main" id="{1F254AD5-AF47-4227-BA6A-AD2DFF84AC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" y="2352369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2000"/>
              <a:t>Authors:</a:t>
            </a:r>
            <a:endParaRPr lang="en-GB" altLang="en-US" sz="2000" b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110B1069-0D98-414F-900C-2B9F8501AB1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44600"/>
              </p:ext>
            </p:extLst>
          </p:nvPr>
        </p:nvGraphicFramePr>
        <p:xfrm>
          <a:off x="1152525" y="2998720"/>
          <a:ext cx="7391400" cy="151249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47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09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44563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068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Tianyu Wu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4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Apple. Inc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Anuj Batra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5033976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err="1"/>
                        <a:t>Wook</a:t>
                      </a:r>
                      <a:r>
                        <a:rPr lang="en-US" sz="1100" dirty="0"/>
                        <a:t> Bong Lee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276073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Qi Wang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25968978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A0A4C87E-DE4E-B29F-DDB5-CB4A5686D2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Which signaling option do you prefer: </a:t>
            </a:r>
          </a:p>
          <a:p>
            <a:pPr lvl="1"/>
            <a:r>
              <a:rPr lang="en-US" dirty="0"/>
              <a:t>Option 1 as indicated in slide 5 and 6</a:t>
            </a:r>
          </a:p>
          <a:p>
            <a:pPr lvl="1"/>
            <a:r>
              <a:rPr lang="en-US" dirty="0"/>
              <a:t>Option 2 as indicated in slide 7 and 8</a:t>
            </a:r>
          </a:p>
          <a:p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363BA41-0771-EC71-BA1F-DBAFE45CC2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10</a:t>
            </a:fld>
            <a:endParaRPr lang="en-GB" alt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858551E5-61DF-8EF0-A92F-D3D4C8756B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2</a:t>
            </a:r>
          </a:p>
        </p:txBody>
      </p:sp>
    </p:spTree>
    <p:extLst>
      <p:ext uri="{BB962C8B-B14F-4D97-AF65-F5344CB8AC3E}">
        <p14:creationId xmlns:p14="http://schemas.microsoft.com/office/powerpoint/2010/main" val="23040630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E0BC25DF-3F37-CAB0-A593-92BA998818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000" dirty="0"/>
              <a:t>[1] 11-23/0110r0 Discussions on 320MHz puncturing</a:t>
            </a:r>
          </a:p>
          <a:p>
            <a:pPr marL="0" indent="0">
              <a:buNone/>
            </a:pPr>
            <a:r>
              <a:rPr lang="en-US" sz="2000" dirty="0"/>
              <a:t>[2] 11-23/0382r0 Comments on 11bk Supporting Puncturing Patterns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EB77518-56EF-A00B-B569-A03E33B155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11</a:t>
            </a:fld>
            <a:endParaRPr lang="en-GB" alt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77414049-4517-7C31-8E45-90E736C246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</a:t>
            </a:r>
          </a:p>
        </p:txBody>
      </p:sp>
    </p:spTree>
    <p:extLst>
      <p:ext uri="{BB962C8B-B14F-4D97-AF65-F5344CB8AC3E}">
        <p14:creationId xmlns:p14="http://schemas.microsoft.com/office/powerpoint/2010/main" val="36763989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E012A78E-567E-1F94-8672-1DE2BA873C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There are discussions on supporting of preamble puncture patterns in 11bk.</a:t>
            </a:r>
          </a:p>
          <a:p>
            <a:pPr lvl="1"/>
            <a:r>
              <a:rPr lang="en-US" dirty="0"/>
              <a:t>[1] propose to focus on most important puncture modes and only support preamble puncture patterns with contiguous bandwidth</a:t>
            </a:r>
          </a:p>
          <a:p>
            <a:pPr lvl="1"/>
            <a:r>
              <a:rPr lang="en-US" dirty="0"/>
              <a:t>[2] propose to support all static puncture patterns, contiguous or non-contiguous. </a:t>
            </a:r>
          </a:p>
          <a:p>
            <a:pPr lvl="1"/>
            <a:endParaRPr lang="en-US" dirty="0"/>
          </a:p>
          <a:p>
            <a:r>
              <a:rPr lang="en-US" dirty="0"/>
              <a:t>This contribution continue to discuss the mandatory and optional preamble puncture patterns in 11bk.</a:t>
            </a:r>
          </a:p>
          <a:p>
            <a:pPr lvl="1"/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D39AB7F-CAC2-4497-ABFD-5E90ECB669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2</a:t>
            </a:fld>
            <a:endParaRPr lang="en-GB" alt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35556E02-E172-BCFD-8EDB-1C043FC169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</a:t>
            </a:r>
          </a:p>
        </p:txBody>
      </p:sp>
    </p:spTree>
    <p:extLst>
      <p:ext uri="{BB962C8B-B14F-4D97-AF65-F5344CB8AC3E}">
        <p14:creationId xmlns:p14="http://schemas.microsoft.com/office/powerpoint/2010/main" val="21763571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23B868A1-BE7B-ED2B-5B1C-C1982E9BCA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Mandatory support</a:t>
            </a:r>
          </a:p>
          <a:p>
            <a:pPr lvl="1"/>
            <a:r>
              <a:rPr lang="en-US" dirty="0"/>
              <a:t>320MHz (no puncture case)</a:t>
            </a:r>
          </a:p>
          <a:p>
            <a:pPr lvl="1"/>
            <a:r>
              <a:rPr lang="en-US" dirty="0"/>
              <a:t>Contiguous 240MHz preamble puncture</a:t>
            </a:r>
          </a:p>
          <a:p>
            <a:pPr lvl="1"/>
            <a:endParaRPr lang="en-US" dirty="0"/>
          </a:p>
          <a:p>
            <a:r>
              <a:rPr lang="en-US" dirty="0"/>
              <a:t>Optional support of all other preamble puncture patterns. </a:t>
            </a:r>
          </a:p>
          <a:p>
            <a:pPr lvl="1"/>
            <a:r>
              <a:rPr lang="en-US" dirty="0"/>
              <a:t>No separate signaling for individual optional puncture pattern.</a:t>
            </a:r>
          </a:p>
          <a:p>
            <a:pPr marL="457200" lvl="1" indent="0">
              <a:buNone/>
            </a:pPr>
            <a:endParaRPr lang="en-US" dirty="0"/>
          </a:p>
          <a:p>
            <a:pPr lvl="1"/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ECBA36A-9333-DBD3-FBC2-6626E79B12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3</a:t>
            </a:fld>
            <a:endParaRPr lang="en-GB" alt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6D51AC13-DDE6-0E81-27BD-B402B3E352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Proposal</a:t>
            </a:r>
          </a:p>
        </p:txBody>
      </p:sp>
    </p:spTree>
    <p:extLst>
      <p:ext uri="{BB962C8B-B14F-4D97-AF65-F5344CB8AC3E}">
        <p14:creationId xmlns:p14="http://schemas.microsoft.com/office/powerpoint/2010/main" val="5924065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EA3F6CB-8323-7042-4A79-E2DEE783D1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3" y="1752600"/>
            <a:ext cx="6264051" cy="874693"/>
          </a:xfrm>
        </p:spPr>
        <p:txBody>
          <a:bodyPr/>
          <a:lstStyle/>
          <a:p>
            <a:r>
              <a:rPr lang="en-US" sz="1400" dirty="0"/>
              <a:t>Mandatory support 320MHz and contiguous 240MHz preamble puncture </a:t>
            </a:r>
          </a:p>
          <a:p>
            <a:r>
              <a:rPr lang="en-US" sz="1400" dirty="0"/>
              <a:t>Optional support all other puncture patterns. 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AA78D6E-CFF6-589E-A818-19309BFBBA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4</a:t>
            </a:fld>
            <a:endParaRPr lang="en-GB" alt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ECEFE724-05E0-26B5-178D-E4E060114E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Puncture Pattern Support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276D430-E7F1-AA60-F693-B1DD22D3F40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4213" y="2715100"/>
            <a:ext cx="7772400" cy="3684866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FF366A5D-2AF6-BFF2-9CCF-AA4BC8F399C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43205" y="1966082"/>
            <a:ext cx="1314202" cy="4109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68247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48B8801-1EF2-422B-0D6F-A9077CF6C8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5</a:t>
            </a:fld>
            <a:endParaRPr lang="en-GB" alt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5038B8ED-F653-428A-B2EE-72F7537A26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Signaling of puncture patterns – Option 1</a:t>
            </a: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A347ACB9-9B90-38BA-77BA-6C7F069058B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6168997"/>
              </p:ext>
            </p:extLst>
          </p:nvPr>
        </p:nvGraphicFramePr>
        <p:xfrm>
          <a:off x="5014915" y="3861048"/>
          <a:ext cx="3600400" cy="2587980"/>
        </p:xfrm>
        <a:graphic>
          <a:graphicData uri="http://schemas.openxmlformats.org/drawingml/2006/table">
            <a:tbl>
              <a:tblPr/>
              <a:tblGrid>
                <a:gridCol w="782695">
                  <a:extLst>
                    <a:ext uri="{9D8B030D-6E8A-4147-A177-3AD203B41FA5}">
                      <a16:colId xmlns:a16="http://schemas.microsoft.com/office/drawing/2014/main" val="1405992036"/>
                    </a:ext>
                  </a:extLst>
                </a:gridCol>
                <a:gridCol w="2025617">
                  <a:extLst>
                    <a:ext uri="{9D8B030D-6E8A-4147-A177-3AD203B41FA5}">
                      <a16:colId xmlns:a16="http://schemas.microsoft.com/office/drawing/2014/main" val="3795948606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2084130276"/>
                    </a:ext>
                  </a:extLst>
                </a:gridCol>
              </a:tblGrid>
              <a:tr h="177610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Field Value</a:t>
                      </a:r>
                      <a:endParaRPr lang="en-US" sz="1000" dirty="0">
                        <a:effectLst/>
                        <a:latin typeface="+mj-lt"/>
                      </a:endParaRPr>
                    </a:p>
                  </a:txBody>
                  <a:tcPr marL="37959" marR="37959" marT="37959" marB="37959" anchor="ctr">
                    <a:lnL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Format</a:t>
                      </a:r>
                      <a:endParaRPr lang="en-US" sz="1000" dirty="0">
                        <a:effectLst/>
                        <a:latin typeface="+mj-lt"/>
                      </a:endParaRPr>
                    </a:p>
                  </a:txBody>
                  <a:tcPr marL="37959" marR="37959" marT="37959" marB="37959" anchor="ctr">
                    <a:lnL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Bandwidth</a:t>
                      </a:r>
                      <a:endParaRPr lang="en-US" sz="1000" dirty="0">
                        <a:effectLst/>
                        <a:latin typeface="+mj-lt"/>
                      </a:endParaRPr>
                    </a:p>
                  </a:txBody>
                  <a:tcPr marL="37959" marR="37959" marT="37959" marB="37959" anchor="ctr">
                    <a:lnL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3230091"/>
                  </a:ext>
                </a:extLst>
              </a:tr>
              <a:tr h="177610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0</a:t>
                      </a:r>
                      <a:endParaRPr lang="en-US" sz="1000" dirty="0">
                        <a:effectLst/>
                        <a:latin typeface="+mj-lt"/>
                      </a:endParaRPr>
                    </a:p>
                  </a:txBody>
                  <a:tcPr marL="37959" marR="37959" marT="37959" marB="37959" anchor="ctr">
                    <a:lnL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HE</a:t>
                      </a:r>
                      <a:endParaRPr lang="en-US" sz="1000" dirty="0">
                        <a:effectLst/>
                        <a:latin typeface="+mj-lt"/>
                      </a:endParaRPr>
                    </a:p>
                  </a:txBody>
                  <a:tcPr marL="37959" marR="37959" marT="37959" marB="37959" anchor="ctr">
                    <a:lnL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20</a:t>
                      </a:r>
                      <a:endParaRPr lang="en-US" sz="1000">
                        <a:effectLst/>
                        <a:latin typeface="+mj-lt"/>
                      </a:endParaRPr>
                    </a:p>
                  </a:txBody>
                  <a:tcPr marL="37959" marR="37959" marT="37959" marB="37959" anchor="ctr">
                    <a:lnL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89730341"/>
                  </a:ext>
                </a:extLst>
              </a:tr>
              <a:tr h="177610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</a:t>
                      </a:r>
                      <a:endParaRPr lang="en-US" sz="1000" dirty="0">
                        <a:effectLst/>
                        <a:latin typeface="+mj-lt"/>
                      </a:endParaRPr>
                    </a:p>
                  </a:txBody>
                  <a:tcPr marL="37959" marR="37959" marT="37959" marB="37959" anchor="ctr">
                    <a:lnL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HE</a:t>
                      </a:r>
                      <a:endParaRPr lang="en-US" sz="1000" dirty="0">
                        <a:effectLst/>
                        <a:latin typeface="+mj-lt"/>
                      </a:endParaRPr>
                    </a:p>
                  </a:txBody>
                  <a:tcPr marL="37959" marR="37959" marT="37959" marB="37959" anchor="ctr">
                    <a:lnL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40</a:t>
                      </a:r>
                      <a:endParaRPr lang="en-US" sz="1000">
                        <a:effectLst/>
                        <a:latin typeface="+mj-lt"/>
                      </a:endParaRPr>
                    </a:p>
                  </a:txBody>
                  <a:tcPr marL="37959" marR="37959" marT="37959" marB="37959" anchor="ctr">
                    <a:lnL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7056441"/>
                  </a:ext>
                </a:extLst>
              </a:tr>
              <a:tr h="177610"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</a:t>
                      </a:r>
                      <a:endParaRPr lang="en-US" sz="1000">
                        <a:effectLst/>
                        <a:latin typeface="+mj-lt"/>
                      </a:endParaRPr>
                    </a:p>
                  </a:txBody>
                  <a:tcPr marL="37959" marR="37959" marT="37959" marB="37959" anchor="ctr">
                    <a:lnL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HE</a:t>
                      </a:r>
                      <a:endParaRPr lang="en-US" sz="1000" dirty="0">
                        <a:effectLst/>
                        <a:latin typeface="+mj-lt"/>
                      </a:endParaRPr>
                    </a:p>
                  </a:txBody>
                  <a:tcPr marL="37959" marR="37959" marT="37959" marB="37959" anchor="ctr">
                    <a:lnL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80</a:t>
                      </a:r>
                      <a:endParaRPr lang="en-US" sz="1000" dirty="0">
                        <a:effectLst/>
                        <a:latin typeface="+mj-lt"/>
                      </a:endParaRPr>
                    </a:p>
                  </a:txBody>
                  <a:tcPr marL="37959" marR="37959" marT="37959" marB="37959" anchor="ctr">
                    <a:lnL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55488630"/>
                  </a:ext>
                </a:extLst>
              </a:tr>
              <a:tr h="177610"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3</a:t>
                      </a:r>
                      <a:endParaRPr lang="en-US" sz="1000">
                        <a:effectLst/>
                        <a:latin typeface="+mj-lt"/>
                      </a:endParaRPr>
                    </a:p>
                  </a:txBody>
                  <a:tcPr marL="37959" marR="37959" marT="37959" marB="37959" anchor="ctr">
                    <a:lnL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HE</a:t>
                      </a:r>
                      <a:endParaRPr lang="en-US" sz="1000" dirty="0">
                        <a:effectLst/>
                        <a:latin typeface="+mj-lt"/>
                      </a:endParaRPr>
                    </a:p>
                  </a:txBody>
                  <a:tcPr marL="37959" marR="37959" marT="37959" marB="37959" anchor="ctr">
                    <a:lnL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80+80</a:t>
                      </a:r>
                      <a:endParaRPr lang="en-US" sz="1000">
                        <a:effectLst/>
                        <a:latin typeface="+mj-lt"/>
                      </a:endParaRPr>
                    </a:p>
                  </a:txBody>
                  <a:tcPr marL="37959" marR="37959" marT="37959" marB="37959" anchor="ctr">
                    <a:lnL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83535827"/>
                  </a:ext>
                </a:extLst>
              </a:tr>
              <a:tr h="177610"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4</a:t>
                      </a:r>
                      <a:endParaRPr lang="en-US" sz="1000">
                        <a:effectLst/>
                        <a:latin typeface="+mj-lt"/>
                      </a:endParaRPr>
                    </a:p>
                  </a:txBody>
                  <a:tcPr marL="37959" marR="37959" marT="37959" marB="37959" anchor="ctr">
                    <a:lnL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HE (two separate RF LOs)</a:t>
                      </a:r>
                      <a:endParaRPr lang="en-US" sz="1000" dirty="0">
                        <a:effectLst/>
                        <a:latin typeface="+mj-lt"/>
                      </a:endParaRPr>
                    </a:p>
                  </a:txBody>
                  <a:tcPr marL="37959" marR="37959" marT="37959" marB="37959" anchor="ctr">
                    <a:lnL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160</a:t>
                      </a:r>
                      <a:endParaRPr lang="en-US" sz="1000" dirty="0">
                        <a:effectLst/>
                        <a:latin typeface="+mj-lt"/>
                      </a:endParaRPr>
                    </a:p>
                  </a:txBody>
                  <a:tcPr marL="37959" marR="37959" marT="37959" marB="37959" anchor="ctr">
                    <a:lnL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26595925"/>
                  </a:ext>
                </a:extLst>
              </a:tr>
              <a:tr h="177610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5</a:t>
                      </a:r>
                      <a:endParaRPr lang="en-US" sz="1000" dirty="0">
                        <a:effectLst/>
                        <a:latin typeface="+mj-lt"/>
                      </a:endParaRPr>
                    </a:p>
                  </a:txBody>
                  <a:tcPr marL="37959" marR="37959" marT="37959" marB="37959" anchor="ctr">
                    <a:lnL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HE (single RF LO)</a:t>
                      </a:r>
                      <a:endParaRPr lang="en-US" sz="1000" dirty="0">
                        <a:effectLst/>
                        <a:latin typeface="+mj-lt"/>
                      </a:endParaRPr>
                    </a:p>
                  </a:txBody>
                  <a:tcPr marL="37959" marR="37959" marT="37959" marB="37959" anchor="ctr">
                    <a:lnL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160</a:t>
                      </a:r>
                      <a:endParaRPr lang="en-US" sz="1000" dirty="0">
                        <a:effectLst/>
                        <a:latin typeface="+mj-lt"/>
                      </a:endParaRPr>
                    </a:p>
                  </a:txBody>
                  <a:tcPr marL="37959" marR="37959" marT="37959" marB="37959" anchor="ctr">
                    <a:lnL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3337232"/>
                  </a:ext>
                </a:extLst>
              </a:tr>
              <a:tr h="177610"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>
                          <a:solidFill>
                            <a:srgbClr val="3670F5"/>
                          </a:solidFill>
                          <a:effectLst/>
                          <a:latin typeface="+mj-lt"/>
                        </a:rPr>
                        <a:t>6</a:t>
                      </a:r>
                    </a:p>
                  </a:txBody>
                  <a:tcPr marL="37959" marR="37959" marT="37959" marB="37959" anchor="ctr">
                    <a:lnL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dirty="0">
                          <a:solidFill>
                            <a:srgbClr val="3670F5"/>
                          </a:solidFill>
                          <a:effectLst/>
                          <a:latin typeface="Times New Roman" panose="02020603050405020304" pitchFamily="18" charset="0"/>
                        </a:rPr>
                        <a:t>EHT (with support of mandatory puncture patterns)</a:t>
                      </a:r>
                      <a:endParaRPr lang="en-US" sz="1800" dirty="0">
                        <a:solidFill>
                          <a:srgbClr val="3670F5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7959" marR="37959" marT="37959" marB="37959" anchor="ctr">
                    <a:lnL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>
                          <a:solidFill>
                            <a:srgbClr val="3670F5"/>
                          </a:solidFill>
                          <a:effectLst/>
                          <a:latin typeface="+mj-lt"/>
                        </a:rPr>
                        <a:t>320</a:t>
                      </a:r>
                    </a:p>
                  </a:txBody>
                  <a:tcPr marL="37959" marR="37959" marT="37959" marB="37959" anchor="ctr">
                    <a:lnL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6407709"/>
                  </a:ext>
                </a:extLst>
              </a:tr>
              <a:tr h="254211">
                <a:tc>
                  <a:txBody>
                    <a:bodyPr/>
                    <a:lstStyle/>
                    <a:p>
                      <a:pPr algn="ctr"/>
                      <a:r>
                        <a:rPr lang="en-US" sz="1000" b="1">
                          <a:solidFill>
                            <a:srgbClr val="0F80FF"/>
                          </a:solidFill>
                          <a:effectLst/>
                          <a:latin typeface="+mj-lt"/>
                        </a:rPr>
                        <a:t>7</a:t>
                      </a:r>
                      <a:endParaRPr lang="en-US" sz="1000">
                        <a:effectLst/>
                        <a:latin typeface="+mj-lt"/>
                      </a:endParaRPr>
                    </a:p>
                  </a:txBody>
                  <a:tcPr marL="37959" marR="37959" marT="37959" marB="37959" anchor="ctr">
                    <a:lnL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fontAlgn="ctr" latinLnBrk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kern="1200" dirty="0">
                          <a:solidFill>
                            <a:srgbClr val="3670F5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EHT (with support of all puncture patterns)</a:t>
                      </a:r>
                    </a:p>
                  </a:txBody>
                  <a:tcPr marL="37959" marR="37959" marT="37959" marB="37959" anchor="ctr">
                    <a:lnL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kern="1200" dirty="0">
                          <a:solidFill>
                            <a:srgbClr val="3670F5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320</a:t>
                      </a:r>
                    </a:p>
                  </a:txBody>
                  <a:tcPr marL="37959" marR="37959" marT="37959" marB="37959" anchor="ctr">
                    <a:lnL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23082492"/>
                  </a:ext>
                </a:extLst>
              </a:tr>
              <a:tr h="177610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8-63</a:t>
                      </a:r>
                      <a:endParaRPr lang="en-US" sz="1000" dirty="0">
                        <a:effectLst/>
                        <a:latin typeface="+mj-lt"/>
                      </a:endParaRPr>
                    </a:p>
                  </a:txBody>
                  <a:tcPr marL="37959" marR="37959" marT="37959" marB="37959" anchor="ctr">
                    <a:lnL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Reserved</a:t>
                      </a:r>
                      <a:endParaRPr lang="en-US" sz="1000">
                        <a:effectLst/>
                        <a:latin typeface="+mj-lt"/>
                      </a:endParaRPr>
                    </a:p>
                  </a:txBody>
                  <a:tcPr marL="37959" marR="37959" marT="37959" marB="37959" anchor="ctr">
                    <a:lnL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Reserved</a:t>
                      </a:r>
                      <a:endParaRPr lang="en-US" sz="1000" dirty="0">
                        <a:effectLst/>
                        <a:latin typeface="+mj-lt"/>
                      </a:endParaRPr>
                    </a:p>
                  </a:txBody>
                  <a:tcPr marL="37959" marR="37959" marT="37959" marB="37959" anchor="ctr">
                    <a:lnL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35422623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93364E53-CDC4-631A-21AB-1AB5CC881670}"/>
              </a:ext>
            </a:extLst>
          </p:cNvPr>
          <p:cNvSpPr txBox="1"/>
          <p:nvPr/>
        </p:nvSpPr>
        <p:spPr>
          <a:xfrm>
            <a:off x="5727542" y="3645024"/>
            <a:ext cx="217514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Format And Bandwidth subfield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AA1FD057-EE13-62AA-0CA0-C6C5B949C6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3" y="1989138"/>
            <a:ext cx="7772400" cy="1439862"/>
          </a:xfrm>
        </p:spPr>
        <p:txBody>
          <a:bodyPr/>
          <a:lstStyle/>
          <a:p>
            <a:r>
              <a:rPr lang="en-US" sz="1600" dirty="0">
                <a:latin typeface="+mj-lt"/>
              </a:rPr>
              <a:t>Change Value 6 in Format And Bandwidth subfield as </a:t>
            </a:r>
            <a:r>
              <a:rPr lang="en-US" sz="1600" b="1" dirty="0">
                <a:solidFill>
                  <a:srgbClr val="3670F5"/>
                </a:solidFill>
                <a:effectLst/>
                <a:latin typeface="+mj-lt"/>
              </a:rPr>
              <a:t>EHT (with support of mandatory puncture patterns)</a:t>
            </a:r>
            <a:r>
              <a:rPr lang="en-US" sz="1600" b="1" dirty="0">
                <a:solidFill>
                  <a:srgbClr val="3670F5"/>
                </a:solidFill>
                <a:latin typeface="+mj-lt"/>
              </a:rPr>
              <a:t> for 320MHz BW.</a:t>
            </a:r>
            <a:endParaRPr lang="en-US" sz="1600" dirty="0">
              <a:latin typeface="+mj-lt"/>
            </a:endParaRPr>
          </a:p>
          <a:p>
            <a:r>
              <a:rPr lang="en-US" sz="1600" dirty="0">
                <a:latin typeface="+mj-lt"/>
              </a:rPr>
              <a:t>Define Value 7  Format And Bandwidth subfield as </a:t>
            </a:r>
            <a:r>
              <a:rPr lang="en-US" sz="1600" b="1" dirty="0">
                <a:solidFill>
                  <a:srgbClr val="3670F5"/>
                </a:solidFill>
                <a:effectLst/>
                <a:latin typeface="+mj-lt"/>
              </a:rPr>
              <a:t>EHT (with support of all puncture patterns)</a:t>
            </a:r>
            <a:r>
              <a:rPr lang="en-US" sz="1600" b="1" dirty="0">
                <a:solidFill>
                  <a:srgbClr val="3670F5"/>
                </a:solidFill>
                <a:latin typeface="+mj-lt"/>
              </a:rPr>
              <a:t> for 320MHz BW.</a:t>
            </a:r>
            <a:endParaRPr lang="en-US" sz="1600" dirty="0">
              <a:latin typeface="+mj-lt"/>
            </a:endParaRPr>
          </a:p>
          <a:p>
            <a:r>
              <a:rPr lang="en-US" sz="1600" dirty="0"/>
              <a:t>ISTA indicates capability, RSTA confirms the set of puncture patterns in ranging.</a:t>
            </a:r>
          </a:p>
          <a:p>
            <a:pPr lvl="1"/>
            <a:r>
              <a:rPr lang="en-US" sz="1200" dirty="0"/>
              <a:t>Confirmed puncture patterns shall be a subset of capabilities indicated by ISTA. 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7AACBB1C-C444-A94F-44BA-521F6946E6F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7584" y="4036443"/>
            <a:ext cx="3995936" cy="2344681"/>
          </a:xfrm>
          <a:prstGeom prst="rect">
            <a:avLst/>
          </a:prstGeom>
        </p:spPr>
      </p:pic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419EC770-C9FC-9816-6E32-39D4A202210A}"/>
              </a:ext>
            </a:extLst>
          </p:cNvPr>
          <p:cNvCxnSpPr>
            <a:cxnSpLocks/>
          </p:cNvCxnSpPr>
          <p:nvPr/>
        </p:nvCxnSpPr>
        <p:spPr bwMode="auto">
          <a:xfrm>
            <a:off x="1475656" y="5157192"/>
            <a:ext cx="3672407" cy="44763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37579603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92B2AB4-6D7F-A2A6-CC31-AA25B639B7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6</a:t>
            </a:fld>
            <a:endParaRPr lang="en-GB" altLang="en-US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1B4F1A39-0361-7279-4D3E-81225E8CB92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791768"/>
              </p:ext>
            </p:extLst>
          </p:nvPr>
        </p:nvGraphicFramePr>
        <p:xfrm>
          <a:off x="126808" y="1276437"/>
          <a:ext cx="8890384" cy="472568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48848">
                  <a:extLst>
                    <a:ext uri="{9D8B030D-6E8A-4147-A177-3AD203B41FA5}">
                      <a16:colId xmlns:a16="http://schemas.microsoft.com/office/drawing/2014/main" val="3168722847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val="2347088463"/>
                    </a:ext>
                  </a:extLst>
                </a:gridCol>
                <a:gridCol w="1764928">
                  <a:extLst>
                    <a:ext uri="{9D8B030D-6E8A-4147-A177-3AD203B41FA5}">
                      <a16:colId xmlns:a16="http://schemas.microsoft.com/office/drawing/2014/main" val="219951156"/>
                    </a:ext>
                  </a:extLst>
                </a:gridCol>
                <a:gridCol w="2202090">
                  <a:extLst>
                    <a:ext uri="{9D8B030D-6E8A-4147-A177-3AD203B41FA5}">
                      <a16:colId xmlns:a16="http://schemas.microsoft.com/office/drawing/2014/main" val="2060871035"/>
                    </a:ext>
                  </a:extLst>
                </a:gridCol>
                <a:gridCol w="2206366">
                  <a:extLst>
                    <a:ext uri="{9D8B030D-6E8A-4147-A177-3AD203B41FA5}">
                      <a16:colId xmlns:a16="http://schemas.microsoft.com/office/drawing/2014/main" val="975233006"/>
                    </a:ext>
                  </a:extLst>
                </a:gridCol>
              </a:tblGrid>
              <a:tr h="641761">
                <a:tc>
                  <a:txBody>
                    <a:bodyPr/>
                    <a:lstStyle/>
                    <a:p>
                      <a:r>
                        <a:rPr lang="en-US" sz="1200" dirty="0"/>
                        <a:t>ISTA: Format And BW subfield in IFTMR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RSTA (AP): Format And BW subfield in IFTM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Puncture pattern indicated in Beacon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Ranging BW and Puncture pattern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Note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57626458"/>
                  </a:ext>
                </a:extLst>
              </a:tr>
              <a:tr h="348459">
                <a:tc>
                  <a:txBody>
                    <a:bodyPr/>
                    <a:lstStyle/>
                    <a:p>
                      <a:r>
                        <a:rPr lang="en-US" sz="1200" dirty="0"/>
                        <a:t>&lt;6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&lt;6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Any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11az ranging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Value 6 and 7 are not allowed for RSTA.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19364281"/>
                  </a:ext>
                </a:extLst>
              </a:tr>
              <a:tr h="33488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&lt;6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Any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Fall back to 11az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23904791"/>
                  </a:ext>
                </a:extLst>
              </a:tr>
              <a:tr h="267400">
                <a:tc rowSpan="2">
                  <a:txBody>
                    <a:bodyPr/>
                    <a:lstStyle/>
                    <a:p>
                      <a:r>
                        <a:rPr lang="en-US" sz="1200" dirty="0"/>
                        <a:t>6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en-US" sz="1200" dirty="0"/>
                        <a:t>6 </a:t>
                      </a:r>
                      <a:r>
                        <a:rPr lang="en-US" sz="1200" baseline="30000" dirty="0"/>
                        <a:t>(*)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One of the mandatory puncture pattern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Use the puncture pattern in beacon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May update ranging puncture with Static puncture pattern amongst the mandatory set. 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83944217"/>
                  </a:ext>
                </a:extLst>
              </a:tr>
              <a:tr h="267400">
                <a:tc v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One of the optional puncture pattern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Fall back to 11az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May use mandatory pattern for ranging if Static puncture change to a mandatory pattern.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45631130"/>
                  </a:ext>
                </a:extLst>
              </a:tr>
              <a:tr h="267400">
                <a:tc>
                  <a:txBody>
                    <a:bodyPr/>
                    <a:lstStyle/>
                    <a:p>
                      <a:r>
                        <a:rPr lang="en-US" sz="1200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&lt;6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Any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Fall back to 11az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99151655"/>
                  </a:ext>
                </a:extLst>
              </a:tr>
              <a:tr h="267400">
                <a:tc rowSpan="2">
                  <a:txBody>
                    <a:bodyPr/>
                    <a:lstStyle/>
                    <a:p>
                      <a:r>
                        <a:rPr lang="en-US" sz="1200" dirty="0"/>
                        <a:t>7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en-US" sz="1200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One of the mandatory puncture pattern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Use the puncture pattern in beacon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May update ranging puncture with Static puncture pattern amongst the mandatory set. 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66510618"/>
                  </a:ext>
                </a:extLst>
              </a:tr>
              <a:tr h="267400">
                <a:tc v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One of the optional puncture pattern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Fall back to 11az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May use mandatory pattern for ranging if Static puncture change to a mandatory pattern.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36189210"/>
                  </a:ext>
                </a:extLst>
              </a:tr>
              <a:tr h="267400">
                <a:tc>
                  <a:txBody>
                    <a:bodyPr/>
                    <a:lstStyle/>
                    <a:p>
                      <a:r>
                        <a:rPr lang="en-US" sz="1200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Use the puncture pattern in beacon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May update puncture pattern with the Static puncture pattern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0494150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B9752AFC-3650-5846-7E9C-021770BF51B0}"/>
              </a:ext>
            </a:extLst>
          </p:cNvPr>
          <p:cNvSpPr txBox="1"/>
          <p:nvPr/>
        </p:nvSpPr>
        <p:spPr>
          <a:xfrm>
            <a:off x="539552" y="5991671"/>
            <a:ext cx="712879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200" dirty="0"/>
              <a:t>* When ISTA indicates 6 in IFTMR, Value 7 is not allowed for RSTA in IFTM.  </a:t>
            </a:r>
            <a:br>
              <a:rPr lang="en-US" sz="1200" dirty="0"/>
            </a:br>
            <a:r>
              <a:rPr lang="en-US" sz="1200" dirty="0"/>
              <a:t>   RSTA respond a value beyond ISTA capability is not meaningful.  </a:t>
            </a:r>
          </a:p>
        </p:txBody>
      </p:sp>
      <p:sp>
        <p:nvSpPr>
          <p:cNvPr id="8" name="Title 3">
            <a:extLst>
              <a:ext uri="{FF2B5EF4-FFF2-40B4-BE49-F238E27FC236}">
                <a16:creationId xmlns:a16="http://schemas.microsoft.com/office/drawing/2014/main" id="{BF50CFB0-3B35-35B1-AAE1-673FD72673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417984"/>
            <a:ext cx="7772400" cy="1066800"/>
          </a:xfrm>
        </p:spPr>
        <p:txBody>
          <a:bodyPr/>
          <a:lstStyle/>
          <a:p>
            <a:r>
              <a:rPr lang="en-US" dirty="0"/>
              <a:t>Negotiation of puncture pattern</a:t>
            </a:r>
          </a:p>
        </p:txBody>
      </p:sp>
    </p:spTree>
    <p:extLst>
      <p:ext uri="{BB962C8B-B14F-4D97-AF65-F5344CB8AC3E}">
        <p14:creationId xmlns:p14="http://schemas.microsoft.com/office/powerpoint/2010/main" val="22291687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5797D4FF-E8E0-6C69-0279-2BF804CCDC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Signal puncture pattern support </a:t>
            </a:r>
            <a:br>
              <a:rPr lang="en-US" sz="2000" dirty="0"/>
            </a:br>
            <a:r>
              <a:rPr lang="en-US" sz="2000" dirty="0"/>
              <a:t>in 320MHz Ranging </a:t>
            </a:r>
            <a:r>
              <a:rPr lang="en-US" sz="2000" dirty="0" err="1"/>
              <a:t>subelement</a:t>
            </a:r>
            <a:endParaRPr lang="en-US" sz="2000" dirty="0"/>
          </a:p>
          <a:p>
            <a:pPr lvl="1"/>
            <a:r>
              <a:rPr lang="en-US" sz="1600" dirty="0"/>
              <a:t>Puncturing pattern support:</a:t>
            </a:r>
          </a:p>
          <a:p>
            <a:pPr lvl="2"/>
            <a:r>
              <a:rPr lang="en-US" sz="1400"/>
              <a:t>Set to 0 indicate support of mandatory </a:t>
            </a:r>
            <a:br>
              <a:rPr lang="en-US" sz="1400"/>
            </a:br>
            <a:r>
              <a:rPr lang="en-US" sz="1400"/>
              <a:t>puncturing patterns.</a:t>
            </a:r>
          </a:p>
          <a:p>
            <a:pPr lvl="2"/>
            <a:r>
              <a:rPr lang="en-US" sz="1400"/>
              <a:t>Set </a:t>
            </a:r>
            <a:r>
              <a:rPr lang="en-US" sz="1400" dirty="0"/>
              <a:t>to 1 indicate support of all puncturing </a:t>
            </a:r>
            <a:br>
              <a:rPr lang="en-US" sz="1400" dirty="0"/>
            </a:br>
            <a:r>
              <a:rPr lang="en-US" sz="1400" dirty="0"/>
              <a:t>patterns</a:t>
            </a:r>
          </a:p>
          <a:p>
            <a:pPr lvl="1"/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12594AB-498B-4312-B387-9CBB4D1F01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7</a:t>
            </a:fld>
            <a:endParaRPr lang="en-GB" alt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708179D4-9497-5C0E-7EE7-3839519DC5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Signaling of puncture patterns – Option 2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C53346F4-12DE-6A02-6508-4602D6F4D62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2245636"/>
              </p:ext>
            </p:extLst>
          </p:nvPr>
        </p:nvGraphicFramePr>
        <p:xfrm>
          <a:off x="4965800" y="2237407"/>
          <a:ext cx="3600400" cy="2054862"/>
        </p:xfrm>
        <a:graphic>
          <a:graphicData uri="http://schemas.openxmlformats.org/drawingml/2006/table">
            <a:tbl>
              <a:tblPr/>
              <a:tblGrid>
                <a:gridCol w="782695">
                  <a:extLst>
                    <a:ext uri="{9D8B030D-6E8A-4147-A177-3AD203B41FA5}">
                      <a16:colId xmlns:a16="http://schemas.microsoft.com/office/drawing/2014/main" val="1405992036"/>
                    </a:ext>
                  </a:extLst>
                </a:gridCol>
                <a:gridCol w="2025617">
                  <a:extLst>
                    <a:ext uri="{9D8B030D-6E8A-4147-A177-3AD203B41FA5}">
                      <a16:colId xmlns:a16="http://schemas.microsoft.com/office/drawing/2014/main" val="3795948606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2084130276"/>
                    </a:ext>
                  </a:extLst>
                </a:gridCol>
              </a:tblGrid>
              <a:tr h="177610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Field Value</a:t>
                      </a:r>
                      <a:endParaRPr lang="en-US" sz="1000" dirty="0">
                        <a:effectLst/>
                        <a:latin typeface="+mj-lt"/>
                      </a:endParaRPr>
                    </a:p>
                  </a:txBody>
                  <a:tcPr marL="37959" marR="37959" marT="37959" marB="37959" anchor="ctr">
                    <a:lnL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Format</a:t>
                      </a:r>
                      <a:endParaRPr lang="en-US" sz="1000" dirty="0">
                        <a:effectLst/>
                        <a:latin typeface="+mj-lt"/>
                      </a:endParaRPr>
                    </a:p>
                  </a:txBody>
                  <a:tcPr marL="37959" marR="37959" marT="37959" marB="37959" anchor="ctr">
                    <a:lnL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Bandwidth</a:t>
                      </a:r>
                      <a:endParaRPr lang="en-US" sz="1000" dirty="0">
                        <a:effectLst/>
                        <a:latin typeface="+mj-lt"/>
                      </a:endParaRPr>
                    </a:p>
                  </a:txBody>
                  <a:tcPr marL="37959" marR="37959" marT="37959" marB="37959" anchor="ctr">
                    <a:lnL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3230091"/>
                  </a:ext>
                </a:extLst>
              </a:tr>
              <a:tr h="177610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0</a:t>
                      </a:r>
                      <a:endParaRPr lang="en-US" sz="1000" dirty="0">
                        <a:effectLst/>
                        <a:latin typeface="+mj-lt"/>
                      </a:endParaRPr>
                    </a:p>
                  </a:txBody>
                  <a:tcPr marL="37959" marR="37959" marT="37959" marB="37959" anchor="ctr">
                    <a:lnL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HE</a:t>
                      </a:r>
                      <a:endParaRPr lang="en-US" sz="1000" dirty="0">
                        <a:effectLst/>
                        <a:latin typeface="+mj-lt"/>
                      </a:endParaRPr>
                    </a:p>
                  </a:txBody>
                  <a:tcPr marL="37959" marR="37959" marT="37959" marB="37959" anchor="ctr">
                    <a:lnL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20</a:t>
                      </a:r>
                      <a:endParaRPr lang="en-US" sz="1000">
                        <a:effectLst/>
                        <a:latin typeface="+mj-lt"/>
                      </a:endParaRPr>
                    </a:p>
                  </a:txBody>
                  <a:tcPr marL="37959" marR="37959" marT="37959" marB="37959" anchor="ctr">
                    <a:lnL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89730341"/>
                  </a:ext>
                </a:extLst>
              </a:tr>
              <a:tr h="177610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</a:t>
                      </a:r>
                      <a:endParaRPr lang="en-US" sz="1000" dirty="0">
                        <a:effectLst/>
                        <a:latin typeface="+mj-lt"/>
                      </a:endParaRPr>
                    </a:p>
                  </a:txBody>
                  <a:tcPr marL="37959" marR="37959" marT="37959" marB="37959" anchor="ctr">
                    <a:lnL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HE</a:t>
                      </a:r>
                      <a:endParaRPr lang="en-US" sz="1000" dirty="0">
                        <a:effectLst/>
                        <a:latin typeface="+mj-lt"/>
                      </a:endParaRPr>
                    </a:p>
                  </a:txBody>
                  <a:tcPr marL="37959" marR="37959" marT="37959" marB="37959" anchor="ctr">
                    <a:lnL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40</a:t>
                      </a:r>
                      <a:endParaRPr lang="en-US" sz="1000">
                        <a:effectLst/>
                        <a:latin typeface="+mj-lt"/>
                      </a:endParaRPr>
                    </a:p>
                  </a:txBody>
                  <a:tcPr marL="37959" marR="37959" marT="37959" marB="37959" anchor="ctr">
                    <a:lnL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7056441"/>
                  </a:ext>
                </a:extLst>
              </a:tr>
              <a:tr h="177610"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</a:t>
                      </a:r>
                      <a:endParaRPr lang="en-US" sz="1000">
                        <a:effectLst/>
                        <a:latin typeface="+mj-lt"/>
                      </a:endParaRPr>
                    </a:p>
                  </a:txBody>
                  <a:tcPr marL="37959" marR="37959" marT="37959" marB="37959" anchor="ctr">
                    <a:lnL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HE</a:t>
                      </a:r>
                      <a:endParaRPr lang="en-US" sz="1000" dirty="0">
                        <a:effectLst/>
                        <a:latin typeface="+mj-lt"/>
                      </a:endParaRPr>
                    </a:p>
                  </a:txBody>
                  <a:tcPr marL="37959" marR="37959" marT="37959" marB="37959" anchor="ctr">
                    <a:lnL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80</a:t>
                      </a:r>
                      <a:endParaRPr lang="en-US" sz="1000" dirty="0">
                        <a:effectLst/>
                        <a:latin typeface="+mj-lt"/>
                      </a:endParaRPr>
                    </a:p>
                  </a:txBody>
                  <a:tcPr marL="37959" marR="37959" marT="37959" marB="37959" anchor="ctr">
                    <a:lnL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55488630"/>
                  </a:ext>
                </a:extLst>
              </a:tr>
              <a:tr h="177610"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3</a:t>
                      </a:r>
                      <a:endParaRPr lang="en-US" sz="1000">
                        <a:effectLst/>
                        <a:latin typeface="+mj-lt"/>
                      </a:endParaRPr>
                    </a:p>
                  </a:txBody>
                  <a:tcPr marL="37959" marR="37959" marT="37959" marB="37959" anchor="ctr">
                    <a:lnL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HE</a:t>
                      </a:r>
                      <a:endParaRPr lang="en-US" sz="1000" dirty="0">
                        <a:effectLst/>
                        <a:latin typeface="+mj-lt"/>
                      </a:endParaRPr>
                    </a:p>
                  </a:txBody>
                  <a:tcPr marL="37959" marR="37959" marT="37959" marB="37959" anchor="ctr">
                    <a:lnL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80+80</a:t>
                      </a:r>
                      <a:endParaRPr lang="en-US" sz="1000">
                        <a:effectLst/>
                        <a:latin typeface="+mj-lt"/>
                      </a:endParaRPr>
                    </a:p>
                  </a:txBody>
                  <a:tcPr marL="37959" marR="37959" marT="37959" marB="37959" anchor="ctr">
                    <a:lnL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83535827"/>
                  </a:ext>
                </a:extLst>
              </a:tr>
              <a:tr h="177610"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4</a:t>
                      </a:r>
                      <a:endParaRPr lang="en-US" sz="1000">
                        <a:effectLst/>
                        <a:latin typeface="+mj-lt"/>
                      </a:endParaRPr>
                    </a:p>
                  </a:txBody>
                  <a:tcPr marL="37959" marR="37959" marT="37959" marB="37959" anchor="ctr">
                    <a:lnL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HE (two separate RF LOs)</a:t>
                      </a:r>
                      <a:endParaRPr lang="en-US" sz="1000" dirty="0">
                        <a:effectLst/>
                        <a:latin typeface="+mj-lt"/>
                      </a:endParaRPr>
                    </a:p>
                  </a:txBody>
                  <a:tcPr marL="37959" marR="37959" marT="37959" marB="37959" anchor="ctr">
                    <a:lnL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160</a:t>
                      </a:r>
                      <a:endParaRPr lang="en-US" sz="1000" dirty="0">
                        <a:effectLst/>
                        <a:latin typeface="+mj-lt"/>
                      </a:endParaRPr>
                    </a:p>
                  </a:txBody>
                  <a:tcPr marL="37959" marR="37959" marT="37959" marB="37959" anchor="ctr">
                    <a:lnL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26595925"/>
                  </a:ext>
                </a:extLst>
              </a:tr>
              <a:tr h="177610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5</a:t>
                      </a:r>
                      <a:endParaRPr lang="en-US" sz="1000" dirty="0">
                        <a:effectLst/>
                        <a:latin typeface="+mj-lt"/>
                      </a:endParaRPr>
                    </a:p>
                  </a:txBody>
                  <a:tcPr marL="37959" marR="37959" marT="37959" marB="37959" anchor="ctr">
                    <a:lnL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HE (single RF LO)</a:t>
                      </a:r>
                      <a:endParaRPr lang="en-US" sz="1000" dirty="0">
                        <a:effectLst/>
                        <a:latin typeface="+mj-lt"/>
                      </a:endParaRPr>
                    </a:p>
                  </a:txBody>
                  <a:tcPr marL="37959" marR="37959" marT="37959" marB="37959" anchor="ctr">
                    <a:lnL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160</a:t>
                      </a:r>
                      <a:endParaRPr lang="en-US" sz="1000" dirty="0">
                        <a:effectLst/>
                        <a:latin typeface="+mj-lt"/>
                      </a:endParaRPr>
                    </a:p>
                  </a:txBody>
                  <a:tcPr marL="37959" marR="37959" marT="37959" marB="37959" anchor="ctr">
                    <a:lnL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3337232"/>
                  </a:ext>
                </a:extLst>
              </a:tr>
              <a:tr h="177610"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>
                          <a:solidFill>
                            <a:srgbClr val="3670F5"/>
                          </a:solidFill>
                          <a:effectLst/>
                          <a:latin typeface="+mj-lt"/>
                        </a:rPr>
                        <a:t>6</a:t>
                      </a:r>
                    </a:p>
                  </a:txBody>
                  <a:tcPr marL="37959" marR="37959" marT="37959" marB="37959" anchor="ctr">
                    <a:lnL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dirty="0">
                          <a:solidFill>
                            <a:srgbClr val="3670F5"/>
                          </a:solidFill>
                          <a:effectLst/>
                          <a:latin typeface="Times New Roman" panose="02020603050405020304" pitchFamily="18" charset="0"/>
                        </a:rPr>
                        <a:t>EHT (single RF LO)</a:t>
                      </a:r>
                      <a:endParaRPr lang="en-US" sz="1800" dirty="0">
                        <a:solidFill>
                          <a:srgbClr val="3670F5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7959" marR="37959" marT="37959" marB="37959" anchor="ctr">
                    <a:lnL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>
                          <a:solidFill>
                            <a:srgbClr val="3670F5"/>
                          </a:solidFill>
                          <a:effectLst/>
                          <a:latin typeface="+mj-lt"/>
                        </a:rPr>
                        <a:t>320</a:t>
                      </a:r>
                    </a:p>
                  </a:txBody>
                  <a:tcPr marL="37959" marR="37959" marT="37959" marB="37959" anchor="ctr">
                    <a:lnL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6407709"/>
                  </a:ext>
                </a:extLst>
              </a:tr>
              <a:tr h="177610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7-63</a:t>
                      </a:r>
                      <a:endParaRPr lang="en-US" sz="1000" dirty="0">
                        <a:effectLst/>
                        <a:latin typeface="+mj-lt"/>
                      </a:endParaRPr>
                    </a:p>
                  </a:txBody>
                  <a:tcPr marL="37959" marR="37959" marT="37959" marB="37959" anchor="ctr">
                    <a:lnL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Reserved</a:t>
                      </a:r>
                      <a:endParaRPr lang="en-US" sz="1000">
                        <a:effectLst/>
                        <a:latin typeface="+mj-lt"/>
                      </a:endParaRPr>
                    </a:p>
                  </a:txBody>
                  <a:tcPr marL="37959" marR="37959" marT="37959" marB="37959" anchor="ctr">
                    <a:lnL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Reserved</a:t>
                      </a:r>
                      <a:endParaRPr lang="en-US" sz="1000" dirty="0">
                        <a:effectLst/>
                        <a:latin typeface="+mj-lt"/>
                      </a:endParaRPr>
                    </a:p>
                  </a:txBody>
                  <a:tcPr marL="37959" marR="37959" marT="37959" marB="37959" anchor="ctr">
                    <a:lnL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35422623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78324A2E-4039-E91D-AA8E-674133DC134D}"/>
              </a:ext>
            </a:extLst>
          </p:cNvPr>
          <p:cNvSpPr txBox="1"/>
          <p:nvPr/>
        </p:nvSpPr>
        <p:spPr>
          <a:xfrm>
            <a:off x="5678427" y="1961905"/>
            <a:ext cx="217514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Format And Bandwidth subfield</a:t>
            </a:r>
          </a:p>
        </p:txBody>
      </p:sp>
      <p:graphicFrame>
        <p:nvGraphicFramePr>
          <p:cNvPr id="7" name="Content Placeholder 4">
            <a:extLst>
              <a:ext uri="{FF2B5EF4-FFF2-40B4-BE49-F238E27FC236}">
                <a16:creationId xmlns:a16="http://schemas.microsoft.com/office/drawing/2014/main" id="{85160C03-44E3-4CC8-2678-52E5B1B0661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79556309"/>
              </p:ext>
            </p:extLst>
          </p:nvPr>
        </p:nvGraphicFramePr>
        <p:xfrm>
          <a:off x="3419872" y="4883733"/>
          <a:ext cx="5327923" cy="124743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10897">
                  <a:extLst>
                    <a:ext uri="{9D8B030D-6E8A-4147-A177-3AD203B41FA5}">
                      <a16:colId xmlns:a16="http://schemas.microsoft.com/office/drawing/2014/main" val="616589203"/>
                    </a:ext>
                  </a:extLst>
                </a:gridCol>
                <a:gridCol w="1240749">
                  <a:extLst>
                    <a:ext uri="{9D8B030D-6E8A-4147-A177-3AD203B41FA5}">
                      <a16:colId xmlns:a16="http://schemas.microsoft.com/office/drawing/2014/main" val="1158650000"/>
                    </a:ext>
                  </a:extLst>
                </a:gridCol>
                <a:gridCol w="583882">
                  <a:extLst>
                    <a:ext uri="{9D8B030D-6E8A-4147-A177-3AD203B41FA5}">
                      <a16:colId xmlns:a16="http://schemas.microsoft.com/office/drawing/2014/main" val="157733415"/>
                    </a:ext>
                  </a:extLst>
                </a:gridCol>
                <a:gridCol w="802838">
                  <a:extLst>
                    <a:ext uri="{9D8B030D-6E8A-4147-A177-3AD203B41FA5}">
                      <a16:colId xmlns:a16="http://schemas.microsoft.com/office/drawing/2014/main" val="4171539728"/>
                    </a:ext>
                  </a:extLst>
                </a:gridCol>
                <a:gridCol w="729852">
                  <a:extLst>
                    <a:ext uri="{9D8B030D-6E8A-4147-A177-3AD203B41FA5}">
                      <a16:colId xmlns:a16="http://schemas.microsoft.com/office/drawing/2014/main" val="3476008438"/>
                    </a:ext>
                  </a:extLst>
                </a:gridCol>
                <a:gridCol w="802838">
                  <a:extLst>
                    <a:ext uri="{9D8B030D-6E8A-4147-A177-3AD203B41FA5}">
                      <a16:colId xmlns:a16="http://schemas.microsoft.com/office/drawing/2014/main" val="1765147932"/>
                    </a:ext>
                  </a:extLst>
                </a:gridCol>
                <a:gridCol w="656867">
                  <a:extLst>
                    <a:ext uri="{9D8B030D-6E8A-4147-A177-3AD203B41FA5}">
                      <a16:colId xmlns:a16="http://schemas.microsoft.com/office/drawing/2014/main" val="2892420459"/>
                    </a:ext>
                  </a:extLst>
                </a:gridCol>
              </a:tblGrid>
              <a:tr h="268507">
                <a:tc>
                  <a:txBody>
                    <a:bodyPr/>
                    <a:lstStyle/>
                    <a:p>
                      <a:pPr algn="ctr"/>
                      <a:endParaRPr lang="en-US" sz="1200" u="non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u="none" dirty="0">
                          <a:effectLst/>
                        </a:rPr>
                        <a:t>B0              B7</a:t>
                      </a:r>
                      <a:endParaRPr lang="en-US" sz="1200" u="none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u="none" dirty="0">
                          <a:effectLst/>
                        </a:rPr>
                        <a:t>B8   B15</a:t>
                      </a:r>
                      <a:endParaRPr lang="en-US" sz="1200" u="none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u="none" dirty="0">
                          <a:effectLst/>
                        </a:rPr>
                        <a:t>B16  B18</a:t>
                      </a:r>
                      <a:endParaRPr lang="en-US" sz="1200" u="none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u="none" dirty="0">
                          <a:effectLst/>
                        </a:rPr>
                        <a:t>B19   B21</a:t>
                      </a:r>
                      <a:endParaRPr lang="en-US" sz="1200" u="none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u="none" dirty="0">
                          <a:effectLst/>
                        </a:rPr>
                        <a:t>B22     </a:t>
                      </a:r>
                      <a:endParaRPr lang="en-US" sz="1200" u="none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u="none" dirty="0">
                          <a:effectLst/>
                        </a:rPr>
                        <a:t>B23</a:t>
                      </a:r>
                      <a:endParaRPr lang="en-US" sz="1200" u="none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824179689"/>
                  </a:ext>
                </a:extLst>
              </a:tr>
              <a:tr h="704830">
                <a:tc>
                  <a:txBody>
                    <a:bodyPr/>
                    <a:lstStyle/>
                    <a:p>
                      <a:pPr algn="ctr"/>
                      <a:endParaRPr lang="en-US" sz="1200" u="non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u="none" dirty="0" err="1">
                          <a:effectLst/>
                        </a:rPr>
                        <a:t>Subelement</a:t>
                      </a:r>
                      <a:r>
                        <a:rPr lang="en-GB" sz="1200" u="none" dirty="0">
                          <a:effectLst/>
                        </a:rPr>
                        <a:t> ID</a:t>
                      </a:r>
                      <a:endParaRPr lang="en-US" sz="1200" u="none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u="none" dirty="0">
                          <a:effectLst/>
                        </a:rPr>
                        <a:t>Length</a:t>
                      </a:r>
                      <a:endParaRPr lang="en-US" sz="1200" u="none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u="none" dirty="0">
                          <a:effectLst/>
                        </a:rPr>
                        <a:t>Max R2I</a:t>
                      </a:r>
                      <a:endParaRPr lang="en-US" sz="1200" u="none" dirty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u="none" dirty="0" err="1">
                          <a:effectLst/>
                        </a:rPr>
                        <a:t>Nss</a:t>
                      </a:r>
                      <a:r>
                        <a:rPr lang="en-GB" sz="1200" u="none" dirty="0">
                          <a:effectLst/>
                        </a:rPr>
                        <a:t> =320 MHz</a:t>
                      </a:r>
                      <a:endParaRPr lang="en-US" sz="1200" u="none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u="none" dirty="0">
                          <a:effectLst/>
                        </a:rPr>
                        <a:t>Max I2R</a:t>
                      </a:r>
                      <a:endParaRPr lang="en-US" sz="1200" u="none" dirty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u="none" dirty="0" err="1">
                          <a:effectLst/>
                        </a:rPr>
                        <a:t>Nss</a:t>
                      </a:r>
                      <a:r>
                        <a:rPr lang="en-GB" sz="1200" u="none" dirty="0">
                          <a:effectLst/>
                        </a:rPr>
                        <a:t> =320 MHz</a:t>
                      </a:r>
                      <a:endParaRPr lang="en-US" sz="1200" u="none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u="none" dirty="0">
                          <a:effectLst/>
                        </a:rPr>
                        <a:t>Puncturing Pattern </a:t>
                      </a:r>
                      <a:endParaRPr lang="en-US" sz="1200" u="none" dirty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u="none" dirty="0">
                          <a:effectLst/>
                        </a:rPr>
                        <a:t>Support</a:t>
                      </a:r>
                      <a:endParaRPr lang="en-US" sz="1200" u="none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u="none" dirty="0">
                          <a:effectLst/>
                        </a:rPr>
                        <a:t>Reserved</a:t>
                      </a:r>
                      <a:endParaRPr lang="en-US" sz="1200" u="none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991053478"/>
                  </a:ext>
                </a:extLst>
              </a:tr>
              <a:tr h="27410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u="none" dirty="0">
                          <a:effectLst/>
                        </a:rPr>
                        <a:t>Bits:</a:t>
                      </a:r>
                      <a:endParaRPr lang="en-US" sz="1200" u="none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u="none" dirty="0">
                          <a:effectLst/>
                        </a:rPr>
                        <a:t>8</a:t>
                      </a:r>
                      <a:endParaRPr lang="en-US" sz="1200" u="none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u="none">
                          <a:effectLst/>
                        </a:rPr>
                        <a:t>8</a:t>
                      </a:r>
                      <a:endParaRPr lang="en-US" sz="1200" u="none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u="none" dirty="0">
                          <a:effectLst/>
                        </a:rPr>
                        <a:t>3</a:t>
                      </a:r>
                      <a:endParaRPr lang="en-US" sz="1200" u="none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u="none" dirty="0">
                          <a:effectLst/>
                        </a:rPr>
                        <a:t>3</a:t>
                      </a:r>
                      <a:endParaRPr lang="en-US" sz="1200" u="none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u="none" dirty="0">
                          <a:effectLst/>
                        </a:rPr>
                        <a:t>1</a:t>
                      </a:r>
                      <a:endParaRPr lang="en-US" sz="1200" u="none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u="none" dirty="0">
                          <a:effectLst/>
                        </a:rPr>
                        <a:t>1</a:t>
                      </a:r>
                      <a:endParaRPr lang="en-US" sz="1200" u="none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587399002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84A0091D-C778-629A-965C-D87F1637063A}"/>
              </a:ext>
            </a:extLst>
          </p:cNvPr>
          <p:cNvSpPr txBox="1"/>
          <p:nvPr/>
        </p:nvSpPr>
        <p:spPr>
          <a:xfrm>
            <a:off x="5148064" y="4606734"/>
            <a:ext cx="203453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320MHz Ranging </a:t>
            </a:r>
            <a:r>
              <a:rPr lang="en-US" dirty="0" err="1"/>
              <a:t>subelement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61354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92B2AB4-6D7F-A2A6-CC31-AA25B639B7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8</a:t>
            </a:fld>
            <a:endParaRPr lang="en-GB" altLang="en-US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1B4F1A39-0361-7279-4D3E-81225E8CB92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7752932"/>
              </p:ext>
            </p:extLst>
          </p:nvPr>
        </p:nvGraphicFramePr>
        <p:xfrm>
          <a:off x="274908" y="1273849"/>
          <a:ext cx="8621656" cy="453141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37026">
                  <a:extLst>
                    <a:ext uri="{9D8B030D-6E8A-4147-A177-3AD203B41FA5}">
                      <a16:colId xmlns:a16="http://schemas.microsoft.com/office/drawing/2014/main" val="3168722847"/>
                    </a:ext>
                  </a:extLst>
                </a:gridCol>
                <a:gridCol w="1237026">
                  <a:extLst>
                    <a:ext uri="{9D8B030D-6E8A-4147-A177-3AD203B41FA5}">
                      <a16:colId xmlns:a16="http://schemas.microsoft.com/office/drawing/2014/main" val="3870434762"/>
                    </a:ext>
                  </a:extLst>
                </a:gridCol>
                <a:gridCol w="1254730">
                  <a:extLst>
                    <a:ext uri="{9D8B030D-6E8A-4147-A177-3AD203B41FA5}">
                      <a16:colId xmlns:a16="http://schemas.microsoft.com/office/drawing/2014/main" val="2347088463"/>
                    </a:ext>
                  </a:extLst>
                </a:gridCol>
                <a:gridCol w="1254730">
                  <a:extLst>
                    <a:ext uri="{9D8B030D-6E8A-4147-A177-3AD203B41FA5}">
                      <a16:colId xmlns:a16="http://schemas.microsoft.com/office/drawing/2014/main" val="948513902"/>
                    </a:ext>
                  </a:extLst>
                </a:gridCol>
                <a:gridCol w="1618612">
                  <a:extLst>
                    <a:ext uri="{9D8B030D-6E8A-4147-A177-3AD203B41FA5}">
                      <a16:colId xmlns:a16="http://schemas.microsoft.com/office/drawing/2014/main" val="219951156"/>
                    </a:ext>
                  </a:extLst>
                </a:gridCol>
                <a:gridCol w="2019532">
                  <a:extLst>
                    <a:ext uri="{9D8B030D-6E8A-4147-A177-3AD203B41FA5}">
                      <a16:colId xmlns:a16="http://schemas.microsoft.com/office/drawing/2014/main" val="2060871035"/>
                    </a:ext>
                  </a:extLst>
                </a:gridCol>
              </a:tblGrid>
              <a:tr h="568387">
                <a:tc gridSpan="2"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ISTA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RSTA (AP)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Puncture pattern indicated in Beacon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Ranging BW and Puncture pattern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57626458"/>
                  </a:ext>
                </a:extLst>
              </a:tr>
              <a:tr h="641761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Format And BW subfield in IFTMR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B22 in 320MHz ranging </a:t>
                      </a:r>
                      <a:r>
                        <a:rPr lang="en-US" sz="1200" dirty="0" err="1"/>
                        <a:t>subelement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Format And BW subfield in IFTM</a:t>
                      </a:r>
                    </a:p>
                    <a:p>
                      <a:pPr algn="ctr"/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B22 in 320MHz ranging </a:t>
                      </a:r>
                      <a:r>
                        <a:rPr lang="en-US" sz="1200" dirty="0" err="1"/>
                        <a:t>subelement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76144701"/>
                  </a:ext>
                </a:extLst>
              </a:tr>
              <a:tr h="348459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&lt;6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N/A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&lt;6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N/A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Any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11az Ranging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19364281"/>
                  </a:ext>
                </a:extLst>
              </a:tr>
              <a:tr h="334888"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6</a:t>
                      </a:r>
                    </a:p>
                  </a:txBody>
                  <a:tcPr anchor="ctr"/>
                </a:tc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0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(mandatory only)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&lt;6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N/A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Any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Fall back to 11az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23904791"/>
                  </a:ext>
                </a:extLst>
              </a:tr>
              <a:tr h="334888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6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0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6</a:t>
                      </a: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One of mandatory puncture pattern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Use the puncture pattern in beacon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8744252"/>
                  </a:ext>
                </a:extLst>
              </a:tr>
              <a:tr h="334888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One of optional puncture pattern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Fall back to 11az *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84027454"/>
                  </a:ext>
                </a:extLst>
              </a:tr>
              <a:tr h="267400">
                <a:tc rowSpan="4"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6</a:t>
                      </a:r>
                    </a:p>
                  </a:txBody>
                  <a:tcPr anchor="ctr"/>
                </a:tc>
                <a:tc rowSpan="4"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</a:t>
                      </a:r>
                    </a:p>
                    <a:p>
                      <a:pPr algn="ctr"/>
                      <a:r>
                        <a:rPr lang="en-US" sz="1200" dirty="0"/>
                        <a:t>(all puncture patterns)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&lt;6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N/A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Any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Fall back to 11az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32799032"/>
                  </a:ext>
                </a:extLst>
              </a:tr>
              <a:tr h="267400">
                <a:tc vMerge="1"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6</a:t>
                      </a: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One of mandatory puncture pattern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Use the puncture pattern in beacon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7759072"/>
                  </a:ext>
                </a:extLst>
              </a:tr>
              <a:tr h="2674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One of  optional puncture pattern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Fall back to 11az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*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7152262"/>
                  </a:ext>
                </a:extLst>
              </a:tr>
              <a:tr h="534800">
                <a:tc vMerge="1"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6</a:t>
                      </a: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Any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Use the puncture pattern in beacon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83944217"/>
                  </a:ext>
                </a:extLst>
              </a:tr>
            </a:tbl>
          </a:graphicData>
        </a:graphic>
      </p:graphicFrame>
      <p:sp>
        <p:nvSpPr>
          <p:cNvPr id="8" name="Title 3">
            <a:extLst>
              <a:ext uri="{FF2B5EF4-FFF2-40B4-BE49-F238E27FC236}">
                <a16:creationId xmlns:a16="http://schemas.microsoft.com/office/drawing/2014/main" id="{BF50CFB0-3B35-35B1-AAE1-673FD72673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417984"/>
            <a:ext cx="7772400" cy="1066800"/>
          </a:xfrm>
        </p:spPr>
        <p:txBody>
          <a:bodyPr/>
          <a:lstStyle/>
          <a:p>
            <a:r>
              <a:rPr lang="en-US" dirty="0"/>
              <a:t>Negotiation of puncture pattern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1AD1DAC-28E6-2C60-BFB8-3D1A83F2B436}"/>
              </a:ext>
            </a:extLst>
          </p:cNvPr>
          <p:cNvSpPr txBox="1"/>
          <p:nvPr/>
        </p:nvSpPr>
        <p:spPr>
          <a:xfrm>
            <a:off x="125306" y="5805264"/>
            <a:ext cx="8969588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200" dirty="0"/>
              <a:t>Note *: ISTA indicates support of mandatory puncture patterns and RSTA confirms mandatory puncture patterns can be used for ranging. 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dirty="0"/>
              <a:t>However, current puncture pattern in beacon is one of the optional puncture pattern so ranging will fall back to 11az. 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dirty="0"/>
              <a:t>If puncture pattern in beacon </a:t>
            </a:r>
            <a:r>
              <a:rPr lang="en-US" sz="1200" kern="1200" dirty="0">
                <a:solidFill>
                  <a:schemeClr val="dk1"/>
                </a:solidFill>
                <a:latin typeface="+mn-lt"/>
                <a:ea typeface="+mn-ea"/>
                <a:cs typeface="+mn-cs"/>
              </a:rPr>
              <a:t>updated to a mandatory pattern, ranging can use the mandatory pattern in beacon without renegotiation. 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02513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8F1FE4F2-2341-5A5E-D5DC-23117B1114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the following:</a:t>
            </a:r>
          </a:p>
          <a:p>
            <a:pPr lvl="1"/>
            <a:r>
              <a:rPr lang="en-US" dirty="0"/>
              <a:t>11bk mandatory support contiguous 240MHz preamble puncture </a:t>
            </a:r>
          </a:p>
          <a:p>
            <a:pPr lvl="1"/>
            <a:r>
              <a:rPr lang="en-US" dirty="0"/>
              <a:t>11bk optionally support all other preamble puncture patterns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89D28CF-0FD8-069C-6CF8-042C422672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9</a:t>
            </a:fld>
            <a:endParaRPr lang="en-GB" alt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3B3C9796-42B7-A2DC-F677-BE9B3A6D1C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1</a:t>
            </a:r>
          </a:p>
        </p:txBody>
      </p:sp>
    </p:spTree>
    <p:extLst>
      <p:ext uri="{BB962C8B-B14F-4D97-AF65-F5344CB8AC3E}">
        <p14:creationId xmlns:p14="http://schemas.microsoft.com/office/powerpoint/2010/main" val="548102698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B28163D68FE8E4D9361964FDD814FC4" ma:contentTypeVersion="10" ma:contentTypeDescription="Create a new document." ma:contentTypeScope="" ma:versionID="71dc698b48675b0a151432ed1de35fc5">
  <xsd:schema xmlns:xsd="http://www.w3.org/2001/XMLSchema" xmlns:xs="http://www.w3.org/2001/XMLSchema" xmlns:p="http://schemas.microsoft.com/office/2006/metadata/properties" xmlns:ns3="cc9c437c-ae0c-4066-8d90-a0f7de786127" targetNamespace="http://schemas.microsoft.com/office/2006/metadata/properties" ma:root="true" ma:fieldsID="adf60fb58001da84b015160a85c22507" ns3:_="">
    <xsd:import namespace="cc9c437c-ae0c-4066-8d90-a0f7de78612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OCR" minOccurs="0"/>
                <xsd:element ref="ns3:MediaServiceAutoKeyPoints" minOccurs="0"/>
                <xsd:element ref="ns3:MediaServiceKeyPoints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9c437c-ae0c-4066-8d90-a0f7de78612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Location" ma:index="12" nillable="true" ma:displayName="Location" ma:internalName="MediaServiceLocation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C5EB2F6-C6D0-4E31-9544-2A590DCDD12F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6150F2E2-02A2-41B8-BE8F-7B4472F3622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c9c437c-ae0c-4066-8d90-a0f7de78612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BCB5B2B2-1592-4202-821D-CE276CC69F1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182749</TotalTime>
  <Words>957</Words>
  <Application>Microsoft Macintosh PowerPoint</Application>
  <PresentationFormat>On-screen Show (4:3)</PresentationFormat>
  <Paragraphs>240</Paragraphs>
  <Slides>11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Arial</vt:lpstr>
      <vt:lpstr>Times New Roman</vt:lpstr>
      <vt:lpstr>802-11-Submission</vt:lpstr>
      <vt:lpstr>Proposal on puncture pattern support for 11bk</vt:lpstr>
      <vt:lpstr>Background</vt:lpstr>
      <vt:lpstr>Proposal</vt:lpstr>
      <vt:lpstr>Puncture Pattern Support</vt:lpstr>
      <vt:lpstr>Signaling of puncture patterns – Option 1</vt:lpstr>
      <vt:lpstr>Negotiation of puncture pattern</vt:lpstr>
      <vt:lpstr>Signaling of puncture patterns – Option 2</vt:lpstr>
      <vt:lpstr>Negotiation of puncture pattern</vt:lpstr>
      <vt:lpstr>Straw Poll 1</vt:lpstr>
      <vt:lpstr>Straw Poll 2</vt:lpstr>
      <vt:lpstr>Reference</vt:lpstr>
    </vt:vector>
  </TitlesOfParts>
  <Company>Qualcomm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WNG SC Agenda</dc:title>
  <dc:creator>btian@qti.qualcomm.com</dc:creator>
  <cp:lastModifiedBy>Tianyu Wu</cp:lastModifiedBy>
  <cp:revision>2215</cp:revision>
  <cp:lastPrinted>1998-02-10T13:28:06Z</cp:lastPrinted>
  <dcterms:created xsi:type="dcterms:W3CDTF">2004-12-02T14:01:45Z</dcterms:created>
  <dcterms:modified xsi:type="dcterms:W3CDTF">2023-11-13T23:13:53Z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_AdHocReviewCycleID">
    <vt:i4>-1929945600</vt:i4>
  </property>
  <property fmtid="{D5CDD505-2E9C-101B-9397-08002B2CF9AE}" pid="4" name="_EmailSubject">
    <vt:lpwstr>Agenda of Syzygy PHY System meeting with QCT on 1/29</vt:lpwstr>
  </property>
  <property fmtid="{D5CDD505-2E9C-101B-9397-08002B2CF9AE}" pid="5" name="_AuthorEmail">
    <vt:lpwstr>alicel@qti.qualcomm.com</vt:lpwstr>
  </property>
  <property fmtid="{D5CDD505-2E9C-101B-9397-08002B2CF9AE}" pid="6" name="_AuthorEmailDisplayName">
    <vt:lpwstr>Alice Chen</vt:lpwstr>
  </property>
  <property fmtid="{D5CDD505-2E9C-101B-9397-08002B2CF9AE}" pid="7" name="_PreviousAdHocReviewCycleID">
    <vt:i4>-613141481</vt:i4>
  </property>
  <property fmtid="{D5CDD505-2E9C-101B-9397-08002B2CF9AE}" pid="8" name="ContentTypeId">
    <vt:lpwstr>0x010100EB28163D68FE8E4D9361964FDD814FC4</vt:lpwstr>
  </property>
</Properties>
</file>