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4"/>
  </p:notesMasterIdLst>
  <p:handoutMasterIdLst>
    <p:handoutMasterId r:id="rId15"/>
  </p:handoutMasterIdLst>
  <p:sldIdLst>
    <p:sldId id="269" r:id="rId2"/>
    <p:sldId id="257" r:id="rId3"/>
    <p:sldId id="2147376037" r:id="rId4"/>
    <p:sldId id="475" r:id="rId5"/>
    <p:sldId id="2147376038" r:id="rId6"/>
    <p:sldId id="2147376039" r:id="rId7"/>
    <p:sldId id="2147376040" r:id="rId8"/>
    <p:sldId id="2147376041" r:id="rId9"/>
    <p:sldId id="2147376042" r:id="rId10"/>
    <p:sldId id="2147376043" r:id="rId11"/>
    <p:sldId id="2147376045" r:id="rId12"/>
    <p:sldId id="50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3875" autoAdjust="0"/>
  </p:normalViewPr>
  <p:slideViewPr>
    <p:cSldViewPr>
      <p:cViewPr varScale="1">
        <p:scale>
          <a:sx n="82" d="100"/>
          <a:sy n="82" d="100"/>
        </p:scale>
        <p:origin x="127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2504723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1545618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85880" y="95706"/>
            <a:ext cx="2195858" cy="215444"/>
          </a:xfrm>
          <a:ln/>
        </p:spPr>
        <p:txBody>
          <a:bodyPr/>
          <a:lstStyle/>
          <a:p>
            <a:r>
              <a:rPr lang="en-US" dirty="0"/>
              <a:t>doc.: IEEE 802.11-yy/2042r2</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2962741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2641177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675753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2981176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208381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2145660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3619299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991600" cy="1099544"/>
          </a:xfrm>
          <a:noFill/>
        </p:spPr>
        <p:txBody>
          <a:bodyPr/>
          <a:lstStyle/>
          <a:p>
            <a:r>
              <a:rPr lang="en-US" altLang="zh-CN" dirty="0">
                <a:solidFill>
                  <a:schemeClr val="tx1"/>
                </a:solidFill>
              </a:rPr>
              <a:t>Further Discussion on AMP PAR</a:t>
            </a:r>
            <a:endParaRPr lang="en-US" dirty="0">
              <a:solidFill>
                <a:schemeClr val="tx1"/>
              </a:solidFill>
            </a:endParaRPr>
          </a:p>
        </p:txBody>
      </p:sp>
      <p:sp>
        <p:nvSpPr>
          <p:cNvPr id="7173" name="Rectangle 6"/>
          <p:cNvSpPr>
            <a:spLocks noGrp="1" noChangeArrowheads="1"/>
          </p:cNvSpPr>
          <p:nvPr>
            <p:ph idx="1"/>
          </p:nvPr>
        </p:nvSpPr>
        <p:spPr>
          <a:xfrm>
            <a:off x="723900" y="1901632"/>
            <a:ext cx="7772400" cy="4194368"/>
          </a:xfrm>
          <a:noFill/>
        </p:spPr>
        <p:txBody>
          <a:bodyPr/>
          <a:lstStyle/>
          <a:p>
            <a:pPr algn="ctr">
              <a:buFontTx/>
              <a:buNone/>
            </a:pPr>
            <a:r>
              <a:rPr lang="en-US" sz="1800" dirty="0"/>
              <a:t>Date</a:t>
            </a:r>
            <a:r>
              <a:rPr lang="en-US" sz="1800"/>
              <a:t>:</a:t>
            </a:r>
            <a:r>
              <a:rPr lang="en-US" sz="1800" b="0"/>
              <a:t> 2023-11-17</a:t>
            </a:r>
            <a:endParaRPr lang="en-US" sz="1800" b="0" dirty="0"/>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2608802196"/>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530256">
                  <a:extLst>
                    <a:ext uri="{9D8B030D-6E8A-4147-A177-3AD203B41FA5}">
                      <a16:colId xmlns:a16="http://schemas.microsoft.com/office/drawing/2014/main" val="20000"/>
                    </a:ext>
                  </a:extLst>
                </a:gridCol>
                <a:gridCol w="1647968">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HaoWang</a:t>
                      </a: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802.11-23/2042r2</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Proposal for AMP PAR Update </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3607206"/>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latin typeface="+mn-lt"/>
                <a:sym typeface="OPPOSans M"/>
              </a:rPr>
              <a:t>This amendment defines:</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data communication in sub-1 GHz band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data communication in 2.4 GHz band with </a:t>
            </a:r>
            <a:r>
              <a:rPr lang="en-GB" altLang="zh-CN" sz="2000" b="1" dirty="0">
                <a:highlight>
                  <a:srgbClr val="FFFF00"/>
                </a:highlight>
                <a:latin typeface="+mn-lt"/>
                <a:sym typeface="OPPOSans M"/>
              </a:rPr>
              <a:t>the AMP access category (AC) being set to AC_BK (background)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a:t>
            </a:r>
            <a:r>
              <a:rPr lang="en-GB" altLang="zh-CN" sz="2000" b="1" dirty="0">
                <a:highlight>
                  <a:srgbClr val="FFFF00"/>
                </a:highlight>
                <a:latin typeface="+mn-lt"/>
                <a:sym typeface="OPPOSans M"/>
              </a:rPr>
              <a:t>wireless power transfer </a:t>
            </a:r>
            <a:r>
              <a:rPr lang="en-GB" altLang="zh-CN" sz="2000" b="1" strike="sngStrike" dirty="0">
                <a:latin typeface="+mn-lt"/>
                <a:sym typeface="OPPOSans M"/>
              </a:rPr>
              <a:t>RF energy harvesting</a:t>
            </a:r>
            <a:r>
              <a:rPr lang="en-GB" altLang="zh-CN" sz="2000" b="1" dirty="0">
                <a:latin typeface="+mn-lt"/>
                <a:sym typeface="OPPOSans M"/>
              </a:rPr>
              <a:t> </a:t>
            </a:r>
            <a:r>
              <a:rPr lang="en-GB" altLang="zh-CN" sz="2000" b="1" dirty="0">
                <a:highlight>
                  <a:srgbClr val="FFFF00"/>
                </a:highlight>
                <a:latin typeface="+mn-lt"/>
                <a:sym typeface="OPPOSans M"/>
              </a:rPr>
              <a:t>in sub-1 GHz band, to support RF energy harvesting</a:t>
            </a:r>
            <a:r>
              <a:rPr lang="en-GB" altLang="zh-CN" sz="2000" b="1" dirty="0">
                <a:latin typeface="+mn-lt"/>
                <a:sym typeface="OPPOSans M"/>
              </a:rPr>
              <a:t>.</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Tree>
    <p:extLst>
      <p:ext uri="{BB962C8B-B14F-4D97-AF65-F5344CB8AC3E}">
        <p14:creationId xmlns:p14="http://schemas.microsoft.com/office/powerpoint/2010/main" val="1092925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Motion 1</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1021883"/>
          </a:xfrm>
          <a:prstGeom prst="rect">
            <a:avLst/>
          </a:prstGeom>
          <a:noFill/>
          <a:ln w="9525" algn="ctr">
            <a:noFill/>
            <a:miter lim="800000"/>
            <a:headEnd/>
            <a:tailEnd/>
          </a:ln>
        </p:spPr>
        <p:txBody>
          <a:bodyPr wrap="square">
            <a:spAutoFit/>
          </a:bodyPr>
          <a:lstStyle/>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b="1" dirty="0">
              <a:latin typeface="+mn-lt"/>
              <a:sym typeface="OPPOSans M"/>
            </a:endParaRP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
        <p:nvSpPr>
          <p:cNvPr id="2" name="矩形 1">
            <a:extLst>
              <a:ext uri="{FF2B5EF4-FFF2-40B4-BE49-F238E27FC236}">
                <a16:creationId xmlns:a16="http://schemas.microsoft.com/office/drawing/2014/main" id="{547251CD-FFD2-46BD-9F30-46300D343ABB}"/>
              </a:ext>
            </a:extLst>
          </p:cNvPr>
          <p:cNvSpPr/>
          <p:nvPr/>
        </p:nvSpPr>
        <p:spPr>
          <a:xfrm>
            <a:off x="457200" y="1519824"/>
            <a:ext cx="8327268" cy="5629233"/>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l"/>
            </a:pPr>
            <a:r>
              <a:rPr lang="en-US" altLang="zh-CN" sz="2000" dirty="0">
                <a:cs typeface="Times New Roman" panose="02020603050405020304" pitchFamily="18" charset="0"/>
              </a:rPr>
              <a:t>Approve the following modification to the AMP PAR document (11-23/1006r3):</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This amendment defines:</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of data communication in sub-1 GHz band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of data communication in 2.4 GHz band with </a:t>
            </a:r>
            <a:r>
              <a:rPr lang="en-GB" altLang="zh-CN" sz="1800" b="1" u="sng" dirty="0">
                <a:latin typeface="+mn-lt"/>
                <a:sym typeface="OPPOSans M"/>
              </a:rPr>
              <a:t>the AMP access category (AC) being set to AC_BK (background)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of </a:t>
            </a:r>
            <a:r>
              <a:rPr lang="en-GB" altLang="zh-CN" sz="1800" b="1" u="sng" dirty="0">
                <a:latin typeface="+mn-lt"/>
                <a:sym typeface="OPPOSans M"/>
              </a:rPr>
              <a:t>wireless power transfer </a:t>
            </a:r>
            <a:r>
              <a:rPr lang="en-GB" altLang="zh-CN" sz="1800" b="1" strike="sngStrike" dirty="0">
                <a:latin typeface="+mn-lt"/>
                <a:sym typeface="OPPOSans M"/>
              </a:rPr>
              <a:t>RF energy harvesting</a:t>
            </a:r>
            <a:r>
              <a:rPr lang="en-GB" altLang="zh-CN" sz="1800" b="1" dirty="0">
                <a:latin typeface="+mn-lt"/>
                <a:sym typeface="OPPOSans M"/>
              </a:rPr>
              <a:t> </a:t>
            </a:r>
            <a:r>
              <a:rPr lang="en-GB" altLang="zh-CN" sz="1800" b="1" u="sng" dirty="0">
                <a:latin typeface="+mn-lt"/>
                <a:sym typeface="OPPOSans M"/>
              </a:rPr>
              <a:t>in sub-1 GHz band, to support RF energy harvesting.</a:t>
            </a:r>
          </a:p>
          <a:p>
            <a:pPr lvl="1"/>
            <a:endParaRPr lang="en-GB" altLang="zh-CN" sz="2000" dirty="0"/>
          </a:p>
          <a:p>
            <a:pPr lvl="1"/>
            <a:r>
              <a:rPr lang="zh-CN" altLang="zh-CN" sz="2000" dirty="0"/>
              <a:t>•</a:t>
            </a:r>
            <a:r>
              <a:rPr lang="en-US" altLang="zh-CN" sz="2000" dirty="0"/>
              <a:t>Moved: </a:t>
            </a:r>
          </a:p>
          <a:p>
            <a:pPr lvl="1"/>
            <a:r>
              <a:rPr lang="zh-CN" altLang="zh-CN" sz="2000" dirty="0"/>
              <a:t>•</a:t>
            </a:r>
            <a:r>
              <a:rPr lang="en-US" altLang="zh-CN" sz="2000" dirty="0"/>
              <a:t>Seconded: </a:t>
            </a:r>
          </a:p>
          <a:p>
            <a:pPr lvl="1"/>
            <a:r>
              <a:rPr lang="zh-CN" altLang="zh-CN" sz="2000" dirty="0"/>
              <a:t>•</a:t>
            </a:r>
            <a:r>
              <a:rPr lang="en-US" altLang="zh-CN" sz="2000" dirty="0"/>
              <a:t>Result:</a:t>
            </a:r>
          </a:p>
          <a:p>
            <a:pPr marL="342900" indent="-342900">
              <a:spcBef>
                <a:spcPts val="600"/>
              </a:spcBef>
              <a:spcAft>
                <a:spcPts val="600"/>
              </a:spcAft>
              <a:buFont typeface="Wingdings" panose="05000000000000000000" pitchFamily="2" charset="2"/>
              <a:buChar char="l"/>
            </a:pPr>
            <a:endParaRPr lang="en-US" altLang="zh-CN" sz="2000" dirty="0">
              <a:cs typeface="Times New Roman" panose="02020603050405020304" pitchFamily="18" charset="0"/>
            </a:endParaRPr>
          </a:p>
          <a:p>
            <a:pPr marL="342900" indent="-342900">
              <a:spcBef>
                <a:spcPts val="600"/>
              </a:spcBef>
              <a:spcAft>
                <a:spcPts val="600"/>
              </a:spcAft>
              <a:buFont typeface="Wingdings" panose="05000000000000000000" pitchFamily="2" charset="2"/>
              <a:buChar char="l"/>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42096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vl="0">
              <a:buFont typeface="+mj-lt"/>
              <a:buAutoNum type="arabicPeriod"/>
            </a:pPr>
            <a:r>
              <a:rPr lang="en-GB" altLang="zh-CN" sz="1600" dirty="0"/>
              <a:t>IEEE 802.11-23/1601r1</a:t>
            </a:r>
            <a:r>
              <a:rPr lang="en-US" altLang="zh-CN" sz="1600" dirty="0"/>
              <a:t>, </a:t>
            </a:r>
            <a:r>
              <a:rPr lang="fr-FR" altLang="zh-CN" sz="1600" dirty="0"/>
              <a:t>AMP Communication Channel Usage Estimation</a:t>
            </a:r>
            <a:endParaRPr lang="en-GB" altLang="zh-CN" sz="1600" dirty="0"/>
          </a:p>
          <a:p>
            <a:pPr lvl="0">
              <a:buFont typeface="+mj-lt"/>
              <a:buAutoNum type="arabicPeriod"/>
            </a:pPr>
            <a:r>
              <a:rPr lang="en-GB" altLang="zh-CN" sz="1600" dirty="0"/>
              <a:t>IEEE 802.11-22/1627r6,</a:t>
            </a:r>
            <a:r>
              <a:rPr lang="en-US" altLang="zh-CN" sz="1600" dirty="0"/>
              <a:t> </a:t>
            </a:r>
            <a:r>
              <a:rPr lang="fr-FR" altLang="zh-CN" sz="1600" dirty="0"/>
              <a:t>AMP Communication Channel Usage Estimation Part 2: AC_BK</a:t>
            </a:r>
            <a:endParaRPr lang="en-US" altLang="zh-CN" sz="1600" dirty="0"/>
          </a:p>
          <a:p>
            <a:pPr lvl="0">
              <a:buFont typeface="+mj-lt"/>
              <a:buAutoNum type="arabicPeriod"/>
            </a:pPr>
            <a:r>
              <a:rPr lang="en-SG" altLang="zh-CN" sz="1600" dirty="0"/>
              <a:t>IEEE 802.11-23/</a:t>
            </a:r>
            <a:r>
              <a:rPr lang="en-GB" altLang="zh-CN" sz="1600" dirty="0"/>
              <a:t>1994r0, Simulation on coexistence of AMP traffic and existing traffic</a:t>
            </a:r>
            <a:endParaRPr lang="en-US" altLang="zh-CN" sz="1600" dirty="0"/>
          </a:p>
          <a:p>
            <a:pPr>
              <a:buFont typeface="+mj-lt"/>
              <a:buAutoNum type="arabicPeriod"/>
            </a:pPr>
            <a:r>
              <a:rPr lang="en-GB" altLang="zh-CN" sz="1600" dirty="0"/>
              <a:t>IEEE 802.11-23/1190r0, Further discussion on AMP PAR</a:t>
            </a:r>
          </a:p>
          <a:p>
            <a:pPr>
              <a:buFont typeface="+mj-lt"/>
              <a:buAutoNum type="arabicPeriod"/>
            </a:pPr>
            <a:r>
              <a:rPr lang="en-GB" altLang="zh-CN" sz="1600" dirty="0"/>
              <a:t>IEEE 802.11-23/1006r3, ieee-802-11-amp-sg-proposed-par</a:t>
            </a: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802.11-23/2042r2</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November 2023</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12</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lvl="1" indent="0" algn="just">
              <a:lnSpc>
                <a:spcPct val="150000"/>
              </a:lnSpc>
              <a:spcBef>
                <a:spcPts val="0"/>
              </a:spcBef>
              <a:spcAft>
                <a:spcPts val="600"/>
              </a:spcAft>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kern="1200" dirty="0">
                <a:latin typeface="Times New Roman" panose="02020603050405020304" pitchFamily="18" charset="0"/>
                <a:ea typeface="+mn-ea"/>
                <a:cs typeface="Times New Roman" panose="02020603050405020304" pitchFamily="18" charset="0"/>
              </a:rPr>
              <a:t>In this submission, whether and how to define the restrictions on agreed PAR are discussed.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802.11-23/2042r2</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Restrictions on the Agreed PAR</a:t>
            </a:r>
          </a:p>
        </p:txBody>
      </p:sp>
      <p:sp>
        <p:nvSpPr>
          <p:cNvPr id="2" name="内容占位符 2">
            <a:extLst>
              <a:ext uri="{FF2B5EF4-FFF2-40B4-BE49-F238E27FC236}">
                <a16:creationId xmlns:a16="http://schemas.microsoft.com/office/drawing/2014/main" id="{0AB52CE8-E5CD-86D3-1EAA-7824222DE617}"/>
              </a:ext>
            </a:extLst>
          </p:cNvPr>
          <p:cNvSpPr>
            <a:spLocks noGrp="1"/>
          </p:cNvSpPr>
          <p:nvPr>
            <p:ph idx="1"/>
          </p:nvPr>
        </p:nvSpPr>
        <p:spPr>
          <a:xfrm>
            <a:off x="228600" y="1447800"/>
            <a:ext cx="8534400" cy="4351338"/>
          </a:xfrm>
        </p:spPr>
        <p:txBody>
          <a:bodyPr>
            <a:normAutofit/>
          </a:bodyPr>
          <a:lstStyle/>
          <a:p>
            <a:r>
              <a:rPr lang="en-GB" b="0" dirty="0"/>
              <a:t>Agreed PAR text</a:t>
            </a:r>
          </a:p>
          <a:p>
            <a:endParaRPr lang="en-GB" altLang="zh-CN" b="0" dirty="0"/>
          </a:p>
          <a:p>
            <a:endParaRPr lang="en-GB" altLang="zh-CN" b="0" dirty="0"/>
          </a:p>
          <a:p>
            <a:endParaRPr lang="en-GB" altLang="zh-CN" b="0" dirty="0"/>
          </a:p>
          <a:p>
            <a:pPr algn="just"/>
            <a:endParaRPr lang="en-GB" altLang="zh-CN" b="0" dirty="0"/>
          </a:p>
          <a:p>
            <a:pPr algn="just"/>
            <a:r>
              <a:rPr lang="en-GB" altLang="zh-CN" dirty="0"/>
              <a:t>Restriction 1</a:t>
            </a:r>
            <a:r>
              <a:rPr lang="en-GB" altLang="zh-CN" b="0" dirty="0"/>
              <a:t>: restrictions on data communication of AMP devices operating in 2.4 GHz band in order to minimize the impacts on the legacy devices </a:t>
            </a:r>
          </a:p>
          <a:p>
            <a:pPr algn="just"/>
            <a:r>
              <a:rPr lang="en-GB" altLang="zh-CN" dirty="0"/>
              <a:t>Restriction 2</a:t>
            </a:r>
            <a:r>
              <a:rPr lang="en-GB" altLang="zh-CN" b="0" dirty="0"/>
              <a:t>: restrictions on the frequency band where there can be dedicated wireless power transfer for AMP devices</a:t>
            </a:r>
          </a:p>
          <a:p>
            <a:pPr marL="914400" lvl="2" indent="0">
              <a:buNone/>
            </a:pPr>
            <a:endParaRPr lang="en-GB" dirty="0"/>
          </a:p>
        </p:txBody>
      </p:sp>
      <p:pic>
        <p:nvPicPr>
          <p:cNvPr id="3" name="图片 2">
            <a:extLst>
              <a:ext uri="{FF2B5EF4-FFF2-40B4-BE49-F238E27FC236}">
                <a16:creationId xmlns:a16="http://schemas.microsoft.com/office/drawing/2014/main" id="{CFDA1E04-6BD1-BCA8-E9E9-2D447A6FF8B1}"/>
              </a:ext>
            </a:extLst>
          </p:cNvPr>
          <p:cNvPicPr>
            <a:picLocks noChangeAspect="1"/>
          </p:cNvPicPr>
          <p:nvPr/>
        </p:nvPicPr>
        <p:blipFill>
          <a:blip r:embed="rId3"/>
          <a:stretch>
            <a:fillRect/>
          </a:stretch>
        </p:blipFill>
        <p:spPr>
          <a:xfrm>
            <a:off x="419100" y="2097004"/>
            <a:ext cx="8305800" cy="1532685"/>
          </a:xfrm>
          <a:prstGeom prst="rect">
            <a:avLst/>
          </a:prstGeom>
        </p:spPr>
      </p:pic>
    </p:spTree>
    <p:extLst>
      <p:ext uri="{BB962C8B-B14F-4D97-AF65-F5344CB8AC3E}">
        <p14:creationId xmlns:p14="http://schemas.microsoft.com/office/powerpoint/2010/main" val="420444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1 on Data Communication</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4669740"/>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latin typeface="+mn-lt"/>
                <a:sym typeface="OPPOSans M"/>
              </a:rPr>
              <a:t>Even though AMP devices need to compete for the channel with other legacy devices operating on 2.4 GHz, the unique features of AMP traffic, such as extremely long transmission interval, small payload, naturally minimize the co-existence impact on the legacy devices.</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200" dirty="0">
                <a:latin typeface="+mn-lt"/>
                <a:sym typeface="OPPOSans M"/>
              </a:rPr>
              <a:t>The transmission power of AMP devices is essentially bounded by the limited harvested energy. Thus the interference generated by AMP devices, especially when the required communication distance is short in some use cases, is expected to be small.</a:t>
            </a:r>
          </a:p>
        </p:txBody>
      </p:sp>
    </p:spTree>
    <p:extLst>
      <p:ext uri="{BB962C8B-B14F-4D97-AF65-F5344CB8AC3E}">
        <p14:creationId xmlns:p14="http://schemas.microsoft.com/office/powerpoint/2010/main" val="90622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1 on Data Communication</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5484643"/>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sym typeface="OPPOSans M"/>
              </a:rPr>
              <a:t>To address the concern that there may be impact on legacy traffic, low priority channel access class can be configured for Ambient IoT traffic</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Negligible impact on legacy devices on 2.4 GHz, especially for those with higher channel access priority ([1]-[3])</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Longer latency for AMP devices but acceptable for AMP use cases.</a:t>
            </a:r>
          </a:p>
          <a:p>
            <a:pPr marL="800100" lvl="2"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ym typeface="OPPOSans M"/>
              </a:rPr>
              <a:t>No impacts on AMP traffic when no other higher priority traffic exists thus there is flexibility.</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1" dirty="0">
                <a:latin typeface="+mn-lt"/>
                <a:sym typeface="OPPOSans M"/>
              </a:rPr>
              <a:t>If such restriction is needed, low priority to access the channel can be given to AMP traffic by setting the channel access category as AC_BK.</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latin typeface="+mn-lt"/>
              <a:sym typeface="OPPOSans M"/>
            </a:endParaRP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sym typeface="OPPOSans M"/>
              </a:rPr>
              <a:t>.</a:t>
            </a:r>
          </a:p>
        </p:txBody>
      </p:sp>
    </p:spTree>
    <p:extLst>
      <p:ext uri="{BB962C8B-B14F-4D97-AF65-F5344CB8AC3E}">
        <p14:creationId xmlns:p14="http://schemas.microsoft.com/office/powerpoint/2010/main" val="36865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Restriction 2 on Wireless Power Transfer</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5823197"/>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latin typeface="+mn-lt"/>
                <a:sym typeface="OPPOSans M"/>
              </a:rPr>
              <a:t>Power link design and specification are only needed for proactive wireless power transfer where the wireless power transfer is proactively performed /controlled by the AP/energizer, e.g., periodicity, on/off in an on-demand manner, etc.</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latin typeface="+mn-lt"/>
                <a:sym typeface="OPPOSans M"/>
              </a:rPr>
              <a:t>Passive energy harvesting without specification can be applied up to implementation, e.g., AMP devices placed near an existing AP can detect the signal from the AP once the signal strength is above certain threshold. </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latin typeface="+mn-lt"/>
                <a:sym typeface="OPPOSans M"/>
              </a:rPr>
              <a:t>Wireless power transfer is from transmitter perspective and energy harvesting is from receiver perspective.</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If the restriction is needed, wireless power transfer can be specified for Sub-1 GHz frequency band.</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Tree>
    <p:extLst>
      <p:ext uri="{BB962C8B-B14F-4D97-AF65-F5344CB8AC3E}">
        <p14:creationId xmlns:p14="http://schemas.microsoft.com/office/powerpoint/2010/main" val="216345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Proposal for PAR</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3607206"/>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latin typeface="+mn-lt"/>
                <a:sym typeface="OPPOSans M"/>
              </a:rPr>
              <a:t>This amendment defines:</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data communication in sub-1 GHz band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data communication in 2.4 GHz band with </a:t>
            </a:r>
            <a:r>
              <a:rPr lang="en-GB" altLang="zh-CN" sz="2000" b="1" dirty="0">
                <a:highlight>
                  <a:srgbClr val="FFFF00"/>
                </a:highlight>
                <a:latin typeface="+mn-lt"/>
                <a:sym typeface="OPPOSans M"/>
              </a:rPr>
              <a:t>the AMP access category (AC) being set to AC_BK (background)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at least one mode of </a:t>
            </a:r>
            <a:r>
              <a:rPr lang="en-GB" altLang="zh-CN" sz="2000" b="1" dirty="0">
                <a:highlight>
                  <a:srgbClr val="FFFF00"/>
                </a:highlight>
                <a:latin typeface="+mn-lt"/>
                <a:sym typeface="OPPOSans M"/>
              </a:rPr>
              <a:t>wireless power transfer </a:t>
            </a:r>
            <a:r>
              <a:rPr lang="en-GB" altLang="zh-CN" sz="2000" b="1" strike="sngStrike" dirty="0">
                <a:latin typeface="+mn-lt"/>
                <a:sym typeface="OPPOSans M"/>
              </a:rPr>
              <a:t>RF energy harvesting</a:t>
            </a:r>
            <a:r>
              <a:rPr lang="en-GB" altLang="zh-CN" sz="2000" b="1" dirty="0">
                <a:latin typeface="+mn-lt"/>
                <a:sym typeface="OPPOSans M"/>
              </a:rPr>
              <a:t> </a:t>
            </a:r>
            <a:r>
              <a:rPr lang="en-GB" altLang="zh-CN" sz="2000" b="1" dirty="0">
                <a:highlight>
                  <a:srgbClr val="FFFF00"/>
                </a:highlight>
                <a:latin typeface="+mn-lt"/>
                <a:sym typeface="OPPOSans M"/>
              </a:rPr>
              <a:t>in sub-1 GHz band, to support RF energy harvesting</a:t>
            </a:r>
            <a:r>
              <a:rPr lang="en-GB" altLang="zh-CN" sz="2000" b="1" dirty="0">
                <a:latin typeface="+mn-lt"/>
                <a:sym typeface="OPPOSans M"/>
              </a:rPr>
              <a:t>.</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Tree>
    <p:extLst>
      <p:ext uri="{BB962C8B-B14F-4D97-AF65-F5344CB8AC3E}">
        <p14:creationId xmlns:p14="http://schemas.microsoft.com/office/powerpoint/2010/main" val="2614530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sz="2600" kern="1200" dirty="0">
                <a:sym typeface="OPPOSans B" panose="00020600040101010101" charset="-122"/>
              </a:rPr>
              <a:t>Group PAR Discussion</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4352025"/>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latin typeface="+mn-lt"/>
                <a:sym typeface="OPPOSans M"/>
              </a:rPr>
              <a:t>PAR proposed in [4], no conclusion </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This amendment defines:</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of ultra-low power data communication link sub-1GHz or 2.4 GHz</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for certain type of AMP IOT devices to connect with legacy WLAN network in 2.4GHz band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of wireless RF power transfer in sub-1GHz or 2.4GHz </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to support positioning function</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latin typeface="+mn-lt"/>
              <a:sym typeface="OPPOSans M"/>
            </a:endParaRPr>
          </a:p>
        </p:txBody>
      </p:sp>
    </p:spTree>
    <p:extLst>
      <p:ext uri="{BB962C8B-B14F-4D97-AF65-F5344CB8AC3E}">
        <p14:creationId xmlns:p14="http://schemas.microsoft.com/office/powerpoint/2010/main" val="91128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AB53110-AD58-4455-AAD2-FDA5B46EE028}"/>
              </a:ext>
            </a:extLst>
          </p:cNvPr>
          <p:cNvSpPr>
            <a:spLocks noGrp="1"/>
          </p:cNvSpPr>
          <p:nvPr>
            <p:ph type="title"/>
          </p:nvPr>
        </p:nvSpPr>
        <p:spPr>
          <a:xfrm>
            <a:off x="-1" y="665429"/>
            <a:ext cx="9067213" cy="553771"/>
          </a:xfrm>
        </p:spPr>
        <p:txBody>
          <a:bodyPr>
            <a:normAutofit/>
          </a:bodyPr>
          <a:lstStyle/>
          <a:p>
            <a:pPr defTabSz="412750">
              <a:lnSpc>
                <a:spcPct val="80000"/>
              </a:lnSpc>
            </a:pPr>
            <a:r>
              <a:rPr lang="en-US" altLang="zh-CN" sz="2600" kern="1200" dirty="0">
                <a:sym typeface="OPPOSans B" panose="00020600040101010101" charset="-122"/>
              </a:rPr>
              <a:t>Group</a:t>
            </a:r>
            <a:r>
              <a:rPr lang="en-US" sz="2600" kern="1200" dirty="0">
                <a:sym typeface="OPPOSans B" panose="00020600040101010101" charset="-122"/>
              </a:rPr>
              <a:t> PAR Discussion</a:t>
            </a:r>
          </a:p>
        </p:txBody>
      </p:sp>
      <p:sp>
        <p:nvSpPr>
          <p:cNvPr id="13" name="Text Box 21">
            <a:extLst>
              <a:ext uri="{FF2B5EF4-FFF2-40B4-BE49-F238E27FC236}">
                <a16:creationId xmlns:a16="http://schemas.microsoft.com/office/drawing/2014/main" id="{7FDC19EF-1CB2-406C-86FB-EB3EDB7F29E5}"/>
              </a:ext>
            </a:extLst>
          </p:cNvPr>
          <p:cNvSpPr txBox="1">
            <a:spLocks noChangeArrowheads="1"/>
          </p:cNvSpPr>
          <p:nvPr/>
        </p:nvSpPr>
        <p:spPr bwMode="black">
          <a:xfrm>
            <a:off x="228600" y="1175208"/>
            <a:ext cx="8327268" cy="2947987"/>
          </a:xfrm>
          <a:prstGeom prst="rect">
            <a:avLst/>
          </a:prstGeom>
          <a:noFill/>
          <a:ln w="9525" algn="ctr">
            <a:noFill/>
            <a:miter lim="800000"/>
            <a:headEnd/>
            <a:tailEnd/>
          </a:ln>
        </p:spPr>
        <p:txBody>
          <a:bodyPr wrap="square">
            <a:spAutoFit/>
          </a:bodyPr>
          <a:lstStyle/>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latin typeface="+mn-lt"/>
                <a:sym typeface="OPPOSans M"/>
              </a:rPr>
              <a:t>Agreed AMP PAR baseline in [5]</a:t>
            </a:r>
          </a:p>
          <a:p>
            <a:pPr marL="342900" lvl="1" indent="-342900" algn="just" defTabSz="336947">
              <a:lnSpc>
                <a:spcPct val="150000"/>
              </a:lnSpc>
              <a:spcBef>
                <a:spcPct val="20000"/>
              </a:spcBef>
              <a:buClr>
                <a:srgbClr val="000000"/>
              </a:buClr>
              <a:buSzPct val="10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1" dirty="0">
                <a:latin typeface="+mn-lt"/>
                <a:sym typeface="OPPOSans M"/>
              </a:rPr>
              <a:t>This amendment defines:</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of data communication in sub-1 GHz band</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of data communication in 2.4 GHz band with </a:t>
            </a:r>
            <a:r>
              <a:rPr lang="en-GB" altLang="zh-CN" sz="1800" b="1" dirty="0">
                <a:highlight>
                  <a:srgbClr val="FFFF00"/>
                </a:highlight>
                <a:latin typeface="+mn-lt"/>
                <a:sym typeface="OPPOSans M"/>
              </a:rPr>
              <a:t>[TBD restriction]</a:t>
            </a:r>
          </a:p>
          <a:p>
            <a:pPr marL="800100" lvl="2" indent="-342900" algn="just" defTabSz="336947">
              <a:lnSpc>
                <a:spcPct val="150000"/>
              </a:lnSpc>
              <a:spcBef>
                <a:spcPct val="20000"/>
              </a:spcBef>
              <a:buClr>
                <a:srgbClr val="000000"/>
              </a:buClr>
              <a:buSzPct val="100000"/>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latin typeface="+mn-lt"/>
                <a:sym typeface="OPPOSans M"/>
              </a:rPr>
              <a:t>at least one mode </a:t>
            </a:r>
            <a:r>
              <a:rPr lang="en-GB" altLang="zh-CN" sz="1800" b="1" dirty="0">
                <a:sym typeface="OPPOSans M"/>
              </a:rPr>
              <a:t>of RF energy harvesting </a:t>
            </a:r>
            <a:r>
              <a:rPr lang="en-GB" altLang="zh-CN" sz="1800" b="1" dirty="0">
                <a:highlight>
                  <a:srgbClr val="FFFF00"/>
                </a:highlight>
                <a:sym typeface="OPPOSans M"/>
              </a:rPr>
              <a:t>[in TBD band]. </a:t>
            </a:r>
            <a:endParaRPr lang="en-US" altLang="zh-CN" sz="1800" dirty="0">
              <a:highlight>
                <a:srgbClr val="FFFF00"/>
              </a:highlight>
              <a:latin typeface="+mn-lt"/>
              <a:sym typeface="OPPOSans M"/>
            </a:endParaRPr>
          </a:p>
        </p:txBody>
      </p:sp>
    </p:spTree>
    <p:extLst>
      <p:ext uri="{BB962C8B-B14F-4D97-AF65-F5344CB8AC3E}">
        <p14:creationId xmlns:p14="http://schemas.microsoft.com/office/powerpoint/2010/main" val="120742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6410</TotalTime>
  <Words>996</Words>
  <Application>Microsoft Office PowerPoint</Application>
  <PresentationFormat>全屏显示(4:3)</PresentationFormat>
  <Paragraphs>138</Paragraphs>
  <Slides>12</Slides>
  <Notes>12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Arial</vt:lpstr>
      <vt:lpstr>Calibri</vt:lpstr>
      <vt:lpstr>Times New Roman</vt:lpstr>
      <vt:lpstr>Wingdings</vt:lpstr>
      <vt:lpstr>ACcord Submission Template</vt:lpstr>
      <vt:lpstr>Further Discussion on AMP PAR</vt:lpstr>
      <vt:lpstr>Abstract</vt:lpstr>
      <vt:lpstr>Restrictions on the Agreed PAR</vt:lpstr>
      <vt:lpstr>Restriction 1 on Data Communication</vt:lpstr>
      <vt:lpstr>Restriction 1 on Data Communication</vt:lpstr>
      <vt:lpstr>Restriction 2 on Wireless Power Transfer</vt:lpstr>
      <vt:lpstr>Proposal for PAR</vt:lpstr>
      <vt:lpstr>Group PAR Discussion</vt:lpstr>
      <vt:lpstr>Group PAR Discussion</vt:lpstr>
      <vt:lpstr>Proposal for AMP PAR Update </vt:lpstr>
      <vt:lpstr>Motion 1</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1916</cp:revision>
  <cp:lastPrinted>1998-02-10T13:28:00Z</cp:lastPrinted>
  <dcterms:created xsi:type="dcterms:W3CDTF">2009-12-02T19:05:00Z</dcterms:created>
  <dcterms:modified xsi:type="dcterms:W3CDTF">2023-11-16T03:37:10Z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