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32" r:id="rId3"/>
    <p:sldId id="333" r:id="rId4"/>
    <p:sldId id="334" r:id="rId5"/>
    <p:sldId id="349" r:id="rId6"/>
    <p:sldId id="352" r:id="rId7"/>
    <p:sldId id="350" r:id="rId8"/>
    <p:sldId id="336" r:id="rId9"/>
    <p:sldId id="346" r:id="rId10"/>
    <p:sldId id="358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>
        <p:scale>
          <a:sx n="115" d="100"/>
          <a:sy n="115" d="100"/>
        </p:scale>
        <p:origin x="1470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9522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916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9798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28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9483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5917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802.11-24/2040r1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Enabling AP power save – 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2024-01-12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3BA3063-1181-389F-D3EE-75934725F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135630"/>
              </p:ext>
            </p:extLst>
          </p:nvPr>
        </p:nvGraphicFramePr>
        <p:xfrm>
          <a:off x="698500" y="3325813"/>
          <a:ext cx="7697788" cy="288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3091639" progId="Word.Document.8">
                  <p:embed/>
                </p:oleObj>
              </mc:Choice>
              <mc:Fallback>
                <p:oleObj name="Document" r:id="rId3" imgW="8267030" imgH="309163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3325813"/>
                        <a:ext cx="7697788" cy="2884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4FF8493-2669-AA1B-24CC-57809298B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2EACB-67B9-A3DB-4A2A-29B41213D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2000" dirty="0"/>
              <a:t>Do you support to enable a mechanism that allows an AP to advertise (and eventually update) periodic unavailability time intervals to its STA? </a:t>
            </a:r>
          </a:p>
          <a:p>
            <a:pPr lvl="1"/>
            <a:r>
              <a:rPr lang="en-US" sz="1600" dirty="0"/>
              <a:t>Expectation is to use existing mechanism (e.g. Broadcast TWT)</a:t>
            </a:r>
          </a:p>
          <a:p>
            <a:pPr lvl="1"/>
            <a:r>
              <a:rPr lang="en-US" sz="1600" dirty="0"/>
              <a:t>Mechanism can be enabled only if it is supported by the STA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8CA04-24B2-8632-DD73-D687A5BB0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3960E-B440-9C6E-5347-CFACA492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3E43E7-CF63-35AC-4BAD-54304C1DD8F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83521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1800" dirty="0"/>
              <a:t>Nowadays mainstream APs are expected to be always in Active mode</a:t>
            </a:r>
          </a:p>
          <a:p>
            <a:pPr lvl="1"/>
            <a:r>
              <a:rPr lang="en-US" sz="1600" dirty="0"/>
              <a:t>Operate using the highest bandwidths (BW) and # of spatial streams (NSS) so that</a:t>
            </a:r>
          </a:p>
          <a:p>
            <a:pPr lvl="2"/>
            <a:r>
              <a:rPr lang="en-US" sz="1400" dirty="0"/>
              <a:t>Associated STAs can get the highest throughput and fastest service possible</a:t>
            </a:r>
          </a:p>
          <a:p>
            <a:pPr lvl="2"/>
            <a:endParaRPr lang="en-US" sz="1000" dirty="0"/>
          </a:p>
          <a:p>
            <a:r>
              <a:rPr lang="en-US" sz="1800" dirty="0"/>
              <a:t>And reducing AP power consumption has not gained sufficient traction</a:t>
            </a:r>
          </a:p>
          <a:p>
            <a:pPr lvl="1"/>
            <a:r>
              <a:rPr lang="en-US" sz="1600" dirty="0"/>
              <a:t>Mainly because the APs are traditionally wall powered</a:t>
            </a:r>
          </a:p>
          <a:p>
            <a:pPr lvl="2"/>
            <a:endParaRPr lang="en-US" sz="1400" dirty="0"/>
          </a:p>
          <a:p>
            <a:r>
              <a:rPr lang="en-US" sz="1800" dirty="0"/>
              <a:t>However, the power consumed by APs is significant (tens of watts)</a:t>
            </a:r>
          </a:p>
          <a:p>
            <a:pPr lvl="1"/>
            <a:r>
              <a:rPr lang="en-US" sz="1600" dirty="0"/>
              <a:t>And this energy needs to be generated somewhere which:</a:t>
            </a:r>
          </a:p>
          <a:p>
            <a:pPr lvl="2"/>
            <a:r>
              <a:rPr lang="en-US" sz="1400" dirty="0"/>
              <a:t>Increases the maintenance costs of the network, </a:t>
            </a:r>
          </a:p>
          <a:p>
            <a:pPr lvl="2"/>
            <a:r>
              <a:rPr lang="en-US" sz="1400" dirty="0"/>
              <a:t>Reduces the battery life of the device (if battery operated)</a:t>
            </a:r>
          </a:p>
          <a:p>
            <a:pPr lvl="2"/>
            <a:r>
              <a:rPr lang="en-US" sz="1400" dirty="0"/>
              <a:t>Increased the ecological footprint of deployed networks</a:t>
            </a:r>
          </a:p>
          <a:p>
            <a:pPr marL="857250" lvl="2" indent="0">
              <a:buNone/>
            </a:pPr>
            <a:endParaRPr lang="en-US" sz="1400" dirty="0"/>
          </a:p>
          <a:p>
            <a:r>
              <a:rPr lang="en-US" sz="1800" dirty="0"/>
              <a:t>And is even more emphasized for multi link and multi-AP networks</a:t>
            </a:r>
          </a:p>
          <a:p>
            <a:pPr lvl="1"/>
            <a:r>
              <a:rPr lang="en-US" sz="1600" dirty="0"/>
              <a:t>Since power consumption increases with the number of links/APs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04B8C-A944-BD97-6A38-274AE954C0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existing AP power save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0671E-C970-9211-23DE-8530FE72D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BW/NSS reduction: Advertised by any AP via operation (mode) IEs in beacons, etc.</a:t>
            </a:r>
          </a:p>
          <a:p>
            <a:pPr lvl="1"/>
            <a:r>
              <a:rPr lang="en-US" sz="1400" dirty="0"/>
              <a:t>AP can reduce the max BW/NSS that associated STAs can use when exchanging frames</a:t>
            </a:r>
          </a:p>
          <a:p>
            <a:pPr lvl="2"/>
            <a:r>
              <a:rPr lang="en-US" sz="1200" dirty="0"/>
              <a:t>Similarly, the AP can modify the MCS set as well</a:t>
            </a:r>
          </a:p>
          <a:p>
            <a:pPr lvl="1"/>
            <a:r>
              <a:rPr lang="en-US" sz="1400" dirty="0"/>
              <a:t>Associated STAs are required to use the most recent BW/NSS/MCS sets advertised by the AP</a:t>
            </a:r>
          </a:p>
          <a:p>
            <a:pPr lvl="2"/>
            <a:endParaRPr lang="en-US" sz="1300" dirty="0"/>
          </a:p>
          <a:p>
            <a:pPr>
              <a:buFont typeface="+mj-lt"/>
              <a:buAutoNum type="arabicPeriod"/>
            </a:pPr>
            <a:r>
              <a:rPr lang="en-US" sz="1600" dirty="0"/>
              <a:t>Link Disablement: AP MLD temporarily disables the link of an affiliated EHT AP</a:t>
            </a:r>
          </a:p>
          <a:p>
            <a:pPr lvl="1"/>
            <a:r>
              <a:rPr lang="en-US" sz="1400" dirty="0"/>
              <a:t>STAs on the disabled link either move to another BSS or suspend operation on that link (if multi-link)</a:t>
            </a:r>
          </a:p>
          <a:p>
            <a:pPr lvl="1"/>
            <a:r>
              <a:rPr lang="en-US" sz="1400" dirty="0"/>
              <a:t>Requires the AP MLD to keep at least one enabled link to serve all associated STAs</a:t>
            </a:r>
          </a:p>
          <a:p>
            <a:pPr lvl="2"/>
            <a:endParaRPr lang="en-US" sz="12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50AB66E-FEBD-CAF9-30B0-7ADE6905700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2312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904F-4818-CE75-FB0A-EA35D43E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existing AP PS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A246B-7492-0DB1-9A6B-C84DD42F7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BW/NSS reduction (for 11n APs and beyond): </a:t>
            </a:r>
          </a:p>
          <a:p>
            <a:pPr lvl="1"/>
            <a:r>
              <a:rPr lang="en-US" sz="1600" dirty="0"/>
              <a:t>Long term change that impact all associated STAs operating on that link</a:t>
            </a:r>
          </a:p>
          <a:p>
            <a:pPr lvl="2"/>
            <a:r>
              <a:rPr lang="en-US" sz="1400" dirty="0"/>
              <a:t>Transition duration is in the order of several DTIM periods</a:t>
            </a:r>
          </a:p>
          <a:p>
            <a:pPr lvl="2"/>
            <a:r>
              <a:rPr lang="en-US" sz="1400" dirty="0"/>
              <a:t>Reduced throughput and/or increased latency during reduced BW/NSSs period</a:t>
            </a:r>
          </a:p>
          <a:p>
            <a:pPr lvl="3"/>
            <a:r>
              <a:rPr lang="en-US" sz="1200" dirty="0"/>
              <a:t>Which is also in the order of DTIM periods</a:t>
            </a:r>
          </a:p>
          <a:p>
            <a:pPr lvl="3"/>
            <a:endParaRPr lang="en-US" sz="1200" dirty="0"/>
          </a:p>
          <a:p>
            <a:pPr>
              <a:buFont typeface="+mj-lt"/>
              <a:buAutoNum type="arabicPeriod"/>
            </a:pPr>
            <a:r>
              <a:rPr lang="en-US" sz="1800" dirty="0"/>
              <a:t>Link Disablement (for 11be APs and beyond):</a:t>
            </a:r>
          </a:p>
          <a:p>
            <a:pPr lvl="1"/>
            <a:r>
              <a:rPr lang="en-US" sz="1600" dirty="0"/>
              <a:t>Long term changes that impact all STAs operating on that link</a:t>
            </a:r>
          </a:p>
          <a:p>
            <a:pPr lvl="2"/>
            <a:r>
              <a:rPr lang="en-US" sz="1400" dirty="0"/>
              <a:t>Transition duration is in the order of several DTIM periods</a:t>
            </a:r>
          </a:p>
          <a:p>
            <a:pPr lvl="2"/>
            <a:r>
              <a:rPr lang="en-US" sz="1400" dirty="0"/>
              <a:t>No throughput and no service (“infinite latency”) during the disabled period</a:t>
            </a:r>
          </a:p>
          <a:p>
            <a:pPr lvl="3"/>
            <a:r>
              <a:rPr lang="en-US" sz="1200" dirty="0"/>
              <a:t>Which is also in the order of DTIM periods</a:t>
            </a:r>
          </a:p>
          <a:p>
            <a:pPr lvl="3"/>
            <a:r>
              <a:rPr lang="en-US" sz="1200" dirty="0"/>
              <a:t>Some consequential impact on the enabled links of that AP MLD as well</a:t>
            </a:r>
          </a:p>
          <a:p>
            <a:pPr lvl="4"/>
            <a:r>
              <a:rPr lang="en-US" sz="1200" dirty="0"/>
              <a:t>E.g., increased loads on enabled links due to traffic steering from disabled 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F4787-D626-2C36-6966-17105E0F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A846-FC37-D857-8E44-D00F1A9B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2A3F5AE-7136-CC13-E003-553462665EB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2503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904F-4818-CE75-FB0A-EA35D43E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AP PS modes for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A246B-7492-0DB1-9A6B-C84DD42F7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53626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Scheduled AP PS</a:t>
            </a:r>
          </a:p>
          <a:p>
            <a:pPr marL="857250" lvl="1" indent="-457200"/>
            <a:r>
              <a:rPr lang="en-US" sz="1800" dirty="0"/>
              <a:t>E.g., TWT-based ON-OFF duty cycling of AP’s operation</a:t>
            </a:r>
          </a:p>
          <a:p>
            <a:pPr marL="857250" lvl="1" indent="-457200"/>
            <a:r>
              <a:rPr lang="en-US" sz="1800" dirty="0"/>
              <a:t>Medium term changes that impact all STAs operating on that link</a:t>
            </a:r>
          </a:p>
          <a:p>
            <a:pPr marL="1200150" lvl="2" indent="-457200"/>
            <a:r>
              <a:rPr lang="en-US" sz="1600" dirty="0"/>
              <a:t>E.g., based on scheduled doze service periods within beacon intervals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Dynamic AP PS [please refer: 1965r2]</a:t>
            </a:r>
          </a:p>
          <a:p>
            <a:pPr marL="857250" lvl="1" indent="-457200"/>
            <a:r>
              <a:rPr lang="en-US" sz="1800" dirty="0"/>
              <a:t>E.g., based on dynamic SM PS/eMLSR enablement at the AP side</a:t>
            </a:r>
          </a:p>
          <a:p>
            <a:pPr marL="857250" lvl="1" indent="-457200"/>
            <a:r>
              <a:rPr lang="en-US" sz="1800" dirty="0"/>
              <a:t>Short term changes that impact all STAs operating on that link</a:t>
            </a:r>
          </a:p>
          <a:p>
            <a:pPr marL="1200150" lvl="2" indent="-457200"/>
            <a:r>
              <a:rPr lang="en-US" sz="1600" dirty="0"/>
              <a:t>E.g., initial control frame usage to enable higher BW/NSS modes</a:t>
            </a:r>
          </a:p>
          <a:p>
            <a:pPr marL="1543050" lvl="3" indent="-457200"/>
            <a:endParaRPr lang="en-US" sz="1400" dirty="0"/>
          </a:p>
          <a:p>
            <a:pPr marL="457200" indent="-457200"/>
            <a:r>
              <a:rPr lang="en-US" sz="2000" dirty="0"/>
              <a:t>The focus of this presentation is to provide context for an SP for the scheduled AP PS case</a:t>
            </a:r>
          </a:p>
          <a:p>
            <a:pPr marL="400050" lvl="1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F4787-D626-2C36-6966-17105E0F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A846-FC37-D857-8E44-D00F1A9B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6DFCD5C-D1E9-802B-9B0B-9586DE079B03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44076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28D2B-B820-191E-198A-0278F33D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FE50D-3315-94C7-0BDC-0A142DDD6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58283"/>
          </a:xfrm>
        </p:spPr>
        <p:txBody>
          <a:bodyPr/>
          <a:lstStyle/>
          <a:p>
            <a:r>
              <a:rPr lang="en-US" sz="1800" dirty="0"/>
              <a:t>Qualitative overview of the different AP PS modes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600" dirty="0"/>
          </a:p>
          <a:p>
            <a:endParaRPr lang="en-US" sz="1800" dirty="0"/>
          </a:p>
          <a:p>
            <a:r>
              <a:rPr lang="en-US" sz="1800" dirty="0"/>
              <a:t>An AP MLD could use a combination of different AP PS modes</a:t>
            </a:r>
          </a:p>
          <a:p>
            <a:pPr lvl="1"/>
            <a:r>
              <a:rPr lang="en-US" sz="1600" dirty="0"/>
              <a:t>To minimize the overall power consumption of the system while</a:t>
            </a:r>
          </a:p>
          <a:p>
            <a:pPr lvl="1"/>
            <a:r>
              <a:rPr lang="en-US" sz="1600" dirty="0"/>
              <a:t>Minimizing the impact to the KPIs of the associated STAs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7F17D-2A4D-A311-F9A8-0729907EF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005C3-AFB8-8B05-F34A-0790E820B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E0CB6C-92BA-26B1-6858-7245A8D21C4A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2252558"/>
          <a:ext cx="7748093" cy="235288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29030">
                  <a:extLst>
                    <a:ext uri="{9D8B030D-6E8A-4147-A177-3AD203B41FA5}">
                      <a16:colId xmlns:a16="http://schemas.microsoft.com/office/drawing/2014/main" val="3828519493"/>
                    </a:ext>
                  </a:extLst>
                </a:gridCol>
                <a:gridCol w="1031210">
                  <a:extLst>
                    <a:ext uri="{9D8B030D-6E8A-4147-A177-3AD203B41FA5}">
                      <a16:colId xmlns:a16="http://schemas.microsoft.com/office/drawing/2014/main" val="851577200"/>
                    </a:ext>
                  </a:extLst>
                </a:gridCol>
                <a:gridCol w="1111661">
                  <a:extLst>
                    <a:ext uri="{9D8B030D-6E8A-4147-A177-3AD203B41FA5}">
                      <a16:colId xmlns:a16="http://schemas.microsoft.com/office/drawing/2014/main" val="2163000268"/>
                    </a:ext>
                  </a:extLst>
                </a:gridCol>
                <a:gridCol w="1151022">
                  <a:extLst>
                    <a:ext uri="{9D8B030D-6E8A-4147-A177-3AD203B41FA5}">
                      <a16:colId xmlns:a16="http://schemas.microsoft.com/office/drawing/2014/main" val="1520915682"/>
                    </a:ext>
                  </a:extLst>
                </a:gridCol>
                <a:gridCol w="1662586">
                  <a:extLst>
                    <a:ext uri="{9D8B030D-6E8A-4147-A177-3AD203B41FA5}">
                      <a16:colId xmlns:a16="http://schemas.microsoft.com/office/drawing/2014/main" val="994866327"/>
                    </a:ext>
                  </a:extLst>
                </a:gridCol>
                <a:gridCol w="831292">
                  <a:extLst>
                    <a:ext uri="{9D8B030D-6E8A-4147-A177-3AD203B41FA5}">
                      <a16:colId xmlns:a16="http://schemas.microsoft.com/office/drawing/2014/main" val="2882352343"/>
                    </a:ext>
                  </a:extLst>
                </a:gridCol>
                <a:gridCol w="831292">
                  <a:extLst>
                    <a:ext uri="{9D8B030D-6E8A-4147-A177-3AD203B41FA5}">
                      <a16:colId xmlns:a16="http://schemas.microsoft.com/office/drawing/2014/main" val="2395560733"/>
                    </a:ext>
                  </a:extLst>
                </a:gridCol>
              </a:tblGrid>
              <a:tr h="315726">
                <a:tc>
                  <a:txBody>
                    <a:bodyPr/>
                    <a:lstStyle/>
                    <a:p>
                      <a:r>
                        <a:rPr lang="en-US" sz="1100" dirty="0"/>
                        <a:t>AP PS modes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Inactive Periods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Active Periods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Inactive/Active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PS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KPI</a:t>
                      </a:r>
                      <a:r>
                        <a:rPr lang="en-US" sz="1100" baseline="30000" dirty="0"/>
                        <a:t>1</a:t>
                      </a:r>
                      <a:r>
                        <a:rPr lang="en-US" sz="1100" dirty="0"/>
                        <a:t>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936546"/>
                  </a:ext>
                </a:extLst>
              </a:tr>
              <a:tr h="341203">
                <a:tc>
                  <a:txBody>
                    <a:bodyPr/>
                    <a:lstStyle/>
                    <a:p>
                      <a:r>
                        <a:rPr lang="en-US" sz="1000" dirty="0"/>
                        <a:t>BW/NSS-based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None/All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11101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sz="1000" dirty="0"/>
                        <a:t>Link Disablement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 Disabled Links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 Enabled Links (At least one link)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~ Seconds or more</a:t>
                      </a:r>
                    </a:p>
                    <a:p>
                      <a:r>
                        <a:rPr lang="en-US" sz="1000" dirty="0"/>
                        <a:t>(order of DTIM interval)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High</a:t>
                      </a:r>
                      <a:r>
                        <a:rPr lang="en-US" sz="10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Higher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109655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en-US" sz="1000" dirty="0"/>
                        <a:t>Scheduled AP 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UHR Candidate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Outside Wake 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Within Wake 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~ Tens of </a:t>
                      </a:r>
                      <a:r>
                        <a:rPr lang="en-US" sz="1000" dirty="0" err="1"/>
                        <a:t>ms.</a:t>
                      </a:r>
                      <a:r>
                        <a:rPr lang="en-US" sz="1000" dirty="0"/>
                        <a:t> or 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  <a:r>
                        <a:rPr lang="en-US" sz="10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  <a:r>
                        <a:rPr lang="en-US" sz="1000" baseline="30000" dirty="0"/>
                        <a:t>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472793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r>
                        <a:rPr lang="en-US" sz="1000" dirty="0"/>
                        <a:t>Dynamic AP 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UHR Candidate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None/All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Minimal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19739"/>
                  </a:ext>
                </a:extLst>
              </a:tr>
              <a:tr h="194518">
                <a:tc gridSpan="7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000" baseline="0" dirty="0"/>
                        <a:t>Key performance indicator (KPI) refers to one of throughput, latency or reliability.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000" baseline="0" dirty="0"/>
                        <a:t>AP power save is the highest on the disabled links, with no power save on the enabled link.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000" baseline="0" dirty="0"/>
                        <a:t>There is a trade-off between AP PS and KPI impact which depends on the on-off duty cycle.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100" baseline="0" dirty="0"/>
                        <a:t>Key performance indicator (KPI) refers to one of throughput, latency or reliability.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100" baseline="0" dirty="0"/>
                        <a:t>AP PS is the highest on the disabled links, and no AP PS on the enabled link.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100" baseline="0" dirty="0"/>
                        <a:t>There is a trade-off between AP PS and KPI impact which depends on the on-off duty cycle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201334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D184336-C703-55CD-9D23-08DCAA1929EE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70220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F3C1-7FB2-9F8C-9BF8-5A80DD94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AP PS for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F45F1-04FB-B576-4111-917F39DD0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974" y="1870869"/>
            <a:ext cx="8064251" cy="4486275"/>
          </a:xfrm>
        </p:spPr>
        <p:txBody>
          <a:bodyPr/>
          <a:lstStyle/>
          <a:p>
            <a:r>
              <a:rPr lang="en-US" sz="1800" dirty="0"/>
              <a:t>Requirements at the AP:</a:t>
            </a:r>
          </a:p>
          <a:p>
            <a:pPr lvl="1"/>
            <a:r>
              <a:rPr lang="en-US" sz="1600" dirty="0"/>
              <a:t>RX of UL PPDUs is subject to the AP being in Awake state (new requirement)</a:t>
            </a:r>
          </a:p>
          <a:p>
            <a:pPr lvl="2"/>
            <a:r>
              <a:rPr lang="en-US" sz="1400" dirty="0"/>
              <a:t>I.e., new rules are needed to avoid STAs sending frames to an AP that is in Doze state</a:t>
            </a:r>
          </a:p>
          <a:p>
            <a:pPr lvl="1"/>
            <a:r>
              <a:rPr lang="en-US" sz="1600" dirty="0"/>
              <a:t>Mode enabled by AP only if all associated STAs support the AP entering this mode</a:t>
            </a:r>
          </a:p>
          <a:p>
            <a:pPr lvl="1"/>
            <a:r>
              <a:rPr lang="en-US" sz="1600" dirty="0"/>
              <a:t>Existing Operation</a:t>
            </a:r>
          </a:p>
          <a:p>
            <a:pPr lvl="2"/>
            <a:r>
              <a:rPr lang="en-US" sz="1400" dirty="0"/>
              <a:t>Generate Beacons, and certain MGMT frames in non-HT PPDUs (baseline)</a:t>
            </a:r>
          </a:p>
          <a:p>
            <a:pPr lvl="2"/>
            <a:r>
              <a:rPr lang="en-US" sz="1400" dirty="0"/>
              <a:t>Generate DL PPDUs (subject to assoc. </a:t>
            </a:r>
            <a:r>
              <a:rPr lang="en-US" sz="1400" dirty="0" err="1"/>
              <a:t>STAs’</a:t>
            </a:r>
            <a:r>
              <a:rPr lang="en-US" sz="1400" dirty="0"/>
              <a:t> caps., and op. modes (baseline))</a:t>
            </a:r>
          </a:p>
          <a:p>
            <a:r>
              <a:rPr lang="en-US" sz="1800" dirty="0"/>
              <a:t>Target:</a:t>
            </a:r>
          </a:p>
          <a:p>
            <a:pPr lvl="1"/>
            <a:r>
              <a:rPr lang="en-US" sz="1600" dirty="0"/>
              <a:t>Enable AP to save power outside of awake SPs</a:t>
            </a:r>
          </a:p>
          <a:p>
            <a:pPr lvl="2"/>
            <a:r>
              <a:rPr lang="en-US" sz="1400" dirty="0"/>
              <a:t>The longer inter-SP separation the lower the power consumption</a:t>
            </a:r>
          </a:p>
          <a:p>
            <a:pPr lvl="1"/>
            <a:r>
              <a:rPr lang="en-US" sz="1600" dirty="0"/>
              <a:t>Simplicity and predictability from a protocol perspective</a:t>
            </a:r>
          </a:p>
          <a:p>
            <a:pPr lvl="2"/>
            <a:r>
              <a:rPr lang="en-US" sz="1400" dirty="0"/>
              <a:t>STAs either negotiate or know in advance the periods during which the AP is expected to be in doze state</a:t>
            </a:r>
          </a:p>
          <a:p>
            <a:pPr lvl="2"/>
            <a:r>
              <a:rPr lang="en-US" sz="1400" dirty="0"/>
              <a:t>Use existing mechanisms (e.g., use TWT-based AP PS &amp; set dot11APPowerSaveImplemented to true)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893B3-98D6-59C7-2290-8ECFF95D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EF6-554D-0E5B-54B2-AA7AC0438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EFF8D02-258D-1462-C78E-2E28F5157F1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75891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F3C1-7FB2-9F8C-9BF8-5A80DD94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AP PS for UHR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F45F1-04FB-B576-4111-917F39DD0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Issues that need careful consideration:</a:t>
            </a:r>
          </a:p>
          <a:p>
            <a:pPr lvl="1"/>
            <a:r>
              <a:rPr lang="en-US" sz="1800" dirty="0"/>
              <a:t>Opportunities for AP to save power are highly dependent on the STAs associated to it (whether they support it)</a:t>
            </a:r>
          </a:p>
          <a:p>
            <a:pPr lvl="1"/>
            <a:r>
              <a:rPr lang="en-US" sz="1800" dirty="0"/>
              <a:t>Active scanning is not possible during </a:t>
            </a:r>
            <a:r>
              <a:rPr lang="en-US" sz="1800"/>
              <a:t>periods when </a:t>
            </a:r>
            <a:r>
              <a:rPr lang="en-US" sz="1800" dirty="0"/>
              <a:t>AP is in doze state</a:t>
            </a:r>
          </a:p>
          <a:p>
            <a:pPr lvl="1"/>
            <a:r>
              <a:rPr lang="en-US" sz="1800" dirty="0"/>
              <a:t>Sleep patterns of the AP need to consider the QoS parameters of the associated STAs</a:t>
            </a:r>
          </a:p>
          <a:p>
            <a:pPr lvl="2"/>
            <a:r>
              <a:rPr lang="en-US" sz="1600" dirty="0"/>
              <a:t>Trade-off between STAs’ traffic requirement and AP’s power consumption</a:t>
            </a:r>
          </a:p>
          <a:p>
            <a:r>
              <a:rPr lang="en-US" sz="2000" dirty="0"/>
              <a:t>Could be addressable by using scheduled AP PS with MLO</a:t>
            </a:r>
          </a:p>
          <a:p>
            <a:pPr lvl="1"/>
            <a:r>
              <a:rPr lang="en-US" sz="1800" dirty="0"/>
              <a:t>Require one link to be always enabled (in AM mode) while the other links use scheduled AP PS</a:t>
            </a:r>
          </a:p>
          <a:p>
            <a:pPr lvl="2"/>
            <a:r>
              <a:rPr lang="en-US" sz="1200" dirty="0"/>
              <a:t>Legacy STAs and STAs that don’t support scheduled AP PS operate on the AM link (which provides active discovery as well)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893B3-98D6-59C7-2290-8ECFF95D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EF6-554D-0E5B-54B2-AA7AC0438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6546097-4089-3DC2-3EFE-6078DF16910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86910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09533-D6AD-4F30-FB75-43170C82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4E8A-DE1A-686E-E16A-EA406F29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have discussed candidate power save protocols for the AP aiming at</a:t>
            </a:r>
          </a:p>
          <a:p>
            <a:pPr lvl="1"/>
            <a:r>
              <a:rPr lang="en-US" sz="1600" dirty="0"/>
              <a:t>Minimizing power consumption while ensuring that STAs continue to be serviced without disruptions</a:t>
            </a:r>
          </a:p>
          <a:p>
            <a:pPr lvl="1"/>
            <a:r>
              <a:rPr lang="en-US" sz="1600" dirty="0"/>
              <a:t>Accounting for the necessary trade-offs/constraints</a:t>
            </a:r>
          </a:p>
          <a:p>
            <a:pPr lvl="2"/>
            <a:r>
              <a:rPr lang="en-US" sz="1400" dirty="0"/>
              <a:t>Which arise due to use cases/scenarios and/or device configurations</a:t>
            </a:r>
          </a:p>
          <a:p>
            <a:pPr lvl="3"/>
            <a:endParaRPr lang="en-US" sz="1200" dirty="0"/>
          </a:p>
          <a:p>
            <a:r>
              <a:rPr lang="en-US" sz="1800" dirty="0"/>
              <a:t>We covered both</a:t>
            </a:r>
          </a:p>
          <a:p>
            <a:pPr lvl="1"/>
            <a:r>
              <a:rPr lang="en-US" sz="1600" dirty="0"/>
              <a:t>Scheduled AP PS: medium term PS mode that enables deep sleep in the form of</a:t>
            </a:r>
          </a:p>
          <a:p>
            <a:pPr lvl="2"/>
            <a:r>
              <a:rPr lang="en-US" sz="1400" dirty="0"/>
              <a:t>Doze state (DS): AP enters doze state (i.e., powered off) and is</a:t>
            </a:r>
          </a:p>
          <a:p>
            <a:pPr lvl="3"/>
            <a:r>
              <a:rPr lang="en-US" sz="1200" dirty="0"/>
              <a:t>Capable of storing association states but has no RX/TX functionalities</a:t>
            </a:r>
          </a:p>
          <a:p>
            <a:pPr lvl="1"/>
            <a:r>
              <a:rPr lang="en-US" sz="1600" dirty="0"/>
              <a:t>Dynamic AP PS: short term PS mode that enables light sleep in the form of</a:t>
            </a:r>
          </a:p>
          <a:p>
            <a:pPr lvl="2"/>
            <a:r>
              <a:rPr lang="en-US" sz="1400" dirty="0"/>
              <a:t>Listen state (LS): AP has limited operation (e.g., RX/</a:t>
            </a:r>
            <a:r>
              <a:rPr lang="en-US" sz="1400" dirty="0" err="1"/>
              <a:t>TX@High</a:t>
            </a:r>
            <a:r>
              <a:rPr lang="en-US" sz="1400" dirty="0"/>
              <a:t> BW/NSS are off) and is</a:t>
            </a:r>
          </a:p>
          <a:p>
            <a:pPr lvl="3"/>
            <a:r>
              <a:rPr lang="en-US" sz="1200" dirty="0"/>
              <a:t>Capable of maintaining minimal RX functionality (e.g., RX non-HT PPDU only)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36956-442A-A66F-63A7-1E724B06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9BD31-2D55-BBD1-E8C3-AEC1E1F1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GB" dirty="0"/>
              <a:t>Qualcomm Technologies Inc.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6988856-0BF9-21FE-EECA-911DED2A9D3E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068235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74071</TotalTime>
  <Words>1392</Words>
  <Application>Microsoft Office PowerPoint</Application>
  <PresentationFormat>On-screen Show (4:3)</PresentationFormat>
  <Paragraphs>206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Microsoft Word 97 - 2003 Document</vt:lpstr>
      <vt:lpstr>Enabling AP power save – Follow Up</vt:lpstr>
      <vt:lpstr>Introduction</vt:lpstr>
      <vt:lpstr>Summary of existing AP power save modes</vt:lpstr>
      <vt:lpstr>Limitations of existing AP PS modes</vt:lpstr>
      <vt:lpstr>Candidate AP PS modes for UHR</vt:lpstr>
      <vt:lpstr>Overall Summary</vt:lpstr>
      <vt:lpstr>Scheduled AP PS for UHR</vt:lpstr>
      <vt:lpstr>Scheduled AP PS for UHR (cont.)</vt:lpstr>
      <vt:lpstr>Conclusions</vt:lpstr>
      <vt:lpstr>Straw Poll 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George Cherian</cp:lastModifiedBy>
  <cp:revision>2827</cp:revision>
  <cp:lastPrinted>1998-02-10T13:28:06Z</cp:lastPrinted>
  <dcterms:created xsi:type="dcterms:W3CDTF">2004-12-02T14:01:45Z</dcterms:created>
  <dcterms:modified xsi:type="dcterms:W3CDTF">2024-01-17T04:04:33Z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