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9" r:id="rId3"/>
    <p:sldId id="1468126808" r:id="rId4"/>
    <p:sldId id="1468126804" r:id="rId5"/>
    <p:sldId id="1468126805" r:id="rId6"/>
    <p:sldId id="1468126806" r:id="rId7"/>
    <p:sldId id="1468126807" r:id="rId8"/>
    <p:sldId id="1468126803" r:id="rId9"/>
    <p:sldId id="1468126809" r:id="rId10"/>
    <p:sldId id="1468126802" r:id="rId11"/>
    <p:sldId id="1468126814" r:id="rId12"/>
    <p:sldId id="1468126810" r:id="rId13"/>
    <p:sldId id="1468126811" r:id="rId14"/>
    <p:sldId id="1468126812" r:id="rId15"/>
    <p:sldId id="1468126801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00"/>
    <a:srgbClr val="00FF00"/>
    <a:srgbClr val="CCFFCC"/>
    <a:srgbClr val="A4FD03"/>
    <a:srgbClr val="FFCC99"/>
    <a:srgbClr val="FFCCFF"/>
    <a:srgbClr val="FFFFFF"/>
    <a:srgbClr val="FF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95" autoAdjust="0"/>
  </p:normalViewPr>
  <p:slideViewPr>
    <p:cSldViewPr>
      <p:cViewPr varScale="1">
        <p:scale>
          <a:sx n="82" d="100"/>
          <a:sy n="82" d="100"/>
        </p:scale>
        <p:origin x="590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i Cao" userId="a6960595-96e6-47d6-a8d8-833995379cc8" providerId="ADAL" clId="{F08414E1-DBD0-497F-A9B2-AA251D1FFBB8}"/>
    <pc:docChg chg="undo redo custSel addSld delSld modSld modMainMaster">
      <pc:chgData name="Rui Cao" userId="a6960595-96e6-47d6-a8d8-833995379cc8" providerId="ADAL" clId="{F08414E1-DBD0-497F-A9B2-AA251D1FFBB8}" dt="2023-11-14T02:38:14.724" v="1246" actId="47"/>
      <pc:docMkLst>
        <pc:docMk/>
      </pc:docMkLst>
      <pc:sldChg chg="addSp delSp modSp mod">
        <pc:chgData name="Rui Cao" userId="a6960595-96e6-47d6-a8d8-833995379cc8" providerId="ADAL" clId="{F08414E1-DBD0-497F-A9B2-AA251D1FFBB8}" dt="2023-11-14T01:02:31.046" v="387" actId="1076"/>
        <pc:sldMkLst>
          <pc:docMk/>
          <pc:sldMk cId="1339971074" sldId="1468126809"/>
        </pc:sldMkLst>
        <pc:picChg chg="add mod ord">
          <ac:chgData name="Rui Cao" userId="a6960595-96e6-47d6-a8d8-833995379cc8" providerId="ADAL" clId="{F08414E1-DBD0-497F-A9B2-AA251D1FFBB8}" dt="2023-11-14T01:02:31.046" v="387" actId="1076"/>
          <ac:picMkLst>
            <pc:docMk/>
            <pc:sldMk cId="1339971074" sldId="1468126809"/>
            <ac:picMk id="8" creationId="{DDF8B781-EC37-3122-3C46-930F5CAC0E41}"/>
          </ac:picMkLst>
        </pc:picChg>
        <pc:picChg chg="del">
          <ac:chgData name="Rui Cao" userId="a6960595-96e6-47d6-a8d8-833995379cc8" providerId="ADAL" clId="{F08414E1-DBD0-497F-A9B2-AA251D1FFBB8}" dt="2023-11-14T01:01:58.855" v="378" actId="478"/>
          <ac:picMkLst>
            <pc:docMk/>
            <pc:sldMk cId="1339971074" sldId="1468126809"/>
            <ac:picMk id="10" creationId="{D8B166FF-CC78-D0A5-E128-0306CC6F612F}"/>
          </ac:picMkLst>
        </pc:picChg>
        <pc:picChg chg="add mod ord">
          <ac:chgData name="Rui Cao" userId="a6960595-96e6-47d6-a8d8-833995379cc8" providerId="ADAL" clId="{F08414E1-DBD0-497F-A9B2-AA251D1FFBB8}" dt="2023-11-14T01:02:27.731" v="386" actId="1076"/>
          <ac:picMkLst>
            <pc:docMk/>
            <pc:sldMk cId="1339971074" sldId="1468126809"/>
            <ac:picMk id="13" creationId="{9A1E0DFB-96D5-AF25-1BF0-ACFD621D3703}"/>
          </ac:picMkLst>
        </pc:picChg>
        <pc:picChg chg="del">
          <ac:chgData name="Rui Cao" userId="a6960595-96e6-47d6-a8d8-833995379cc8" providerId="ADAL" clId="{F08414E1-DBD0-497F-A9B2-AA251D1FFBB8}" dt="2023-11-14T01:01:58.855" v="378" actId="478"/>
          <ac:picMkLst>
            <pc:docMk/>
            <pc:sldMk cId="1339971074" sldId="1468126809"/>
            <ac:picMk id="14" creationId="{C966C77F-4864-45FC-CE31-32D64753EFA0}"/>
          </ac:picMkLst>
        </pc:picChg>
      </pc:sldChg>
      <pc:sldChg chg="modSp mod">
        <pc:chgData name="Rui Cao" userId="a6960595-96e6-47d6-a8d8-833995379cc8" providerId="ADAL" clId="{F08414E1-DBD0-497F-A9B2-AA251D1FFBB8}" dt="2023-11-14T02:10:23.100" v="1225" actId="20577"/>
        <pc:sldMkLst>
          <pc:docMk/>
          <pc:sldMk cId="3748972138" sldId="1468126810"/>
        </pc:sldMkLst>
        <pc:spChg chg="mod">
          <ac:chgData name="Rui Cao" userId="a6960595-96e6-47d6-a8d8-833995379cc8" providerId="ADAL" clId="{F08414E1-DBD0-497F-A9B2-AA251D1FFBB8}" dt="2023-11-14T02:10:23.100" v="1225" actId="20577"/>
          <ac:spMkLst>
            <pc:docMk/>
            <pc:sldMk cId="3748972138" sldId="1468126810"/>
            <ac:spMk id="3" creationId="{00000000-0000-0000-0000-000000000000}"/>
          </ac:spMkLst>
        </pc:spChg>
      </pc:sldChg>
      <pc:sldChg chg="addSp delSp modSp new del mod">
        <pc:chgData name="Rui Cao" userId="a6960595-96e6-47d6-a8d8-833995379cc8" providerId="ADAL" clId="{F08414E1-DBD0-497F-A9B2-AA251D1FFBB8}" dt="2023-11-14T02:38:14.724" v="1246" actId="47"/>
        <pc:sldMkLst>
          <pc:docMk/>
          <pc:sldMk cId="1739393336" sldId="1468126813"/>
        </pc:sldMkLst>
        <pc:graphicFrameChg chg="add mod">
          <ac:chgData name="Rui Cao" userId="a6960595-96e6-47d6-a8d8-833995379cc8" providerId="ADAL" clId="{F08414E1-DBD0-497F-A9B2-AA251D1FFBB8}" dt="2023-11-14T00:42:38.501" v="9"/>
          <ac:graphicFrameMkLst>
            <pc:docMk/>
            <pc:sldMk cId="1739393336" sldId="1468126813"/>
            <ac:graphicFrameMk id="7" creationId="{697E3C26-BCA2-E57D-254D-ACB92F3B08EC}"/>
          </ac:graphicFrameMkLst>
        </pc:graphicFrameChg>
        <pc:graphicFrameChg chg="add del mod">
          <ac:chgData name="Rui Cao" userId="a6960595-96e6-47d6-a8d8-833995379cc8" providerId="ADAL" clId="{F08414E1-DBD0-497F-A9B2-AA251D1FFBB8}" dt="2023-11-14T00:46:52.930" v="16" actId="478"/>
          <ac:graphicFrameMkLst>
            <pc:docMk/>
            <pc:sldMk cId="1739393336" sldId="1468126813"/>
            <ac:graphicFrameMk id="8" creationId="{697E3C26-BCA2-E57D-254D-ACB92F3B08EC}"/>
          </ac:graphicFrameMkLst>
        </pc:graphicFrameChg>
        <pc:graphicFrameChg chg="add mod">
          <ac:chgData name="Rui Cao" userId="a6960595-96e6-47d6-a8d8-833995379cc8" providerId="ADAL" clId="{F08414E1-DBD0-497F-A9B2-AA251D1FFBB8}" dt="2023-11-14T00:47:00.388" v="19" actId="1076"/>
          <ac:graphicFrameMkLst>
            <pc:docMk/>
            <pc:sldMk cId="1739393336" sldId="1468126813"/>
            <ac:graphicFrameMk id="9" creationId="{697E3C26-BCA2-E57D-254D-ACB92F3B08EC}"/>
          </ac:graphicFrameMkLst>
        </pc:graphicFrameChg>
      </pc:sldChg>
      <pc:sldChg chg="addSp delSp modSp add mod">
        <pc:chgData name="Rui Cao" userId="a6960595-96e6-47d6-a8d8-833995379cc8" providerId="ADAL" clId="{F08414E1-DBD0-497F-A9B2-AA251D1FFBB8}" dt="2023-11-14T02:16:00.376" v="1245" actId="1036"/>
        <pc:sldMkLst>
          <pc:docMk/>
          <pc:sldMk cId="2954287649" sldId="1468126814"/>
        </pc:sldMkLst>
        <pc:spChg chg="mod">
          <ac:chgData name="Rui Cao" userId="a6960595-96e6-47d6-a8d8-833995379cc8" providerId="ADAL" clId="{F08414E1-DBD0-497F-A9B2-AA251D1FFBB8}" dt="2023-11-14T00:57:49.610" v="242" actId="20577"/>
          <ac:spMkLst>
            <pc:docMk/>
            <pc:sldMk cId="2954287649" sldId="1468126814"/>
            <ac:spMk id="2" creationId="{00000000-0000-0000-0000-000000000000}"/>
          </ac:spMkLst>
        </pc:spChg>
        <pc:spChg chg="mod">
          <ac:chgData name="Rui Cao" userId="a6960595-96e6-47d6-a8d8-833995379cc8" providerId="ADAL" clId="{F08414E1-DBD0-497F-A9B2-AA251D1FFBB8}" dt="2023-11-14T01:24:42.560" v="1210" actId="20577"/>
          <ac:spMkLst>
            <pc:docMk/>
            <pc:sldMk cId="2954287649" sldId="1468126814"/>
            <ac:spMk id="3" creationId="{00000000-0000-0000-0000-000000000000}"/>
          </ac:spMkLst>
        </pc:spChg>
        <pc:spChg chg="add del mod">
          <ac:chgData name="Rui Cao" userId="a6960595-96e6-47d6-a8d8-833995379cc8" providerId="ADAL" clId="{F08414E1-DBD0-497F-A9B2-AA251D1FFBB8}" dt="2023-11-14T01:14:43.887" v="893" actId="164"/>
          <ac:spMkLst>
            <pc:docMk/>
            <pc:sldMk cId="2954287649" sldId="1468126814"/>
            <ac:spMk id="6" creationId="{F596ED94-FB6E-26F8-C73A-545DF50675FA}"/>
          </ac:spMkLst>
        </pc:spChg>
        <pc:spChg chg="add del mod">
          <ac:chgData name="Rui Cao" userId="a6960595-96e6-47d6-a8d8-833995379cc8" providerId="ADAL" clId="{F08414E1-DBD0-497F-A9B2-AA251D1FFBB8}" dt="2023-11-14T00:58:52.790" v="262" actId="478"/>
          <ac:spMkLst>
            <pc:docMk/>
            <pc:sldMk cId="2954287649" sldId="1468126814"/>
            <ac:spMk id="8" creationId="{3A309C4F-81FF-F73A-B3AB-891D5F1A66D0}"/>
          </ac:spMkLst>
        </pc:spChg>
        <pc:spChg chg="add del mod">
          <ac:chgData name="Rui Cao" userId="a6960595-96e6-47d6-a8d8-833995379cc8" providerId="ADAL" clId="{F08414E1-DBD0-497F-A9B2-AA251D1FFBB8}" dt="2023-11-14T00:57:16.441" v="207" actId="478"/>
          <ac:spMkLst>
            <pc:docMk/>
            <pc:sldMk cId="2954287649" sldId="1468126814"/>
            <ac:spMk id="9" creationId="{CA77A2A7-195B-2522-B39D-5F7882081918}"/>
          </ac:spMkLst>
        </pc:spChg>
        <pc:spChg chg="add mod">
          <ac:chgData name="Rui Cao" userId="a6960595-96e6-47d6-a8d8-833995379cc8" providerId="ADAL" clId="{F08414E1-DBD0-497F-A9B2-AA251D1FFBB8}" dt="2023-11-14T01:14:43.887" v="893" actId="164"/>
          <ac:spMkLst>
            <pc:docMk/>
            <pc:sldMk cId="2954287649" sldId="1468126814"/>
            <ac:spMk id="10" creationId="{57634B4A-890A-48DB-8E4F-9C7739347F85}"/>
          </ac:spMkLst>
        </pc:spChg>
        <pc:spChg chg="add del mod">
          <ac:chgData name="Rui Cao" userId="a6960595-96e6-47d6-a8d8-833995379cc8" providerId="ADAL" clId="{F08414E1-DBD0-497F-A9B2-AA251D1FFBB8}" dt="2023-11-14T01:04:35.723" v="476" actId="478"/>
          <ac:spMkLst>
            <pc:docMk/>
            <pc:sldMk cId="2954287649" sldId="1468126814"/>
            <ac:spMk id="11" creationId="{FABE0BDC-138F-9E90-D655-6C13DCF5C4BC}"/>
          </ac:spMkLst>
        </pc:spChg>
        <pc:spChg chg="add del mod">
          <ac:chgData name="Rui Cao" userId="a6960595-96e6-47d6-a8d8-833995379cc8" providerId="ADAL" clId="{F08414E1-DBD0-497F-A9B2-AA251D1FFBB8}" dt="2023-11-14T01:02:46.884" v="388" actId="478"/>
          <ac:spMkLst>
            <pc:docMk/>
            <pc:sldMk cId="2954287649" sldId="1468126814"/>
            <ac:spMk id="12" creationId="{CAD4B14F-536D-1E6D-2538-0EEB721952F3}"/>
          </ac:spMkLst>
        </pc:spChg>
        <pc:spChg chg="add del mod">
          <ac:chgData name="Rui Cao" userId="a6960595-96e6-47d6-a8d8-833995379cc8" providerId="ADAL" clId="{F08414E1-DBD0-497F-A9B2-AA251D1FFBB8}" dt="2023-11-14T01:02:48.463" v="389" actId="478"/>
          <ac:spMkLst>
            <pc:docMk/>
            <pc:sldMk cId="2954287649" sldId="1468126814"/>
            <ac:spMk id="13" creationId="{E9E36F11-6053-251F-EEDD-C2D11A929952}"/>
          </ac:spMkLst>
        </pc:spChg>
        <pc:spChg chg="add del mod">
          <ac:chgData name="Rui Cao" userId="a6960595-96e6-47d6-a8d8-833995379cc8" providerId="ADAL" clId="{F08414E1-DBD0-497F-A9B2-AA251D1FFBB8}" dt="2023-11-14T01:08:49.220" v="662" actId="478"/>
          <ac:spMkLst>
            <pc:docMk/>
            <pc:sldMk cId="2954287649" sldId="1468126814"/>
            <ac:spMk id="14" creationId="{AEE7A8AB-16C6-214E-D2D3-47319B4BE155}"/>
          </ac:spMkLst>
        </pc:spChg>
        <pc:spChg chg="add mod">
          <ac:chgData name="Rui Cao" userId="a6960595-96e6-47d6-a8d8-833995379cc8" providerId="ADAL" clId="{F08414E1-DBD0-497F-A9B2-AA251D1FFBB8}" dt="2023-11-14T01:14:43.887" v="893" actId="164"/>
          <ac:spMkLst>
            <pc:docMk/>
            <pc:sldMk cId="2954287649" sldId="1468126814"/>
            <ac:spMk id="15" creationId="{25C795DE-8785-D8A8-1776-1BBC6A594CCA}"/>
          </ac:spMkLst>
        </pc:spChg>
        <pc:spChg chg="add mod">
          <ac:chgData name="Rui Cao" userId="a6960595-96e6-47d6-a8d8-833995379cc8" providerId="ADAL" clId="{F08414E1-DBD0-497F-A9B2-AA251D1FFBB8}" dt="2023-11-14T01:24:06.990" v="1178" actId="1038"/>
          <ac:spMkLst>
            <pc:docMk/>
            <pc:sldMk cId="2954287649" sldId="1468126814"/>
            <ac:spMk id="16" creationId="{3E73CFC5-E45E-9E10-73C5-B30B52D67A2A}"/>
          </ac:spMkLst>
        </pc:spChg>
        <pc:spChg chg="add mod">
          <ac:chgData name="Rui Cao" userId="a6960595-96e6-47d6-a8d8-833995379cc8" providerId="ADAL" clId="{F08414E1-DBD0-497F-A9B2-AA251D1FFBB8}" dt="2023-11-14T01:14:43.887" v="893" actId="164"/>
          <ac:spMkLst>
            <pc:docMk/>
            <pc:sldMk cId="2954287649" sldId="1468126814"/>
            <ac:spMk id="17" creationId="{B9DF01B9-08DC-AB40-237C-8624BD76A23E}"/>
          </ac:spMkLst>
        </pc:spChg>
        <pc:spChg chg="add mod">
          <ac:chgData name="Rui Cao" userId="a6960595-96e6-47d6-a8d8-833995379cc8" providerId="ADAL" clId="{F08414E1-DBD0-497F-A9B2-AA251D1FFBB8}" dt="2023-11-14T02:16:00.376" v="1245" actId="1036"/>
          <ac:spMkLst>
            <pc:docMk/>
            <pc:sldMk cId="2954287649" sldId="1468126814"/>
            <ac:spMk id="18" creationId="{96421995-BAD5-ED22-1F65-282334783D26}"/>
          </ac:spMkLst>
        </pc:spChg>
        <pc:spChg chg="add mod">
          <ac:chgData name="Rui Cao" userId="a6960595-96e6-47d6-a8d8-833995379cc8" providerId="ADAL" clId="{F08414E1-DBD0-497F-A9B2-AA251D1FFBB8}" dt="2023-11-14T02:15:51.094" v="1233" actId="1076"/>
          <ac:spMkLst>
            <pc:docMk/>
            <pc:sldMk cId="2954287649" sldId="1468126814"/>
            <ac:spMk id="19" creationId="{B7CDAA33-A73F-41B9-3F2D-9BD7E2B8A195}"/>
          </ac:spMkLst>
        </pc:spChg>
        <pc:spChg chg="add mod">
          <ac:chgData name="Rui Cao" userId="a6960595-96e6-47d6-a8d8-833995379cc8" providerId="ADAL" clId="{F08414E1-DBD0-497F-A9B2-AA251D1FFBB8}" dt="2023-11-14T01:14:43.887" v="893" actId="164"/>
          <ac:spMkLst>
            <pc:docMk/>
            <pc:sldMk cId="2954287649" sldId="1468126814"/>
            <ac:spMk id="20" creationId="{BF19DE7A-BE47-271B-5612-295C41B6D61F}"/>
          </ac:spMkLst>
        </pc:spChg>
        <pc:grpChg chg="add mod">
          <ac:chgData name="Rui Cao" userId="a6960595-96e6-47d6-a8d8-833995379cc8" providerId="ADAL" clId="{F08414E1-DBD0-497F-A9B2-AA251D1FFBB8}" dt="2023-11-14T01:23:59.146" v="1173" actId="14100"/>
          <ac:grpSpMkLst>
            <pc:docMk/>
            <pc:sldMk cId="2954287649" sldId="1468126814"/>
            <ac:grpSpMk id="21" creationId="{514C099D-DD02-9EBA-7868-8FE21FAB8988}"/>
          </ac:grpSpMkLst>
        </pc:grpChg>
      </pc:sldChg>
      <pc:sldMasterChg chg="modSp mod">
        <pc:chgData name="Rui Cao" userId="a6960595-96e6-47d6-a8d8-833995379cc8" providerId="ADAL" clId="{F08414E1-DBD0-497F-A9B2-AA251D1FFBB8}" dt="2023-11-14T01:18:54.506" v="1027" actId="20577"/>
        <pc:sldMasterMkLst>
          <pc:docMk/>
          <pc:sldMasterMk cId="0" sldId="2147483648"/>
        </pc:sldMasterMkLst>
        <pc:spChg chg="mod">
          <ac:chgData name="Rui Cao" userId="a6960595-96e6-47d6-a8d8-833995379cc8" providerId="ADAL" clId="{F08414E1-DBD0-497F-A9B2-AA251D1FFBB8}" dt="2023-11-14T01:18:54.506" v="1027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2038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r1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jpe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8.png"/><Relationship Id="rId4" Type="http://schemas.openxmlformats.org/officeDocument/2006/relationships/image" Target="../media/image41.pn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Close-range AMP Backscattering in 2.4GHz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2023-11-11</a:t>
            </a:r>
            <a:endParaRPr lang="en-GB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8D365-2A0F-47EC-94D1-612E6EFAC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1183" y="30480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0BF2BB6-050F-41A6-8CE1-16F15AE65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80940"/>
              </p:ext>
            </p:extLst>
          </p:nvPr>
        </p:nvGraphicFramePr>
        <p:xfrm>
          <a:off x="974725" y="3576638"/>
          <a:ext cx="7607300" cy="281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254241" imgH="3425822" progId="Word.Document.8">
                  <p:embed/>
                </p:oleObj>
              </mc:Choice>
              <mc:Fallback>
                <p:oleObj name="Document" r:id="rId3" imgW="9254241" imgH="3425822" progId="Word.Documen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A0BF2BB6-050F-41A6-8CE1-16F15AE655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576638"/>
                        <a:ext cx="7607300" cy="2814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A31C68-EF4B-4D0A-B31C-4D2B4D9EAD2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4B8AA-C3D6-48C6-BD7B-12D26FB38148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Technical Feasibility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46015"/>
            <a:ext cx="82296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Applications for close-range backscattering (~10cm)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reader Tx power: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0dB is sufficient to energize the tag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reader dynamic range: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30~50dB dynamic range in 2.4GHz (assume 20dB antenna isolation)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9~10 bit ADC is sufficient to decode the tag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 tag backscattering:</a:t>
            </a:r>
            <a:r>
              <a:rPr lang="en-US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simple modulation techniques, like OOK, compatible with RFID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enables ultra low cost tag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26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Discussions on Coex with existing WiFi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46015"/>
            <a:ext cx="82296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Localized channel access impact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30dBm AP Tx and 0dBm tag read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3.5 pathloss exponent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~1/7 range as BSS  ~2% area impact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0" indent="0"/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Medium occupancy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Single tag read per access (sporadic events)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Same device WiFi data streaming and tag reading schedule: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Tag reading event may be controlled by application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4C099D-DD02-9EBA-7868-8FE21FAB8988}"/>
              </a:ext>
            </a:extLst>
          </p:cNvPr>
          <p:cNvGrpSpPr/>
          <p:nvPr/>
        </p:nvGrpSpPr>
        <p:grpSpPr>
          <a:xfrm>
            <a:off x="6019800" y="1838131"/>
            <a:ext cx="2895600" cy="2810069"/>
            <a:chOff x="6324600" y="1763405"/>
            <a:chExt cx="2667000" cy="26561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596ED94-FB6E-26F8-C73A-545DF50675FA}"/>
                </a:ext>
              </a:extLst>
            </p:cNvPr>
            <p:cNvSpPr/>
            <p:nvPr/>
          </p:nvSpPr>
          <p:spPr bwMode="auto">
            <a:xfrm>
              <a:off x="6324600" y="1763405"/>
              <a:ext cx="2667000" cy="2656195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7634B4A-890A-48DB-8E4F-9C7739347F85}"/>
                </a:ext>
              </a:extLst>
            </p:cNvPr>
            <p:cNvSpPr/>
            <p:nvPr/>
          </p:nvSpPr>
          <p:spPr bwMode="auto">
            <a:xfrm>
              <a:off x="7139376" y="2200350"/>
              <a:ext cx="342106" cy="355101"/>
            </a:xfrm>
            <a:prstGeom prst="ellipse">
              <a:avLst/>
            </a:prstGeom>
            <a:solidFill>
              <a:srgbClr val="FFFFCC"/>
            </a:solidFill>
            <a:ln w="25400" cap="flat" cmpd="sng" algn="ctr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5C795DE-8785-D8A8-1776-1BBC6A594CCA}"/>
                </a:ext>
              </a:extLst>
            </p:cNvPr>
            <p:cNvSpPr/>
            <p:nvPr/>
          </p:nvSpPr>
          <p:spPr bwMode="auto">
            <a:xfrm>
              <a:off x="7481482" y="2907808"/>
              <a:ext cx="381000" cy="31121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73CFC5-E45E-9E10-73C5-B30B52D67A2A}"/>
                </a:ext>
              </a:extLst>
            </p:cNvPr>
            <p:cNvSpPr txBox="1"/>
            <p:nvPr/>
          </p:nvSpPr>
          <p:spPr>
            <a:xfrm>
              <a:off x="7473330" y="2973330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AP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9DF01B9-08DC-AB40-237C-8624BD76A23E}"/>
                </a:ext>
              </a:extLst>
            </p:cNvPr>
            <p:cNvSpPr/>
            <p:nvPr/>
          </p:nvSpPr>
          <p:spPr bwMode="auto">
            <a:xfrm>
              <a:off x="7275872" y="234596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421995-BAD5-ED22-1F65-282334783D26}"/>
                </a:ext>
              </a:extLst>
            </p:cNvPr>
            <p:cNvSpPr txBox="1"/>
            <p:nvPr/>
          </p:nvSpPr>
          <p:spPr>
            <a:xfrm>
              <a:off x="7116822" y="2366087"/>
              <a:ext cx="462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STA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CDAA33-A73F-41B9-3F2D-9BD7E2B8A195}"/>
                </a:ext>
              </a:extLst>
            </p:cNvPr>
            <p:cNvSpPr txBox="1"/>
            <p:nvPr/>
          </p:nvSpPr>
          <p:spPr>
            <a:xfrm>
              <a:off x="6946113" y="1978203"/>
              <a:ext cx="12059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Tag read range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19DE7A-BE47-271B-5612-295C41B6D61F}"/>
                </a:ext>
              </a:extLst>
            </p:cNvPr>
            <p:cNvSpPr txBox="1"/>
            <p:nvPr/>
          </p:nvSpPr>
          <p:spPr>
            <a:xfrm>
              <a:off x="7275872" y="4079720"/>
              <a:ext cx="948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BSS range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428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Standards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46015"/>
            <a:ext cx="79248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Energizer waveform by WiFi reader: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Same 2.4GHz medium access and protection mechanism applies (backward interoperability)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Leverage DSSS or OFDM waveform, e.g. 20MHz BW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Backscattering modulation scheme, e.g. OOK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Simplify MAC header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tag reading control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Leverage WUR PPDU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tag reading protocol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97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46015"/>
            <a:ext cx="79248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 + RFID is an enabler of many B2C use cases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Faster and easier market adoption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AMP 2.4GHz backscattering technique can be as simple as RFID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 reader can be an add-on feature to existing 2x2 WiFi devices without major hardware upgrade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Suggest AMP PAR to be open to support the technical requirements for 2.4GHz close-range backscattering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6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EBE4-1324-ECAA-1BA4-A407283B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B4DE-2F2D-6F6E-A1C8-B940CA99A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11-18-0498-08-00fd-fd-tig-report</a:t>
            </a:r>
          </a:p>
          <a:p>
            <a:r>
              <a:rPr lang="en-US" dirty="0"/>
              <a:t>[2] 11-23-0056-00-0amp-802-11-compatible-backscatter-prototype</a:t>
            </a:r>
          </a:p>
          <a:p>
            <a:r>
              <a:rPr lang="en-US" dirty="0"/>
              <a:t>[3] 11-23-0106-00-0amp-some-thoughts-on-backscatter-modulation</a:t>
            </a:r>
          </a:p>
          <a:p>
            <a:r>
              <a:rPr lang="en-US" dirty="0"/>
              <a:t>[4] 11-23-0836-02-0amp-discussion-of-existing-technologies-and-technical-challenges-in-amp</a:t>
            </a:r>
          </a:p>
          <a:p>
            <a:r>
              <a:rPr lang="en-US" dirty="0"/>
              <a:t>[5] 11-23-1195-00-0amp-thoughts-on-amp-iot-and-par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4862-E7CE-219A-BA13-86400622B3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EEEF-809E-B007-8CD4-BBE985785E6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D8F56C-5A12-03C8-6BD5-8E458C83F35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40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EBE4-1324-ECAA-1BA4-A407283B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B4DE-2F2D-6F6E-A1C8-B940CA99A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5.2: This amendment defines: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at least one mode of data communication in sub-1 GHz band</a:t>
            </a:r>
          </a:p>
          <a:p>
            <a:pPr marL="168275" indent="-168275" algn="l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 least one mode of data communication in 2.4 GHz band </a:t>
            </a:r>
          </a:p>
          <a:p>
            <a:pPr marL="568325" lvl="1" indent="-168275">
              <a:buFontTx/>
              <a:buChar char="-"/>
            </a:pPr>
            <a:r>
              <a:rPr lang="en-US" i="1" dirty="0">
                <a:latin typeface="Times New Roman" panose="02020603050405020304" pitchFamily="18" charset="0"/>
              </a:rPr>
              <a:t>Including backscattering communication</a:t>
            </a:r>
            <a:endParaRPr lang="en-US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68275" indent="-168275" algn="l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 least one mode of RF energy harvesting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4862-E7CE-219A-BA13-86400622B3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EEEF-809E-B007-8CD4-BBE985785E6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D8F56C-5A12-03C8-6BD5-8E458C83F35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4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Backscattering is one of the candidate technologies to enable ambient power operation [1, 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Several contributions have discussed the challenges and potential solutions for long range (~meter) backscattering [3, 4, 5]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presentation, a new category of close-range (~10cm) AMP backscattering use case is proposed for 2.4GHz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19C9-423D-F7F1-B7FE-5E057962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AMP Backscattering Applications [1]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DED2-5DFC-80B3-F1EE-455C3F28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344" y="1981200"/>
            <a:ext cx="341705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Smart Home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Locate personal belongings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Read expiration dates of food, trigger new order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Smart factory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Production control, warehouse inventory,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asset management, anti-counterfeiting, worker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presence detection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Smart agriculture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Supply chain and asset management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Combine the physical world with the virtual world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connect items to the cloud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EB8DB-29E9-14BD-5662-BD7D28DDA4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42279-59E5-A011-F3C1-15835B2245F6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FF91D6-AA47-5655-F518-FB6FF437270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9D7849-85BC-361C-08FF-359A4B409DF6}"/>
              </a:ext>
            </a:extLst>
          </p:cNvPr>
          <p:cNvGrpSpPr/>
          <p:nvPr/>
        </p:nvGrpSpPr>
        <p:grpSpPr>
          <a:xfrm>
            <a:off x="533400" y="1945000"/>
            <a:ext cx="4888591" cy="4185611"/>
            <a:chOff x="1761367" y="2099356"/>
            <a:chExt cx="4888591" cy="4185611"/>
          </a:xfrm>
        </p:grpSpPr>
        <p:pic>
          <p:nvPicPr>
            <p:cNvPr id="7" name="Picture 6" descr="Plant Icon - Free PNG &amp; SVG 29976 - Noun Project">
              <a:extLst>
                <a:ext uri="{FF2B5EF4-FFF2-40B4-BE49-F238E27FC236}">
                  <a16:creationId xmlns:a16="http://schemas.microsoft.com/office/drawing/2014/main" id="{86F0B2B1-BBD6-5F21-488D-DCCFBF33B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275" y="4825472"/>
              <a:ext cx="1065911" cy="10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E02328-C230-1A80-C4D7-EF83512D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38725" y="2099356"/>
              <a:ext cx="686263" cy="686263"/>
            </a:xfrm>
            <a:prstGeom prst="rect">
              <a:avLst/>
            </a:prstGeom>
          </p:spPr>
        </p:pic>
        <p:pic>
          <p:nvPicPr>
            <p:cNvPr id="9" name="Picture 4" descr="Items shelf icon outline Royalty Free Vector Image">
              <a:extLst>
                <a:ext uri="{FF2B5EF4-FFF2-40B4-BE49-F238E27FC236}">
                  <a16:creationId xmlns:a16="http://schemas.microsoft.com/office/drawing/2014/main" id="{9C3E63F5-A48D-F6F4-79FD-49C7010FE5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67" b="22146"/>
            <a:stretch/>
          </p:blipFill>
          <p:spPr bwMode="auto">
            <a:xfrm>
              <a:off x="4976408" y="3425985"/>
              <a:ext cx="1543050" cy="1372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F6C4D5-0697-20DC-79CC-4DF0587C72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27206" r="19305" b="32695"/>
            <a:stretch/>
          </p:blipFill>
          <p:spPr>
            <a:xfrm>
              <a:off x="4621039" y="2301689"/>
              <a:ext cx="1935556" cy="822832"/>
            </a:xfrm>
            <a:prstGeom prst="rect">
              <a:avLst/>
            </a:prstGeom>
          </p:spPr>
        </p:pic>
        <p:pic>
          <p:nvPicPr>
            <p:cNvPr id="11" name="Picture 4" descr="Clothes Icon Vector Art, Icons, and Graphics for Free Download">
              <a:extLst>
                <a:ext uri="{FF2B5EF4-FFF2-40B4-BE49-F238E27FC236}">
                  <a16:creationId xmlns:a16="http://schemas.microsoft.com/office/drawing/2014/main" id="{60F8C1A5-4019-6BBE-7BE0-6B48972B2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508" y="2358361"/>
              <a:ext cx="1167517" cy="1167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6" descr="wifi waves">
              <a:extLst>
                <a:ext uri="{FF2B5EF4-FFF2-40B4-BE49-F238E27FC236}">
                  <a16:creationId xmlns:a16="http://schemas.microsoft.com/office/drawing/2014/main" id="{905CA9C3-5DB5-0C9F-B03F-F3FE63090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94067">
              <a:off x="2943256" y="2978905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wifi waves">
              <a:extLst>
                <a:ext uri="{FF2B5EF4-FFF2-40B4-BE49-F238E27FC236}">
                  <a16:creationId xmlns:a16="http://schemas.microsoft.com/office/drawing/2014/main" id="{E7357F8E-E517-521B-569F-1AD1ED6D5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809043" y="2593904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wifi waves">
              <a:extLst>
                <a:ext uri="{FF2B5EF4-FFF2-40B4-BE49-F238E27FC236}">
                  <a16:creationId xmlns:a16="http://schemas.microsoft.com/office/drawing/2014/main" id="{99E89ED1-9286-1AF1-B08B-0B436D156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48980">
              <a:off x="4784327" y="2749710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6" descr="wifi waves">
              <a:extLst>
                <a:ext uri="{FF2B5EF4-FFF2-40B4-BE49-F238E27FC236}">
                  <a16:creationId xmlns:a16="http://schemas.microsoft.com/office/drawing/2014/main" id="{A4DB5FC8-26D3-7503-2216-167F27DE3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86306" y="3587364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517657-E0BA-C91B-2FF2-C8E34D8CE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9974" y="3601202"/>
              <a:ext cx="1314192" cy="10533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BEC2F8-7A63-36D7-40F0-1F584963E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0905" y="3226641"/>
              <a:ext cx="1372720" cy="137272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18" name="Picture 16" descr="wifi waves">
              <a:extLst>
                <a:ext uri="{FF2B5EF4-FFF2-40B4-BE49-F238E27FC236}">
                  <a16:creationId xmlns:a16="http://schemas.microsoft.com/office/drawing/2014/main" id="{9C1438E7-F787-0F49-2B9C-E32635592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9999">
              <a:off x="2830759" y="3636642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wifi waves">
              <a:extLst>
                <a:ext uri="{FF2B5EF4-FFF2-40B4-BE49-F238E27FC236}">
                  <a16:creationId xmlns:a16="http://schemas.microsoft.com/office/drawing/2014/main" id="{ED2C2C14-1CF2-E182-7CB4-4EC5D3191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33358">
              <a:off x="3114409" y="4613618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627436D-4AFD-7951-2021-7FA6C6D09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05952" y="4480702"/>
              <a:ext cx="1544006" cy="1544006"/>
            </a:xfrm>
            <a:prstGeom prst="rect">
              <a:avLst/>
            </a:prstGeom>
          </p:spPr>
        </p:pic>
        <p:pic>
          <p:nvPicPr>
            <p:cNvPr id="21" name="Picture 16" descr="wifi waves">
              <a:extLst>
                <a:ext uri="{FF2B5EF4-FFF2-40B4-BE49-F238E27FC236}">
                  <a16:creationId xmlns:a16="http://schemas.microsoft.com/office/drawing/2014/main" id="{0E966143-0C0C-BF7C-F95C-3FF1E2D02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07330">
              <a:off x="4775272" y="4539449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D752427-39A1-9BBA-19A7-823F6BC7F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27759" b="33328"/>
            <a:stretch/>
          </p:blipFill>
          <p:spPr>
            <a:xfrm>
              <a:off x="3777866" y="5398551"/>
              <a:ext cx="1167677" cy="490136"/>
            </a:xfrm>
            <a:prstGeom prst="rect">
              <a:avLst/>
            </a:prstGeom>
          </p:spPr>
        </p:pic>
        <p:pic>
          <p:nvPicPr>
            <p:cNvPr id="23" name="Picture 16" descr="wifi waves">
              <a:extLst>
                <a:ext uri="{FF2B5EF4-FFF2-40B4-BE49-F238E27FC236}">
                  <a16:creationId xmlns:a16="http://schemas.microsoft.com/office/drawing/2014/main" id="{432C2704-4D75-F3C6-C7EF-7328E03E8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536" y="4980388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8D1FD3-A170-1496-90A9-05473B3752C1}"/>
                </a:ext>
              </a:extLst>
            </p:cNvPr>
            <p:cNvSpPr txBox="1"/>
            <p:nvPr/>
          </p:nvSpPr>
          <p:spPr>
            <a:xfrm>
              <a:off x="1761367" y="5950083"/>
              <a:ext cx="3501269" cy="334884"/>
            </a:xfrm>
            <a:prstGeom prst="rect">
              <a:avLst/>
            </a:prstGeom>
            <a:noFill/>
          </p:spPr>
          <p:txBody>
            <a:bodyPr wrap="none" lIns="68580" tIns="34290" rIns="68580" rtlCol="0" anchor="t">
              <a:noAutofit/>
            </a:bodyPr>
            <a:lstStyle/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Read range requirement: several meters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652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C8C2-634D-E82A-FDBB-6B75AE70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RFID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8DF0C-3107-8986-8C0E-7F8069651E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7B8FF-0411-373E-4E5C-BB5EAC9221D9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9A1BC7-4FB5-E79F-9FAA-BECA40AD01D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pic>
        <p:nvPicPr>
          <p:cNvPr id="7" name="Picture 4" descr="BMW: Wie der Mythos um das Propeller-Logo entstand / Superbike-WM -  SPEEDWEEK.COM">
            <a:extLst>
              <a:ext uri="{FF2B5EF4-FFF2-40B4-BE49-F238E27FC236}">
                <a16:creationId xmlns:a16="http://schemas.microsoft.com/office/drawing/2014/main" id="{D095C591-29F0-6CBF-B9DF-9C7104BE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93" y="5238901"/>
            <a:ext cx="674012" cy="4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9">
            <a:extLst>
              <a:ext uri="{FF2B5EF4-FFF2-40B4-BE49-F238E27FC236}">
                <a16:creationId xmlns:a16="http://schemas.microsoft.com/office/drawing/2014/main" id="{02C54329-1AA5-B133-FD69-F31F4E47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79" y="3263720"/>
            <a:ext cx="1242000" cy="37726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US" sz="1125" b="1" dirty="0">
                <a:solidFill>
                  <a:srgbClr val="000000"/>
                </a:solidFill>
                <a:latin typeface="Arial" charset="0"/>
                <a:ea typeface="+mn-ea"/>
              </a:rPr>
              <a:t>Parcel services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9BA976B6-E895-9EC4-3D19-D959A157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24" y="3726602"/>
            <a:ext cx="1242000" cy="37726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de-AT" sz="1125" b="1" dirty="0">
                <a:solidFill>
                  <a:srgbClr val="000000"/>
                </a:solidFill>
                <a:latin typeface="Arial" charset="0"/>
                <a:ea typeface="+mn-ea"/>
              </a:rPr>
              <a:t>Industrial IoT </a:t>
            </a:r>
            <a:endParaRPr lang="en-US" sz="1125" b="1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89978CE3-9C64-AF4C-65C8-E62758470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24" y="4189483"/>
            <a:ext cx="1242000" cy="37726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GB" sz="1125" b="1" dirty="0">
                <a:solidFill>
                  <a:srgbClr val="000000"/>
                </a:solidFill>
                <a:latin typeface="Arial" charset="0"/>
                <a:ea typeface="+mn-ea"/>
              </a:rPr>
              <a:t>Aviation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5CE51C13-BB2D-E313-CF3F-853D6EB27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79" y="2800839"/>
            <a:ext cx="1242000" cy="37726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US" sz="1125" b="1" dirty="0">
                <a:solidFill>
                  <a:srgbClr val="000000"/>
                </a:solidFill>
                <a:latin typeface="Arial" charset="0"/>
                <a:ea typeface="+mn-ea"/>
              </a:rPr>
              <a:t>Pharma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63462E43-2808-E52D-B076-E30DC1506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79" y="2337958"/>
            <a:ext cx="1242000" cy="37726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US" sz="1125" b="1" dirty="0">
                <a:solidFill>
                  <a:srgbClr val="000000"/>
                </a:solidFill>
                <a:latin typeface="Arial" charset="0"/>
                <a:ea typeface="+mn-ea"/>
              </a:rPr>
              <a:t>Retail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695C41F7-ECB6-87B4-4AB4-BB9BA73B3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24" y="4652364"/>
            <a:ext cx="1242000" cy="37726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GB" sz="1125" b="1" dirty="0">
                <a:solidFill>
                  <a:srgbClr val="000000"/>
                </a:solidFill>
                <a:latin typeface="Arial" charset="0"/>
                <a:ea typeface="+mn-ea"/>
              </a:rPr>
              <a:t>Vehicle Identification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02DEF747-616A-64A6-2D76-7A4EEDF9D3F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43757" y="2038141"/>
            <a:ext cx="3253724" cy="2517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lIns="54000" tIns="54000" rIns="54000" bIns="27000" anchor="ctr"/>
          <a:lstStyle/>
          <a:p>
            <a:pPr algn="ctr" defTabSz="685800" eaLnBrk="1" hangingPunct="1">
              <a:lnSpc>
                <a:spcPct val="9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+mn-ea"/>
              </a:rPr>
              <a:t>Use Cases</a:t>
            </a:r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DACAD944-DC8F-3D02-C434-EA162201B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79" y="2036434"/>
            <a:ext cx="1242000" cy="251714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US" sz="1125" b="1" dirty="0">
                <a:solidFill>
                  <a:prstClr val="white"/>
                </a:solidFill>
                <a:latin typeface="Arial" charset="0"/>
                <a:ea typeface="+mn-ea"/>
              </a:rPr>
              <a:t>Markets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C63E7B-1256-8B86-0C85-AC37BE43E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302" y="1295400"/>
            <a:ext cx="844699" cy="454303"/>
          </a:xfrm>
          <a:prstGeom prst="rect">
            <a:avLst/>
          </a:prstGeom>
          <a:effectLst/>
        </p:spPr>
      </p:pic>
      <p:sp>
        <p:nvSpPr>
          <p:cNvPr id="19" name="AutoShape 8">
            <a:extLst>
              <a:ext uri="{FF2B5EF4-FFF2-40B4-BE49-F238E27FC236}">
                <a16:creationId xmlns:a16="http://schemas.microsoft.com/office/drawing/2014/main" id="{DA223634-3649-7501-E9C4-169DE5A98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757" y="2336244"/>
            <a:ext cx="3253724" cy="2697982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lIns="54000" tIns="54000" rIns="54000" bIns="27000" anchor="ctr"/>
          <a:lstStyle/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Item level tracking from source to consumer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Product authentication and brand protection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Consumer self-checkout at terminal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Manufacturing and distribution process optimization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Airline baggage tracking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Electronic toll collection 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Vehicle registration and vehicle access management</a:t>
            </a:r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45A0CD1B-59F4-025B-4BC9-3EA4654E3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914" y="2333836"/>
            <a:ext cx="3927086" cy="269536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92D050"/>
            </a:solidFill>
            <a:round/>
            <a:headEnd/>
            <a:tailEnd/>
          </a:ln>
        </p:spPr>
        <p:txBody>
          <a:bodyPr lIns="54000" tIns="54000" rIns="54000" bIns="27000" anchor="ctr"/>
          <a:lstStyle/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Increased supply chain visibility 		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Improved shopping experience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Reduced waiting time at checkout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Proof of product originality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Reduce number of mishandled parcels and airline baggage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Increased operations and manufacturing efficiency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Convenient access to vehicle related services</a:t>
            </a:r>
          </a:p>
          <a:p>
            <a:pPr defTabSz="685800" eaLnBrk="1" hangingPunct="1">
              <a:lnSpc>
                <a:spcPct val="15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050" dirty="0">
                <a:solidFill>
                  <a:srgbClr val="000000"/>
                </a:solidFill>
                <a:latin typeface="Arial" charset="0"/>
                <a:ea typeface="+mn-ea"/>
              </a:rPr>
              <a:t>Enables sustainability by reducing waste  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E21793F6-40D9-491B-040D-7A52E6BFA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916" y="2036434"/>
            <a:ext cx="3927085" cy="25171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28575">
            <a:solidFill>
              <a:srgbClr val="92D050"/>
            </a:solidFill>
            <a:round/>
            <a:headEnd/>
            <a:tailEnd/>
          </a:ln>
        </p:spPr>
        <p:txBody>
          <a:bodyPr lIns="54000" tIns="54000" rIns="54000" bIns="27000" anchor="ctr"/>
          <a:lstStyle/>
          <a:p>
            <a:pPr algn="ctr" defTabSz="685800" eaLnBrk="1" hangingPunct="1">
              <a:lnSpc>
                <a:spcPct val="90000"/>
              </a:lnSpc>
              <a:spcBef>
                <a:spcPct val="30000"/>
              </a:spcBef>
              <a:buClr>
                <a:srgbClr val="FAB400"/>
              </a:buClr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+mn-ea"/>
              </a:rPr>
              <a:t>Benefits</a:t>
            </a:r>
          </a:p>
        </p:txBody>
      </p:sp>
      <p:sp>
        <p:nvSpPr>
          <p:cNvPr id="22" name="AutoShape 9">
            <a:extLst>
              <a:ext uri="{FF2B5EF4-FFF2-40B4-BE49-F238E27FC236}">
                <a16:creationId xmlns:a16="http://schemas.microsoft.com/office/drawing/2014/main" id="{696594C5-EF2E-6CE5-19C3-20409558F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758" y="5083804"/>
            <a:ext cx="7264243" cy="731327"/>
          </a:xfrm>
          <a:prstGeom prst="roundRect">
            <a:avLst>
              <a:gd name="adj" fmla="val 0"/>
            </a:avLst>
          </a:prstGeom>
          <a:noFill/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endParaRPr lang="en-GB" sz="1125" b="1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177667F8-02CA-6A4D-9C25-9E58CA39A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25" y="5074940"/>
            <a:ext cx="1242000" cy="731327"/>
          </a:xfrm>
          <a:prstGeom prst="roundRect">
            <a:avLst>
              <a:gd name="adj" fmla="val 0"/>
            </a:avLst>
          </a:prstGeom>
          <a:noFill/>
          <a:ln w="28575" algn="ctr">
            <a:solidFill>
              <a:srgbClr val="5987C5"/>
            </a:solidFill>
            <a:round/>
            <a:headEnd/>
            <a:tailEnd/>
          </a:ln>
        </p:spPr>
        <p:txBody>
          <a:bodyPr tIns="0" bIns="0" anchor="ctr"/>
          <a:lstStyle/>
          <a:p>
            <a:pPr algn="ctr" defTabSz="685800">
              <a:buClrTx/>
              <a:buSzTx/>
              <a:defRPr/>
            </a:pPr>
            <a:r>
              <a:rPr lang="en-GB" sz="1125" b="1" dirty="0">
                <a:solidFill>
                  <a:srgbClr val="000000"/>
                </a:solidFill>
                <a:latin typeface="Arial" charset="0"/>
                <a:ea typeface="+mn-ea"/>
              </a:rPr>
              <a:t>Retailers &amp; brands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7DF252-D421-1335-6E95-2E7FD5B4F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643" y="5448770"/>
            <a:ext cx="709590" cy="3167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E4B5F6-0768-3908-D137-ACDC709872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392" b="26032"/>
          <a:stretch/>
        </p:blipFill>
        <p:spPr>
          <a:xfrm>
            <a:off x="2276969" y="5148913"/>
            <a:ext cx="698178" cy="186843"/>
          </a:xfrm>
          <a:prstGeom prst="rect">
            <a:avLst/>
          </a:prstGeom>
        </p:spPr>
      </p:pic>
      <p:pic>
        <p:nvPicPr>
          <p:cNvPr id="26" name="Picture 2" descr="Walmart Logo - Free Transparent PNG Logos">
            <a:extLst>
              <a:ext uri="{FF2B5EF4-FFF2-40B4-BE49-F238E27FC236}">
                <a16:creationId xmlns:a16="http://schemas.microsoft.com/office/drawing/2014/main" id="{95C85948-EDC7-73FE-CE99-E14235D1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58" y="5154789"/>
            <a:ext cx="616614" cy="57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9E3CC28-1158-FCB8-99FA-D13CD1ABF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013" y="5155201"/>
            <a:ext cx="560012" cy="315007"/>
          </a:xfrm>
          <a:prstGeom prst="rect">
            <a:avLst/>
          </a:prstGeom>
        </p:spPr>
      </p:pic>
      <p:pic>
        <p:nvPicPr>
          <p:cNvPr id="28" name="Picture 4" descr="FedEx Logo - 1000marken: Alle Marken Logo PNG, SVG">
            <a:extLst>
              <a:ext uri="{FF2B5EF4-FFF2-40B4-BE49-F238E27FC236}">
                <a16:creationId xmlns:a16="http://schemas.microsoft.com/office/drawing/2014/main" id="{2FDD0909-FF8E-465B-6453-CFECB6380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25" y="5150103"/>
            <a:ext cx="516446" cy="2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07C141-17AC-A7C7-DA2E-56FFAA3280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3443" y="5469204"/>
            <a:ext cx="367774" cy="242213"/>
          </a:xfrm>
          <a:prstGeom prst="rect">
            <a:avLst/>
          </a:prstGeom>
        </p:spPr>
      </p:pic>
      <p:pic>
        <p:nvPicPr>
          <p:cNvPr id="30" name="Picture 6" descr="Nike Logo - Logo, zeichen, emblem, symbol. Geschichte und Bedeutung">
            <a:extLst>
              <a:ext uri="{FF2B5EF4-FFF2-40B4-BE49-F238E27FC236}">
                <a16:creationId xmlns:a16="http://schemas.microsoft.com/office/drawing/2014/main" id="{FAF49310-5D26-5FE7-57F4-6A5C4622B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41" y="5519786"/>
            <a:ext cx="436918" cy="2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7EA485-6F39-DCE0-3345-41FB4959054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110" t="15438" r="21978" b="15692"/>
          <a:stretch/>
        </p:blipFill>
        <p:spPr>
          <a:xfrm>
            <a:off x="2636297" y="5394100"/>
            <a:ext cx="304176" cy="2757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E0445FE-B9FF-0F00-6E45-36BCA924397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0346" b="30890"/>
          <a:stretch/>
        </p:blipFill>
        <p:spPr>
          <a:xfrm>
            <a:off x="4050904" y="5166384"/>
            <a:ext cx="598121" cy="2742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4DAE64D-E3EF-820A-F8FA-936B4989A4C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9741" b="24426"/>
          <a:stretch/>
        </p:blipFill>
        <p:spPr>
          <a:xfrm>
            <a:off x="4363418" y="5430243"/>
            <a:ext cx="766206" cy="2395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5C4E72-6C7F-887C-B5C7-2B3D048B276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3558" b="33271"/>
          <a:stretch/>
        </p:blipFill>
        <p:spPr>
          <a:xfrm>
            <a:off x="4751965" y="5166383"/>
            <a:ext cx="1103667" cy="2050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9093979-1B5B-E3FC-B8DE-A8F1F33BA3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92198" y="5430244"/>
            <a:ext cx="486572" cy="2724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D22E91-A866-4A5C-5475-A4FB86F6DC7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687" y="5381527"/>
            <a:ext cx="887543" cy="1366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FF4B7D-96EF-5B57-035F-57A132ABE0D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694" y="5423074"/>
            <a:ext cx="851319" cy="4469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5766E14-D1CB-BB1D-399F-414E374D18C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900" y="5179103"/>
            <a:ext cx="824876" cy="113420"/>
          </a:xfrm>
          <a:prstGeom prst="rect">
            <a:avLst/>
          </a:prstGeom>
        </p:spPr>
      </p:pic>
      <p:pic>
        <p:nvPicPr>
          <p:cNvPr id="39" name="Picture 4" descr="Image result for cisco">
            <a:extLst>
              <a:ext uri="{FF2B5EF4-FFF2-40B4-BE49-F238E27FC236}">
                <a16:creationId xmlns:a16="http://schemas.microsoft.com/office/drawing/2014/main" id="{DBC11F93-C1C3-2ABF-58B1-956055B61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604" y="5400864"/>
            <a:ext cx="578830" cy="3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Image result for siemens">
            <a:extLst>
              <a:ext uri="{FF2B5EF4-FFF2-40B4-BE49-F238E27FC236}">
                <a16:creationId xmlns:a16="http://schemas.microsoft.com/office/drawing/2014/main" id="{5B8735C6-62A2-39E2-4A79-43FAA9D5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3301" y="5575098"/>
            <a:ext cx="638118" cy="15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FDCB472B-46A1-8D9F-555E-314765A8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98" y="5149895"/>
            <a:ext cx="704568" cy="3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9">
            <a:extLst>
              <a:ext uri="{FF2B5EF4-FFF2-40B4-BE49-F238E27FC236}">
                <a16:creationId xmlns:a16="http://schemas.microsoft.com/office/drawing/2014/main" id="{8798A6F9-B2A4-C77C-861E-407FAF8C3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64" y="1600200"/>
            <a:ext cx="8915034" cy="377265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tIns="0" bIns="0" anchor="ctr"/>
          <a:lstStyle/>
          <a:p>
            <a:pPr defTabSz="685800">
              <a:buClrTx/>
              <a:buSzTx/>
              <a:defRPr/>
            </a:pPr>
            <a:r>
              <a:rPr lang="en-GB" sz="1800" b="1" dirty="0">
                <a:solidFill>
                  <a:srgbClr val="2E71A8"/>
                </a:solidFill>
                <a:latin typeface="Arial" charset="0"/>
                <a:ea typeface="+mn-ea"/>
              </a:rPr>
              <a:t>34 Billion UHF Tag ICs shipped in 2022! </a:t>
            </a:r>
            <a:r>
              <a:rPr lang="en-GB" sz="675" dirty="0">
                <a:solidFill>
                  <a:srgbClr val="2E71A8"/>
                </a:solidFill>
                <a:latin typeface="Arial" charset="0"/>
                <a:ea typeface="+mn-ea"/>
              </a:rPr>
              <a:t>(Source: RAIN ALLIANCE 2023)</a:t>
            </a:r>
            <a:endParaRPr lang="en-GB" sz="1500" dirty="0">
              <a:solidFill>
                <a:srgbClr val="2E71A8"/>
              </a:solidFill>
              <a:latin typeface="Arial" charset="0"/>
              <a:ea typeface="+mn-ea"/>
            </a:endParaRPr>
          </a:p>
        </p:txBody>
      </p:sp>
      <p:sp>
        <p:nvSpPr>
          <p:cNvPr id="43" name="AutoShape 9">
            <a:extLst>
              <a:ext uri="{FF2B5EF4-FFF2-40B4-BE49-F238E27FC236}">
                <a16:creationId xmlns:a16="http://schemas.microsoft.com/office/drawing/2014/main" id="{6DA36071-9852-D7DF-F4F3-A1FD93391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86" y="5847338"/>
            <a:ext cx="8915034" cy="377265"/>
          </a:xfrm>
          <a:prstGeom prst="roundRect">
            <a:avLst>
              <a:gd name="adj" fmla="val 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tIns="0" bIns="0" anchor="ctr"/>
          <a:lstStyle/>
          <a:p>
            <a:pPr defTabSz="685800">
              <a:buClrTx/>
              <a:buSzTx/>
              <a:defRPr/>
            </a:pPr>
            <a:r>
              <a:rPr lang="en-GB" sz="1800" b="1" dirty="0">
                <a:solidFill>
                  <a:srgbClr val="2E71A8"/>
                </a:solidFill>
                <a:latin typeface="Arial" charset="0"/>
                <a:ea typeface="+mn-ea"/>
              </a:rPr>
              <a:t>80+ Billion UHF Tag ICs </a:t>
            </a:r>
            <a:r>
              <a:rPr lang="en-GB" sz="1800" b="1" dirty="0">
                <a:solidFill>
                  <a:srgbClr val="2E71A8"/>
                </a:solidFill>
                <a:latin typeface="Arial" charset="0"/>
              </a:rPr>
              <a:t>by</a:t>
            </a:r>
            <a:r>
              <a:rPr lang="en-GB" sz="1800" b="1" dirty="0">
                <a:solidFill>
                  <a:srgbClr val="2E71A8"/>
                </a:solidFill>
                <a:latin typeface="Arial" charset="0"/>
                <a:ea typeface="+mn-ea"/>
              </a:rPr>
              <a:t> 2026! </a:t>
            </a:r>
            <a:r>
              <a:rPr lang="en-GB" sz="675" dirty="0">
                <a:solidFill>
                  <a:srgbClr val="2E71A8"/>
                </a:solidFill>
                <a:latin typeface="Arial" charset="0"/>
                <a:ea typeface="+mn-ea"/>
              </a:rPr>
              <a:t>(Source: VDC 2022)</a:t>
            </a:r>
            <a:endParaRPr lang="en-GB" sz="1500" dirty="0">
              <a:solidFill>
                <a:srgbClr val="2E71A8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208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B5D5-BABE-0CA8-6149-B8BFD38A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TODAY: RFID for B2B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667E9-A429-ACE9-026A-CF957AF52B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7C565-D4F5-14D3-D066-8BD1F6F5886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893135-8306-D6CC-CBFC-4B860926A51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pic>
        <p:nvPicPr>
          <p:cNvPr id="7" name="Picture 2" descr="Decathlon adds RFID tags to make in-store self-checkout easier for  customers • NFCW">
            <a:extLst>
              <a:ext uri="{FF2B5EF4-FFF2-40B4-BE49-F238E27FC236}">
                <a16:creationId xmlns:a16="http://schemas.microsoft.com/office/drawing/2014/main" id="{F76AAEFE-04F1-8E77-6D3A-2C00EE976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06" y="1828800"/>
            <a:ext cx="2074460" cy="156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6645C2-7BDD-E71D-ABAA-F7F845D155F5}"/>
              </a:ext>
            </a:extLst>
          </p:cNvPr>
          <p:cNvSpPr txBox="1"/>
          <p:nvPr/>
        </p:nvSpPr>
        <p:spPr>
          <a:xfrm>
            <a:off x="6541190" y="35046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Self-checkout at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UHF terminal </a:t>
            </a:r>
          </a:p>
        </p:txBody>
      </p:sp>
      <p:pic>
        <p:nvPicPr>
          <p:cNvPr id="9" name="Picture 4" descr="RFD8500 RFID Reader 1D/2D barcode scanning technology, whenever and  wherever it's needed-simply, easily, and cost-e… | Zebra printer, Printer  scanner, Printer toner">
            <a:extLst>
              <a:ext uri="{FF2B5EF4-FFF2-40B4-BE49-F238E27FC236}">
                <a16:creationId xmlns:a16="http://schemas.microsoft.com/office/drawing/2014/main" id="{5FACE762-AA2A-51BD-12BE-1F135DB07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"/>
          <a:stretch/>
        </p:blipFill>
        <p:spPr bwMode="auto">
          <a:xfrm>
            <a:off x="331631" y="1828800"/>
            <a:ext cx="1607344" cy="156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69F45-B08B-E81A-AD1A-28623F9AB996}"/>
              </a:ext>
            </a:extLst>
          </p:cNvPr>
          <p:cNvSpPr txBox="1"/>
          <p:nvPr/>
        </p:nvSpPr>
        <p:spPr>
          <a:xfrm>
            <a:off x="123018" y="35046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Inventory control with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UHF handheld reader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4A3C23-A191-05B0-BCDD-6654C7E62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18" r="17438" b="12937"/>
          <a:stretch/>
        </p:blipFill>
        <p:spPr>
          <a:xfrm>
            <a:off x="2378725" y="1828800"/>
            <a:ext cx="1964531" cy="15679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4A0893-443B-18E4-C6C1-D77FA165641C}"/>
              </a:ext>
            </a:extLst>
          </p:cNvPr>
          <p:cNvSpPr txBox="1"/>
          <p:nvPr/>
        </p:nvSpPr>
        <p:spPr>
          <a:xfrm>
            <a:off x="2337107" y="35046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Warehouse dock door with UHF reader</a:t>
            </a:r>
          </a:p>
        </p:txBody>
      </p:sp>
      <p:pic>
        <p:nvPicPr>
          <p:cNvPr id="13" name="Picture 6" descr="Get Ready to Stop Wondering About Your Checked Baggage | NXP Semiconductors">
            <a:extLst>
              <a:ext uri="{FF2B5EF4-FFF2-40B4-BE49-F238E27FC236}">
                <a16:creationId xmlns:a16="http://schemas.microsoft.com/office/drawing/2014/main" id="{7E2C742C-2F85-2C66-EB5E-99C1AA100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"/>
          <a:stretch/>
        </p:blipFill>
        <p:spPr bwMode="auto">
          <a:xfrm>
            <a:off x="299227" y="4206873"/>
            <a:ext cx="207446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6A7DB7-74D9-B5F3-B6D3-72E2EE144D3A}"/>
              </a:ext>
            </a:extLst>
          </p:cNvPr>
          <p:cNvSpPr txBox="1"/>
          <p:nvPr/>
        </p:nvSpPr>
        <p:spPr>
          <a:xfrm>
            <a:off x="235998" y="55620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Airline baggage tag with UHF</a:t>
            </a:r>
          </a:p>
        </p:txBody>
      </p:sp>
      <p:pic>
        <p:nvPicPr>
          <p:cNvPr id="15" name="Picture 8" descr="Applications - BoingTech Information">
            <a:extLst>
              <a:ext uri="{FF2B5EF4-FFF2-40B4-BE49-F238E27FC236}">
                <a16:creationId xmlns:a16="http://schemas.microsoft.com/office/drawing/2014/main" id="{4848728D-DAF0-3271-2389-30A9FC67B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"/>
          <a:stretch/>
        </p:blipFill>
        <p:spPr bwMode="auto">
          <a:xfrm>
            <a:off x="4779025" y="4206874"/>
            <a:ext cx="1964531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5480B1-3428-2316-9DD7-2EC74F15E38F}"/>
              </a:ext>
            </a:extLst>
          </p:cNvPr>
          <p:cNvSpPr txBox="1"/>
          <p:nvPr/>
        </p:nvSpPr>
        <p:spPr>
          <a:xfrm>
            <a:off x="4779024" y="55620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Apparel UHF tag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D6A96F-B5E7-BA9C-D7C7-8742AFC5A8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8" t="8197" b="14295"/>
          <a:stretch/>
        </p:blipFill>
        <p:spPr>
          <a:xfrm>
            <a:off x="2629606" y="4206873"/>
            <a:ext cx="1823414" cy="12001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6DA4C7-71DC-14E5-182D-585C3CD83DD5}"/>
              </a:ext>
            </a:extLst>
          </p:cNvPr>
          <p:cNvSpPr txBox="1"/>
          <p:nvPr/>
        </p:nvSpPr>
        <p:spPr>
          <a:xfrm>
            <a:off x="2511665" y="55620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Embedded UHF tire tag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42D86A-163A-CED7-862D-98F259D57D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25" t="3598" r="17010" b="22968"/>
          <a:stretch/>
        </p:blipFill>
        <p:spPr>
          <a:xfrm>
            <a:off x="4734682" y="1828800"/>
            <a:ext cx="1515008" cy="15679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032841-C07F-F2B8-1346-9C2953E095BA}"/>
              </a:ext>
            </a:extLst>
          </p:cNvPr>
          <p:cNvSpPr txBox="1"/>
          <p:nvPr/>
        </p:nvSpPr>
        <p:spPr>
          <a:xfrm>
            <a:off x="4423342" y="3504610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Conveyor belt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UHF reading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B16C79-D562-143E-630A-195DC650A87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436" r="17332"/>
          <a:stretch/>
        </p:blipFill>
        <p:spPr>
          <a:xfrm>
            <a:off x="7134982" y="4206873"/>
            <a:ext cx="1548025" cy="12001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7015A1-4A20-8701-E485-5907C3F6A343}"/>
              </a:ext>
            </a:extLst>
          </p:cNvPr>
          <p:cNvSpPr txBox="1"/>
          <p:nvPr/>
        </p:nvSpPr>
        <p:spPr>
          <a:xfrm>
            <a:off x="6840150" y="5559424"/>
            <a:ext cx="2137689" cy="457790"/>
          </a:xfrm>
          <a:prstGeom prst="rect">
            <a:avLst/>
          </a:prstGeom>
          <a:noFill/>
        </p:spPr>
        <p:txBody>
          <a:bodyPr wrap="square" lIns="68580" tIns="34290" rIns="68580" rtlCol="0" anchor="t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Automatic Vehicle ID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139498-40FB-EE43-B9FD-8806EE4450D3}"/>
              </a:ext>
            </a:extLst>
          </p:cNvPr>
          <p:cNvSpPr txBox="1"/>
          <p:nvPr/>
        </p:nvSpPr>
        <p:spPr>
          <a:xfrm>
            <a:off x="381000" y="6067347"/>
            <a:ext cx="3962256" cy="363537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Read range: ~10m, need specialized RFID reader</a:t>
            </a:r>
          </a:p>
        </p:txBody>
      </p:sp>
    </p:spTree>
    <p:extLst>
      <p:ext uri="{BB962C8B-B14F-4D97-AF65-F5344CB8AC3E}">
        <p14:creationId xmlns:p14="http://schemas.microsoft.com/office/powerpoint/2010/main" val="110762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8129-67F6-E3BA-2D9B-21830202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TOMORROW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918C-3FCE-9853-0FD5-B7700427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67266"/>
            <a:ext cx="7770813" cy="9876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What if 10’s of billions of tags can be read with a mobile device?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D51F6-637C-A3CE-14BA-4368BC8AC6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6C14A-C186-502A-BDE8-BF77E1CE9CE6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043AD6-6CC8-6137-ACCC-8431D6C3D21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C629B-7BF2-115B-3F8D-87634D2593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6948" y="5059049"/>
            <a:ext cx="932547" cy="979387"/>
          </a:xfrm>
          <a:prstGeom prst="rect">
            <a:avLst/>
          </a:prstGeom>
        </p:spPr>
      </p:pic>
      <p:pic>
        <p:nvPicPr>
          <p:cNvPr id="8" name="Picture 4" descr="Clothes Icon Vector Art, Icons, and Graphics for Free Download">
            <a:extLst>
              <a:ext uri="{FF2B5EF4-FFF2-40B4-BE49-F238E27FC236}">
                <a16:creationId xmlns:a16="http://schemas.microsoft.com/office/drawing/2014/main" id="{75C76CCB-5CB6-E33A-054F-A8425D54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21" y="2670316"/>
            <a:ext cx="1167517" cy="116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ottle - Free icons">
            <a:extLst>
              <a:ext uri="{FF2B5EF4-FFF2-40B4-BE49-F238E27FC236}">
                <a16:creationId xmlns:a16="http://schemas.microsoft.com/office/drawing/2014/main" id="{081F4CB2-3FED-E756-7C5A-E0A6A8518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03" y="2340294"/>
            <a:ext cx="822832" cy="8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ag Flight Baggage Luggage Svg Png Icon Free Download (#571343) -  OnlineWebFonts.COM">
            <a:extLst>
              <a:ext uri="{FF2B5EF4-FFF2-40B4-BE49-F238E27FC236}">
                <a16:creationId xmlns:a16="http://schemas.microsoft.com/office/drawing/2014/main" id="{73053F58-84BC-65D0-9E84-7C75EBFC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390">
            <a:off x="5298666" y="2694154"/>
            <a:ext cx="455516" cy="8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ircraft baggage, airport, baggage, baggage handling system, suitcase icon  - Download on Iconfinder">
            <a:extLst>
              <a:ext uri="{FF2B5EF4-FFF2-40B4-BE49-F238E27FC236}">
                <a16:creationId xmlns:a16="http://schemas.microsoft.com/office/drawing/2014/main" id="{12835A4C-2CA5-A098-CE10-83226BA6C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5"/>
          <a:stretch/>
        </p:blipFill>
        <p:spPr bwMode="auto">
          <a:xfrm>
            <a:off x="5541918" y="2295177"/>
            <a:ext cx="1339247" cy="99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Pharmacy icon PNG and SVG Vector Free Download">
            <a:extLst>
              <a:ext uri="{FF2B5EF4-FFF2-40B4-BE49-F238E27FC236}">
                <a16:creationId xmlns:a16="http://schemas.microsoft.com/office/drawing/2014/main" id="{F8B594FA-E0E6-4C59-981A-4F07E9AE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51" y="3756167"/>
            <a:ext cx="979862" cy="10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wifi waves">
            <a:extLst>
              <a:ext uri="{FF2B5EF4-FFF2-40B4-BE49-F238E27FC236}">
                <a16:creationId xmlns:a16="http://schemas.microsoft.com/office/drawing/2014/main" id="{DE8BD680-ACCD-B3D5-477E-32ECAB12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1367">
            <a:off x="2866600" y="3298984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wifi waves">
            <a:extLst>
              <a:ext uri="{FF2B5EF4-FFF2-40B4-BE49-F238E27FC236}">
                <a16:creationId xmlns:a16="http://schemas.microsoft.com/office/drawing/2014/main" id="{AB9560CC-AA3A-A7D4-0BA5-FBDECE3DB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4776">
            <a:off x="4023496" y="2837673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wifi waves">
            <a:extLst>
              <a:ext uri="{FF2B5EF4-FFF2-40B4-BE49-F238E27FC236}">
                <a16:creationId xmlns:a16="http://schemas.microsoft.com/office/drawing/2014/main" id="{39D8E580-99EA-6DE0-53CB-0409AEDB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8980">
            <a:off x="4872224" y="3161787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wifi waves">
            <a:extLst>
              <a:ext uri="{FF2B5EF4-FFF2-40B4-BE49-F238E27FC236}">
                <a16:creationId xmlns:a16="http://schemas.microsoft.com/office/drawing/2014/main" id="{137279A1-E3B6-49D5-2660-18AC49B1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4897" y="4048125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237,497 Parcel Icon Images, Stock Photos &amp; Vectors | Shutterstock">
            <a:extLst>
              <a:ext uri="{FF2B5EF4-FFF2-40B4-BE49-F238E27FC236}">
                <a16:creationId xmlns:a16="http://schemas.microsoft.com/office/drawing/2014/main" id="{1CBDC074-6550-C875-637B-B81480C3C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19518" r="25393" b="24867"/>
          <a:stretch/>
        </p:blipFill>
        <p:spPr bwMode="auto">
          <a:xfrm>
            <a:off x="1997852" y="3945725"/>
            <a:ext cx="808727" cy="9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wifi waves">
            <a:extLst>
              <a:ext uri="{FF2B5EF4-FFF2-40B4-BE49-F238E27FC236}">
                <a16:creationId xmlns:a16="http://schemas.microsoft.com/office/drawing/2014/main" id="{EC45CA02-BA70-3AAA-93FD-3EDCAAA9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6992">
            <a:off x="2581797" y="4170541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D41D4E-A16B-BB16-5F14-A24C8D5F3E09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2027652" y="5162583"/>
            <a:ext cx="1314192" cy="10533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7EADEA-18A9-BA43-9F55-2F880F54673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254" t="9066" r="25050" b="5200"/>
          <a:stretch/>
        </p:blipFill>
        <p:spPr>
          <a:xfrm>
            <a:off x="3200400" y="3380053"/>
            <a:ext cx="1996655" cy="2346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16" descr="wifi waves">
            <a:extLst>
              <a:ext uri="{FF2B5EF4-FFF2-40B4-BE49-F238E27FC236}">
                <a16:creationId xmlns:a16="http://schemas.microsoft.com/office/drawing/2014/main" id="{8DC4A31B-ADE8-3A47-9E7B-9A8D3CC6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6811">
            <a:off x="2800885" y="5194627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wifi waves">
            <a:extLst>
              <a:ext uri="{FF2B5EF4-FFF2-40B4-BE49-F238E27FC236}">
                <a16:creationId xmlns:a16="http://schemas.microsoft.com/office/drawing/2014/main" id="{19F8ED82-5035-93EA-FFBF-2167FFC0C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4054">
            <a:off x="5151551" y="5223457"/>
            <a:ext cx="552662" cy="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F2F74F2-E93C-D6FE-16E4-9C928426AB05}"/>
              </a:ext>
            </a:extLst>
          </p:cNvPr>
          <p:cNvSpPr txBox="1"/>
          <p:nvPr/>
        </p:nvSpPr>
        <p:spPr>
          <a:xfrm>
            <a:off x="2588357" y="6123423"/>
            <a:ext cx="3501269" cy="334884"/>
          </a:xfrm>
          <a:prstGeom prst="rect">
            <a:avLst/>
          </a:prstGeom>
          <a:noFill/>
        </p:spPr>
        <p:txBody>
          <a:bodyPr wrap="none" lIns="68580" tIns="34290" rIns="68580" rtlCol="0" anchor="t">
            <a:noAutofit/>
          </a:bodyPr>
          <a:lstStyle/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Read range requirement: 5~10cm</a:t>
            </a:r>
          </a:p>
        </p:txBody>
      </p:sp>
    </p:spTree>
    <p:extLst>
      <p:ext uri="{BB962C8B-B14F-4D97-AF65-F5344CB8AC3E}">
        <p14:creationId xmlns:p14="http://schemas.microsoft.com/office/powerpoint/2010/main" val="70879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7CA8-6030-A83D-176A-C9465475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UHF + AMP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05FB-E533-4999-0EC5-A974A0995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tag for both B2B and B2C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B2B: sub-1GHz backscattering with ~10m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B2C: 2.4GHz backscattering with ~5cm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use cases enabler: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Consumer gets product related information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product properties, warranty, item history, promotion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Consumer self check-out with personal device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read tag and pay, no need to go cashier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Beyond sale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ease of product registration, recycle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Connect the physical world with the virtual world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digital twin, connect items to the cloud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EB883-D4B3-C482-2DE7-F0997D93EB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1068-7756-F64B-345E-6B586276BD3B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3ABBE2-FDF5-993C-08EC-BC6D851FB788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36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2D72-D465-84D8-73A0-13D912CD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AMP Tag Reading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100F2-F1F0-3C71-6C9E-551960AC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4114800"/>
            <a:ext cx="8142288" cy="14807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reader: WiFi transceiver with 2+ antennas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antenna sends reading energizer signal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another antenna receiving backscattered tag signal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major RF and digital changes to popular mobile devices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AMP tag with similar backscattering modulation as UHF tag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FB735-B7FB-FAA1-441A-6826DFADF4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826F-7204-1921-C7A5-8659D505EFD4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BEF28E-AC15-A803-38E7-80F42A2CE72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8972ADA-2580-804E-0289-490FD43AF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357933"/>
              </p:ext>
            </p:extLst>
          </p:nvPr>
        </p:nvGraphicFramePr>
        <p:xfrm>
          <a:off x="1280382" y="1685785"/>
          <a:ext cx="6285390" cy="2429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8364230" imgH="6019905" progId="Visio.Drawing.15">
                  <p:embed/>
                </p:oleObj>
              </mc:Choice>
              <mc:Fallback>
                <p:oleObj name="Visio" r:id="rId2" imgW="18364230" imgH="6019905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8972ADA-2580-804E-0289-490FD43AF7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382" y="1685785"/>
                        <a:ext cx="6285390" cy="2429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25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F8B781-EC37-3122-3C46-930F5CAC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471" y="1481155"/>
            <a:ext cx="4992377" cy="37442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1E0DFB-96D5-AF25-1BF0-ACFD621D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596" y="1497336"/>
            <a:ext cx="4992377" cy="3744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Link Budget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257800"/>
            <a:ext cx="8382000" cy="1217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Friis</a:t>
            </a:r>
            <a:r>
              <a:rPr lang="en-US" sz="1600" b="0" dirty="0"/>
              <a:t> propagation model: </a:t>
            </a:r>
            <a:r>
              <a:rPr lang="en-US" sz="1600" b="0" dirty="0" err="1"/>
              <a:t>Prx</a:t>
            </a:r>
            <a:r>
              <a:rPr lang="en-US" sz="1600" b="0" dirty="0"/>
              <a:t> = Pt + </a:t>
            </a:r>
            <a:r>
              <a:rPr lang="en-US" sz="1600" b="0" dirty="0" err="1"/>
              <a:t>Gtx</a:t>
            </a:r>
            <a:r>
              <a:rPr lang="en-US" sz="1600" b="0" dirty="0"/>
              <a:t> + </a:t>
            </a:r>
            <a:r>
              <a:rPr lang="en-US" sz="1600" b="0" dirty="0" err="1"/>
              <a:t>Grx</a:t>
            </a:r>
            <a:r>
              <a:rPr lang="en-US" sz="1600" b="0" dirty="0"/>
              <a:t> + 20log10(   ) – 20log10(4      d) – L (dB)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/>
              <a:t>WiFi antenna gain: </a:t>
            </a:r>
            <a:r>
              <a:rPr lang="en-US" sz="1200" b="0" dirty="0" err="1"/>
              <a:t>Gtx</a:t>
            </a:r>
            <a:r>
              <a:rPr lang="en-US" sz="1200" b="0" dirty="0"/>
              <a:t> = </a:t>
            </a:r>
            <a:r>
              <a:rPr lang="en-US" sz="1200" b="0" dirty="0" err="1"/>
              <a:t>Grx</a:t>
            </a:r>
            <a:r>
              <a:rPr lang="en-US" sz="1200" b="0" dirty="0"/>
              <a:t> = 2dB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AMP tag activation power: -20dBm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Backscattered modulation loss: L = 6dB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70ECAC-2B7D-3ABD-3703-6FB58CDBBD99}"/>
              </a:ext>
            </a:extLst>
          </p:cNvPr>
          <p:cNvSpPr/>
          <p:nvPr/>
        </p:nvSpPr>
        <p:spPr bwMode="auto">
          <a:xfrm>
            <a:off x="1371600" y="2819400"/>
            <a:ext cx="233363" cy="2286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676D3D-0B89-66BD-BC57-44742352F366}"/>
              </a:ext>
            </a:extLst>
          </p:cNvPr>
          <p:cNvSpPr/>
          <p:nvPr/>
        </p:nvSpPr>
        <p:spPr bwMode="auto">
          <a:xfrm>
            <a:off x="5791200" y="3456214"/>
            <a:ext cx="233363" cy="2286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A6BAC9-D155-DDA9-BE02-7AF53C34D618}"/>
                  </a:ext>
                </a:extLst>
              </p:cNvPr>
              <p:cNvSpPr txBox="1"/>
              <p:nvPr/>
            </p:nvSpPr>
            <p:spPr>
              <a:xfrm>
                <a:off x="5550300" y="5285601"/>
                <a:ext cx="1647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A6BAC9-D155-DDA9-BE02-7AF53C34D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00" y="5285601"/>
                <a:ext cx="164700" cy="276999"/>
              </a:xfrm>
              <a:prstGeom prst="rect">
                <a:avLst/>
              </a:prstGeom>
              <a:blipFill>
                <a:blip r:embed="rId4"/>
                <a:stretch>
                  <a:fillRect l="-39286" r="-3214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226D5B-B39B-DF06-763E-18F63E24048F}"/>
                  </a:ext>
                </a:extLst>
              </p:cNvPr>
              <p:cNvSpPr txBox="1"/>
              <p:nvPr/>
            </p:nvSpPr>
            <p:spPr>
              <a:xfrm>
                <a:off x="6804660" y="5273040"/>
                <a:ext cx="3200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226D5B-B39B-DF06-763E-18F63E240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660" y="5273040"/>
                <a:ext cx="320040" cy="276999"/>
              </a:xfrm>
              <a:prstGeom prst="rect">
                <a:avLst/>
              </a:prstGeom>
              <a:blipFill>
                <a:blip r:embed="rId5"/>
                <a:stretch>
                  <a:fillRect l="-9434" r="-188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97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0</TotalTime>
  <Words>1023</Words>
  <Application>Microsoft Office PowerPoint</Application>
  <PresentationFormat>On-screen Show (4:3)</PresentationFormat>
  <Paragraphs>195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Times New Roman</vt:lpstr>
      <vt:lpstr>Office Theme</vt:lpstr>
      <vt:lpstr>Document</vt:lpstr>
      <vt:lpstr>Visio</vt:lpstr>
      <vt:lpstr>Close-range AMP Backscattering in 2.4GHz</vt:lpstr>
      <vt:lpstr>Introduction</vt:lpstr>
      <vt:lpstr>AMP Backscattering Applications [1]</vt:lpstr>
      <vt:lpstr>RFID Markets</vt:lpstr>
      <vt:lpstr>TODAY: RFID for B2B Applications</vt:lpstr>
      <vt:lpstr>TOMORROW</vt:lpstr>
      <vt:lpstr>UHF + AMP Tag</vt:lpstr>
      <vt:lpstr>WiFi AMP Tag Reading Architecture</vt:lpstr>
      <vt:lpstr>Link Budget Analysis</vt:lpstr>
      <vt:lpstr>Technical Feasibility</vt:lpstr>
      <vt:lpstr>Discussions on Coex with existing WiFi</vt:lpstr>
      <vt:lpstr>Standards Definition</vt:lpstr>
      <vt:lpstr>Summary</vt:lpstr>
      <vt:lpstr>References</vt:lpstr>
      <vt:lpstr>Appendix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rui.cao_2@nxp.com</dc:creator>
  <cp:lastModifiedBy>Rui Cao</cp:lastModifiedBy>
  <cp:revision>2236</cp:revision>
  <cp:lastPrinted>1601-01-01T00:00:00Z</cp:lastPrinted>
  <dcterms:created xsi:type="dcterms:W3CDTF">2015-10-31T00:33:08Z</dcterms:created>
  <dcterms:modified xsi:type="dcterms:W3CDTF">2023-11-14T02:38:17Z</dcterms:modified>
</cp:coreProperties>
</file>