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4"/>
  </p:sldMasterIdLst>
  <p:notesMasterIdLst>
    <p:notesMasterId r:id="rId25"/>
  </p:notesMasterIdLst>
  <p:handoutMasterIdLst>
    <p:handoutMasterId r:id="rId26"/>
  </p:handoutMasterIdLst>
  <p:sldIdLst>
    <p:sldId id="256" r:id="rId5"/>
    <p:sldId id="275" r:id="rId6"/>
    <p:sldId id="265" r:id="rId7"/>
    <p:sldId id="266" r:id="rId8"/>
    <p:sldId id="292" r:id="rId9"/>
    <p:sldId id="304" r:id="rId10"/>
    <p:sldId id="307" r:id="rId11"/>
    <p:sldId id="295" r:id="rId12"/>
    <p:sldId id="306" r:id="rId13"/>
    <p:sldId id="278" r:id="rId14"/>
    <p:sldId id="289" r:id="rId15"/>
    <p:sldId id="290" r:id="rId16"/>
    <p:sldId id="297" r:id="rId17"/>
    <p:sldId id="298" r:id="rId18"/>
    <p:sldId id="272" r:id="rId19"/>
    <p:sldId id="305" r:id="rId20"/>
    <p:sldId id="264" r:id="rId21"/>
    <p:sldId id="299" r:id="rId22"/>
    <p:sldId id="300" r:id="rId23"/>
    <p:sldId id="301"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12F2CF-674F-4715-B0D3-F4959F8D344E}" v="90" dt="2024-01-15T01:20:31.7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76" autoAdjust="0"/>
    <p:restoredTop sz="95033" autoAdjust="0"/>
  </p:normalViewPr>
  <p:slideViewPr>
    <p:cSldViewPr snapToGrid="0">
      <p:cViewPr varScale="1">
        <p:scale>
          <a:sx n="82" d="100"/>
          <a:sy n="82" d="100"/>
        </p:scale>
        <p:origin x="1061"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66" d="100"/>
          <a:sy n="66" d="100"/>
        </p:scale>
        <p:origin x="0" y="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8/10/relationships/authors" Targe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17</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2878282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179591740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5236884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27495615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a:p>
        </p:txBody>
      </p:sp>
    </p:spTree>
    <p:extLst>
      <p:ext uri="{BB962C8B-B14F-4D97-AF65-F5344CB8AC3E}">
        <p14:creationId xmlns:p14="http://schemas.microsoft.com/office/powerpoint/2010/main" val="19761000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20931964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5056679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14</a:t>
            </a:fld>
            <a:endParaRPr lang="en-US"/>
          </a:p>
        </p:txBody>
      </p:sp>
    </p:spTree>
    <p:extLst>
      <p:ext uri="{BB962C8B-B14F-4D97-AF65-F5344CB8AC3E}">
        <p14:creationId xmlns:p14="http://schemas.microsoft.com/office/powerpoint/2010/main" val="9457999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2023</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2023</a:t>
            </a:r>
            <a:endParaRPr lang="en-GB"/>
          </a:p>
        </p:txBody>
      </p:sp>
      <p:sp>
        <p:nvSpPr>
          <p:cNvPr id="6" name="Footer Placeholder 5"/>
          <p:cNvSpPr>
            <a:spLocks noGrp="1"/>
          </p:cNvSpPr>
          <p:nvPr>
            <p:ph type="ftr" idx="11"/>
          </p:nvPr>
        </p:nvSpPr>
        <p:spPr/>
        <p:txBody>
          <a:bodyPr/>
          <a:lstStyle>
            <a:lvl1pPr>
              <a:defRPr/>
            </a:lvl1pPr>
          </a:lstStyle>
          <a:p>
            <a:r>
              <a:rPr lang="en-GB"/>
              <a:t>Mahmoud Kamel, InterDigital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Mahmoud Kamel, InterDigital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2023</a:t>
            </a:r>
            <a:endParaRPr lang="en-GB"/>
          </a:p>
        </p:txBody>
      </p:sp>
      <p:sp>
        <p:nvSpPr>
          <p:cNvPr id="4" name="Footer Placeholder 3"/>
          <p:cNvSpPr>
            <a:spLocks noGrp="1"/>
          </p:cNvSpPr>
          <p:nvPr>
            <p:ph type="ftr" idx="11"/>
          </p:nvPr>
        </p:nvSpPr>
        <p:spPr/>
        <p:txBody>
          <a:bodyPr/>
          <a:lstStyle>
            <a:lvl1pPr>
              <a:defRPr/>
            </a:lvl1pPr>
          </a:lstStyle>
          <a:p>
            <a:r>
              <a:rPr lang="en-GB"/>
              <a:t>Mahmoud Kamel, InterDigital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2023</a:t>
            </a:r>
            <a:endParaRPr lang="en-GB"/>
          </a:p>
        </p:txBody>
      </p:sp>
      <p:sp>
        <p:nvSpPr>
          <p:cNvPr id="3" name="Footer Placeholder 2"/>
          <p:cNvSpPr>
            <a:spLocks noGrp="1"/>
          </p:cNvSpPr>
          <p:nvPr>
            <p:ph type="ftr" idx="11"/>
          </p:nvPr>
        </p:nvSpPr>
        <p:spPr/>
        <p:txBody>
          <a:bodyPr/>
          <a:lstStyle>
            <a:lvl1pPr>
              <a:defRPr/>
            </a:lvl1pPr>
          </a:lstStyle>
          <a:p>
            <a:r>
              <a:rPr lang="en-GB"/>
              <a:t>Mahmoud Kamel, InterDigital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2023</a:t>
            </a:r>
            <a:endParaRPr lang="en-GB"/>
          </a:p>
        </p:txBody>
      </p:sp>
      <p:sp>
        <p:nvSpPr>
          <p:cNvPr id="5" name="Footer Placeholder 4"/>
          <p:cNvSpPr>
            <a:spLocks noGrp="1"/>
          </p:cNvSpPr>
          <p:nvPr>
            <p:ph type="ftr" idx="11"/>
          </p:nvPr>
        </p:nvSpPr>
        <p:spPr/>
        <p:txBody>
          <a:bodyPr/>
          <a:lstStyle>
            <a:lvl1pPr>
              <a:defRPr/>
            </a:lvl1pPr>
          </a:lstStyle>
          <a:p>
            <a:r>
              <a:rPr lang="en-GB"/>
              <a:t>Mahmoud Kamel,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Mahmoud Kamel,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802.11-23/2031r1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0.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0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10.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1.pn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Data Tones Grouping in Tone-Distributed RUs</a:t>
            </a:r>
          </a:p>
        </p:txBody>
      </p:sp>
      <p:sp>
        <p:nvSpPr>
          <p:cNvPr id="3074" name="Rectangle 2"/>
          <p:cNvSpPr>
            <a:spLocks noGrp="1" noChangeArrowheads="1"/>
          </p:cNvSpPr>
          <p:nvPr>
            <p:ph type="subTitle" idx="1"/>
          </p:nvPr>
        </p:nvSpPr>
        <p:spPr>
          <a:xfrm>
            <a:off x="1828800" y="17335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2024-01-10</a:t>
            </a:r>
          </a:p>
        </p:txBody>
      </p:sp>
      <p:sp>
        <p:nvSpPr>
          <p:cNvPr id="6" name="Date Placeholder 3"/>
          <p:cNvSpPr>
            <a:spLocks noGrp="1"/>
          </p:cNvSpPr>
          <p:nvPr>
            <p:ph type="dt" idx="10"/>
          </p:nvPr>
        </p:nvSpPr>
        <p:spPr/>
        <p:txBody>
          <a:bodyPr/>
          <a:lstStyle/>
          <a:p>
            <a:r>
              <a:rPr lang="en-US" dirty="0"/>
              <a:t>November 2023</a:t>
            </a:r>
            <a:endParaRPr lang="en-GB" dirty="0"/>
          </a:p>
        </p:txBody>
      </p:sp>
      <p:sp>
        <p:nvSpPr>
          <p:cNvPr id="7" name="Footer Placeholder 4"/>
          <p:cNvSpPr>
            <a:spLocks noGrp="1"/>
          </p:cNvSpPr>
          <p:nvPr>
            <p:ph type="ftr" idx="11"/>
          </p:nvPr>
        </p:nvSpPr>
        <p:spPr/>
        <p:txBody>
          <a:bodyPr/>
          <a:lstStyle/>
          <a:p>
            <a:r>
              <a:rPr lang="en-GB"/>
              <a:t>Mahmoud Kamel, InterDigital</a:t>
            </a:r>
          </a:p>
        </p:txBody>
      </p:sp>
      <p:sp>
        <p:nvSpPr>
          <p:cNvPr id="8" name="Slide Number Placeholder 5"/>
          <p:cNvSpPr>
            <a:spLocks noGrp="1"/>
          </p:cNvSpPr>
          <p:nvPr>
            <p:ph type="sldNum" idx="12"/>
          </p:nvPr>
        </p:nvSpPr>
        <p:spPr/>
        <p:txBody>
          <a:bodyPr/>
          <a:lstStyle/>
          <a:p>
            <a:r>
              <a:rPr lang="en-GB"/>
              <a:t>Slide </a:t>
            </a:r>
            <a:fld id="{93823DB3-BAA4-4F4A-B4B3-ED9ABE70E976}" type="slidenum">
              <a:rPr lang="en-GB"/>
              <a:pPr/>
              <a:t>1</a:t>
            </a:fld>
            <a:endParaRPr lang="en-GB"/>
          </a:p>
        </p:txBody>
      </p:sp>
      <p:graphicFrame>
        <p:nvGraphicFramePr>
          <p:cNvPr id="3075" name="Object 3"/>
          <p:cNvGraphicFramePr>
            <a:graphicFrameLocks noChangeAspect="1"/>
          </p:cNvGraphicFramePr>
          <p:nvPr>
            <p:extLst>
              <p:ext uri="{D42A27DB-BD31-4B8C-83A1-F6EECF244321}">
                <p14:modId xmlns:p14="http://schemas.microsoft.com/office/powerpoint/2010/main" val="4147158524"/>
              </p:ext>
            </p:extLst>
          </p:nvPr>
        </p:nvGraphicFramePr>
        <p:xfrm>
          <a:off x="981075" y="2408238"/>
          <a:ext cx="10025063" cy="2654300"/>
        </p:xfrm>
        <a:graphic>
          <a:graphicData uri="http://schemas.openxmlformats.org/presentationml/2006/ole">
            <mc:AlternateContent xmlns:mc="http://schemas.openxmlformats.org/markup-compatibility/2006">
              <mc:Choice xmlns:v="urn:schemas-microsoft-com:vml" Requires="v">
                <p:oleObj name="Document" r:id="rId3" imgW="10439485" imgH="2770927" progId="Word.Document.8">
                  <p:embed/>
                </p:oleObj>
              </mc:Choice>
              <mc:Fallback>
                <p:oleObj name="Document" r:id="rId3" imgW="10439485" imgH="2770927" progId="Word.Document.8">
                  <p:embed/>
                  <p:pic>
                    <p:nvPicPr>
                      <p:cNvPr id="3075" name="Object 3"/>
                      <p:cNvPicPr>
                        <a:picLocks noChangeAspect="1" noChangeArrowheads="1"/>
                      </p:cNvPicPr>
                      <p:nvPr/>
                    </p:nvPicPr>
                    <p:blipFill>
                      <a:blip r:embed="rId4"/>
                      <a:srcRect/>
                      <a:stretch>
                        <a:fillRect/>
                      </a:stretch>
                    </p:blipFill>
                    <p:spPr bwMode="auto">
                      <a:xfrm>
                        <a:off x="981075" y="2408238"/>
                        <a:ext cx="10025063" cy="265430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4B3B1-22FB-0698-5F30-B7BEB7FDCF78}"/>
              </a:ext>
            </a:extLst>
          </p:cNvPr>
          <p:cNvSpPr>
            <a:spLocks noGrp="1"/>
          </p:cNvSpPr>
          <p:nvPr>
            <p:ph type="title"/>
          </p:nvPr>
        </p:nvSpPr>
        <p:spPr/>
        <p:txBody>
          <a:bodyPr/>
          <a:lstStyle/>
          <a:p>
            <a:r>
              <a:rPr lang="en-US" dirty="0"/>
              <a:t>Considerations of Grouping of Data Tones</a:t>
            </a:r>
          </a:p>
        </p:txBody>
      </p:sp>
      <p:sp>
        <p:nvSpPr>
          <p:cNvPr id="3" name="Content Placeholder 2">
            <a:extLst>
              <a:ext uri="{FF2B5EF4-FFF2-40B4-BE49-F238E27FC236}">
                <a16:creationId xmlns:a16="http://schemas.microsoft.com/office/drawing/2014/main" id="{F880DB59-E773-C66D-6183-3E6544FD8A33}"/>
              </a:ext>
            </a:extLst>
          </p:cNvPr>
          <p:cNvSpPr>
            <a:spLocks noGrp="1"/>
          </p:cNvSpPr>
          <p:nvPr>
            <p:ph idx="1"/>
          </p:nvPr>
        </p:nvSpPr>
        <p:spPr>
          <a:xfrm>
            <a:off x="914400" y="1981201"/>
            <a:ext cx="8019288" cy="4113213"/>
          </a:xfrm>
        </p:spPr>
        <p:txBody>
          <a:bodyPr/>
          <a:lstStyle/>
          <a:p>
            <a:pPr>
              <a:buFont typeface="Arial" panose="020B0604020202020204" pitchFamily="34" charset="0"/>
              <a:buChar char="•"/>
            </a:pPr>
            <a:r>
              <a:rPr lang="en-US" b="1" dirty="0"/>
              <a:t>Several considerations for data tones grouping of dRUs  </a:t>
            </a:r>
          </a:p>
          <a:p>
            <a:pPr lvl="1">
              <a:buFont typeface="Arial" panose="020B0604020202020204" pitchFamily="34" charset="0"/>
              <a:buChar char="•"/>
            </a:pPr>
            <a:r>
              <a:rPr lang="en-US" b="1" dirty="0"/>
              <a:t>Simplicity: </a:t>
            </a:r>
            <a:r>
              <a:rPr lang="en-US" dirty="0"/>
              <a:t>Larger dRUs may be simply comprised of smaller dRUs</a:t>
            </a:r>
            <a:endParaRPr lang="en-US" b="1" dirty="0"/>
          </a:p>
          <a:p>
            <a:pPr lvl="1">
              <a:buFont typeface="Arial" panose="020B0604020202020204" pitchFamily="34" charset="0"/>
              <a:buChar char="•"/>
            </a:pPr>
            <a:r>
              <a:rPr lang="en-US" b="1" dirty="0"/>
              <a:t>Performance: </a:t>
            </a:r>
            <a:r>
              <a:rPr lang="en-US" dirty="0"/>
              <a:t>Some tone plans may have a better PER performance than others</a:t>
            </a:r>
            <a:endParaRPr lang="en-US" b="1" dirty="0"/>
          </a:p>
          <a:p>
            <a:pPr lvl="1">
              <a:buFont typeface="Arial" panose="020B0604020202020204" pitchFamily="34" charset="0"/>
              <a:buChar char="•"/>
            </a:pPr>
            <a:r>
              <a:rPr lang="en-US" b="1" dirty="0"/>
              <a:t>Maximum Power Boost: </a:t>
            </a:r>
            <a:r>
              <a:rPr lang="en-US" dirty="0"/>
              <a:t>A tradeoff between the maximum power boost and the mitigation of CFO may be considered</a:t>
            </a:r>
          </a:p>
          <a:p>
            <a:pPr lvl="1">
              <a:buFont typeface="Arial" panose="020B0604020202020204" pitchFamily="34" charset="0"/>
              <a:buChar char="•"/>
            </a:pPr>
            <a:r>
              <a:rPr lang="en-US" b="1" dirty="0"/>
              <a:t>Diversity vs Phase Tracking: </a:t>
            </a:r>
            <a:r>
              <a:rPr lang="en-US" dirty="0"/>
              <a:t>Grouping of data tones enables LTF-assisted phase tracking which in turn improves the performance, but may also impact the gain of frequency diversity in dRUs</a:t>
            </a:r>
          </a:p>
          <a:p>
            <a:pPr marL="457200" lvl="1" indent="0"/>
            <a:endParaRPr lang="en-US" b="1" dirty="0"/>
          </a:p>
          <a:p>
            <a:endParaRPr lang="en-US" dirty="0"/>
          </a:p>
        </p:txBody>
      </p:sp>
      <p:sp>
        <p:nvSpPr>
          <p:cNvPr id="4" name="Slide Number Placeholder 3">
            <a:extLst>
              <a:ext uri="{FF2B5EF4-FFF2-40B4-BE49-F238E27FC236}">
                <a16:creationId xmlns:a16="http://schemas.microsoft.com/office/drawing/2014/main" id="{CC72DE3D-9B93-CC0A-5B45-4EB45CB4BBD7}"/>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Footer Placeholder 4">
            <a:extLst>
              <a:ext uri="{FF2B5EF4-FFF2-40B4-BE49-F238E27FC236}">
                <a16:creationId xmlns:a16="http://schemas.microsoft.com/office/drawing/2014/main" id="{47D9183A-711E-73AA-A4A8-C6358282D830}"/>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D94FA088-0C20-60B8-EE26-F7385F7EF80B}"/>
              </a:ext>
            </a:extLst>
          </p:cNvPr>
          <p:cNvSpPr>
            <a:spLocks noGrp="1"/>
          </p:cNvSpPr>
          <p:nvPr>
            <p:ph type="dt" idx="15"/>
          </p:nvPr>
        </p:nvSpPr>
        <p:spPr/>
        <p:txBody>
          <a:bodyPr/>
          <a:lstStyle/>
          <a:p>
            <a:r>
              <a:rPr lang="en-US"/>
              <a:t>November 2023</a:t>
            </a:r>
            <a:endParaRPr lang="en-GB"/>
          </a:p>
        </p:txBody>
      </p:sp>
      <p:graphicFrame>
        <p:nvGraphicFramePr>
          <p:cNvPr id="7" name="Table 7">
            <a:extLst>
              <a:ext uri="{FF2B5EF4-FFF2-40B4-BE49-F238E27FC236}">
                <a16:creationId xmlns:a16="http://schemas.microsoft.com/office/drawing/2014/main" id="{017E340F-0C55-ED66-CC96-ABB64AFBC8C6}"/>
              </a:ext>
            </a:extLst>
          </p:cNvPr>
          <p:cNvGraphicFramePr>
            <a:graphicFrameLocks/>
          </p:cNvGraphicFramePr>
          <p:nvPr>
            <p:extLst>
              <p:ext uri="{D42A27DB-BD31-4B8C-83A1-F6EECF244321}">
                <p14:modId xmlns:p14="http://schemas.microsoft.com/office/powerpoint/2010/main" val="390865838"/>
              </p:ext>
            </p:extLst>
          </p:nvPr>
        </p:nvGraphicFramePr>
        <p:xfrm>
          <a:off x="9390458" y="2132014"/>
          <a:ext cx="2209638" cy="2970482"/>
        </p:xfrm>
        <a:graphic>
          <a:graphicData uri="http://schemas.openxmlformats.org/drawingml/2006/table">
            <a:tbl>
              <a:tblPr firstRow="1" bandRow="1">
                <a:tableStyleId>{5C22544A-7EE6-4342-B048-85BDC9FD1C3A}</a:tableStyleId>
              </a:tblPr>
              <a:tblGrid>
                <a:gridCol w="1092092">
                  <a:extLst>
                    <a:ext uri="{9D8B030D-6E8A-4147-A177-3AD203B41FA5}">
                      <a16:colId xmlns:a16="http://schemas.microsoft.com/office/drawing/2014/main" val="1874772155"/>
                    </a:ext>
                  </a:extLst>
                </a:gridCol>
                <a:gridCol w="1117546">
                  <a:extLst>
                    <a:ext uri="{9D8B030D-6E8A-4147-A177-3AD203B41FA5}">
                      <a16:colId xmlns:a16="http://schemas.microsoft.com/office/drawing/2014/main" val="654211687"/>
                    </a:ext>
                  </a:extLst>
                </a:gridCol>
              </a:tblGrid>
              <a:tr h="912122">
                <a:tc>
                  <a:txBody>
                    <a:bodyPr/>
                    <a:lstStyle/>
                    <a:p>
                      <a:pPr algn="ctr" fontAlgn="b"/>
                      <a:r>
                        <a:rPr lang="en-US" sz="1400" b="1" i="0" u="none" strike="noStrike" dirty="0">
                          <a:solidFill>
                            <a:srgbClr val="000000"/>
                          </a:solidFill>
                          <a:effectLst/>
                          <a:latin typeface="Cambria" panose="02040503050406030204" pitchFamily="18" charset="0"/>
                          <a:ea typeface="Cambria" panose="02040503050406030204" pitchFamily="18" charset="0"/>
                        </a:rPr>
                        <a:t>Group Size</a:t>
                      </a:r>
                    </a:p>
                  </a:txBody>
                  <a:tcPr marL="9525" marR="9525" marT="9525" marB="0" anchor="ctr"/>
                </a:tc>
                <a:tc>
                  <a:txBody>
                    <a:bodyPr/>
                    <a:lstStyle/>
                    <a:p>
                      <a:pPr algn="ctr" fontAlgn="b"/>
                      <a:r>
                        <a:rPr lang="en-US" sz="1400" b="1" i="0" u="none" strike="noStrike" kern="1200" dirty="0">
                          <a:solidFill>
                            <a:srgbClr val="000000"/>
                          </a:solidFill>
                          <a:effectLst/>
                          <a:latin typeface="Cambria" panose="02040503050406030204" pitchFamily="18" charset="0"/>
                          <a:ea typeface="Cambria" panose="02040503050406030204" pitchFamily="18" charset="0"/>
                          <a:cs typeface="+mn-cs"/>
                        </a:rPr>
                        <a:t>Power Boost Factor [dB]</a:t>
                      </a:r>
                    </a:p>
                  </a:txBody>
                  <a:tcPr marL="9525" marR="9525" marT="9525" marB="0" anchor="ctr"/>
                </a:tc>
                <a:extLst>
                  <a:ext uri="{0D108BD9-81ED-4DB2-BD59-A6C34878D82A}">
                    <a16:rowId xmlns:a16="http://schemas.microsoft.com/office/drawing/2014/main" val="33996292"/>
                  </a:ext>
                </a:extLst>
              </a:tr>
              <a:tr h="514590">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400" b="1" i="0" u="none" strike="noStrike" dirty="0">
                          <a:solidFill>
                            <a:srgbClr val="000000"/>
                          </a:solidFill>
                          <a:effectLst/>
                          <a:latin typeface="Century Gothic (Body)"/>
                        </a:rPr>
                        <a:t>1</a:t>
                      </a:r>
                    </a:p>
                  </a:txBody>
                  <a:tcPr marL="9525" marR="9525" marT="9525" marB="0" anchor="ctr"/>
                </a:tc>
                <a:tc>
                  <a:txBody>
                    <a:bodyPr/>
                    <a:lstStyle/>
                    <a:p>
                      <a:pPr algn="ctr" fontAlgn="b"/>
                      <a:r>
                        <a:rPr lang="en-US" sz="1400" b="0" i="0" u="none" strike="noStrike" dirty="0">
                          <a:solidFill>
                            <a:srgbClr val="000000"/>
                          </a:solidFill>
                          <a:effectLst/>
                          <a:latin typeface="Century Gothic (Body)"/>
                        </a:rPr>
                        <a:t>8.13</a:t>
                      </a:r>
                    </a:p>
                  </a:txBody>
                  <a:tcPr marL="9525" marR="9525" marT="9525" marB="0" anchor="ctr"/>
                </a:tc>
                <a:extLst>
                  <a:ext uri="{0D108BD9-81ED-4DB2-BD59-A6C34878D82A}">
                    <a16:rowId xmlns:a16="http://schemas.microsoft.com/office/drawing/2014/main" val="2869595869"/>
                  </a:ext>
                </a:extLst>
              </a:tr>
              <a:tr h="514590">
                <a:tc>
                  <a:txBody>
                    <a:bodyPr/>
                    <a:lstStyle/>
                    <a:p>
                      <a:pPr algn="ctr" fontAlgn="b"/>
                      <a:r>
                        <a:rPr lang="en-US" sz="1400" b="1" i="0" u="none" strike="noStrike" dirty="0">
                          <a:solidFill>
                            <a:srgbClr val="000000"/>
                          </a:solidFill>
                          <a:effectLst/>
                          <a:latin typeface="Century Gothic (Body)"/>
                        </a:rPr>
                        <a:t>2</a:t>
                      </a:r>
                    </a:p>
                  </a:txBody>
                  <a:tcPr marL="9525" marR="9525" marT="9525" marB="0" anchor="ctr"/>
                </a:tc>
                <a:tc>
                  <a:txBody>
                    <a:bodyPr/>
                    <a:lstStyle/>
                    <a:p>
                      <a:pPr algn="ctr" fontAlgn="b"/>
                      <a:r>
                        <a:rPr lang="en-US" sz="1400" b="0" i="0" u="none" strike="noStrike" dirty="0">
                          <a:solidFill>
                            <a:srgbClr val="000000"/>
                          </a:solidFill>
                          <a:effectLst/>
                          <a:latin typeface="Century Gothic (Body)"/>
                        </a:rPr>
                        <a:t>8.13</a:t>
                      </a:r>
                    </a:p>
                  </a:txBody>
                  <a:tcPr marL="9525" marR="9525" marT="9525" marB="0" anchor="ctr"/>
                </a:tc>
                <a:extLst>
                  <a:ext uri="{0D108BD9-81ED-4DB2-BD59-A6C34878D82A}">
                    <a16:rowId xmlns:a16="http://schemas.microsoft.com/office/drawing/2014/main" val="1589706354"/>
                  </a:ext>
                </a:extLst>
              </a:tr>
              <a:tr h="514590">
                <a:tc>
                  <a:txBody>
                    <a:bodyPr/>
                    <a:lstStyle/>
                    <a:p>
                      <a:pPr algn="ctr" fontAlgn="b"/>
                      <a:r>
                        <a:rPr lang="en-US" sz="1400" b="1" i="0" u="none" strike="noStrike" dirty="0">
                          <a:solidFill>
                            <a:srgbClr val="000000"/>
                          </a:solidFill>
                          <a:effectLst/>
                          <a:latin typeface="Century Gothic (Body)"/>
                        </a:rPr>
                        <a:t>3</a:t>
                      </a:r>
                    </a:p>
                  </a:txBody>
                  <a:tcPr marL="9525" marR="9525" marT="9525" marB="0" anchor="ctr"/>
                </a:tc>
                <a:tc>
                  <a:txBody>
                    <a:bodyPr/>
                    <a:lstStyle/>
                    <a:p>
                      <a:pPr algn="ctr" fontAlgn="b"/>
                      <a:r>
                        <a:rPr lang="en-US" sz="1400" b="0" i="0" u="none" strike="noStrike" dirty="0">
                          <a:solidFill>
                            <a:srgbClr val="000000"/>
                          </a:solidFill>
                          <a:effectLst/>
                          <a:latin typeface="Century Gothic (Body)"/>
                        </a:rPr>
                        <a:t>6.37</a:t>
                      </a:r>
                    </a:p>
                  </a:txBody>
                  <a:tcPr marL="9525" marR="9525" marT="9525" marB="0" anchor="ctr"/>
                </a:tc>
                <a:extLst>
                  <a:ext uri="{0D108BD9-81ED-4DB2-BD59-A6C34878D82A}">
                    <a16:rowId xmlns:a16="http://schemas.microsoft.com/office/drawing/2014/main" val="2738168994"/>
                  </a:ext>
                </a:extLst>
              </a:tr>
              <a:tr h="514590">
                <a:tc>
                  <a:txBody>
                    <a:bodyPr/>
                    <a:lstStyle/>
                    <a:p>
                      <a:pPr algn="ctr" fontAlgn="b"/>
                      <a:r>
                        <a:rPr lang="en-US" sz="1400" b="1" i="0" u="none" strike="noStrike" dirty="0">
                          <a:solidFill>
                            <a:srgbClr val="000000"/>
                          </a:solidFill>
                          <a:effectLst/>
                          <a:latin typeface="Century Gothic (Body)"/>
                        </a:rPr>
                        <a:t>4</a:t>
                      </a:r>
                    </a:p>
                  </a:txBody>
                  <a:tcPr marL="9525" marR="9525" marT="9525" marB="0" anchor="ctr"/>
                </a:tc>
                <a:tc>
                  <a:txBody>
                    <a:bodyPr/>
                    <a:lstStyle/>
                    <a:p>
                      <a:pPr algn="ctr" fontAlgn="b"/>
                      <a:r>
                        <a:rPr lang="en-US" sz="1400" b="0" i="0" u="none" strike="noStrike" dirty="0">
                          <a:solidFill>
                            <a:srgbClr val="000000"/>
                          </a:solidFill>
                          <a:effectLst/>
                          <a:latin typeface="Century Gothic (Body)"/>
                        </a:rPr>
                        <a:t>5.12</a:t>
                      </a:r>
                    </a:p>
                  </a:txBody>
                  <a:tcPr marL="9525" marR="9525" marT="9525" marB="0" anchor="ctr"/>
                </a:tc>
                <a:extLst>
                  <a:ext uri="{0D108BD9-81ED-4DB2-BD59-A6C34878D82A}">
                    <a16:rowId xmlns:a16="http://schemas.microsoft.com/office/drawing/2014/main" val="3027362637"/>
                  </a:ext>
                </a:extLst>
              </a:tr>
            </a:tbl>
          </a:graphicData>
        </a:graphic>
      </p:graphicFrame>
    </p:spTree>
    <p:extLst>
      <p:ext uri="{BB962C8B-B14F-4D97-AF65-F5344CB8AC3E}">
        <p14:creationId xmlns:p14="http://schemas.microsoft.com/office/powerpoint/2010/main" val="41764814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46BBE-C9CB-1F2B-07CC-BA82FB5F6081}"/>
              </a:ext>
            </a:extLst>
          </p:cNvPr>
          <p:cNvSpPr>
            <a:spLocks noGrp="1"/>
          </p:cNvSpPr>
          <p:nvPr>
            <p:ph type="title"/>
          </p:nvPr>
        </p:nvSpPr>
        <p:spPr/>
        <p:txBody>
          <a:bodyPr/>
          <a:lstStyle/>
          <a:p>
            <a:r>
              <a:rPr lang="en-US"/>
              <a:t>Simulation Environment</a:t>
            </a:r>
          </a:p>
        </p:txBody>
      </p:sp>
      <p:sp>
        <p:nvSpPr>
          <p:cNvPr id="3" name="Content Placeholder 2">
            <a:extLst>
              <a:ext uri="{FF2B5EF4-FFF2-40B4-BE49-F238E27FC236}">
                <a16:creationId xmlns:a16="http://schemas.microsoft.com/office/drawing/2014/main" id="{D756C615-1F01-806A-3611-F0517EDBBAB4}"/>
              </a:ext>
            </a:extLst>
          </p:cNvPr>
          <p:cNvSpPr>
            <a:spLocks noGrp="1"/>
          </p:cNvSpPr>
          <p:nvPr>
            <p:ph idx="1"/>
          </p:nvPr>
        </p:nvSpPr>
        <p:spPr>
          <a:xfrm>
            <a:off x="914401" y="1633835"/>
            <a:ext cx="10361084" cy="4113213"/>
          </a:xfrm>
        </p:spPr>
        <p:txBody>
          <a:bodyPr/>
          <a:lstStyle/>
          <a:p>
            <a:pPr>
              <a:buFont typeface="Arial" panose="020B0604020202020204" pitchFamily="34" charset="0"/>
              <a:buChar char="•"/>
            </a:pPr>
            <a:r>
              <a:rPr lang="en-US" dirty="0"/>
              <a:t>Simulation Parameters </a:t>
            </a:r>
          </a:p>
          <a:p>
            <a:pPr lvl="1">
              <a:buFont typeface="Arial" panose="020B0604020202020204" pitchFamily="34" charset="0"/>
              <a:buChar char="•"/>
            </a:pPr>
            <a:r>
              <a:rPr lang="en-US" sz="1800" dirty="0"/>
              <a:t>Channel Bandwidth = 20 MHz (nine 26-tones dRUs)</a:t>
            </a:r>
          </a:p>
          <a:p>
            <a:pPr lvl="1">
              <a:buFont typeface="Arial" panose="020B0604020202020204" pitchFamily="34" charset="0"/>
              <a:buChar char="•"/>
            </a:pPr>
            <a:r>
              <a:rPr lang="en-US" sz="1800" dirty="0"/>
              <a:t>LDPC Coding , MCS = 0, MCS = 3 and MCS = 7</a:t>
            </a:r>
          </a:p>
          <a:p>
            <a:pPr lvl="1">
              <a:buFont typeface="Arial" panose="020B0604020202020204" pitchFamily="34" charset="0"/>
              <a:buChar char="•"/>
            </a:pPr>
            <a:r>
              <a:rPr lang="en-US" sz="1800" dirty="0"/>
              <a:t>SISO with Channel Model D</a:t>
            </a:r>
            <a:endParaRPr lang="en-US" sz="1800" strike="sngStrike" dirty="0">
              <a:highlight>
                <a:srgbClr val="FFFF00"/>
              </a:highlight>
            </a:endParaRPr>
          </a:p>
          <a:p>
            <a:pPr lvl="1">
              <a:buFont typeface="Arial" panose="020B0604020202020204" pitchFamily="34" charset="0"/>
              <a:buChar char="•"/>
            </a:pPr>
            <a:r>
              <a:rPr lang="en-US" sz="1800" dirty="0"/>
              <a:t>Residual CFO:     [dRU1:+CFO, dRU2: -CFO, …, dRU9: +CFO]</a:t>
            </a:r>
          </a:p>
          <a:p>
            <a:pPr lvl="2">
              <a:buFont typeface="Arial" panose="020B0604020202020204" pitchFamily="34" charset="0"/>
              <a:buChar char="•"/>
            </a:pPr>
            <a:r>
              <a:rPr lang="en-US" sz="1600" dirty="0"/>
              <a:t>CFO = 0 and 300 Hz are considered </a:t>
            </a:r>
          </a:p>
          <a:p>
            <a:pPr lvl="2">
              <a:buFont typeface="Arial" panose="020B0604020202020204" pitchFamily="34" charset="0"/>
              <a:buChar char="•"/>
            </a:pPr>
            <a:r>
              <a:rPr lang="en-US" sz="1600" dirty="0"/>
              <a:t>Phase tracking is always used</a:t>
            </a:r>
          </a:p>
          <a:p>
            <a:pPr lvl="1">
              <a:buFont typeface="Arial" panose="020B0604020202020204" pitchFamily="34" charset="0"/>
              <a:buChar char="•"/>
            </a:pPr>
            <a:r>
              <a:rPr lang="en-US" sz="1800" dirty="0"/>
              <a:t>SNR is defined as the average SNR per user.</a:t>
            </a:r>
          </a:p>
          <a:p>
            <a:pPr lvl="1">
              <a:buFont typeface="Arial" panose="020B0604020202020204" pitchFamily="34" charset="0"/>
              <a:buChar char="•"/>
            </a:pPr>
            <a:r>
              <a:rPr lang="en-US" sz="1800" dirty="0"/>
              <a:t>The dRUs are comprised using 2×12 grouping scheme (see Slide 6)</a:t>
            </a:r>
          </a:p>
          <a:p>
            <a:pPr lvl="1">
              <a:buFont typeface="Arial" panose="020B0604020202020204" pitchFamily="34" charset="0"/>
              <a:buChar char="•"/>
            </a:pPr>
            <a:r>
              <a:rPr lang="en-US" sz="1800" dirty="0"/>
              <a:t>Ungrouped dRUs tone plan is referring to Method 1 in Slide 4  </a:t>
            </a:r>
          </a:p>
          <a:p>
            <a:pPr lvl="1">
              <a:buFont typeface="Arial" panose="020B0604020202020204" pitchFamily="34" charset="0"/>
              <a:buChar char="•"/>
            </a:pPr>
            <a:r>
              <a:rPr lang="en-US" sz="1800" dirty="0"/>
              <a:t>Packet Size = 100 bytes </a:t>
            </a:r>
          </a:p>
          <a:p>
            <a:pPr lvl="1">
              <a:buFont typeface="Arial" panose="020B0604020202020204" pitchFamily="34" charset="0"/>
              <a:buChar char="•"/>
            </a:pPr>
            <a:r>
              <a:rPr lang="en-US" sz="1800" dirty="0"/>
              <a:t>Pilot Positions: in the middle of the 4</a:t>
            </a:r>
            <a:r>
              <a:rPr lang="en-US" sz="1800" baseline="30000" dirty="0"/>
              <a:t>th</a:t>
            </a:r>
            <a:r>
              <a:rPr lang="en-US" sz="1800" dirty="0"/>
              <a:t> and the 9</a:t>
            </a:r>
            <a:r>
              <a:rPr lang="en-US" sz="1800" baseline="30000" dirty="0"/>
              <a:t>th</a:t>
            </a:r>
            <a:r>
              <a:rPr lang="en-US" sz="1800" dirty="0"/>
              <a:t> data tones groups </a:t>
            </a:r>
            <a:endParaRPr lang="en-US" sz="1800" dirty="0">
              <a:cs typeface="Times New Roman"/>
            </a:endParaRPr>
          </a:p>
          <a:p>
            <a:pPr lvl="1">
              <a:buFont typeface="Arial" panose="020B0604020202020204" pitchFamily="34" charset="0"/>
              <a:buChar char="•"/>
            </a:pPr>
            <a:r>
              <a:rPr lang="en-US" sz="1800" dirty="0">
                <a:cs typeface="Times New Roman"/>
              </a:rPr>
              <a:t>Channel smoothing weights a = 2 and b = 1</a:t>
            </a:r>
          </a:p>
          <a:p>
            <a:pPr lvl="1">
              <a:buFont typeface="Arial" panose="020B0604020202020204" pitchFamily="34" charset="0"/>
              <a:buChar char="•"/>
            </a:pPr>
            <a:r>
              <a:rPr lang="en-US" sz="1800" dirty="0"/>
              <a:t>The PER for the first dRU is considered</a:t>
            </a:r>
          </a:p>
          <a:p>
            <a:pPr marL="457200" lvl="1" indent="0"/>
            <a:r>
              <a:rPr lang="en-US" dirty="0"/>
              <a:t>  </a:t>
            </a:r>
          </a:p>
          <a:p>
            <a:pPr lvl="1">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38D1D071-C80A-7AF4-DC1C-693B9B3042DD}"/>
              </a:ext>
            </a:extLst>
          </p:cNvPr>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Footer Placeholder 4">
            <a:extLst>
              <a:ext uri="{FF2B5EF4-FFF2-40B4-BE49-F238E27FC236}">
                <a16:creationId xmlns:a16="http://schemas.microsoft.com/office/drawing/2014/main" id="{A404CC90-1F34-8A04-C7F1-8080137A187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257AB64-6E31-059B-8A01-A209B7B499CA}"/>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23037914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90F9-50FD-36C1-88CD-4BB9DD1CD792}"/>
              </a:ext>
            </a:extLst>
          </p:cNvPr>
          <p:cNvSpPr>
            <a:spLocks noGrp="1"/>
          </p:cNvSpPr>
          <p:nvPr>
            <p:ph type="title"/>
          </p:nvPr>
        </p:nvSpPr>
        <p:spPr/>
        <p:txBody>
          <a:bodyPr/>
          <a:lstStyle/>
          <a:p>
            <a:r>
              <a:rPr lang="en-US" dirty="0"/>
              <a:t>MCS 0 in Channel D</a:t>
            </a:r>
          </a:p>
        </p:txBody>
      </p:sp>
      <p:sp>
        <p:nvSpPr>
          <p:cNvPr id="4" name="Slide Number Placeholder 3">
            <a:extLst>
              <a:ext uri="{FF2B5EF4-FFF2-40B4-BE49-F238E27FC236}">
                <a16:creationId xmlns:a16="http://schemas.microsoft.com/office/drawing/2014/main" id="{63D6F77B-69DB-050C-B93B-281F2BD397BF}"/>
              </a:ext>
            </a:extLst>
          </p:cNvPr>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Footer Placeholder 4">
            <a:extLst>
              <a:ext uri="{FF2B5EF4-FFF2-40B4-BE49-F238E27FC236}">
                <a16:creationId xmlns:a16="http://schemas.microsoft.com/office/drawing/2014/main" id="{64CEA8F2-3FD8-E559-D0A6-6DEB523A86C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46E1F04-317F-29AC-CCA6-37276A4D953F}"/>
              </a:ext>
            </a:extLst>
          </p:cNvPr>
          <p:cNvSpPr>
            <a:spLocks noGrp="1"/>
          </p:cNvSpPr>
          <p:nvPr>
            <p:ph type="dt" idx="15"/>
          </p:nvPr>
        </p:nvSpPr>
        <p:spPr/>
        <p:txBody>
          <a:bodyPr/>
          <a:lstStyle/>
          <a:p>
            <a:r>
              <a:rPr lang="en-US"/>
              <a:t>November 2023</a:t>
            </a:r>
            <a:endParaRPr lang="en-GB"/>
          </a:p>
        </p:txBody>
      </p:sp>
      <p:sp>
        <p:nvSpPr>
          <p:cNvPr id="12" name="Content Placeholder 2">
            <a:extLst>
              <a:ext uri="{FF2B5EF4-FFF2-40B4-BE49-F238E27FC236}">
                <a16:creationId xmlns:a16="http://schemas.microsoft.com/office/drawing/2014/main" id="{8EB357AE-7687-1E59-A7B0-7121D6F744B2}"/>
              </a:ext>
            </a:extLst>
          </p:cNvPr>
          <p:cNvSpPr txBox="1">
            <a:spLocks/>
          </p:cNvSpPr>
          <p:nvPr/>
        </p:nvSpPr>
        <p:spPr bwMode="auto">
          <a:xfrm>
            <a:off x="7856601" y="2103120"/>
            <a:ext cx="3944015" cy="34719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Grouping of data tones yields a nice PER performance improvement if LTF-assisted phase tracking is applied (red curves).</a:t>
            </a:r>
          </a:p>
          <a:p>
            <a:pPr>
              <a:buFont typeface="Arial" panose="020B0604020202020204" pitchFamily="34" charset="0"/>
              <a:buChar char="•"/>
            </a:pPr>
            <a:r>
              <a:rPr lang="en-US" sz="1800" b="0" kern="0" dirty="0"/>
              <a:t>Further PER performance improvement is also achievable if channel smoothing is applied (green curves) .</a:t>
            </a:r>
          </a:p>
          <a:p>
            <a:pPr>
              <a:buFont typeface="Arial" panose="020B0604020202020204" pitchFamily="34" charset="0"/>
              <a:buChar char="•"/>
            </a:pPr>
            <a:r>
              <a:rPr lang="en-US" sz="1800" b="0" kern="0" dirty="0"/>
              <a:t>No loss in the performance of data tones grouping if conventional phase tracking is applied (blue curves). The performance is no worse than the ungrouped data tones (black curves). </a:t>
            </a:r>
          </a:p>
        </p:txBody>
      </p:sp>
      <p:pic>
        <p:nvPicPr>
          <p:cNvPr id="7" name="Picture 6" descr="A graph with different colored lines&#10;&#10;Description automatically generated">
            <a:extLst>
              <a:ext uri="{FF2B5EF4-FFF2-40B4-BE49-F238E27FC236}">
                <a16:creationId xmlns:a16="http://schemas.microsoft.com/office/drawing/2014/main" id="{53FE3EA9-2AFA-E395-BD59-861D217A075B}"/>
              </a:ext>
            </a:extLst>
          </p:cNvPr>
          <p:cNvPicPr>
            <a:picLocks noChangeAspect="1"/>
          </p:cNvPicPr>
          <p:nvPr/>
        </p:nvPicPr>
        <p:blipFill rotWithShape="1">
          <a:blip r:embed="rId3">
            <a:extLst>
              <a:ext uri="{28A0092B-C50C-407E-A947-70E740481C1C}">
                <a14:useLocalDpi xmlns:a14="http://schemas.microsoft.com/office/drawing/2010/main" val="0"/>
              </a:ext>
            </a:extLst>
          </a:blip>
          <a:srcRect l="7622" t="1747" r="8501" b="2300"/>
          <a:stretch/>
        </p:blipFill>
        <p:spPr>
          <a:xfrm>
            <a:off x="0" y="1828299"/>
            <a:ext cx="7951577" cy="4116977"/>
          </a:xfrm>
          <a:prstGeom prst="rect">
            <a:avLst/>
          </a:prstGeom>
        </p:spPr>
      </p:pic>
    </p:spTree>
    <p:extLst>
      <p:ext uri="{BB962C8B-B14F-4D97-AF65-F5344CB8AC3E}">
        <p14:creationId xmlns:p14="http://schemas.microsoft.com/office/powerpoint/2010/main" val="16477569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90F9-50FD-36C1-88CD-4BB9DD1CD792}"/>
              </a:ext>
            </a:extLst>
          </p:cNvPr>
          <p:cNvSpPr>
            <a:spLocks noGrp="1"/>
          </p:cNvSpPr>
          <p:nvPr>
            <p:ph type="title"/>
          </p:nvPr>
        </p:nvSpPr>
        <p:spPr/>
        <p:txBody>
          <a:bodyPr/>
          <a:lstStyle/>
          <a:p>
            <a:r>
              <a:rPr lang="en-US" dirty="0"/>
              <a:t>MCS 3 in Channel D</a:t>
            </a:r>
          </a:p>
        </p:txBody>
      </p:sp>
      <p:sp>
        <p:nvSpPr>
          <p:cNvPr id="4" name="Slide Number Placeholder 3">
            <a:extLst>
              <a:ext uri="{FF2B5EF4-FFF2-40B4-BE49-F238E27FC236}">
                <a16:creationId xmlns:a16="http://schemas.microsoft.com/office/drawing/2014/main" id="{63D6F77B-69DB-050C-B93B-281F2BD397BF}"/>
              </a:ext>
            </a:extLst>
          </p:cNvPr>
          <p:cNvSpPr>
            <a:spLocks noGrp="1"/>
          </p:cNvSpPr>
          <p:nvPr>
            <p:ph type="sldNum" idx="12"/>
          </p:nvPr>
        </p:nvSpPr>
        <p:spPr/>
        <p:txBody>
          <a:bodyPr/>
          <a:lstStyle/>
          <a:p>
            <a:r>
              <a:rPr lang="en-GB"/>
              <a:t>Slide </a:t>
            </a:r>
            <a:fld id="{440F5867-744E-4AA6-B0ED-4C44D2DFBB7B}" type="slidenum">
              <a:rPr lang="en-GB" smtClean="0"/>
              <a:pPr/>
              <a:t>13</a:t>
            </a:fld>
            <a:endParaRPr lang="en-GB"/>
          </a:p>
        </p:txBody>
      </p:sp>
      <p:sp>
        <p:nvSpPr>
          <p:cNvPr id="5" name="Footer Placeholder 4">
            <a:extLst>
              <a:ext uri="{FF2B5EF4-FFF2-40B4-BE49-F238E27FC236}">
                <a16:creationId xmlns:a16="http://schemas.microsoft.com/office/drawing/2014/main" id="{64CEA8F2-3FD8-E559-D0A6-6DEB523A86C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46E1F04-317F-29AC-CCA6-37276A4D953F}"/>
              </a:ext>
            </a:extLst>
          </p:cNvPr>
          <p:cNvSpPr>
            <a:spLocks noGrp="1"/>
          </p:cNvSpPr>
          <p:nvPr>
            <p:ph type="dt" idx="15"/>
          </p:nvPr>
        </p:nvSpPr>
        <p:spPr/>
        <p:txBody>
          <a:bodyPr/>
          <a:lstStyle/>
          <a:p>
            <a:r>
              <a:rPr lang="en-US"/>
              <a:t>November 2023</a:t>
            </a:r>
            <a:endParaRPr lang="en-GB"/>
          </a:p>
        </p:txBody>
      </p:sp>
      <p:sp>
        <p:nvSpPr>
          <p:cNvPr id="12" name="Content Placeholder 2">
            <a:extLst>
              <a:ext uri="{FF2B5EF4-FFF2-40B4-BE49-F238E27FC236}">
                <a16:creationId xmlns:a16="http://schemas.microsoft.com/office/drawing/2014/main" id="{8EB357AE-7687-1E59-A7B0-7121D6F744B2}"/>
              </a:ext>
            </a:extLst>
          </p:cNvPr>
          <p:cNvSpPr txBox="1">
            <a:spLocks/>
          </p:cNvSpPr>
          <p:nvPr/>
        </p:nvSpPr>
        <p:spPr bwMode="auto">
          <a:xfrm>
            <a:off x="7830476" y="2088507"/>
            <a:ext cx="3944015" cy="34719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Similar performance is achievable for MCS = 3. </a:t>
            </a:r>
          </a:p>
          <a:p>
            <a:pPr>
              <a:buFont typeface="Arial" panose="020B0604020202020204" pitchFamily="34" charset="0"/>
              <a:buChar char="•"/>
            </a:pPr>
            <a:endParaRPr lang="en-US" sz="1800" b="0" kern="0" dirty="0"/>
          </a:p>
        </p:txBody>
      </p:sp>
      <p:pic>
        <p:nvPicPr>
          <p:cNvPr id="7" name="Picture 6" descr="A graph with a line&#10;&#10;Description automatically generated with medium confidence">
            <a:extLst>
              <a:ext uri="{FF2B5EF4-FFF2-40B4-BE49-F238E27FC236}">
                <a16:creationId xmlns:a16="http://schemas.microsoft.com/office/drawing/2014/main" id="{65DECF8A-AD54-C5B2-F670-5EF72506F563}"/>
              </a:ext>
            </a:extLst>
          </p:cNvPr>
          <p:cNvPicPr>
            <a:picLocks noChangeAspect="1"/>
          </p:cNvPicPr>
          <p:nvPr/>
        </p:nvPicPr>
        <p:blipFill rotWithShape="1">
          <a:blip r:embed="rId3">
            <a:extLst>
              <a:ext uri="{28A0092B-C50C-407E-A947-70E740481C1C}">
                <a14:useLocalDpi xmlns:a14="http://schemas.microsoft.com/office/drawing/2010/main" val="0"/>
              </a:ext>
            </a:extLst>
          </a:blip>
          <a:srcRect l="7622" t="1905" r="8571" b="3878"/>
          <a:stretch/>
        </p:blipFill>
        <p:spPr>
          <a:xfrm>
            <a:off x="42413" y="1867716"/>
            <a:ext cx="7788063" cy="3962737"/>
          </a:xfrm>
          <a:prstGeom prst="rect">
            <a:avLst/>
          </a:prstGeom>
        </p:spPr>
      </p:pic>
    </p:spTree>
    <p:extLst>
      <p:ext uri="{BB962C8B-B14F-4D97-AF65-F5344CB8AC3E}">
        <p14:creationId xmlns:p14="http://schemas.microsoft.com/office/powerpoint/2010/main" val="2106762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D90F9-50FD-36C1-88CD-4BB9DD1CD792}"/>
              </a:ext>
            </a:extLst>
          </p:cNvPr>
          <p:cNvSpPr>
            <a:spLocks noGrp="1"/>
          </p:cNvSpPr>
          <p:nvPr>
            <p:ph type="title"/>
          </p:nvPr>
        </p:nvSpPr>
        <p:spPr/>
        <p:txBody>
          <a:bodyPr/>
          <a:lstStyle/>
          <a:p>
            <a:r>
              <a:rPr lang="en-US" dirty="0"/>
              <a:t>MCS 7 in Channel D</a:t>
            </a:r>
          </a:p>
        </p:txBody>
      </p:sp>
      <p:sp>
        <p:nvSpPr>
          <p:cNvPr id="4" name="Slide Number Placeholder 3">
            <a:extLst>
              <a:ext uri="{FF2B5EF4-FFF2-40B4-BE49-F238E27FC236}">
                <a16:creationId xmlns:a16="http://schemas.microsoft.com/office/drawing/2014/main" id="{63D6F77B-69DB-050C-B93B-281F2BD397BF}"/>
              </a:ext>
            </a:extLst>
          </p:cNvPr>
          <p:cNvSpPr>
            <a:spLocks noGrp="1"/>
          </p:cNvSpPr>
          <p:nvPr>
            <p:ph type="sldNum" idx="12"/>
          </p:nvPr>
        </p:nvSpPr>
        <p:spPr/>
        <p:txBody>
          <a:bodyPr/>
          <a:lstStyle/>
          <a:p>
            <a:r>
              <a:rPr lang="en-GB"/>
              <a:t>Slide </a:t>
            </a:r>
            <a:fld id="{440F5867-744E-4AA6-B0ED-4C44D2DFBB7B}" type="slidenum">
              <a:rPr lang="en-GB" smtClean="0"/>
              <a:pPr/>
              <a:t>14</a:t>
            </a:fld>
            <a:endParaRPr lang="en-GB"/>
          </a:p>
        </p:txBody>
      </p:sp>
      <p:sp>
        <p:nvSpPr>
          <p:cNvPr id="5" name="Footer Placeholder 4">
            <a:extLst>
              <a:ext uri="{FF2B5EF4-FFF2-40B4-BE49-F238E27FC236}">
                <a16:creationId xmlns:a16="http://schemas.microsoft.com/office/drawing/2014/main" id="{64CEA8F2-3FD8-E559-D0A6-6DEB523A86C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846E1F04-317F-29AC-CCA6-37276A4D953F}"/>
              </a:ext>
            </a:extLst>
          </p:cNvPr>
          <p:cNvSpPr>
            <a:spLocks noGrp="1"/>
          </p:cNvSpPr>
          <p:nvPr>
            <p:ph type="dt" idx="15"/>
          </p:nvPr>
        </p:nvSpPr>
        <p:spPr/>
        <p:txBody>
          <a:bodyPr/>
          <a:lstStyle/>
          <a:p>
            <a:r>
              <a:rPr lang="en-US"/>
              <a:t>November 2023</a:t>
            </a:r>
            <a:endParaRPr lang="en-GB"/>
          </a:p>
        </p:txBody>
      </p:sp>
      <p:sp>
        <p:nvSpPr>
          <p:cNvPr id="12" name="Content Placeholder 2">
            <a:extLst>
              <a:ext uri="{FF2B5EF4-FFF2-40B4-BE49-F238E27FC236}">
                <a16:creationId xmlns:a16="http://schemas.microsoft.com/office/drawing/2014/main" id="{8EB357AE-7687-1E59-A7B0-7121D6F744B2}"/>
              </a:ext>
            </a:extLst>
          </p:cNvPr>
          <p:cNvSpPr txBox="1">
            <a:spLocks/>
          </p:cNvSpPr>
          <p:nvPr/>
        </p:nvSpPr>
        <p:spPr bwMode="auto">
          <a:xfrm>
            <a:off x="7872546" y="2059577"/>
            <a:ext cx="3944015" cy="347197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b="0" kern="0" dirty="0"/>
              <a:t>In higher MCSs, the performance of grouped tones is consistently better than that of the ungrouped tones for larger CFOs. </a:t>
            </a:r>
          </a:p>
          <a:p>
            <a:pPr>
              <a:buFont typeface="Arial" panose="020B0604020202020204" pitchFamily="34" charset="0"/>
              <a:buChar char="•"/>
            </a:pPr>
            <a:endParaRPr lang="en-US" sz="1800" b="0" kern="0" dirty="0"/>
          </a:p>
        </p:txBody>
      </p:sp>
      <p:pic>
        <p:nvPicPr>
          <p:cNvPr id="7" name="Picture 6" descr="A graph with different colored lines&#10;&#10;Description automatically generated">
            <a:extLst>
              <a:ext uri="{FF2B5EF4-FFF2-40B4-BE49-F238E27FC236}">
                <a16:creationId xmlns:a16="http://schemas.microsoft.com/office/drawing/2014/main" id="{93FC39E9-CD69-37B3-22AE-36426D3084BE}"/>
              </a:ext>
            </a:extLst>
          </p:cNvPr>
          <p:cNvPicPr>
            <a:picLocks noChangeAspect="1"/>
          </p:cNvPicPr>
          <p:nvPr/>
        </p:nvPicPr>
        <p:blipFill rotWithShape="1">
          <a:blip r:embed="rId3">
            <a:extLst>
              <a:ext uri="{28A0092B-C50C-407E-A947-70E740481C1C}">
                <a14:useLocalDpi xmlns:a14="http://schemas.microsoft.com/office/drawing/2010/main" val="0"/>
              </a:ext>
            </a:extLst>
          </a:blip>
          <a:srcRect l="7912" t="2920" r="8517" b="2233"/>
          <a:stretch/>
        </p:blipFill>
        <p:spPr>
          <a:xfrm>
            <a:off x="155599" y="1830390"/>
            <a:ext cx="7716947" cy="3964004"/>
          </a:xfrm>
          <a:prstGeom prst="rect">
            <a:avLst/>
          </a:prstGeom>
        </p:spPr>
      </p:pic>
    </p:spTree>
    <p:extLst>
      <p:ext uri="{BB962C8B-B14F-4D97-AF65-F5344CB8AC3E}">
        <p14:creationId xmlns:p14="http://schemas.microsoft.com/office/powerpoint/2010/main" val="1776519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83C755-3218-FEF8-A336-D2FE860E9D96}"/>
              </a:ext>
            </a:extLst>
          </p:cNvPr>
          <p:cNvSpPr>
            <a:spLocks noGrp="1"/>
          </p:cNvSpPr>
          <p:nvPr>
            <p:ph type="title"/>
          </p:nvPr>
        </p:nvSpPr>
        <p:spPr/>
        <p:txBody>
          <a:bodyPr/>
          <a:lstStyle/>
          <a:p>
            <a:r>
              <a:rPr lang="en-US" dirty="0"/>
              <a:t>Conclusions and Way Forward</a:t>
            </a:r>
          </a:p>
        </p:txBody>
      </p:sp>
      <p:sp>
        <p:nvSpPr>
          <p:cNvPr id="3" name="Content Placeholder 2">
            <a:extLst>
              <a:ext uri="{FF2B5EF4-FFF2-40B4-BE49-F238E27FC236}">
                <a16:creationId xmlns:a16="http://schemas.microsoft.com/office/drawing/2014/main" id="{CD30F123-3F0F-8837-81CC-4811C59FCBD4}"/>
              </a:ext>
            </a:extLst>
          </p:cNvPr>
          <p:cNvSpPr>
            <a:spLocks noGrp="1"/>
          </p:cNvSpPr>
          <p:nvPr>
            <p:ph idx="1"/>
          </p:nvPr>
        </p:nvSpPr>
        <p:spPr/>
        <p:txBody>
          <a:bodyPr/>
          <a:lstStyle/>
          <a:p>
            <a:pPr>
              <a:buFont typeface="Arial" panose="020B0604020202020204" pitchFamily="34" charset="0"/>
              <a:buChar char="•"/>
            </a:pPr>
            <a:r>
              <a:rPr lang="en-US" dirty="0"/>
              <a:t>Grouping of data tones brings improvements to the phase tracking performance and the channel estimation through channel smoothing which in turn improves the PER performance, especially in low SNR scenarios</a:t>
            </a:r>
            <a:endParaRPr lang="en-US" dirty="0">
              <a:cs typeface="Times New Roman"/>
            </a:endParaRPr>
          </a:p>
          <a:p>
            <a:pPr lvl="1">
              <a:buFont typeface="Arial" panose="020B0604020202020204" pitchFamily="34" charset="0"/>
              <a:buChar char="•"/>
            </a:pPr>
            <a:r>
              <a:rPr lang="en-US" dirty="0"/>
              <a:t>Recall that dRUs are proposed to support long range applications where low SNR are more probable.</a:t>
            </a:r>
          </a:p>
          <a:p>
            <a:pPr lvl="1">
              <a:buFont typeface="Arial" panose="020B0604020202020204" pitchFamily="34" charset="0"/>
              <a:buChar char="•"/>
            </a:pPr>
            <a:r>
              <a:rPr lang="en-US" dirty="0"/>
              <a:t>Close to 1.5 dB of improvement in the PER performance is achievable (compared to the ungrouped tones).</a:t>
            </a:r>
          </a:p>
          <a:p>
            <a:pPr>
              <a:buFont typeface="Arial" panose="020B0604020202020204" pitchFamily="34" charset="0"/>
              <a:buChar char="•"/>
            </a:pPr>
            <a:r>
              <a:rPr lang="en-US" dirty="0"/>
              <a:t>A tradeoff may be considered between improving the PER performance gain through better phase tracking and channel smoothing versus the loss due to less diversity.</a:t>
            </a:r>
          </a:p>
          <a:p>
            <a:pPr>
              <a:buFont typeface="Arial" panose="020B0604020202020204" pitchFamily="34" charset="0"/>
              <a:buChar char="•"/>
            </a:pPr>
            <a:r>
              <a:rPr lang="en-US" dirty="0"/>
              <a:t>Other techniques may be considered to bring further improvements to the PER performance of the Tone-Distributed RUs (dRUs).  </a:t>
            </a:r>
          </a:p>
          <a:p>
            <a:pPr marL="457200" lvl="1" indent="0"/>
            <a:endParaRPr lang="en-US" dirty="0"/>
          </a:p>
        </p:txBody>
      </p:sp>
      <p:sp>
        <p:nvSpPr>
          <p:cNvPr id="4" name="Slide Number Placeholder 3">
            <a:extLst>
              <a:ext uri="{FF2B5EF4-FFF2-40B4-BE49-F238E27FC236}">
                <a16:creationId xmlns:a16="http://schemas.microsoft.com/office/drawing/2014/main" id="{FC1A0170-865A-1C6A-10BB-51A6610D14FE}"/>
              </a:ext>
            </a:extLst>
          </p:cNvPr>
          <p:cNvSpPr>
            <a:spLocks noGrp="1"/>
          </p:cNvSpPr>
          <p:nvPr>
            <p:ph type="sldNum" idx="12"/>
          </p:nvPr>
        </p:nvSpPr>
        <p:spPr/>
        <p:txBody>
          <a:bodyPr/>
          <a:lstStyle/>
          <a:p>
            <a:r>
              <a:rPr lang="en-GB"/>
              <a:t>Slide </a:t>
            </a:r>
            <a:fld id="{440F5867-744E-4AA6-B0ED-4C44D2DFBB7B}" type="slidenum">
              <a:rPr lang="en-GB" smtClean="0"/>
              <a:pPr/>
              <a:t>15</a:t>
            </a:fld>
            <a:endParaRPr lang="en-GB"/>
          </a:p>
        </p:txBody>
      </p:sp>
      <p:sp>
        <p:nvSpPr>
          <p:cNvPr id="5" name="Footer Placeholder 4">
            <a:extLst>
              <a:ext uri="{FF2B5EF4-FFF2-40B4-BE49-F238E27FC236}">
                <a16:creationId xmlns:a16="http://schemas.microsoft.com/office/drawing/2014/main" id="{86505885-D63E-70D1-92E5-D0070ADBAB8B}"/>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4C75C08D-7C6F-3272-FA3E-8DDA7B47F42D}"/>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27188858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5A043-2B2B-3CB1-243D-E1AE8BC5AD4A}"/>
              </a:ext>
            </a:extLst>
          </p:cNvPr>
          <p:cNvSpPr>
            <a:spLocks noGrp="1"/>
          </p:cNvSpPr>
          <p:nvPr>
            <p:ph type="title"/>
          </p:nvPr>
        </p:nvSpPr>
        <p:spPr/>
        <p:txBody>
          <a:bodyPr/>
          <a:lstStyle/>
          <a:p>
            <a:r>
              <a:rPr lang="en-US" dirty="0"/>
              <a:t>SP1</a:t>
            </a:r>
          </a:p>
        </p:txBody>
      </p:sp>
      <p:sp>
        <p:nvSpPr>
          <p:cNvPr id="3" name="Content Placeholder 2">
            <a:extLst>
              <a:ext uri="{FF2B5EF4-FFF2-40B4-BE49-F238E27FC236}">
                <a16:creationId xmlns:a16="http://schemas.microsoft.com/office/drawing/2014/main" id="{0559CE05-852F-5D7D-A961-0DDCCE55E96F}"/>
              </a:ext>
            </a:extLst>
          </p:cNvPr>
          <p:cNvSpPr>
            <a:spLocks noGrp="1"/>
          </p:cNvSpPr>
          <p:nvPr>
            <p:ph idx="1"/>
          </p:nvPr>
        </p:nvSpPr>
        <p:spPr/>
        <p:txBody>
          <a:bodyPr/>
          <a:lstStyle/>
          <a:p>
            <a:r>
              <a:rPr lang="en-US" dirty="0"/>
              <a:t>Do you support grouping of the data tones of dRUs to allow for channel smoothing and improved phase tracking</a:t>
            </a:r>
          </a:p>
          <a:p>
            <a:endParaRPr lang="en-US" dirty="0"/>
          </a:p>
          <a:p>
            <a:pPr marL="457200" indent="-457200">
              <a:buAutoNum type="arabicParenR"/>
            </a:pPr>
            <a:r>
              <a:rPr lang="en-US" dirty="0"/>
              <a:t>Yes</a:t>
            </a:r>
          </a:p>
          <a:p>
            <a:pPr marL="457200" indent="-457200">
              <a:buAutoNum type="arabicParenR"/>
            </a:pPr>
            <a:r>
              <a:rPr lang="en-US" dirty="0"/>
              <a:t>No</a:t>
            </a:r>
          </a:p>
          <a:p>
            <a:pPr marL="457200" indent="-457200">
              <a:buAutoNum type="arabicParenR"/>
            </a:pPr>
            <a:r>
              <a:rPr lang="en-US" dirty="0"/>
              <a:t>Abs</a:t>
            </a:r>
          </a:p>
          <a:p>
            <a:pPr marL="0" indent="0"/>
            <a:endParaRPr lang="en-US" dirty="0"/>
          </a:p>
          <a:p>
            <a:pPr>
              <a:buFont typeface="Arial" panose="020B0604020202020204" pitchFamily="34" charset="0"/>
              <a:buChar char="•"/>
            </a:pPr>
            <a:r>
              <a:rPr lang="en-US" b="0" dirty="0"/>
              <a:t>This SP is for information gathering only</a:t>
            </a:r>
          </a:p>
          <a:p>
            <a:pPr marL="0" indent="0"/>
            <a:r>
              <a:rPr lang="en-US" dirty="0"/>
              <a:t> </a:t>
            </a:r>
          </a:p>
        </p:txBody>
      </p:sp>
      <p:sp>
        <p:nvSpPr>
          <p:cNvPr id="4" name="Slide Number Placeholder 3">
            <a:extLst>
              <a:ext uri="{FF2B5EF4-FFF2-40B4-BE49-F238E27FC236}">
                <a16:creationId xmlns:a16="http://schemas.microsoft.com/office/drawing/2014/main" id="{87F4202E-096F-A222-5636-0A385C2994ED}"/>
              </a:ext>
            </a:extLst>
          </p:cNvPr>
          <p:cNvSpPr>
            <a:spLocks noGrp="1"/>
          </p:cNvSpPr>
          <p:nvPr>
            <p:ph type="sldNum" idx="12"/>
          </p:nvPr>
        </p:nvSpPr>
        <p:spPr/>
        <p:txBody>
          <a:bodyPr/>
          <a:lstStyle/>
          <a:p>
            <a:r>
              <a:rPr lang="en-GB"/>
              <a:t>Slide </a:t>
            </a:r>
            <a:fld id="{440F5867-744E-4AA6-B0ED-4C44D2DFBB7B}" type="slidenum">
              <a:rPr lang="en-GB" smtClean="0"/>
              <a:pPr/>
              <a:t>16</a:t>
            </a:fld>
            <a:endParaRPr lang="en-GB"/>
          </a:p>
        </p:txBody>
      </p:sp>
      <p:sp>
        <p:nvSpPr>
          <p:cNvPr id="5" name="Footer Placeholder 4">
            <a:extLst>
              <a:ext uri="{FF2B5EF4-FFF2-40B4-BE49-F238E27FC236}">
                <a16:creationId xmlns:a16="http://schemas.microsoft.com/office/drawing/2014/main" id="{5901181C-3E24-26B2-B2BC-B4DF191E4D7D}"/>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0D35FED0-BDDE-7823-4CD5-BF561E150AB4}"/>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76666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2" name="Content Placeholder 1"/>
          <p:cNvSpPr>
            <a:spLocks noGrp="1"/>
          </p:cNvSpPr>
          <p:nvPr>
            <p:ph idx="1"/>
          </p:nvPr>
        </p:nvSpPr>
        <p:spPr/>
        <p:txBody>
          <a:bodyPr/>
          <a:lstStyle/>
          <a:p>
            <a:r>
              <a:rPr lang="en-GB" sz="1600" dirty="0"/>
              <a:t>[1] 11-23/0037r0, </a:t>
            </a:r>
            <a:r>
              <a:rPr lang="en-US" sz="1600" dirty="0"/>
              <a:t>UHR Feature to Overcome PSD Limitations Distributed-Tone Resource Units</a:t>
            </a:r>
            <a:endParaRPr lang="en-GB" sz="1600" dirty="0"/>
          </a:p>
          <a:p>
            <a:r>
              <a:rPr lang="en-GB" sz="1600" dirty="0"/>
              <a:t>[2] 11-23/1115r0, </a:t>
            </a:r>
            <a:r>
              <a:rPr lang="en-US" sz="1600" dirty="0"/>
              <a:t>CFO Impact and Pilot Design for dRU</a:t>
            </a:r>
            <a:endParaRPr lang="en-GB" sz="1600" dirty="0"/>
          </a:p>
          <a:p>
            <a:r>
              <a:rPr lang="en-GB" sz="1600" dirty="0"/>
              <a:t>[3] 11-23/1117r0, </a:t>
            </a:r>
            <a:r>
              <a:rPr lang="en-US" sz="1600" dirty="0"/>
              <a:t>dRU Signaling for UHR</a:t>
            </a:r>
          </a:p>
          <a:p>
            <a:r>
              <a:rPr lang="en-US" sz="1600" dirty="0"/>
              <a:t>[4] </a:t>
            </a:r>
            <a:r>
              <a:rPr lang="en-GB" sz="1600" dirty="0"/>
              <a:t>11-23/1447r0, </a:t>
            </a:r>
            <a:r>
              <a:rPr lang="en-US" sz="1600" dirty="0"/>
              <a:t>CFO Impact and Pilot Design for dRU Follow up</a:t>
            </a:r>
          </a:p>
          <a:p>
            <a:r>
              <a:rPr lang="en-US" sz="1600" dirty="0"/>
              <a:t>[5] </a:t>
            </a:r>
            <a:r>
              <a:rPr lang="en-GB" sz="1600" dirty="0"/>
              <a:t>11-23/1448r0, </a:t>
            </a:r>
            <a:r>
              <a:rPr lang="en-US" sz="1600" dirty="0"/>
              <a:t>Further Considerations on dRU</a:t>
            </a:r>
          </a:p>
          <a:p>
            <a:r>
              <a:rPr lang="en-US" sz="1600" dirty="0"/>
              <a:t>[6] </a:t>
            </a:r>
            <a:r>
              <a:rPr lang="en-GB" sz="1600" dirty="0"/>
              <a:t>11-23/1511r1, </a:t>
            </a:r>
            <a:r>
              <a:rPr lang="en-US" sz="1600" dirty="0"/>
              <a:t>Pilot Tone Allocation and Other Considerations of Tone-Distributed RUs for UHR</a:t>
            </a:r>
          </a:p>
          <a:p>
            <a:r>
              <a:rPr lang="en-US" sz="1600" dirty="0"/>
              <a:t>[7] </a:t>
            </a:r>
            <a:r>
              <a:rPr lang="en-GB" sz="1600" dirty="0"/>
              <a:t>11-23/1516r0</a:t>
            </a:r>
            <a:r>
              <a:rPr lang="en-US" sz="1600" dirty="0"/>
              <a:t>, Use case for distributed RUs in Downlink</a:t>
            </a:r>
            <a:endParaRPr lang="en-GB" sz="16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17</a:t>
            </a:fld>
            <a:endParaRPr lang="en-GB"/>
          </a:p>
        </p:txBody>
      </p:sp>
      <p:sp>
        <p:nvSpPr>
          <p:cNvPr id="5" name="Footer Placeholder 4"/>
          <p:cNvSpPr>
            <a:spLocks noGrp="1"/>
          </p:cNvSpPr>
          <p:nvPr>
            <p:ph type="ftr" idx="14"/>
          </p:nvPr>
        </p:nvSpPr>
        <p:spPr/>
        <p:txBody>
          <a:bodyPr/>
          <a:lstStyle/>
          <a:p>
            <a:r>
              <a:rPr lang="en-GB"/>
              <a:t>Mahmoud Kamel, InterDigital</a:t>
            </a:r>
          </a:p>
        </p:txBody>
      </p:sp>
      <p:sp>
        <p:nvSpPr>
          <p:cNvPr id="4" name="Date Placeholder 3"/>
          <p:cNvSpPr>
            <a:spLocks noGrp="1"/>
          </p:cNvSpPr>
          <p:nvPr>
            <p:ph type="dt" idx="15"/>
          </p:nvPr>
        </p:nvSpPr>
        <p:spPr/>
        <p:txBody>
          <a:bodyPr/>
          <a:lstStyle/>
          <a:p>
            <a:r>
              <a:rPr lang="en-US"/>
              <a:t>November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4B9B6-7E9E-7A14-E1C6-C4244A03754A}"/>
              </a:ext>
            </a:extLst>
          </p:cNvPr>
          <p:cNvSpPr>
            <a:spLocks noGrp="1"/>
          </p:cNvSpPr>
          <p:nvPr>
            <p:ph type="title"/>
          </p:nvPr>
        </p:nvSpPr>
        <p:spPr/>
        <p:txBody>
          <a:bodyPr/>
          <a:lstStyle/>
          <a:p>
            <a:r>
              <a:rPr lang="en-US" dirty="0"/>
              <a:t>Backup – LTF-assisted Phase Tracking</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2C8C94C-DFC4-6598-3F14-8C12617C1AD4}"/>
                  </a:ext>
                </a:extLst>
              </p:cNvPr>
              <p:cNvSpPr>
                <a:spLocks noGrp="1"/>
              </p:cNvSpPr>
              <p:nvPr>
                <p:ph idx="1"/>
              </p:nvPr>
            </p:nvSpPr>
            <p:spPr/>
            <p:txBody>
              <a:bodyPr/>
              <a:lstStyle/>
              <a:p>
                <a:pPr>
                  <a:buFont typeface="Arial" panose="020B0604020202020204" pitchFamily="34" charset="0"/>
                  <a:buChar char="•"/>
                </a:pPr>
                <a:r>
                  <a:rPr lang="en-US" sz="1800" dirty="0"/>
                  <a:t>The channel estimate of the pilot tones from an LTF symbol with </a:t>
                </a:r>
                <a14:m>
                  <m:oMath xmlns:m="http://schemas.openxmlformats.org/officeDocument/2006/math">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𝑁</m:t>
                        </m:r>
                      </m:e>
                      <m:sub>
                        <m:r>
                          <m:rPr>
                            <m:sty m:val="p"/>
                          </m:rPr>
                          <a:rPr lang="en-US" sz="1800" b="0" i="0" smtClean="0">
                            <a:latin typeface="Cambria Math" panose="02040503050406030204" pitchFamily="18" charset="0"/>
                          </a:rPr>
                          <m:t>p</m:t>
                        </m:r>
                      </m:sub>
                    </m:sSub>
                    <m:r>
                      <a:rPr lang="en-US" sz="1800" b="0" i="1" smtClean="0">
                        <a:latin typeface="Cambria Math" panose="02040503050406030204" pitchFamily="18" charset="0"/>
                      </a:rPr>
                      <m:t> </m:t>
                    </m:r>
                  </m:oMath>
                </a14:m>
                <a:r>
                  <a:rPr lang="en-US" sz="1800" dirty="0"/>
                  <a:t>pilot tones can be expressed by </a:t>
                </a:r>
                <a:endParaRPr lang="en-US" sz="1800" b="0" i="1" dirty="0">
                  <a:latin typeface="Cambria Math" panose="02040503050406030204" pitchFamily="18" charset="0"/>
                </a:endParaRPr>
              </a:p>
              <a:p>
                <a:pPr marL="0" indent="0" algn="ctr">
                  <a:buNone/>
                </a:pP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rPr>
                        <m:t>  </m:t>
                      </m:r>
                      <m:sSubSup>
                        <m:sSubSupPr>
                          <m:ctrlPr>
                            <a:rPr lang="en-US" sz="1800" b="0" i="1" smtClean="0">
                              <a:latin typeface="Cambria Math" panose="02040503050406030204" pitchFamily="18" charset="0"/>
                            </a:rPr>
                          </m:ctrlPr>
                        </m:sSubSupPr>
                        <m:e>
                          <m:r>
                            <a:rPr lang="en-US" sz="1800" b="0" i="1" smtClean="0">
                              <a:latin typeface="Cambria Math" panose="02040503050406030204" pitchFamily="18" charset="0"/>
                            </a:rPr>
                            <m:t>𝐻</m:t>
                          </m:r>
                        </m:e>
                        <m:sub>
                          <m:r>
                            <m:rPr>
                              <m:sty m:val="p"/>
                            </m:rPr>
                            <a:rPr lang="en-US" sz="1800" b="0" i="0" smtClean="0">
                              <a:latin typeface="Cambria Math" panose="02040503050406030204" pitchFamily="18" charset="0"/>
                            </a:rPr>
                            <m:t>p</m:t>
                          </m:r>
                        </m:sub>
                        <m:sup>
                          <m:r>
                            <m:rPr>
                              <m:sty m:val="p"/>
                            </m:rPr>
                            <a:rPr lang="en-US" sz="1800" b="0" i="0" smtClean="0">
                              <a:latin typeface="Cambria Math" panose="02040503050406030204" pitchFamily="18" charset="0"/>
                            </a:rPr>
                            <m:t>LTF</m:t>
                          </m:r>
                        </m:sup>
                      </m:sSubSup>
                      <m:r>
                        <a:rPr lang="en-US" sz="1800" b="0" i="1" smtClean="0">
                          <a:latin typeface="Cambria Math" panose="02040503050406030204" pitchFamily="18" charset="0"/>
                        </a:rPr>
                        <m:t>=</m:t>
                      </m:r>
                      <m:sSup>
                        <m:sSupPr>
                          <m:ctrlPr>
                            <a:rPr lang="en-US" sz="1800" b="0" i="1" smtClean="0">
                              <a:latin typeface="Cambria Math" panose="02040503050406030204" pitchFamily="18" charset="0"/>
                            </a:rPr>
                          </m:ctrlPr>
                        </m:sSupPr>
                        <m:e>
                          <m:d>
                            <m:dPr>
                              <m:begChr m:val="["/>
                              <m:endChr m:val="]"/>
                              <m:ctrlPr>
                                <a:rPr lang="en-US" sz="1800" b="0" i="1" smtClean="0">
                                  <a:latin typeface="Cambria Math" panose="02040503050406030204" pitchFamily="18" charset="0"/>
                                </a:rPr>
                              </m:ctrlPr>
                            </m:dPr>
                            <m:e>
                              <m:sSubSup>
                                <m:sSubSupPr>
                                  <m:ctrlPr>
                                    <a:rPr lang="en-US" sz="1800" b="0" i="1" smtClean="0">
                                      <a:latin typeface="Cambria Math" panose="02040503050406030204" pitchFamily="18" charset="0"/>
                                    </a:rPr>
                                  </m:ctrlPr>
                                </m:sSubSupPr>
                                <m:e>
                                  <m:r>
                                    <a:rPr lang="en-US" sz="1800" b="0" i="1" smtClean="0">
                                      <a:latin typeface="Cambria Math" panose="02040503050406030204" pitchFamily="18" charset="0"/>
                                    </a:rPr>
                                    <m:t>h</m:t>
                                  </m:r>
                                </m:e>
                                <m:sub>
                                  <m:r>
                                    <a:rPr lang="en-US" sz="1800" b="0" i="1" smtClean="0">
                                      <a:latin typeface="Cambria Math" panose="02040503050406030204" pitchFamily="18" charset="0"/>
                                    </a:rPr>
                                    <m:t>1</m:t>
                                  </m:r>
                                </m:sub>
                                <m:sup>
                                  <m:r>
                                    <m:rPr>
                                      <m:sty m:val="p"/>
                                    </m:rPr>
                                    <a:rPr lang="en-US" sz="1800" b="0" i="0" smtClean="0">
                                      <a:latin typeface="Cambria Math" panose="02040503050406030204" pitchFamily="18" charset="0"/>
                                    </a:rPr>
                                    <m:t>L</m:t>
                                  </m:r>
                                  <m:r>
                                    <a:rPr lang="en-US" sz="1800" b="0" i="1" smtClean="0">
                                      <a:latin typeface="Cambria Math" panose="02040503050406030204" pitchFamily="18" charset="0"/>
                                    </a:rPr>
                                    <m:t>𝑇𝐹</m:t>
                                  </m:r>
                                </m:sup>
                              </m:sSubSup>
                              <m:r>
                                <a:rPr lang="en-US" sz="1800" b="0" i="1" smtClean="0">
                                  <a:latin typeface="Cambria Math" panose="02040503050406030204" pitchFamily="18" charset="0"/>
                                </a:rPr>
                                <m:t>,</m:t>
                              </m:r>
                              <m:sSubSup>
                                <m:sSubSupPr>
                                  <m:ctrlPr>
                                    <a:rPr lang="en-US" sz="1800" b="0" i="1">
                                      <a:latin typeface="Cambria Math" panose="02040503050406030204" pitchFamily="18" charset="0"/>
                                    </a:rPr>
                                  </m:ctrlPr>
                                </m:sSubSupPr>
                                <m:e>
                                  <m:r>
                                    <a:rPr lang="en-US" sz="1800" b="0" i="1">
                                      <a:latin typeface="Cambria Math" panose="02040503050406030204" pitchFamily="18" charset="0"/>
                                    </a:rPr>
                                    <m:t>h</m:t>
                                  </m:r>
                                </m:e>
                                <m:sub>
                                  <m:r>
                                    <a:rPr lang="en-US" sz="1800" b="0" i="1" smtClean="0">
                                      <a:latin typeface="Cambria Math" panose="02040503050406030204" pitchFamily="18" charset="0"/>
                                    </a:rPr>
                                    <m:t>2</m:t>
                                  </m:r>
                                </m:sub>
                                <m:sup>
                                  <m:r>
                                    <m:rPr>
                                      <m:sty m:val="p"/>
                                    </m:rPr>
                                    <a:rPr lang="en-US" sz="1800" b="0" i="0" smtClean="0">
                                      <a:latin typeface="Cambria Math" panose="02040503050406030204" pitchFamily="18" charset="0"/>
                                    </a:rPr>
                                    <m:t>LTF</m:t>
                                  </m:r>
                                </m:sup>
                              </m:sSubSup>
                              <m:r>
                                <a:rPr lang="en-US" sz="1800" b="0" i="1" smtClean="0">
                                  <a:latin typeface="Cambria Math" panose="02040503050406030204" pitchFamily="18" charset="0"/>
                                </a:rPr>
                                <m:t>…,</m:t>
                              </m:r>
                              <m:sSubSup>
                                <m:sSubSupPr>
                                  <m:ctrlPr>
                                    <a:rPr lang="en-US" sz="1800" b="0" i="1">
                                      <a:latin typeface="Cambria Math" panose="02040503050406030204" pitchFamily="18" charset="0"/>
                                    </a:rPr>
                                  </m:ctrlPr>
                                </m:sSubSupPr>
                                <m:e>
                                  <m:r>
                                    <a:rPr lang="en-US" sz="1800" b="0" i="1">
                                      <a:latin typeface="Cambria Math" panose="02040503050406030204" pitchFamily="18" charset="0"/>
                                    </a:rPr>
                                    <m:t>h</m:t>
                                  </m:r>
                                </m:e>
                                <m:sub>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a:rPr lang="en-US" sz="1800" b="0" i="1">
                                          <a:latin typeface="Cambria Math" panose="02040503050406030204" pitchFamily="18" charset="0"/>
                                        </a:rPr>
                                        <m:t>𝑝</m:t>
                                      </m:r>
                                    </m:sub>
                                  </m:sSub>
                                </m:sub>
                                <m:sup>
                                  <m:r>
                                    <m:rPr>
                                      <m:sty m:val="p"/>
                                    </m:rPr>
                                    <a:rPr lang="en-US" sz="1800" b="0" i="0" smtClean="0">
                                      <a:latin typeface="Cambria Math" panose="02040503050406030204" pitchFamily="18" charset="0"/>
                                    </a:rPr>
                                    <m:t>LTF</m:t>
                                  </m:r>
                                </m:sup>
                              </m:sSubSup>
                            </m:e>
                          </m:d>
                        </m:e>
                        <m:sup>
                          <m:r>
                            <m:rPr>
                              <m:sty m:val="p"/>
                            </m:rPr>
                            <a:rPr lang="en-US" sz="1800" b="0" i="0" smtClean="0">
                              <a:latin typeface="Cambria Math" panose="02040503050406030204" pitchFamily="18" charset="0"/>
                            </a:rPr>
                            <m:t>T</m:t>
                          </m:r>
                        </m:sup>
                      </m:sSup>
                    </m:oMath>
                  </m:oMathPara>
                </a14:m>
                <a:endParaRPr lang="en-US" sz="1800" b="0" dirty="0"/>
              </a:p>
              <a:p>
                <a:pPr>
                  <a:buFont typeface="Arial" panose="020B0604020202020204" pitchFamily="34" charset="0"/>
                  <a:buChar char="•"/>
                </a:pPr>
                <a:r>
                  <a:rPr lang="en-US" sz="1800" dirty="0"/>
                  <a:t>The reference pilot symbols (</a:t>
                </a:r>
                <a14:m>
                  <m:oMath xmlns:m="http://schemas.openxmlformats.org/officeDocument/2006/math">
                    <m:sSub>
                      <m:sSubPr>
                        <m:ctrlPr>
                          <a:rPr lang="en-US" sz="1800" b="1" i="1" smtClean="0">
                            <a:latin typeface="Cambria Math" panose="02040503050406030204" pitchFamily="18" charset="0"/>
                          </a:rPr>
                        </m:ctrlPr>
                      </m:sSubPr>
                      <m:e>
                        <m:r>
                          <m:rPr>
                            <m:sty m:val="p"/>
                          </m:rPr>
                          <a:rPr lang="en-US" sz="1800" i="1">
                            <a:latin typeface="Cambria Math" panose="02040503050406030204" pitchFamily="18" charset="0"/>
                          </a:rPr>
                          <m:t>x</m:t>
                        </m:r>
                      </m:e>
                      <m:sub>
                        <m:r>
                          <a:rPr lang="en-US" sz="1800" b="1" i="1" smtClean="0">
                            <a:latin typeface="Cambria Math" panose="02040503050406030204" pitchFamily="18" charset="0"/>
                          </a:rPr>
                          <m:t>𝒋𝒊</m:t>
                        </m:r>
                      </m:sub>
                    </m:sSub>
                    <m:r>
                      <a:rPr lang="en-US" sz="1800" b="0" i="1" smtClean="0">
                        <a:latin typeface="Cambria Math" panose="02040503050406030204" pitchFamily="18" charset="0"/>
                      </a:rPr>
                      <m:t>∈{−</m:t>
                    </m:r>
                    <m:r>
                      <a:rPr lang="en-US" sz="1800" b="0" i="1" smtClean="0">
                        <a:latin typeface="Cambria Math" panose="02040503050406030204" pitchFamily="18" charset="0"/>
                      </a:rPr>
                      <m:t>1</m:t>
                    </m:r>
                    <m:r>
                      <a:rPr lang="en-US" sz="1800" b="0" i="1" smtClean="0">
                        <a:latin typeface="Cambria Math" panose="02040503050406030204" pitchFamily="18" charset="0"/>
                      </a:rPr>
                      <m:t>,+</m:t>
                    </m:r>
                    <m:r>
                      <a:rPr lang="en-US" sz="1800" b="0" i="1" smtClean="0">
                        <a:latin typeface="Cambria Math" panose="02040503050406030204" pitchFamily="18" charset="0"/>
                      </a:rPr>
                      <m:t>1</m:t>
                    </m:r>
                    <m:r>
                      <a:rPr lang="en-US" sz="1800" b="0" i="1" smtClean="0">
                        <a:latin typeface="Cambria Math" panose="02040503050406030204" pitchFamily="18" charset="0"/>
                      </a:rPr>
                      <m:t>}</m:t>
                    </m:r>
                  </m:oMath>
                </a14:m>
                <a:r>
                  <a:rPr lang="en-US" sz="1800" dirty="0"/>
                  <a:t>) of the received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𝑁</m:t>
                        </m:r>
                      </m:e>
                      <m:sub>
                        <m:r>
                          <m:rPr>
                            <m:sty m:val="p"/>
                          </m:rPr>
                          <a:rPr lang="en-US" sz="1800">
                            <a:latin typeface="Cambria Math" panose="02040503050406030204" pitchFamily="18" charset="0"/>
                          </a:rPr>
                          <m:t>s</m:t>
                        </m:r>
                      </m:sub>
                    </m:sSub>
                  </m:oMath>
                </a14:m>
                <a:r>
                  <a:rPr lang="en-US" sz="1800" dirty="0"/>
                  <a:t> OFDM symbols can be expressed by the matrix </a:t>
                </a:r>
                <a14:m>
                  <m:oMath xmlns:m="http://schemas.openxmlformats.org/officeDocument/2006/math">
                    <m:sSubSup>
                      <m:sSubSupPr>
                        <m:ctrlPr>
                          <a:rPr lang="en-US" sz="1800" b="0" i="1" smtClean="0">
                            <a:latin typeface="Cambria Math" panose="02040503050406030204" pitchFamily="18" charset="0"/>
                          </a:rPr>
                        </m:ctrlPr>
                      </m:sSubSupPr>
                      <m:e>
                        <m:r>
                          <a:rPr lang="en-US" sz="1800" b="1" i="0" smtClean="0">
                            <a:latin typeface="Cambria Math" panose="02040503050406030204" pitchFamily="18" charset="0"/>
                          </a:rPr>
                          <m:t>𝐱</m:t>
                        </m:r>
                      </m:e>
                      <m:sub>
                        <m:r>
                          <m:rPr>
                            <m:sty m:val="p"/>
                          </m:rPr>
                          <a:rPr lang="en-US" sz="1800" b="0" i="0" smtClean="0">
                            <a:latin typeface="Cambria Math" panose="02040503050406030204" pitchFamily="18" charset="0"/>
                          </a:rPr>
                          <m:t>p</m:t>
                        </m:r>
                      </m:sub>
                      <m:sup>
                        <m:r>
                          <m:rPr>
                            <m:sty m:val="p"/>
                          </m:rPr>
                          <a:rPr lang="en-US" sz="1800" b="0" i="0" smtClean="0">
                            <a:latin typeface="Cambria Math" panose="02040503050406030204" pitchFamily="18" charset="0"/>
                          </a:rPr>
                          <m:t>ref</m:t>
                        </m:r>
                      </m:sup>
                    </m:sSubSup>
                  </m:oMath>
                </a14:m>
                <a:r>
                  <a:rPr lang="en-US" sz="1800" dirty="0"/>
                  <a:t> of size </a:t>
                </a:r>
                <a14:m>
                  <m:oMath xmlns:m="http://schemas.openxmlformats.org/officeDocument/2006/math">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𝑁</m:t>
                        </m:r>
                      </m:e>
                      <m:sub>
                        <m:r>
                          <m:rPr>
                            <m:sty m:val="p"/>
                          </m:rPr>
                          <a:rPr lang="en-US" sz="1800" b="0" i="0" smtClean="0">
                            <a:latin typeface="Cambria Math" panose="02040503050406030204" pitchFamily="18" charset="0"/>
                          </a:rPr>
                          <m:t>p</m:t>
                        </m:r>
                      </m:sub>
                    </m:sSub>
                    <m:r>
                      <a:rPr lang="en-US" sz="1800" b="0" i="1" smtClean="0">
                        <a:latin typeface="Cambria Math" panose="02040503050406030204" pitchFamily="18" charset="0"/>
                      </a:rPr>
                      <m:t>×</m:t>
                    </m:r>
                    <m:sSub>
                      <m:sSubPr>
                        <m:ctrlPr>
                          <a:rPr lang="en-US" sz="1800" i="1">
                            <a:latin typeface="Cambria Math" panose="02040503050406030204" pitchFamily="18" charset="0"/>
                          </a:rPr>
                        </m:ctrlPr>
                      </m:sSubPr>
                      <m:e>
                        <m:r>
                          <a:rPr lang="en-US" sz="1800" i="1">
                            <a:latin typeface="Cambria Math" panose="02040503050406030204" pitchFamily="18" charset="0"/>
                          </a:rPr>
                          <m:t>𝑁</m:t>
                        </m:r>
                      </m:e>
                      <m:sub>
                        <m:r>
                          <m:rPr>
                            <m:sty m:val="p"/>
                          </m:rPr>
                          <a:rPr lang="en-US" sz="1800" b="0" i="0" smtClean="0">
                            <a:latin typeface="Cambria Math" panose="02040503050406030204" pitchFamily="18" charset="0"/>
                          </a:rPr>
                          <m:t>s</m:t>
                        </m:r>
                      </m:sub>
                    </m:sSub>
                  </m:oMath>
                </a14:m>
                <a:r>
                  <a:rPr lang="en-US" sz="1800" dirty="0"/>
                  <a:t> where: </a:t>
                </a:r>
              </a:p>
              <a:p>
                <a:pPr marL="0" indent="0" algn="ctr">
                  <a:buNone/>
                </a:pPr>
                <a14:m>
                  <m:oMathPara xmlns:m="http://schemas.openxmlformats.org/officeDocument/2006/math">
                    <m:oMathParaPr>
                      <m:jc m:val="centerGroup"/>
                    </m:oMathParaPr>
                    <m:oMath xmlns:m="http://schemas.openxmlformats.org/officeDocument/2006/math">
                      <m:sSubSup>
                        <m:sSubSupPr>
                          <m:ctrlPr>
                            <a:rPr lang="en-US" sz="1800" b="0" i="1">
                              <a:latin typeface="Cambria Math" panose="02040503050406030204" pitchFamily="18" charset="0"/>
                            </a:rPr>
                          </m:ctrlPr>
                        </m:sSubSupPr>
                        <m:e>
                          <m:r>
                            <m:rPr>
                              <m:sty m:val="p"/>
                            </m:rPr>
                            <a:rPr lang="en-US" sz="1800" b="0" i="0" smtClean="0">
                              <a:latin typeface="Cambria Math" panose="02040503050406030204" pitchFamily="18" charset="0"/>
                            </a:rPr>
                            <m:t>x</m:t>
                          </m:r>
                        </m:e>
                        <m:sub>
                          <m:r>
                            <m:rPr>
                              <m:sty m:val="p"/>
                            </m:rPr>
                            <a:rPr lang="en-US" sz="1800" b="0" i="0" smtClean="0">
                              <a:latin typeface="Cambria Math" panose="02040503050406030204" pitchFamily="18" charset="0"/>
                            </a:rPr>
                            <m:t>p</m:t>
                          </m:r>
                        </m:sub>
                        <m:sup>
                          <m:r>
                            <m:rPr>
                              <m:sty m:val="p"/>
                            </m:rPr>
                            <a:rPr lang="en-US" sz="1800" b="0" i="0" smtClean="0">
                              <a:latin typeface="Cambria Math" panose="02040503050406030204" pitchFamily="18" charset="0"/>
                            </a:rPr>
                            <m:t>ref</m:t>
                          </m:r>
                        </m:sup>
                      </m:sSubSup>
                      <m:r>
                        <a:rPr lang="en-US" sz="1800" b="0" i="1">
                          <a:latin typeface="Cambria Math" panose="02040503050406030204" pitchFamily="18" charset="0"/>
                        </a:rPr>
                        <m:t>= </m:t>
                      </m:r>
                      <m:d>
                        <m:dPr>
                          <m:begChr m:val="["/>
                          <m:endChr m:val="]"/>
                          <m:ctrlPr>
                            <a:rPr lang="en-US" sz="1800" b="0" i="1">
                              <a:latin typeface="Cambria Math" panose="02040503050406030204" pitchFamily="18" charset="0"/>
                            </a:rPr>
                          </m:ctrlPr>
                        </m:dPr>
                        <m:e>
                          <m:m>
                            <m:mPr>
                              <m:mcs>
                                <m:mc>
                                  <m:mcPr>
                                    <m:count m:val="3"/>
                                    <m:mcJc m:val="center"/>
                                  </m:mcPr>
                                </m:mc>
                              </m:mcs>
                              <m:ctrlPr>
                                <a:rPr lang="en-US" sz="1800" b="0" i="1">
                                  <a:latin typeface="Cambria Math" panose="02040503050406030204" pitchFamily="18" charset="0"/>
                                </a:rPr>
                              </m:ctrlPr>
                            </m:mPr>
                            <m:mr>
                              <m:e>
                                <m:sSub>
                                  <m:sSubPr>
                                    <m:ctrlPr>
                                      <a:rPr lang="en-US" sz="1800" b="0" i="1">
                                        <a:latin typeface="Cambria Math" panose="02040503050406030204" pitchFamily="18" charset="0"/>
                                      </a:rPr>
                                    </m:ctrlPr>
                                  </m:sSubPr>
                                  <m:e>
                                    <m:r>
                                      <a:rPr lang="en-US" sz="1800" b="0" i="1" smtClean="0">
                                        <a:latin typeface="Cambria Math" panose="02040503050406030204" pitchFamily="18" charset="0"/>
                                      </a:rPr>
                                      <m:t>𝑥</m:t>
                                    </m:r>
                                  </m:e>
                                  <m:sub>
                                    <m:r>
                                      <a:rPr lang="en-US" sz="1800" b="0" i="1">
                                        <a:latin typeface="Cambria Math" panose="02040503050406030204" pitchFamily="18" charset="0"/>
                                      </a:rPr>
                                      <m:t>11</m:t>
                                    </m:r>
                                  </m:sub>
                                </m:sSub>
                              </m:e>
                              <m:e>
                                <m:r>
                                  <a:rPr lang="en-US" sz="1800" b="0" i="1">
                                    <a:latin typeface="Cambria Math" panose="02040503050406030204" pitchFamily="18" charset="0"/>
                                  </a:rPr>
                                  <m:t>⋯</m:t>
                                </m:r>
                              </m:e>
                              <m:e>
                                <m:sSub>
                                  <m:sSubPr>
                                    <m:ctrlPr>
                                      <a:rPr lang="en-US" sz="1800" b="0" i="1">
                                        <a:latin typeface="Cambria Math" panose="02040503050406030204" pitchFamily="18" charset="0"/>
                                      </a:rPr>
                                    </m:ctrlPr>
                                  </m:sSubPr>
                                  <m:e>
                                    <m:r>
                                      <a:rPr lang="en-US" sz="1800" b="0" i="1" smtClean="0">
                                        <a:latin typeface="Cambria Math" panose="02040503050406030204" pitchFamily="18" charset="0"/>
                                      </a:rPr>
                                      <m:t>𝑥</m:t>
                                    </m:r>
                                  </m:e>
                                  <m:sub>
                                    <m:r>
                                      <a:rPr lang="en-US" sz="1800" b="0" i="1" smtClean="0">
                                        <a:latin typeface="Cambria Math" panose="02040503050406030204" pitchFamily="18" charset="0"/>
                                      </a:rPr>
                                      <m:t>1</m:t>
                                    </m:r>
                                    <m:r>
                                      <a:rPr lang="en-US" sz="1800" b="0" i="1">
                                        <a:latin typeface="Cambria Math" panose="02040503050406030204" pitchFamily="18" charset="0"/>
                                      </a:rPr>
                                      <m:t>,</m:t>
                                    </m:r>
                                    <m:sSub>
                                      <m:sSubPr>
                                        <m:ctrlPr>
                                          <a:rPr lang="en-US" sz="1800" b="0" i="1" smtClean="0">
                                            <a:latin typeface="Cambria Math" panose="02040503050406030204" pitchFamily="18" charset="0"/>
                                          </a:rPr>
                                        </m:ctrlPr>
                                      </m:sSubPr>
                                      <m:e>
                                        <m:r>
                                          <a:rPr lang="en-US" sz="1800" b="0" i="1" smtClean="0">
                                            <a:latin typeface="Cambria Math" panose="02040503050406030204" pitchFamily="18" charset="0"/>
                                          </a:rPr>
                                          <m:t>𝑁</m:t>
                                        </m:r>
                                      </m:e>
                                      <m:sub>
                                        <m:r>
                                          <a:rPr lang="en-US" sz="1800" b="0" i="1" smtClean="0">
                                            <a:latin typeface="Cambria Math" panose="02040503050406030204" pitchFamily="18" charset="0"/>
                                          </a:rPr>
                                          <m:t>𝑠</m:t>
                                        </m:r>
                                      </m:sub>
                                    </m:sSub>
                                  </m:sub>
                                </m:sSub>
                              </m:e>
                            </m:mr>
                            <m:mr>
                              <m:e>
                                <m:r>
                                  <a:rPr lang="en-US" sz="1800" b="0" i="1">
                                    <a:latin typeface="Cambria Math" panose="02040503050406030204" pitchFamily="18" charset="0"/>
                                  </a:rPr>
                                  <m:t>⋮</m:t>
                                </m:r>
                              </m:e>
                              <m:e>
                                <m:r>
                                  <a:rPr lang="en-US" sz="1800" b="0" i="1">
                                    <a:latin typeface="Cambria Math" panose="02040503050406030204" pitchFamily="18" charset="0"/>
                                  </a:rPr>
                                  <m:t>⋱</m:t>
                                </m:r>
                              </m:e>
                              <m:e>
                                <m:r>
                                  <a:rPr lang="en-US" sz="1800" b="0" i="1">
                                    <a:latin typeface="Cambria Math" panose="02040503050406030204" pitchFamily="18" charset="0"/>
                                  </a:rPr>
                                  <m:t>⋮</m:t>
                                </m:r>
                              </m:e>
                            </m:mr>
                            <m:mr>
                              <m:e>
                                <m:sSub>
                                  <m:sSubPr>
                                    <m:ctrlPr>
                                      <a:rPr lang="en-US" sz="1800" b="0" i="1">
                                        <a:latin typeface="Cambria Math" panose="02040503050406030204" pitchFamily="18" charset="0"/>
                                      </a:rPr>
                                    </m:ctrlPr>
                                  </m:sSubPr>
                                  <m:e>
                                    <m:r>
                                      <a:rPr lang="en-US" sz="1800" b="0" i="1" smtClean="0">
                                        <a:latin typeface="Cambria Math" panose="02040503050406030204" pitchFamily="18" charset="0"/>
                                      </a:rPr>
                                      <m:t>𝑥</m:t>
                                    </m:r>
                                  </m:e>
                                  <m:sub>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a:rPr lang="en-US" sz="1800" b="0" i="1">
                                            <a:latin typeface="Cambria Math" panose="02040503050406030204" pitchFamily="18" charset="0"/>
                                          </a:rPr>
                                          <m:t>𝑝</m:t>
                                        </m:r>
                                      </m:sub>
                                    </m:sSub>
                                    <m:r>
                                      <a:rPr lang="en-US" sz="1800" b="0" i="1" smtClean="0">
                                        <a:latin typeface="Cambria Math" panose="02040503050406030204" pitchFamily="18" charset="0"/>
                                      </a:rPr>
                                      <m:t>,</m:t>
                                    </m:r>
                                    <m:r>
                                      <a:rPr lang="en-US" sz="1800" b="0" i="0" smtClean="0">
                                        <a:latin typeface="Cambria Math" panose="02040503050406030204" pitchFamily="18" charset="0"/>
                                      </a:rPr>
                                      <m:t>1</m:t>
                                    </m:r>
                                  </m:sub>
                                </m:sSub>
                              </m:e>
                              <m:e>
                                <m:r>
                                  <a:rPr lang="en-US" sz="1800" b="0" i="1">
                                    <a:latin typeface="Cambria Math" panose="02040503050406030204" pitchFamily="18" charset="0"/>
                                  </a:rPr>
                                  <m:t>⋯</m:t>
                                </m:r>
                              </m:e>
                              <m:e>
                                <m:sSub>
                                  <m:sSubPr>
                                    <m:ctrlPr>
                                      <a:rPr lang="en-US" sz="1800" b="0" i="1">
                                        <a:latin typeface="Cambria Math" panose="02040503050406030204" pitchFamily="18" charset="0"/>
                                      </a:rPr>
                                    </m:ctrlPr>
                                  </m:sSubPr>
                                  <m:e>
                                    <m:r>
                                      <a:rPr lang="en-US" sz="1800" b="0" i="1" smtClean="0">
                                        <a:latin typeface="Cambria Math" panose="02040503050406030204" pitchFamily="18" charset="0"/>
                                      </a:rPr>
                                      <m:t>𝑥</m:t>
                                    </m:r>
                                  </m:e>
                                  <m:sub>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m:rPr>
                                            <m:sty m:val="p"/>
                                          </m:rPr>
                                          <a:rPr lang="en-US" sz="1800" b="0" i="0" smtClean="0">
                                            <a:latin typeface="Cambria Math" panose="02040503050406030204" pitchFamily="18" charset="0"/>
                                          </a:rPr>
                                          <m:t>p</m:t>
                                        </m:r>
                                      </m:sub>
                                    </m:sSub>
                                    <m:r>
                                      <a:rPr lang="en-US" sz="1800" b="0" i="1">
                                        <a:latin typeface="Cambria Math" panose="02040503050406030204" pitchFamily="18" charset="0"/>
                                      </a:rPr>
                                      <m:t>,</m:t>
                                    </m:r>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m:rPr>
                                            <m:sty m:val="p"/>
                                          </m:rPr>
                                          <a:rPr lang="en-US" sz="1800" b="0" i="0" smtClean="0">
                                            <a:latin typeface="Cambria Math" panose="02040503050406030204" pitchFamily="18" charset="0"/>
                                          </a:rPr>
                                          <m:t>s</m:t>
                                        </m:r>
                                      </m:sub>
                                    </m:sSub>
                                  </m:sub>
                                </m:sSub>
                              </m:e>
                            </m:mr>
                          </m:m>
                        </m:e>
                      </m:d>
                    </m:oMath>
                  </m:oMathPara>
                </a14:m>
                <a:endParaRPr lang="en-US" b="0" dirty="0"/>
              </a:p>
              <a:p>
                <a:pPr>
                  <a:buFont typeface="Arial" panose="020B0604020202020204" pitchFamily="34" charset="0"/>
                  <a:buChar char="•"/>
                </a:pPr>
                <a:r>
                  <a:rPr lang="en-US" sz="1800" dirty="0"/>
                  <a:t>The expected channel response for the pilot tones of all OFDM symbols can be expressed by </a:t>
                </a:r>
                <a14:m>
                  <m:oMath xmlns:m="http://schemas.openxmlformats.org/officeDocument/2006/math">
                    <m:sSubSup>
                      <m:sSubSupPr>
                        <m:ctrlPr>
                          <a:rPr lang="en-US" sz="1800" i="1">
                            <a:latin typeface="Cambria Math" panose="02040503050406030204" pitchFamily="18" charset="0"/>
                          </a:rPr>
                        </m:ctrlPr>
                      </m:sSubSupPr>
                      <m:e>
                        <m:r>
                          <a:rPr lang="en-US" sz="1800">
                            <a:latin typeface="Cambria Math" panose="02040503050406030204" pitchFamily="18" charset="0"/>
                          </a:rPr>
                          <m:t>𝐇</m:t>
                        </m:r>
                      </m:e>
                      <m:sub>
                        <m:r>
                          <m:rPr>
                            <m:sty m:val="p"/>
                          </m:rPr>
                          <a:rPr lang="en-US" sz="1800">
                            <a:latin typeface="Cambria Math" panose="02040503050406030204" pitchFamily="18" charset="0"/>
                          </a:rPr>
                          <m:t>p</m:t>
                        </m:r>
                      </m:sub>
                      <m:sup>
                        <m:r>
                          <m:rPr>
                            <m:sty m:val="p"/>
                          </m:rPr>
                          <a:rPr lang="en-US" sz="1800">
                            <a:latin typeface="Cambria Math" panose="02040503050406030204" pitchFamily="18" charset="0"/>
                          </a:rPr>
                          <m:t>exp</m:t>
                        </m:r>
                      </m:sup>
                    </m:sSubSup>
                  </m:oMath>
                </a14:m>
                <a:r>
                  <a:rPr lang="en-US" sz="1800" dirty="0"/>
                  <a:t> of size </a:t>
                </a:r>
                <a14:m>
                  <m:oMath xmlns:m="http://schemas.openxmlformats.org/officeDocument/2006/math">
                    <m:sSub>
                      <m:sSubPr>
                        <m:ctrlPr>
                          <a:rPr lang="en-US" sz="1800" i="1">
                            <a:latin typeface="Cambria Math" panose="02040503050406030204" pitchFamily="18" charset="0"/>
                          </a:rPr>
                        </m:ctrlPr>
                      </m:sSubPr>
                      <m:e>
                        <m:r>
                          <a:rPr lang="en-US" sz="1800">
                            <a:latin typeface="Cambria Math" panose="02040503050406030204" pitchFamily="18" charset="0"/>
                          </a:rPr>
                          <m:t>𝑁</m:t>
                        </m:r>
                      </m:e>
                      <m:sub>
                        <m:r>
                          <m:rPr>
                            <m:sty m:val="p"/>
                          </m:rPr>
                          <a:rPr lang="en-US" sz="1800">
                            <a:latin typeface="Cambria Math" panose="02040503050406030204" pitchFamily="18" charset="0"/>
                          </a:rPr>
                          <m:t>p</m:t>
                        </m:r>
                      </m:sub>
                    </m:sSub>
                    <m:r>
                      <a:rPr lang="en-US" sz="1800">
                        <a:latin typeface="Cambria Math" panose="02040503050406030204" pitchFamily="18" charset="0"/>
                      </a:rPr>
                      <m:t>×</m:t>
                    </m:r>
                    <m:sSub>
                      <m:sSubPr>
                        <m:ctrlPr>
                          <a:rPr lang="en-US" sz="1800" i="1">
                            <a:latin typeface="Cambria Math" panose="02040503050406030204" pitchFamily="18" charset="0"/>
                          </a:rPr>
                        </m:ctrlPr>
                      </m:sSubPr>
                      <m:e>
                        <m:r>
                          <a:rPr lang="en-US" sz="1800">
                            <a:latin typeface="Cambria Math" panose="02040503050406030204" pitchFamily="18" charset="0"/>
                          </a:rPr>
                          <m:t>𝑁</m:t>
                        </m:r>
                      </m:e>
                      <m:sub>
                        <m:r>
                          <m:rPr>
                            <m:sty m:val="p"/>
                          </m:rPr>
                          <a:rPr lang="en-US" sz="1800">
                            <a:latin typeface="Cambria Math" panose="02040503050406030204" pitchFamily="18" charset="0"/>
                          </a:rPr>
                          <m:t>s</m:t>
                        </m:r>
                      </m:sub>
                    </m:sSub>
                  </m:oMath>
                </a14:m>
                <a:r>
                  <a:rPr lang="en-US" sz="1800" dirty="0"/>
                  <a:t> where</a:t>
                </a:r>
              </a:p>
              <a:p>
                <a:pPr marL="0" indent="0" algn="ctr"/>
                <a14:m>
                  <m:oMathPara xmlns:m="http://schemas.openxmlformats.org/officeDocument/2006/math">
                    <m:oMathParaPr>
                      <m:jc m:val="centerGroup"/>
                    </m:oMathParaPr>
                    <m:oMath xmlns:m="http://schemas.openxmlformats.org/officeDocument/2006/math">
                      <m:sSubSup>
                        <m:sSubSupPr>
                          <m:ctrlPr>
                            <a:rPr lang="en-US" sz="1800" b="0" i="1">
                              <a:latin typeface="Cambria Math" panose="02040503050406030204" pitchFamily="18" charset="0"/>
                            </a:rPr>
                          </m:ctrlPr>
                        </m:sSubSupPr>
                        <m:e>
                          <m:r>
                            <a:rPr lang="en-US" sz="1800" b="0" i="1">
                              <a:latin typeface="Cambria Math" panose="02040503050406030204" pitchFamily="18" charset="0"/>
                            </a:rPr>
                            <m:t>𝐻</m:t>
                          </m:r>
                        </m:e>
                        <m:sub>
                          <m:r>
                            <m:rPr>
                              <m:sty m:val="p"/>
                            </m:rPr>
                            <a:rPr lang="en-US" sz="1800" b="0">
                              <a:latin typeface="Cambria Math" panose="02040503050406030204" pitchFamily="18" charset="0"/>
                            </a:rPr>
                            <m:t>p</m:t>
                          </m:r>
                        </m:sub>
                        <m:sup>
                          <m:r>
                            <m:rPr>
                              <m:sty m:val="p"/>
                            </m:rPr>
                            <a:rPr lang="en-US" sz="1800" b="0">
                              <a:latin typeface="Cambria Math" panose="02040503050406030204" pitchFamily="18" charset="0"/>
                            </a:rPr>
                            <m:t>exp</m:t>
                          </m:r>
                        </m:sup>
                      </m:sSubSup>
                      <m:r>
                        <a:rPr lang="en-US" sz="1800" b="0">
                          <a:latin typeface="Cambria Math" panose="02040503050406030204" pitchFamily="18" charset="0"/>
                        </a:rPr>
                        <m:t>= </m:t>
                      </m:r>
                      <m:d>
                        <m:dPr>
                          <m:begChr m:val="["/>
                          <m:endChr m:val="]"/>
                          <m:ctrlPr>
                            <a:rPr lang="en-US" sz="1800" b="0" i="1">
                              <a:latin typeface="Cambria Math" panose="02040503050406030204" pitchFamily="18" charset="0"/>
                            </a:rPr>
                          </m:ctrlPr>
                        </m:dPr>
                        <m:e>
                          <m:sSubSup>
                            <m:sSubSupPr>
                              <m:ctrlPr>
                                <a:rPr lang="en-US" sz="1800" b="0" i="1">
                                  <a:latin typeface="Cambria Math" panose="02040503050406030204" pitchFamily="18" charset="0"/>
                                </a:rPr>
                              </m:ctrlPr>
                            </m:sSubSupPr>
                            <m:e>
                              <m:r>
                                <a:rPr lang="en-US" sz="1800" b="0" i="1">
                                  <a:latin typeface="Cambria Math" panose="02040503050406030204" pitchFamily="18" charset="0"/>
                                </a:rPr>
                                <m:t>𝐻</m:t>
                              </m:r>
                            </m:e>
                            <m:sub>
                              <m:r>
                                <m:rPr>
                                  <m:sty m:val="p"/>
                                </m:rPr>
                                <a:rPr lang="en-US" sz="1800" b="0">
                                  <a:latin typeface="Cambria Math" panose="02040503050406030204" pitchFamily="18" charset="0"/>
                                </a:rPr>
                                <m:t>p</m:t>
                              </m:r>
                            </m:sub>
                            <m:sup>
                              <m:r>
                                <m:rPr>
                                  <m:sty m:val="p"/>
                                </m:rPr>
                                <a:rPr lang="en-US" sz="1800" b="0">
                                  <a:latin typeface="Cambria Math" panose="02040503050406030204" pitchFamily="18" charset="0"/>
                                </a:rPr>
                                <m:t>LTF</m:t>
                              </m:r>
                            </m:sup>
                          </m:sSubSup>
                          <m:r>
                            <a:rPr lang="en-US" sz="1800" b="0">
                              <a:latin typeface="Cambria Math" panose="02040503050406030204" pitchFamily="18" charset="0"/>
                            </a:rPr>
                            <m:t>   </m:t>
                          </m:r>
                          <m:sSubSup>
                            <m:sSubSupPr>
                              <m:ctrlPr>
                                <a:rPr lang="en-US" sz="1800" b="0" i="1">
                                  <a:latin typeface="Cambria Math" panose="02040503050406030204" pitchFamily="18" charset="0"/>
                                </a:rPr>
                              </m:ctrlPr>
                            </m:sSubSupPr>
                            <m:e>
                              <m:r>
                                <a:rPr lang="en-US" sz="1800" b="0" i="1">
                                  <a:latin typeface="Cambria Math" panose="02040503050406030204" pitchFamily="18" charset="0"/>
                                </a:rPr>
                                <m:t>𝐻</m:t>
                              </m:r>
                            </m:e>
                            <m:sub>
                              <m:r>
                                <m:rPr>
                                  <m:sty m:val="p"/>
                                </m:rPr>
                                <a:rPr lang="en-US" sz="1800" b="0">
                                  <a:latin typeface="Cambria Math" panose="02040503050406030204" pitchFamily="18" charset="0"/>
                                </a:rPr>
                                <m:t>p</m:t>
                              </m:r>
                            </m:sub>
                            <m:sup>
                              <m:r>
                                <m:rPr>
                                  <m:sty m:val="p"/>
                                </m:rPr>
                                <a:rPr lang="en-US" sz="1800" b="0">
                                  <a:latin typeface="Cambria Math" panose="02040503050406030204" pitchFamily="18" charset="0"/>
                                </a:rPr>
                                <m:t>LTF</m:t>
                              </m:r>
                            </m:sup>
                          </m:sSubSup>
                          <m:r>
                            <a:rPr lang="en-US" sz="1800" b="0">
                              <a:latin typeface="Cambria Math" panose="02040503050406030204" pitchFamily="18" charset="0"/>
                            </a:rPr>
                            <m:t> … </m:t>
                          </m:r>
                          <m:sSubSup>
                            <m:sSubSupPr>
                              <m:ctrlPr>
                                <a:rPr lang="en-US" sz="1800" b="0" i="1">
                                  <a:latin typeface="Cambria Math" panose="02040503050406030204" pitchFamily="18" charset="0"/>
                                </a:rPr>
                              </m:ctrlPr>
                            </m:sSubSupPr>
                            <m:e>
                              <m:r>
                                <a:rPr lang="en-US" sz="1800" b="0" i="1">
                                  <a:latin typeface="Cambria Math" panose="02040503050406030204" pitchFamily="18" charset="0"/>
                                </a:rPr>
                                <m:t>𝐻</m:t>
                              </m:r>
                            </m:e>
                            <m:sub>
                              <m:r>
                                <m:rPr>
                                  <m:sty m:val="p"/>
                                </m:rPr>
                                <a:rPr lang="en-US" sz="1800" b="0">
                                  <a:latin typeface="Cambria Math" panose="02040503050406030204" pitchFamily="18" charset="0"/>
                                </a:rPr>
                                <m:t>p</m:t>
                              </m:r>
                            </m:sub>
                            <m:sup>
                              <m:r>
                                <m:rPr>
                                  <m:sty m:val="p"/>
                                </m:rPr>
                                <a:rPr lang="en-US" sz="1800" b="0">
                                  <a:latin typeface="Cambria Math" panose="02040503050406030204" pitchFamily="18" charset="0"/>
                                </a:rPr>
                                <m:t>LTF</m:t>
                              </m:r>
                            </m:sup>
                          </m:sSubSup>
                        </m:e>
                      </m:d>
                    </m:oMath>
                  </m:oMathPara>
                </a14:m>
                <a:endParaRPr lang="en-US" sz="1800" b="0" dirty="0"/>
              </a:p>
            </p:txBody>
          </p:sp>
        </mc:Choice>
        <mc:Fallback xmlns="">
          <p:sp>
            <p:nvSpPr>
              <p:cNvPr id="3" name="Content Placeholder 2">
                <a:extLst>
                  <a:ext uri="{FF2B5EF4-FFF2-40B4-BE49-F238E27FC236}">
                    <a16:creationId xmlns:a16="http://schemas.microsoft.com/office/drawing/2014/main" id="{E2C8C94C-DFC4-6598-3F14-8C12617C1AD4}"/>
                  </a:ext>
                </a:extLst>
              </p:cNvPr>
              <p:cNvSpPr>
                <a:spLocks noGrp="1" noRot="1" noChangeAspect="1" noMove="1" noResize="1" noEditPoints="1" noAdjustHandles="1" noChangeArrowheads="1" noChangeShapeType="1" noTextEdit="1"/>
              </p:cNvSpPr>
              <p:nvPr>
                <p:ph idx="1"/>
              </p:nvPr>
            </p:nvSpPr>
            <p:spPr>
              <a:blipFill>
                <a:blip r:embed="rId2"/>
                <a:stretch>
                  <a:fillRect l="-353" t="-74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516B1CD-EC86-02AA-E463-ED112F0D7BE8}"/>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51568922-43D8-A349-A904-1759EAD6021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D8FEEF5-4116-24BB-FEF9-89E854789891}"/>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23323216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4B9B6-7E9E-7A14-E1C6-C4244A03754A}"/>
              </a:ext>
            </a:extLst>
          </p:cNvPr>
          <p:cNvSpPr>
            <a:spLocks noGrp="1"/>
          </p:cNvSpPr>
          <p:nvPr>
            <p:ph type="title"/>
          </p:nvPr>
        </p:nvSpPr>
        <p:spPr/>
        <p:txBody>
          <a:bodyPr/>
          <a:lstStyle/>
          <a:p>
            <a:r>
              <a:rPr lang="en-US" dirty="0"/>
              <a:t>Backup – LTF-assisted Phase Tracking</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2C8C94C-DFC4-6598-3F14-8C12617C1AD4}"/>
                  </a:ext>
                </a:extLst>
              </p:cNvPr>
              <p:cNvSpPr>
                <a:spLocks noGrp="1"/>
              </p:cNvSpPr>
              <p:nvPr>
                <p:ph idx="1"/>
              </p:nvPr>
            </p:nvSpPr>
            <p:spPr/>
            <p:txBody>
              <a:bodyPr/>
              <a:lstStyle/>
              <a:p>
                <a:pPr>
                  <a:buFont typeface="Arial" panose="020B0604020202020204" pitchFamily="34" charset="0"/>
                  <a:buChar char="•"/>
                </a:pPr>
                <a:r>
                  <a:rPr lang="en-US" sz="1800" dirty="0"/>
                  <a:t>The received pilot tones of the </a:t>
                </a:r>
                <a14:m>
                  <m:oMath xmlns:m="http://schemas.openxmlformats.org/officeDocument/2006/math">
                    <m:sSub>
                      <m:sSubPr>
                        <m:ctrlPr>
                          <a:rPr lang="en-US" sz="1800" i="1">
                            <a:latin typeface="Cambria Math" panose="02040503050406030204" pitchFamily="18" charset="0"/>
                          </a:rPr>
                        </m:ctrlPr>
                      </m:sSubPr>
                      <m:e>
                        <m:r>
                          <a:rPr lang="en-US" sz="1800">
                            <a:latin typeface="Cambria Math" panose="02040503050406030204" pitchFamily="18" charset="0"/>
                          </a:rPr>
                          <m:t>𝑁</m:t>
                        </m:r>
                      </m:e>
                      <m:sub>
                        <m:r>
                          <m:rPr>
                            <m:sty m:val="p"/>
                          </m:rPr>
                          <a:rPr lang="en-US" sz="1800">
                            <a:latin typeface="Cambria Math" panose="02040503050406030204" pitchFamily="18" charset="0"/>
                          </a:rPr>
                          <m:t>s</m:t>
                        </m:r>
                      </m:sub>
                    </m:sSub>
                  </m:oMath>
                </a14:m>
                <a:r>
                  <a:rPr lang="en-US" sz="1800" dirty="0"/>
                  <a:t> OFDM symbols can be expressed by the matrix </a:t>
                </a:r>
                <a14:m>
                  <m:oMath xmlns:m="http://schemas.openxmlformats.org/officeDocument/2006/math">
                    <m:sSubSup>
                      <m:sSubSupPr>
                        <m:ctrlPr>
                          <a:rPr lang="en-US" sz="1800" i="1">
                            <a:latin typeface="Cambria Math" panose="02040503050406030204" pitchFamily="18" charset="0"/>
                          </a:rPr>
                        </m:ctrlPr>
                      </m:sSubSupPr>
                      <m:e>
                        <m:r>
                          <a:rPr lang="en-US" sz="1800">
                            <a:latin typeface="Cambria Math" panose="02040503050406030204" pitchFamily="18" charset="0"/>
                          </a:rPr>
                          <m:t>𝑌</m:t>
                        </m:r>
                      </m:e>
                      <m:sub>
                        <m:r>
                          <a:rPr lang="en-US" sz="1800" b="1" i="0" smtClean="0">
                            <a:latin typeface="Cambria Math" panose="02040503050406030204" pitchFamily="18" charset="0"/>
                          </a:rPr>
                          <m:t>𝐩</m:t>
                        </m:r>
                      </m:sub>
                      <m:sup>
                        <m:r>
                          <a:rPr lang="en-US" sz="1800" b="1" i="0" smtClean="0">
                            <a:latin typeface="Cambria Math" panose="02040503050406030204" pitchFamily="18" charset="0"/>
                          </a:rPr>
                          <m:t>𝐫𝐱</m:t>
                        </m:r>
                      </m:sup>
                    </m:sSubSup>
                  </m:oMath>
                </a14:m>
                <a:r>
                  <a:rPr lang="en-US" sz="1800" dirty="0"/>
                  <a:t> of size </a:t>
                </a:r>
                <a14:m>
                  <m:oMath xmlns:m="http://schemas.openxmlformats.org/officeDocument/2006/math">
                    <m:sSub>
                      <m:sSubPr>
                        <m:ctrlPr>
                          <a:rPr lang="en-US" sz="1800" i="1">
                            <a:latin typeface="Cambria Math" panose="02040503050406030204" pitchFamily="18" charset="0"/>
                          </a:rPr>
                        </m:ctrlPr>
                      </m:sSubPr>
                      <m:e>
                        <m:r>
                          <a:rPr lang="en-US" sz="1800">
                            <a:latin typeface="Cambria Math" panose="02040503050406030204" pitchFamily="18" charset="0"/>
                          </a:rPr>
                          <m:t>𝑁</m:t>
                        </m:r>
                      </m:e>
                      <m:sub>
                        <m:r>
                          <m:rPr>
                            <m:sty m:val="p"/>
                          </m:rPr>
                          <a:rPr lang="en-US" sz="1800">
                            <a:latin typeface="Cambria Math" panose="02040503050406030204" pitchFamily="18" charset="0"/>
                          </a:rPr>
                          <m:t>p</m:t>
                        </m:r>
                      </m:sub>
                    </m:sSub>
                    <m:r>
                      <a:rPr lang="en-US" sz="1800">
                        <a:latin typeface="Cambria Math" panose="02040503050406030204" pitchFamily="18" charset="0"/>
                      </a:rPr>
                      <m:t>×</m:t>
                    </m:r>
                    <m:sSub>
                      <m:sSubPr>
                        <m:ctrlPr>
                          <a:rPr lang="en-US" sz="1800" i="1">
                            <a:latin typeface="Cambria Math" panose="02040503050406030204" pitchFamily="18" charset="0"/>
                          </a:rPr>
                        </m:ctrlPr>
                      </m:sSubPr>
                      <m:e>
                        <m:r>
                          <a:rPr lang="en-US" sz="1800">
                            <a:latin typeface="Cambria Math" panose="02040503050406030204" pitchFamily="18" charset="0"/>
                          </a:rPr>
                          <m:t>𝑁</m:t>
                        </m:r>
                      </m:e>
                      <m:sub>
                        <m:r>
                          <m:rPr>
                            <m:sty m:val="p"/>
                          </m:rPr>
                          <a:rPr lang="en-US" sz="1800">
                            <a:latin typeface="Cambria Math" panose="02040503050406030204" pitchFamily="18" charset="0"/>
                          </a:rPr>
                          <m:t>s</m:t>
                        </m:r>
                      </m:sub>
                    </m:sSub>
                  </m:oMath>
                </a14:m>
                <a:endParaRPr lang="en-US" sz="1800" dirty="0"/>
              </a:p>
              <a:p>
                <a:pPr marL="0" indent="0" algn="ctr"/>
                <a14:m>
                  <m:oMathPara xmlns:m="http://schemas.openxmlformats.org/officeDocument/2006/math">
                    <m:oMathParaPr>
                      <m:jc m:val="centerGroup"/>
                    </m:oMathParaPr>
                    <m:oMath xmlns:m="http://schemas.openxmlformats.org/officeDocument/2006/math">
                      <m:sSubSup>
                        <m:sSubSupPr>
                          <m:ctrlPr>
                            <a:rPr lang="en-US" sz="1800" b="0" i="1">
                              <a:latin typeface="Cambria Math" panose="02040503050406030204" pitchFamily="18" charset="0"/>
                            </a:rPr>
                          </m:ctrlPr>
                        </m:sSubSupPr>
                        <m:e>
                          <m:r>
                            <a:rPr lang="en-US" sz="1800" b="0" i="1">
                              <a:latin typeface="Cambria Math" panose="02040503050406030204" pitchFamily="18" charset="0"/>
                            </a:rPr>
                            <m:t>𝑌</m:t>
                          </m:r>
                        </m:e>
                        <m:sub>
                          <m:r>
                            <a:rPr lang="en-US" sz="1800" b="0" i="1">
                              <a:latin typeface="Cambria Math" panose="02040503050406030204" pitchFamily="18" charset="0"/>
                            </a:rPr>
                            <m:t>𝑝</m:t>
                          </m:r>
                        </m:sub>
                        <m:sup>
                          <m:r>
                            <a:rPr lang="en-US" sz="1800" b="0" i="1">
                              <a:latin typeface="Cambria Math" panose="02040503050406030204" pitchFamily="18" charset="0"/>
                            </a:rPr>
                            <m:t>𝑟𝑥</m:t>
                          </m:r>
                        </m:sup>
                      </m:sSubSup>
                      <m:r>
                        <a:rPr lang="en-US" sz="1800" b="0">
                          <a:latin typeface="Cambria Math" panose="02040503050406030204" pitchFamily="18" charset="0"/>
                        </a:rPr>
                        <m:t>= </m:t>
                      </m:r>
                      <m:d>
                        <m:dPr>
                          <m:begChr m:val="["/>
                          <m:endChr m:val="]"/>
                          <m:ctrlPr>
                            <a:rPr lang="en-US" sz="1800" b="0" i="1">
                              <a:latin typeface="Cambria Math" panose="02040503050406030204" pitchFamily="18" charset="0"/>
                            </a:rPr>
                          </m:ctrlPr>
                        </m:dPr>
                        <m:e>
                          <m:m>
                            <m:mPr>
                              <m:mcs>
                                <m:mc>
                                  <m:mcPr>
                                    <m:count m:val="3"/>
                                    <m:mcJc m:val="center"/>
                                  </m:mcPr>
                                </m:mc>
                              </m:mcs>
                              <m:ctrlPr>
                                <a:rPr lang="en-US" sz="1800" b="0" i="1">
                                  <a:latin typeface="Cambria Math" panose="02040503050406030204" pitchFamily="18" charset="0"/>
                                </a:rPr>
                              </m:ctrlPr>
                            </m:mPr>
                            <m:mr>
                              <m:e>
                                <m:sSub>
                                  <m:sSubPr>
                                    <m:ctrlPr>
                                      <a:rPr lang="en-US" sz="1800" b="0" i="1">
                                        <a:latin typeface="Cambria Math" panose="02040503050406030204" pitchFamily="18" charset="0"/>
                                      </a:rPr>
                                    </m:ctrlPr>
                                  </m:sSubPr>
                                  <m:e>
                                    <m:r>
                                      <a:rPr lang="en-US" sz="1800" b="0" i="1">
                                        <a:latin typeface="Cambria Math" panose="02040503050406030204" pitchFamily="18" charset="0"/>
                                      </a:rPr>
                                      <m:t>𝑦</m:t>
                                    </m:r>
                                  </m:e>
                                  <m:sub>
                                    <m:r>
                                      <a:rPr lang="en-US" sz="1800" b="0" i="1">
                                        <a:latin typeface="Cambria Math" panose="02040503050406030204" pitchFamily="18" charset="0"/>
                                      </a:rPr>
                                      <m:t>11</m:t>
                                    </m:r>
                                  </m:sub>
                                </m:sSub>
                              </m:e>
                              <m:e>
                                <m:r>
                                  <a:rPr lang="en-US" sz="1800" b="0">
                                    <a:latin typeface="Cambria Math" panose="02040503050406030204" pitchFamily="18" charset="0"/>
                                  </a:rPr>
                                  <m:t>⋯</m:t>
                                </m:r>
                              </m:e>
                              <m:e>
                                <m:sSub>
                                  <m:sSubPr>
                                    <m:ctrlPr>
                                      <a:rPr lang="en-US" sz="1800" b="0" i="1">
                                        <a:latin typeface="Cambria Math" panose="02040503050406030204" pitchFamily="18" charset="0"/>
                                      </a:rPr>
                                    </m:ctrlPr>
                                  </m:sSubPr>
                                  <m:e>
                                    <m:r>
                                      <a:rPr lang="en-US" sz="1800" b="0" i="1">
                                        <a:latin typeface="Cambria Math" panose="02040503050406030204" pitchFamily="18" charset="0"/>
                                      </a:rPr>
                                      <m:t>𝑦</m:t>
                                    </m:r>
                                  </m:e>
                                  <m:sub>
                                    <m:sSub>
                                      <m:sSubPr>
                                        <m:ctrlPr>
                                          <a:rPr lang="en-US" sz="1800" b="0" i="1">
                                            <a:latin typeface="Cambria Math" panose="02040503050406030204" pitchFamily="18" charset="0"/>
                                          </a:rPr>
                                        </m:ctrlPr>
                                      </m:sSubPr>
                                      <m:e>
                                        <m:r>
                                          <a:rPr lang="en-US" sz="1800" b="0" i="1" smtClean="0">
                                            <a:latin typeface="Cambria Math" panose="02040503050406030204" pitchFamily="18" charset="0"/>
                                          </a:rPr>
                                          <m:t>1,   </m:t>
                                        </m:r>
                                        <m:r>
                                          <a:rPr lang="en-US" sz="1800" b="0" i="1">
                                            <a:latin typeface="Cambria Math" panose="02040503050406030204" pitchFamily="18" charset="0"/>
                                          </a:rPr>
                                          <m:t>𝑁</m:t>
                                        </m:r>
                                      </m:e>
                                      <m:sub>
                                        <m:r>
                                          <a:rPr lang="en-US" sz="1800" b="0" i="1">
                                            <a:latin typeface="Cambria Math" panose="02040503050406030204" pitchFamily="18" charset="0"/>
                                          </a:rPr>
                                          <m:t>𝑠</m:t>
                                        </m:r>
                                      </m:sub>
                                    </m:sSub>
                                  </m:sub>
                                </m:sSub>
                              </m:e>
                            </m:mr>
                            <m:mr>
                              <m:e>
                                <m:r>
                                  <a:rPr lang="en-US" sz="1800" b="0">
                                    <a:latin typeface="Cambria Math" panose="02040503050406030204" pitchFamily="18" charset="0"/>
                                  </a:rPr>
                                  <m:t>⋮</m:t>
                                </m:r>
                              </m:e>
                              <m:e>
                                <m:r>
                                  <a:rPr lang="en-US" sz="1800" b="0">
                                    <a:latin typeface="Cambria Math" panose="02040503050406030204" pitchFamily="18" charset="0"/>
                                  </a:rPr>
                                  <m:t>⋱</m:t>
                                </m:r>
                              </m:e>
                              <m:e>
                                <m:r>
                                  <a:rPr lang="en-US" sz="1800" b="0">
                                    <a:latin typeface="Cambria Math" panose="02040503050406030204" pitchFamily="18" charset="0"/>
                                  </a:rPr>
                                  <m:t>⋮</m:t>
                                </m:r>
                              </m:e>
                            </m:mr>
                            <m:mr>
                              <m:e>
                                <m:sSub>
                                  <m:sSubPr>
                                    <m:ctrlPr>
                                      <a:rPr lang="en-US" sz="1800" b="0" i="1">
                                        <a:latin typeface="Cambria Math" panose="02040503050406030204" pitchFamily="18" charset="0"/>
                                      </a:rPr>
                                    </m:ctrlPr>
                                  </m:sSubPr>
                                  <m:e>
                                    <m:r>
                                      <a:rPr lang="en-US" sz="1800" b="0" i="1">
                                        <a:latin typeface="Cambria Math" panose="02040503050406030204" pitchFamily="18" charset="0"/>
                                      </a:rPr>
                                      <m:t>𝑦</m:t>
                                    </m:r>
                                  </m:e>
                                  <m:sub>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a:rPr lang="en-US" sz="1800" b="0" i="1">
                                            <a:latin typeface="Cambria Math" panose="02040503050406030204" pitchFamily="18" charset="0"/>
                                          </a:rPr>
                                          <m:t>𝑝</m:t>
                                        </m:r>
                                      </m:sub>
                                    </m:sSub>
                                    <m:r>
                                      <a:rPr lang="en-US" sz="1800" b="0" i="1" smtClean="0">
                                        <a:latin typeface="Cambria Math" panose="02040503050406030204" pitchFamily="18" charset="0"/>
                                      </a:rPr>
                                      <m:t>,1</m:t>
                                    </m:r>
                                  </m:sub>
                                </m:sSub>
                              </m:e>
                              <m:e>
                                <m:r>
                                  <a:rPr lang="en-US" sz="1800" b="0">
                                    <a:latin typeface="Cambria Math" panose="02040503050406030204" pitchFamily="18" charset="0"/>
                                  </a:rPr>
                                  <m:t>⋯</m:t>
                                </m:r>
                              </m:e>
                              <m:e>
                                <m:sSub>
                                  <m:sSubPr>
                                    <m:ctrlPr>
                                      <a:rPr lang="en-US" sz="1800" b="0" i="1">
                                        <a:latin typeface="Cambria Math" panose="02040503050406030204" pitchFamily="18" charset="0"/>
                                      </a:rPr>
                                    </m:ctrlPr>
                                  </m:sSubPr>
                                  <m:e>
                                    <m:r>
                                      <a:rPr lang="en-US" sz="1800" b="0" i="1">
                                        <a:latin typeface="Cambria Math" panose="02040503050406030204" pitchFamily="18" charset="0"/>
                                      </a:rPr>
                                      <m:t>𝑦</m:t>
                                    </m:r>
                                  </m:e>
                                  <m:sub>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a:rPr lang="en-US" sz="1800" b="0" i="1" smtClean="0">
                                            <a:latin typeface="Cambria Math" panose="02040503050406030204" pitchFamily="18" charset="0"/>
                                          </a:rPr>
                                          <m:t>𝑝</m:t>
                                        </m:r>
                                      </m:sub>
                                    </m:sSub>
                                    <m:r>
                                      <a:rPr lang="en-US" sz="1800" b="0">
                                        <a:latin typeface="Cambria Math" panose="02040503050406030204" pitchFamily="18" charset="0"/>
                                      </a:rPr>
                                      <m:t>,</m:t>
                                    </m:r>
                                    <m:sSub>
                                      <m:sSubPr>
                                        <m:ctrlPr>
                                          <a:rPr lang="en-US" sz="1800" b="0" i="1">
                                            <a:latin typeface="Cambria Math" panose="02040503050406030204" pitchFamily="18" charset="0"/>
                                          </a:rPr>
                                        </m:ctrlPr>
                                      </m:sSubPr>
                                      <m:e>
                                        <m:r>
                                          <a:rPr lang="en-US" sz="1800" b="0" i="1">
                                            <a:latin typeface="Cambria Math" panose="02040503050406030204" pitchFamily="18" charset="0"/>
                                          </a:rPr>
                                          <m:t>𝑁</m:t>
                                        </m:r>
                                      </m:e>
                                      <m:sub>
                                        <m:r>
                                          <a:rPr lang="en-US" sz="1800" b="0" i="1" smtClean="0">
                                            <a:latin typeface="Cambria Math" panose="02040503050406030204" pitchFamily="18" charset="0"/>
                                          </a:rPr>
                                          <m:t>𝑠</m:t>
                                        </m:r>
                                      </m:sub>
                                    </m:sSub>
                                  </m:sub>
                                </m:sSub>
                              </m:e>
                            </m:mr>
                          </m:m>
                        </m:e>
                      </m:d>
                    </m:oMath>
                  </m:oMathPara>
                </a14:m>
                <a:endParaRPr lang="en-US" sz="1800" b="0" dirty="0"/>
              </a:p>
              <a:p>
                <a:pPr marL="0" indent="0" algn="ctr"/>
                <a:endParaRPr lang="en-US" sz="1800" dirty="0"/>
              </a:p>
              <a:p>
                <a:pPr marL="285750" indent="-285750">
                  <a:buFont typeface="Arial" panose="020B0604020202020204" pitchFamily="34" charset="0"/>
                  <a:buChar char="•"/>
                </a:pPr>
                <a:r>
                  <a:rPr lang="en-US" sz="1800" dirty="0"/>
                  <a:t>The expected pilot tones can be expressed as</a:t>
                </a:r>
              </a:p>
              <a:p>
                <a:pPr marL="0" indent="0" algn="ctr">
                  <a:buNone/>
                </a:pPr>
                <a14:m>
                  <m:oMath xmlns:m="http://schemas.openxmlformats.org/officeDocument/2006/math">
                    <m:sSubSup>
                      <m:sSubSupPr>
                        <m:ctrlPr>
                          <a:rPr lang="en-US" sz="1800" i="1">
                            <a:latin typeface="Cambria Math" panose="02040503050406030204" pitchFamily="18" charset="0"/>
                          </a:rPr>
                        </m:ctrlPr>
                      </m:sSubSupPr>
                      <m:e>
                        <m:r>
                          <a:rPr lang="en-US" sz="1800">
                            <a:latin typeface="Cambria Math" panose="02040503050406030204" pitchFamily="18" charset="0"/>
                          </a:rPr>
                          <m:t>𝐘</m:t>
                        </m:r>
                      </m:e>
                      <m:sub>
                        <m:r>
                          <m:rPr>
                            <m:sty m:val="p"/>
                          </m:rPr>
                          <a:rPr lang="en-US" sz="1800">
                            <a:latin typeface="Cambria Math" panose="02040503050406030204" pitchFamily="18" charset="0"/>
                          </a:rPr>
                          <m:t>p</m:t>
                        </m:r>
                      </m:sub>
                      <m:sup>
                        <m:r>
                          <m:rPr>
                            <m:sty m:val="p"/>
                          </m:rPr>
                          <a:rPr lang="en-US" sz="1800">
                            <a:latin typeface="Cambria Math" panose="02040503050406030204" pitchFamily="18" charset="0"/>
                          </a:rPr>
                          <m:t>exp</m:t>
                        </m:r>
                      </m:sup>
                    </m:sSubSup>
                    <m:r>
                      <a:rPr lang="en-US" sz="1800">
                        <a:latin typeface="Cambria Math" panose="02040503050406030204" pitchFamily="18" charset="0"/>
                      </a:rPr>
                      <m:t>= </m:t>
                    </m:r>
                    <m:sSubSup>
                      <m:sSubSupPr>
                        <m:ctrlPr>
                          <a:rPr lang="en-US" sz="1800" i="1">
                            <a:latin typeface="Cambria Math" panose="02040503050406030204" pitchFamily="18" charset="0"/>
                          </a:rPr>
                        </m:ctrlPr>
                      </m:sSubSupPr>
                      <m:e>
                        <m:r>
                          <a:rPr lang="en-US" sz="1800">
                            <a:latin typeface="Cambria Math" panose="02040503050406030204" pitchFamily="18" charset="0"/>
                          </a:rPr>
                          <m:t>𝐇</m:t>
                        </m:r>
                      </m:e>
                      <m:sub>
                        <m:r>
                          <m:rPr>
                            <m:sty m:val="p"/>
                          </m:rPr>
                          <a:rPr lang="en-US" sz="1800">
                            <a:latin typeface="Cambria Math" panose="02040503050406030204" pitchFamily="18" charset="0"/>
                          </a:rPr>
                          <m:t>p</m:t>
                        </m:r>
                      </m:sub>
                      <m:sup>
                        <m:r>
                          <m:rPr>
                            <m:sty m:val="p"/>
                          </m:rPr>
                          <a:rPr lang="en-US" sz="1800">
                            <a:latin typeface="Cambria Math" panose="02040503050406030204" pitchFamily="18" charset="0"/>
                          </a:rPr>
                          <m:t>exp</m:t>
                        </m:r>
                      </m:sup>
                    </m:sSubSup>
                    <m:r>
                      <a:rPr lang="en-US" sz="1800">
                        <a:latin typeface="Cambria Math" panose="02040503050406030204" pitchFamily="18" charset="0"/>
                      </a:rPr>
                      <m:t>⨀</m:t>
                    </m:r>
                    <m:sSubSup>
                      <m:sSubSupPr>
                        <m:ctrlPr>
                          <a:rPr lang="en-US" sz="1800" i="1">
                            <a:latin typeface="Cambria Math" panose="02040503050406030204" pitchFamily="18" charset="0"/>
                          </a:rPr>
                        </m:ctrlPr>
                      </m:sSubSupPr>
                      <m:e>
                        <m:r>
                          <a:rPr lang="en-US" sz="1800">
                            <a:latin typeface="Cambria Math" panose="02040503050406030204" pitchFamily="18" charset="0"/>
                          </a:rPr>
                          <m:t>𝐱</m:t>
                        </m:r>
                      </m:e>
                      <m:sub>
                        <m:r>
                          <m:rPr>
                            <m:sty m:val="p"/>
                          </m:rPr>
                          <a:rPr lang="en-US" sz="1800">
                            <a:latin typeface="Cambria Math" panose="02040503050406030204" pitchFamily="18" charset="0"/>
                          </a:rPr>
                          <m:t>p</m:t>
                        </m:r>
                      </m:sub>
                      <m:sup>
                        <m:r>
                          <m:rPr>
                            <m:sty m:val="p"/>
                          </m:rPr>
                          <a:rPr lang="en-US" sz="1800">
                            <a:latin typeface="Cambria Math" panose="02040503050406030204" pitchFamily="18" charset="0"/>
                          </a:rPr>
                          <m:t>ref</m:t>
                        </m:r>
                      </m:sup>
                    </m:sSubSup>
                  </m:oMath>
                </a14:m>
                <a:r>
                  <a:rPr lang="en-US" sz="1800" dirty="0"/>
                  <a:t> </a:t>
                </a:r>
              </a:p>
              <a:p>
                <a:pPr marL="0" indent="0">
                  <a:buNone/>
                </a:pPr>
                <a:r>
                  <a:rPr lang="en-US" sz="1800" dirty="0"/>
                  <a:t>	where, </a:t>
                </a:r>
                <a14:m>
                  <m:oMath xmlns:m="http://schemas.openxmlformats.org/officeDocument/2006/math">
                    <m:r>
                      <a:rPr lang="en-US" sz="1800">
                        <a:latin typeface="Cambria Math" panose="02040503050406030204" pitchFamily="18" charset="0"/>
                      </a:rPr>
                      <m:t>⨀</m:t>
                    </m:r>
                  </m:oMath>
                </a14:m>
                <a:r>
                  <a:rPr lang="en-US" sz="1800" dirty="0"/>
                  <a:t> is the element wise product</a:t>
                </a:r>
              </a:p>
              <a:p>
                <a:pPr marL="285750" indent="-285750">
                  <a:buFont typeface="Arial" panose="020B0604020202020204" pitchFamily="34" charset="0"/>
                  <a:buChar char="•"/>
                </a:pPr>
                <a:r>
                  <a:rPr lang="en-US" sz="1800" dirty="0"/>
                  <a:t>The LTF-assisted pilot estimates of the </a:t>
                </a:r>
                <a14:m>
                  <m:oMath xmlns:m="http://schemas.openxmlformats.org/officeDocument/2006/math">
                    <m:sSub>
                      <m:sSubPr>
                        <m:ctrlPr>
                          <a:rPr lang="en-US" sz="1800" i="1" smtClean="0">
                            <a:latin typeface="Cambria Math" panose="02040503050406030204" pitchFamily="18" charset="0"/>
                          </a:rPr>
                        </m:ctrlPr>
                      </m:sSubPr>
                      <m:e>
                        <m:r>
                          <a:rPr lang="en-US" sz="1800">
                            <a:latin typeface="Cambria Math" panose="02040503050406030204" pitchFamily="18" charset="0"/>
                          </a:rPr>
                          <m:t>𝑁</m:t>
                        </m:r>
                      </m:e>
                      <m:sub>
                        <m:r>
                          <m:rPr>
                            <m:sty m:val="p"/>
                          </m:rPr>
                          <a:rPr lang="en-US" sz="1800">
                            <a:latin typeface="Cambria Math" panose="02040503050406030204" pitchFamily="18" charset="0"/>
                          </a:rPr>
                          <m:t>s</m:t>
                        </m:r>
                      </m:sub>
                    </m:sSub>
                  </m:oMath>
                </a14:m>
                <a:r>
                  <a:rPr lang="en-US" sz="1800" dirty="0"/>
                  <a:t> OFDM symbols can be then expressed as</a:t>
                </a:r>
              </a:p>
              <a:p>
                <a:pPr marL="0" indent="0"/>
                <a14:m>
                  <m:oMathPara xmlns:m="http://schemas.openxmlformats.org/officeDocument/2006/math">
                    <m:oMathParaPr>
                      <m:jc m:val="centerGroup"/>
                    </m:oMathParaPr>
                    <m:oMath xmlns:m="http://schemas.openxmlformats.org/officeDocument/2006/math">
                      <m:sSubSup>
                        <m:sSubSupPr>
                          <m:ctrlPr>
                            <a:rPr lang="en-US" sz="1600" b="0" i="1" smtClean="0">
                              <a:latin typeface="Cambria Math" panose="02040503050406030204" pitchFamily="18" charset="0"/>
                            </a:rPr>
                          </m:ctrlPr>
                        </m:sSubSupPr>
                        <m:e>
                          <m:r>
                            <m:rPr>
                              <m:sty m:val="p"/>
                            </m:rPr>
                            <a:rPr lang="en-US" sz="1600" b="0" i="0" smtClean="0">
                              <a:latin typeface="Cambria Math" panose="02040503050406030204" pitchFamily="18" charset="0"/>
                            </a:rPr>
                            <m:t>Y</m:t>
                          </m:r>
                          <m:r>
                            <a:rPr lang="en-US" sz="1600" b="0" i="0" smtClean="0">
                              <a:latin typeface="Cambria Math" panose="02040503050406030204" pitchFamily="18" charset="0"/>
                            </a:rPr>
                            <m:t>= </m:t>
                          </m:r>
                          <m:r>
                            <a:rPr lang="en-US" sz="1600" b="0" i="1">
                              <a:latin typeface="Cambria Math" panose="02040503050406030204" pitchFamily="18" charset="0"/>
                            </a:rPr>
                            <m:t>𝑌</m:t>
                          </m:r>
                        </m:e>
                        <m:sub>
                          <m:r>
                            <m:rPr>
                              <m:sty m:val="p"/>
                            </m:rPr>
                            <a:rPr lang="en-US" sz="1600" b="0">
                              <a:latin typeface="Cambria Math" panose="02040503050406030204" pitchFamily="18" charset="0"/>
                            </a:rPr>
                            <m:t>p</m:t>
                          </m:r>
                        </m:sub>
                        <m:sup>
                          <m:r>
                            <m:rPr>
                              <m:sty m:val="p"/>
                            </m:rPr>
                            <a:rPr lang="en-US" sz="1600" b="0">
                              <a:latin typeface="Cambria Math" panose="02040503050406030204" pitchFamily="18" charset="0"/>
                            </a:rPr>
                            <m:t>exp</m:t>
                          </m:r>
                        </m:sup>
                      </m:sSubSup>
                      <m:r>
                        <a:rPr lang="en-US" sz="1600" b="0" i="1">
                          <a:latin typeface="Cambria Math" panose="02040503050406030204" pitchFamily="18" charset="0"/>
                        </a:rPr>
                        <m:t> ⨀</m:t>
                      </m:r>
                      <m:sSup>
                        <m:sSupPr>
                          <m:ctrlPr>
                            <a:rPr lang="en-US" sz="1600" b="0" i="1">
                              <a:latin typeface="Cambria Math" panose="02040503050406030204" pitchFamily="18" charset="0"/>
                            </a:rPr>
                          </m:ctrlPr>
                        </m:sSupPr>
                        <m:e>
                          <m:d>
                            <m:dPr>
                              <m:ctrlPr>
                                <a:rPr lang="en-US" sz="1600" b="0" i="1">
                                  <a:latin typeface="Cambria Math" panose="02040503050406030204" pitchFamily="18" charset="0"/>
                                </a:rPr>
                              </m:ctrlPr>
                            </m:dPr>
                            <m:e>
                              <m:sSubSup>
                                <m:sSubSupPr>
                                  <m:ctrlPr>
                                    <a:rPr lang="en-US" sz="1600" b="0" i="1">
                                      <a:latin typeface="Cambria Math" panose="02040503050406030204" pitchFamily="18" charset="0"/>
                                    </a:rPr>
                                  </m:ctrlPr>
                                </m:sSubSupPr>
                                <m:e>
                                  <m:r>
                                    <a:rPr lang="en-US" sz="1600" b="0" i="1">
                                      <a:latin typeface="Cambria Math" panose="02040503050406030204" pitchFamily="18" charset="0"/>
                                    </a:rPr>
                                    <m:t>𝑌</m:t>
                                  </m:r>
                                </m:e>
                                <m:sub>
                                  <m:r>
                                    <m:rPr>
                                      <m:sty m:val="p"/>
                                    </m:rPr>
                                    <a:rPr lang="en-US" sz="1600" b="0">
                                      <a:latin typeface="Cambria Math" panose="02040503050406030204" pitchFamily="18" charset="0"/>
                                    </a:rPr>
                                    <m:t>p</m:t>
                                  </m:r>
                                </m:sub>
                                <m:sup>
                                  <m:r>
                                    <m:rPr>
                                      <m:sty m:val="p"/>
                                    </m:rPr>
                                    <a:rPr lang="en-US" sz="1600" b="0">
                                      <a:latin typeface="Cambria Math" panose="02040503050406030204" pitchFamily="18" charset="0"/>
                                    </a:rPr>
                                    <m:t>rx</m:t>
                                  </m:r>
                                </m:sup>
                              </m:sSubSup>
                            </m:e>
                          </m:d>
                        </m:e>
                        <m:sup>
                          <m:r>
                            <a:rPr lang="en-US" sz="1600" b="0">
                              <a:latin typeface="Cambria Math" panose="02040503050406030204" pitchFamily="18" charset="0"/>
                            </a:rPr>
                            <m:t>∗</m:t>
                          </m:r>
                        </m:sup>
                      </m:sSup>
                      <m:r>
                        <a:rPr lang="en-US" sz="1600" b="0" i="1" smtClean="0">
                          <a:latin typeface="Cambria Math" panose="02040503050406030204" pitchFamily="18" charset="0"/>
                        </a:rPr>
                        <m:t>=</m:t>
                      </m:r>
                      <m:d>
                        <m:dPr>
                          <m:begChr m:val="["/>
                          <m:endChr m:val="]"/>
                          <m:ctrlPr>
                            <a:rPr lang="en-US" sz="1600" b="0" i="1">
                              <a:latin typeface="Cambria Math" panose="02040503050406030204" pitchFamily="18" charset="0"/>
                            </a:rPr>
                          </m:ctrlPr>
                        </m:dPr>
                        <m:e>
                          <m:m>
                            <m:mPr>
                              <m:mcs>
                                <m:mc>
                                  <m:mcPr>
                                    <m:count m:val="3"/>
                                    <m:mcJc m:val="center"/>
                                  </m:mcPr>
                                </m:mc>
                              </m:mcs>
                              <m:ctrlPr>
                                <a:rPr lang="en-US" sz="1600" b="0" i="1">
                                  <a:latin typeface="Cambria Math" panose="02040503050406030204" pitchFamily="18" charset="0"/>
                                </a:rPr>
                              </m:ctrlPr>
                            </m:mPr>
                            <m:mr>
                              <m:e>
                                <m:sSubSup>
                                  <m:sSubSupPr>
                                    <m:ctrlPr>
                                      <a:rPr lang="en-US" sz="1600" b="0" i="1">
                                        <a:latin typeface="Cambria Math" panose="02040503050406030204" pitchFamily="18" charset="0"/>
                                      </a:rPr>
                                    </m:ctrlPr>
                                  </m:sSubSupPr>
                                  <m:e>
                                    <m:r>
                                      <a:rPr lang="en-US" sz="1600" b="0" i="1">
                                        <a:latin typeface="Cambria Math" panose="02040503050406030204" pitchFamily="18" charset="0"/>
                                      </a:rPr>
                                      <m:t>𝑦</m:t>
                                    </m:r>
                                  </m:e>
                                  <m:sub>
                                    <m:r>
                                      <a:rPr lang="en-US" sz="1600" b="0" i="1">
                                        <a:latin typeface="Cambria Math" panose="02040503050406030204" pitchFamily="18" charset="0"/>
                                      </a:rPr>
                                      <m:t>11</m:t>
                                    </m:r>
                                  </m:sub>
                                  <m:sup>
                                    <m:r>
                                      <a:rPr lang="en-US" sz="1600" b="0" i="1">
                                        <a:latin typeface="Cambria Math" panose="02040503050406030204" pitchFamily="18" charset="0"/>
                                      </a:rPr>
                                      <m:t>∗</m:t>
                                    </m:r>
                                  </m:sup>
                                </m:sSubSup>
                                <m:sSubSup>
                                  <m:sSubSupPr>
                                    <m:ctrlPr>
                                      <a:rPr lang="en-US" sz="1600" b="0" i="1">
                                        <a:latin typeface="Cambria Math" panose="02040503050406030204" pitchFamily="18" charset="0"/>
                                      </a:rPr>
                                    </m:ctrlPr>
                                  </m:sSubSupPr>
                                  <m:e>
                                    <m:r>
                                      <a:rPr lang="en-US" sz="1600" b="0" i="1">
                                        <a:latin typeface="Cambria Math" panose="02040503050406030204" pitchFamily="18" charset="0"/>
                                      </a:rPr>
                                      <m:t>h</m:t>
                                    </m:r>
                                  </m:e>
                                  <m:sub>
                                    <m:r>
                                      <a:rPr lang="en-US" sz="1600" b="0" i="1">
                                        <a:latin typeface="Cambria Math" panose="02040503050406030204" pitchFamily="18" charset="0"/>
                                      </a:rPr>
                                      <m:t>1</m:t>
                                    </m:r>
                                  </m:sub>
                                  <m:sup>
                                    <m:r>
                                      <m:rPr>
                                        <m:sty m:val="p"/>
                                      </m:rPr>
                                      <a:rPr lang="en-US" sz="1600" b="0">
                                        <a:latin typeface="Cambria Math" panose="02040503050406030204" pitchFamily="18" charset="0"/>
                                      </a:rPr>
                                      <m:t>ltf</m:t>
                                    </m:r>
                                  </m:sup>
                                </m:sSubSup>
                                <m:sSub>
                                  <m:sSubPr>
                                    <m:ctrlPr>
                                      <a:rPr lang="en-US" sz="1600" b="0" i="1">
                                        <a:latin typeface="Cambria Math" panose="02040503050406030204" pitchFamily="18" charset="0"/>
                                      </a:rPr>
                                    </m:ctrlPr>
                                  </m:sSubPr>
                                  <m:e>
                                    <m:r>
                                      <a:rPr lang="en-US" sz="1600" b="0" i="1">
                                        <a:latin typeface="Cambria Math" panose="02040503050406030204" pitchFamily="18" charset="0"/>
                                      </a:rPr>
                                      <m:t>𝑥</m:t>
                                    </m:r>
                                  </m:e>
                                  <m:sub>
                                    <m:r>
                                      <a:rPr lang="en-US" sz="1600" b="0" i="1">
                                        <a:latin typeface="Cambria Math" panose="02040503050406030204" pitchFamily="18" charset="0"/>
                                      </a:rPr>
                                      <m:t>11</m:t>
                                    </m:r>
                                  </m:sub>
                                </m:sSub>
                              </m:e>
                              <m:e>
                                <m:r>
                                  <a:rPr lang="en-US" sz="1600" b="0" i="1">
                                    <a:latin typeface="Cambria Math" panose="02040503050406030204" pitchFamily="18" charset="0"/>
                                  </a:rPr>
                                  <m:t>⋯</m:t>
                                </m:r>
                              </m:e>
                              <m:e>
                                <m:sSubSup>
                                  <m:sSubSupPr>
                                    <m:ctrlPr>
                                      <a:rPr lang="en-US" sz="1600" b="0" i="1">
                                        <a:latin typeface="Cambria Math" panose="02040503050406030204" pitchFamily="18" charset="0"/>
                                      </a:rPr>
                                    </m:ctrlPr>
                                  </m:sSubSupPr>
                                  <m:e>
                                    <m:sSubSup>
                                      <m:sSubSupPr>
                                        <m:ctrlPr>
                                          <a:rPr lang="en-US" sz="1600" b="0" i="1">
                                            <a:latin typeface="Cambria Math" panose="02040503050406030204" pitchFamily="18" charset="0"/>
                                          </a:rPr>
                                        </m:ctrlPr>
                                      </m:sSubSupPr>
                                      <m:e>
                                        <m:r>
                                          <a:rPr lang="en-US" sz="1600" b="0" i="1">
                                            <a:latin typeface="Cambria Math" panose="02040503050406030204" pitchFamily="18" charset="0"/>
                                          </a:rPr>
                                          <m:t>𝑦</m:t>
                                        </m:r>
                                      </m:e>
                                      <m:sub>
                                        <m:r>
                                          <a:rPr lang="en-US" sz="1600" b="0" i="1" smtClean="0">
                                            <a:latin typeface="Cambria Math" panose="02040503050406030204" pitchFamily="18" charset="0"/>
                                          </a:rPr>
                                          <m:t>1,</m:t>
                                        </m:r>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a:latin typeface="Cambria Math" panose="02040503050406030204" pitchFamily="18" charset="0"/>
                                              </a:rPr>
                                              <m:t>s</m:t>
                                            </m:r>
                                          </m:sub>
                                        </m:sSub>
                                      </m:sub>
                                      <m:sup>
                                        <m:r>
                                          <a:rPr lang="en-US" sz="1600" b="0" i="1">
                                            <a:latin typeface="Cambria Math" panose="02040503050406030204" pitchFamily="18" charset="0"/>
                                          </a:rPr>
                                          <m:t>∗</m:t>
                                        </m:r>
                                      </m:sup>
                                    </m:sSubSup>
                                    <m:r>
                                      <a:rPr lang="en-US" sz="1600" b="0" i="1">
                                        <a:latin typeface="Cambria Math" panose="02040503050406030204" pitchFamily="18" charset="0"/>
                                      </a:rPr>
                                      <m:t>h</m:t>
                                    </m:r>
                                  </m:e>
                                  <m:sub>
                                    <m:r>
                                      <a:rPr lang="en-US" sz="1600" b="0" i="1">
                                        <a:latin typeface="Cambria Math" panose="02040503050406030204" pitchFamily="18" charset="0"/>
                                      </a:rPr>
                                      <m:t>1</m:t>
                                    </m:r>
                                  </m:sub>
                                  <m:sup>
                                    <m:r>
                                      <m:rPr>
                                        <m:sty m:val="p"/>
                                      </m:rPr>
                                      <a:rPr lang="en-US" sz="1600" b="0">
                                        <a:latin typeface="Cambria Math" panose="02040503050406030204" pitchFamily="18" charset="0"/>
                                      </a:rPr>
                                      <m:t>ltf</m:t>
                                    </m:r>
                                  </m:sup>
                                </m:sSubSup>
                                <m:sSub>
                                  <m:sSubPr>
                                    <m:ctrlPr>
                                      <a:rPr lang="en-US" sz="1600" b="0" i="1">
                                        <a:latin typeface="Cambria Math" panose="02040503050406030204" pitchFamily="18" charset="0"/>
                                      </a:rPr>
                                    </m:ctrlPr>
                                  </m:sSubPr>
                                  <m:e>
                                    <m:r>
                                      <a:rPr lang="en-US" sz="1600" b="0" i="1">
                                        <a:latin typeface="Cambria Math" panose="02040503050406030204" pitchFamily="18" charset="0"/>
                                      </a:rPr>
                                      <m:t>𝑥</m:t>
                                    </m:r>
                                  </m:e>
                                  <m:sub>
                                    <m:r>
                                      <a:rPr lang="en-US" sz="1600" b="0" i="1" smtClean="0">
                                        <a:latin typeface="Cambria Math" panose="02040503050406030204" pitchFamily="18" charset="0"/>
                                      </a:rPr>
                                      <m:t>1,</m:t>
                                    </m:r>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a:latin typeface="Cambria Math" panose="02040503050406030204" pitchFamily="18" charset="0"/>
                                          </a:rPr>
                                          <m:t>s</m:t>
                                        </m:r>
                                      </m:sub>
                                    </m:sSub>
                                  </m:sub>
                                </m:sSub>
                              </m:e>
                            </m:mr>
                            <m:mr>
                              <m:e>
                                <m:r>
                                  <a:rPr lang="en-US" sz="1600" b="0" i="1">
                                    <a:latin typeface="Cambria Math" panose="02040503050406030204" pitchFamily="18" charset="0"/>
                                  </a:rPr>
                                  <m:t>⋮</m:t>
                                </m:r>
                              </m:e>
                              <m:e>
                                <m:r>
                                  <a:rPr lang="en-US" sz="1600" b="0" i="1">
                                    <a:latin typeface="Cambria Math" panose="02040503050406030204" pitchFamily="18" charset="0"/>
                                  </a:rPr>
                                  <m:t>⋱</m:t>
                                </m:r>
                              </m:e>
                              <m:e>
                                <m:r>
                                  <a:rPr lang="en-US" sz="1600" b="0" i="1">
                                    <a:latin typeface="Cambria Math" panose="02040503050406030204" pitchFamily="18" charset="0"/>
                                  </a:rPr>
                                  <m:t>⋮</m:t>
                                </m:r>
                              </m:e>
                            </m:mr>
                            <m:mr>
                              <m:e>
                                <m:sSubSup>
                                  <m:sSubSupPr>
                                    <m:ctrlPr>
                                      <a:rPr lang="en-US" sz="1600" b="0" i="1">
                                        <a:latin typeface="Cambria Math" panose="02040503050406030204" pitchFamily="18" charset="0"/>
                                      </a:rPr>
                                    </m:ctrlPr>
                                  </m:sSubSupPr>
                                  <m:e>
                                    <m:r>
                                      <a:rPr lang="en-US" sz="1600" b="0" i="1">
                                        <a:latin typeface="Cambria Math" panose="02040503050406030204" pitchFamily="18" charset="0"/>
                                      </a:rPr>
                                      <m:t>𝑦</m:t>
                                    </m:r>
                                  </m:e>
                                  <m: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a:latin typeface="Cambria Math" panose="02040503050406030204" pitchFamily="18" charset="0"/>
                                          </a:rPr>
                                          <m:t>p</m:t>
                                        </m:r>
                                      </m:sub>
                                    </m:sSub>
                                    <m:r>
                                      <a:rPr lang="en-US" sz="1600" b="0" i="1" smtClean="0">
                                        <a:latin typeface="Cambria Math" panose="02040503050406030204" pitchFamily="18" charset="0"/>
                                      </a:rPr>
                                      <m:t>,1</m:t>
                                    </m:r>
                                  </m:sub>
                                  <m:sup>
                                    <m:r>
                                      <a:rPr lang="en-US" sz="1600" b="0" i="1">
                                        <a:latin typeface="Cambria Math" panose="02040503050406030204" pitchFamily="18" charset="0"/>
                                      </a:rPr>
                                      <m:t>∗</m:t>
                                    </m:r>
                                  </m:sup>
                                </m:sSubSup>
                                <m:sSubSup>
                                  <m:sSubSupPr>
                                    <m:ctrlPr>
                                      <a:rPr lang="en-US" sz="1600" b="0" i="1">
                                        <a:latin typeface="Cambria Math" panose="02040503050406030204" pitchFamily="18" charset="0"/>
                                      </a:rPr>
                                    </m:ctrlPr>
                                  </m:sSubSupPr>
                                  <m:e>
                                    <m:r>
                                      <a:rPr lang="en-US" sz="1600" b="0" i="1">
                                        <a:latin typeface="Cambria Math" panose="02040503050406030204" pitchFamily="18" charset="0"/>
                                      </a:rPr>
                                      <m:t>h</m:t>
                                    </m:r>
                                  </m:e>
                                  <m: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a:latin typeface="Cambria Math" panose="02040503050406030204" pitchFamily="18" charset="0"/>
                                          </a:rPr>
                                          <m:t>p</m:t>
                                        </m:r>
                                      </m:sub>
                                    </m:sSub>
                                  </m:sub>
                                  <m:sup>
                                    <m:r>
                                      <m:rPr>
                                        <m:sty m:val="p"/>
                                      </m:rPr>
                                      <a:rPr lang="en-US" sz="1600" b="0">
                                        <a:latin typeface="Cambria Math" panose="02040503050406030204" pitchFamily="18" charset="0"/>
                                      </a:rPr>
                                      <m:t>ltf</m:t>
                                    </m:r>
                                  </m:sup>
                                </m:sSubSup>
                                <m:sSub>
                                  <m:sSubPr>
                                    <m:ctrlPr>
                                      <a:rPr lang="en-US" sz="1600" b="0" i="1">
                                        <a:latin typeface="Cambria Math" panose="02040503050406030204" pitchFamily="18" charset="0"/>
                                      </a:rPr>
                                    </m:ctrlPr>
                                  </m:sSubPr>
                                  <m:e>
                                    <m:r>
                                      <a:rPr lang="en-US" sz="1600" b="0" i="1">
                                        <a:latin typeface="Cambria Math" panose="02040503050406030204" pitchFamily="18" charset="0"/>
                                      </a:rPr>
                                      <m:t>𝑥</m:t>
                                    </m:r>
                                  </m:e>
                                  <m: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a:latin typeface="Cambria Math" panose="02040503050406030204" pitchFamily="18" charset="0"/>
                                          </a:rPr>
                                          <m:t>p</m:t>
                                        </m:r>
                                      </m:sub>
                                    </m:sSub>
                                    <m:r>
                                      <a:rPr lang="en-US" sz="1600" b="0" i="1" smtClean="0">
                                        <a:latin typeface="Cambria Math" panose="02040503050406030204" pitchFamily="18" charset="0"/>
                                      </a:rPr>
                                      <m:t>,1</m:t>
                                    </m:r>
                                  </m:sub>
                                </m:sSub>
                              </m:e>
                              <m:e>
                                <m:r>
                                  <a:rPr lang="en-US" sz="1600" b="0" i="1">
                                    <a:latin typeface="Cambria Math" panose="02040503050406030204" pitchFamily="18" charset="0"/>
                                  </a:rPr>
                                  <m:t>⋯</m:t>
                                </m:r>
                              </m:e>
                              <m:e>
                                <m:sSubSup>
                                  <m:sSubSupPr>
                                    <m:ctrlPr>
                                      <a:rPr lang="en-US" sz="1600" b="0" i="1">
                                        <a:latin typeface="Cambria Math" panose="02040503050406030204" pitchFamily="18" charset="0"/>
                                      </a:rPr>
                                    </m:ctrlPr>
                                  </m:sSubSupPr>
                                  <m:e>
                                    <m:r>
                                      <a:rPr lang="en-US" sz="1600" b="0" i="1">
                                        <a:latin typeface="Cambria Math" panose="02040503050406030204" pitchFamily="18" charset="0"/>
                                      </a:rPr>
                                      <m:t>𝑦</m:t>
                                    </m:r>
                                  </m:e>
                                  <m: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i="0" smtClean="0">
                                            <a:latin typeface="Cambria Math" panose="02040503050406030204" pitchFamily="18" charset="0"/>
                                          </a:rPr>
                                          <m:t>p</m:t>
                                        </m:r>
                                      </m:sub>
                                    </m:s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i="0" smtClean="0">
                                            <a:latin typeface="Cambria Math" panose="02040503050406030204" pitchFamily="18" charset="0"/>
                                          </a:rPr>
                                          <m:t>s</m:t>
                                        </m:r>
                                      </m:sub>
                                    </m:sSub>
                                  </m:sub>
                                  <m:sup>
                                    <m:r>
                                      <a:rPr lang="en-US" sz="1600" b="0" i="1">
                                        <a:latin typeface="Cambria Math" panose="02040503050406030204" pitchFamily="18" charset="0"/>
                                      </a:rPr>
                                      <m:t>∗</m:t>
                                    </m:r>
                                  </m:sup>
                                </m:sSubSup>
                                <m:sSubSup>
                                  <m:sSubSupPr>
                                    <m:ctrlPr>
                                      <a:rPr lang="en-US" sz="1600" b="0" i="1">
                                        <a:latin typeface="Cambria Math" panose="02040503050406030204" pitchFamily="18" charset="0"/>
                                      </a:rPr>
                                    </m:ctrlPr>
                                  </m:sSubSupPr>
                                  <m:e>
                                    <m:r>
                                      <a:rPr lang="en-US" sz="1600" b="0" i="1">
                                        <a:latin typeface="Cambria Math" panose="02040503050406030204" pitchFamily="18" charset="0"/>
                                      </a:rPr>
                                      <m:t>h</m:t>
                                    </m:r>
                                  </m:e>
                                  <m: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a:latin typeface="Cambria Math" panose="02040503050406030204" pitchFamily="18" charset="0"/>
                                          </a:rPr>
                                          <m:t>p</m:t>
                                        </m:r>
                                      </m:sub>
                                    </m:sSub>
                                  </m:sub>
                                  <m:sup>
                                    <m:r>
                                      <m:rPr>
                                        <m:sty m:val="p"/>
                                      </m:rPr>
                                      <a:rPr lang="en-US" sz="1600" b="0">
                                        <a:latin typeface="Cambria Math" panose="02040503050406030204" pitchFamily="18" charset="0"/>
                                      </a:rPr>
                                      <m:t>ltf</m:t>
                                    </m:r>
                                  </m:sup>
                                </m:sSubSup>
                                <m:sSub>
                                  <m:sSubPr>
                                    <m:ctrlPr>
                                      <a:rPr lang="en-US" sz="1600" b="0" i="1">
                                        <a:latin typeface="Cambria Math" panose="02040503050406030204" pitchFamily="18" charset="0"/>
                                      </a:rPr>
                                    </m:ctrlPr>
                                  </m:sSubPr>
                                  <m:e>
                                    <m:r>
                                      <a:rPr lang="en-US" sz="1600" b="0" i="1">
                                        <a:latin typeface="Cambria Math" panose="02040503050406030204" pitchFamily="18" charset="0"/>
                                      </a:rPr>
                                      <m:t>𝑥</m:t>
                                    </m:r>
                                  </m:e>
                                  <m: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i="0" smtClean="0">
                                            <a:latin typeface="Cambria Math" panose="02040503050406030204" pitchFamily="18" charset="0"/>
                                          </a:rPr>
                                          <m:t>p</m:t>
                                        </m:r>
                                      </m:sub>
                                    </m:sSub>
                                    <m:sSub>
                                      <m:sSubPr>
                                        <m:ctrlPr>
                                          <a:rPr lang="en-US" sz="1600" b="0" i="1">
                                            <a:latin typeface="Cambria Math" panose="02040503050406030204" pitchFamily="18" charset="0"/>
                                          </a:rPr>
                                        </m:ctrlPr>
                                      </m:sSubPr>
                                      <m:e>
                                        <m:r>
                                          <a:rPr lang="en-US" sz="1600" b="0" i="1">
                                            <a:latin typeface="Cambria Math" panose="02040503050406030204" pitchFamily="18" charset="0"/>
                                          </a:rPr>
                                          <m:t>𝑁</m:t>
                                        </m:r>
                                      </m:e>
                                      <m:sub>
                                        <m:r>
                                          <m:rPr>
                                            <m:sty m:val="p"/>
                                          </m:rPr>
                                          <a:rPr lang="en-US" sz="1600" b="0" i="0" smtClean="0">
                                            <a:latin typeface="Cambria Math" panose="02040503050406030204" pitchFamily="18" charset="0"/>
                                          </a:rPr>
                                          <m:t>s</m:t>
                                        </m:r>
                                      </m:sub>
                                    </m:sSub>
                                  </m:sub>
                                </m:sSub>
                              </m:e>
                            </m:mr>
                          </m:m>
                        </m:e>
                      </m:d>
                    </m:oMath>
                  </m:oMathPara>
                </a14:m>
                <a:endParaRPr lang="en-US" sz="1800" b="0" dirty="0"/>
              </a:p>
            </p:txBody>
          </p:sp>
        </mc:Choice>
        <mc:Fallback xmlns="">
          <p:sp>
            <p:nvSpPr>
              <p:cNvPr id="3" name="Content Placeholder 2">
                <a:extLst>
                  <a:ext uri="{FF2B5EF4-FFF2-40B4-BE49-F238E27FC236}">
                    <a16:creationId xmlns:a16="http://schemas.microsoft.com/office/drawing/2014/main" id="{E2C8C94C-DFC4-6598-3F14-8C12617C1AD4}"/>
                  </a:ext>
                </a:extLst>
              </p:cNvPr>
              <p:cNvSpPr>
                <a:spLocks noGrp="1" noRot="1" noChangeAspect="1" noMove="1" noResize="1" noEditPoints="1" noAdjustHandles="1" noChangeArrowheads="1" noChangeShapeType="1" noTextEdit="1"/>
              </p:cNvSpPr>
              <p:nvPr>
                <p:ph idx="1"/>
              </p:nvPr>
            </p:nvSpPr>
            <p:spPr>
              <a:blipFill>
                <a:blip r:embed="rId2"/>
                <a:stretch>
                  <a:fillRect l="-353" t="-74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516B1CD-EC86-02AA-E463-ED112F0D7BE8}"/>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51568922-43D8-A349-A904-1759EAD6021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D8FEEF5-4116-24BB-FEF9-89E854789891}"/>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1834904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E33589-F7E8-EE2A-3799-33CC7FED6308}"/>
              </a:ext>
            </a:extLst>
          </p:cNvPr>
          <p:cNvSpPr>
            <a:spLocks noGrp="1"/>
          </p:cNvSpPr>
          <p:nvPr>
            <p:ph type="title"/>
          </p:nvPr>
        </p:nvSpPr>
        <p:spPr/>
        <p:txBody>
          <a:bodyPr/>
          <a:lstStyle/>
          <a:p>
            <a:r>
              <a:rPr lang="en-US"/>
              <a:t>Abstract</a:t>
            </a:r>
          </a:p>
        </p:txBody>
      </p:sp>
      <p:sp>
        <p:nvSpPr>
          <p:cNvPr id="3" name="Content Placeholder 2">
            <a:extLst>
              <a:ext uri="{FF2B5EF4-FFF2-40B4-BE49-F238E27FC236}">
                <a16:creationId xmlns:a16="http://schemas.microsoft.com/office/drawing/2014/main" id="{9629AEAD-0F43-8081-17EC-A03CDA579E10}"/>
              </a:ext>
            </a:extLst>
          </p:cNvPr>
          <p:cNvSpPr>
            <a:spLocks noGrp="1"/>
          </p:cNvSpPr>
          <p:nvPr>
            <p:ph idx="1"/>
          </p:nvPr>
        </p:nvSpPr>
        <p:spPr/>
        <p:txBody>
          <a:bodyPr/>
          <a:lstStyle/>
          <a:p>
            <a:pPr>
              <a:buFont typeface="Arial" panose="020B0604020202020204" pitchFamily="34" charset="0"/>
              <a:buChar char="•"/>
            </a:pPr>
            <a:r>
              <a:rPr lang="en-US" dirty="0"/>
              <a:t>In this contribution, we follow up on the discussion of grouping of the data tones in Tone-Distributed RUs (dRUs) and show the PER performance of data tones grouping.   </a:t>
            </a:r>
          </a:p>
          <a:p>
            <a:endParaRPr lang="en-US" dirty="0"/>
          </a:p>
          <a:p>
            <a:endParaRPr lang="en-US" dirty="0"/>
          </a:p>
        </p:txBody>
      </p:sp>
      <p:sp>
        <p:nvSpPr>
          <p:cNvPr id="4" name="Slide Number Placeholder 3">
            <a:extLst>
              <a:ext uri="{FF2B5EF4-FFF2-40B4-BE49-F238E27FC236}">
                <a16:creationId xmlns:a16="http://schemas.microsoft.com/office/drawing/2014/main" id="{2A3B674E-3CA2-CB0A-423B-82A3856BD7FE}"/>
              </a:ext>
            </a:extLst>
          </p:cNvPr>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Footer Placeholder 4">
            <a:extLst>
              <a:ext uri="{FF2B5EF4-FFF2-40B4-BE49-F238E27FC236}">
                <a16:creationId xmlns:a16="http://schemas.microsoft.com/office/drawing/2014/main" id="{CA94EB20-7AD0-0711-120E-34B60E6C5F4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AB671459-E5FD-37E2-87E0-F213DD82D698}"/>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23446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64B9B6-7E9E-7A14-E1C6-C4244A03754A}"/>
              </a:ext>
            </a:extLst>
          </p:cNvPr>
          <p:cNvSpPr>
            <a:spLocks noGrp="1"/>
          </p:cNvSpPr>
          <p:nvPr>
            <p:ph type="title"/>
          </p:nvPr>
        </p:nvSpPr>
        <p:spPr/>
        <p:txBody>
          <a:bodyPr/>
          <a:lstStyle/>
          <a:p>
            <a:r>
              <a:rPr lang="en-US" dirty="0"/>
              <a:t>Backup – LTF-assisted Phase Tracking</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E2C8C94C-DFC4-6598-3F14-8C12617C1AD4}"/>
                  </a:ext>
                </a:extLst>
              </p:cNvPr>
              <p:cNvSpPr>
                <a:spLocks noGrp="1"/>
              </p:cNvSpPr>
              <p:nvPr>
                <p:ph idx="1"/>
              </p:nvPr>
            </p:nvSpPr>
            <p:spPr/>
            <p:txBody>
              <a:bodyPr/>
              <a:lstStyle/>
              <a:p>
                <a:pPr marL="285750" indent="-285750">
                  <a:buFont typeface="Arial" panose="020B0604020202020204" pitchFamily="34" charset="0"/>
                  <a:buChar char="•"/>
                </a:pPr>
                <a:r>
                  <a:rPr lang="en-US" sz="1800" dirty="0"/>
                  <a:t>The CPE </a:t>
                </a: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𝛷</m:t>
                        </m:r>
                      </m:e>
                      <m:sub>
                        <m:r>
                          <a:rPr lang="en-US" sz="1800" i="1">
                            <a:latin typeface="Cambria Math" panose="02040503050406030204" pitchFamily="18" charset="0"/>
                          </a:rPr>
                          <m:t>𝒋</m:t>
                        </m:r>
                      </m:sub>
                    </m:sSub>
                  </m:oMath>
                </a14:m>
                <a:r>
                  <a:rPr lang="en-US" sz="1800" dirty="0"/>
                  <a:t> of the OFDM symbol </a:t>
                </a:r>
                <a14:m>
                  <m:oMath xmlns:m="http://schemas.openxmlformats.org/officeDocument/2006/math">
                    <m:r>
                      <a:rPr lang="en-US" sz="1800" b="1" i="1" dirty="0" smtClean="0">
                        <a:latin typeface="Cambria Math" panose="02040503050406030204" pitchFamily="18" charset="0"/>
                      </a:rPr>
                      <m:t>𝒋</m:t>
                    </m:r>
                    <m:r>
                      <a:rPr lang="en-US" sz="1800" b="1" i="1" dirty="0" smtClean="0">
                        <a:latin typeface="Cambria Math" panose="02040503050406030204" pitchFamily="18" charset="0"/>
                      </a:rPr>
                      <m:t>∈{</m:t>
                    </m:r>
                    <m:r>
                      <a:rPr lang="en-US" sz="1800" b="1" i="1" dirty="0" smtClean="0">
                        <a:latin typeface="Cambria Math" panose="02040503050406030204" pitchFamily="18" charset="0"/>
                      </a:rPr>
                      <m:t>𝟏</m:t>
                    </m:r>
                    <m:r>
                      <a:rPr lang="en-US" sz="1800" b="1" i="1" dirty="0" smtClean="0">
                        <a:latin typeface="Cambria Math" panose="02040503050406030204" pitchFamily="18" charset="0"/>
                      </a:rPr>
                      <m:t>,</m:t>
                    </m:r>
                    <m:r>
                      <a:rPr lang="en-US" sz="1800" b="1" i="1" dirty="0" smtClean="0">
                        <a:latin typeface="Cambria Math" panose="02040503050406030204" pitchFamily="18" charset="0"/>
                      </a:rPr>
                      <m:t>𝟐</m:t>
                    </m:r>
                    <m:r>
                      <a:rPr lang="en-US" sz="1800" b="1" i="1" dirty="0" smtClean="0">
                        <a:latin typeface="Cambria Math" panose="02040503050406030204" pitchFamily="18" charset="0"/>
                      </a:rPr>
                      <m:t>, …, </m:t>
                    </m:r>
                    <m:sSub>
                      <m:sSubPr>
                        <m:ctrlPr>
                          <a:rPr lang="en-US" sz="1800" b="1" i="1" dirty="0" smtClean="0">
                            <a:latin typeface="Cambria Math" panose="02040503050406030204" pitchFamily="18" charset="0"/>
                          </a:rPr>
                        </m:ctrlPr>
                      </m:sSubPr>
                      <m:e>
                        <m:r>
                          <a:rPr lang="en-US" sz="1800" b="1" i="1" dirty="0" smtClean="0">
                            <a:latin typeface="Cambria Math" panose="02040503050406030204" pitchFamily="18" charset="0"/>
                          </a:rPr>
                          <m:t>𝑵</m:t>
                        </m:r>
                      </m:e>
                      <m:sub>
                        <m:r>
                          <a:rPr lang="en-US" sz="1800" b="1" i="1" dirty="0" smtClean="0">
                            <a:latin typeface="Cambria Math" panose="02040503050406030204" pitchFamily="18" charset="0"/>
                          </a:rPr>
                          <m:t>𝒔</m:t>
                        </m:r>
                      </m:sub>
                    </m:sSub>
                    <m:r>
                      <a:rPr lang="en-US" sz="1800" b="1" i="1" dirty="0" smtClean="0">
                        <a:latin typeface="Cambria Math" panose="02040503050406030204" pitchFamily="18" charset="0"/>
                      </a:rPr>
                      <m:t>}</m:t>
                    </m:r>
                  </m:oMath>
                </a14:m>
                <a:r>
                  <a:rPr lang="en-US" sz="1800" dirty="0"/>
                  <a:t> can be estimated by summing each column of the Y matrix and computing the phase of each summed column</a:t>
                </a:r>
              </a:p>
              <a:p>
                <a:pPr marL="285750" indent="-285750">
                  <a:buFont typeface="Arial" panose="020B0604020202020204" pitchFamily="34" charset="0"/>
                  <a:buChar char="•"/>
                </a:pPr>
                <a:endParaRPr lang="en-US" sz="1600" dirty="0"/>
              </a:p>
              <a:p>
                <a:pPr marL="0" indent="0" algn="ctr"/>
                <a14:m>
                  <m:oMathPara xmlns:m="http://schemas.openxmlformats.org/officeDocument/2006/math">
                    <m:oMathParaPr>
                      <m:jc m:val="centerGroup"/>
                    </m:oMathParaPr>
                    <m:oMath xmlns:m="http://schemas.openxmlformats.org/officeDocument/2006/math">
                      <m:sSub>
                        <m:sSubPr>
                          <m:ctrlPr>
                            <a:rPr lang="en-US" sz="1600" b="1" i="1" smtClean="0">
                              <a:latin typeface="Cambria Math" panose="02040503050406030204" pitchFamily="18" charset="0"/>
                            </a:rPr>
                          </m:ctrlPr>
                        </m:sSubPr>
                        <m:e>
                          <m:r>
                            <a:rPr lang="en-US" sz="1600" i="1">
                              <a:latin typeface="Cambria Math" panose="02040503050406030204" pitchFamily="18" charset="0"/>
                            </a:rPr>
                            <m:t>𝛷</m:t>
                          </m:r>
                        </m:e>
                        <m:sub>
                          <m:r>
                            <a:rPr lang="en-US" sz="1600" b="1" i="1" smtClean="0">
                              <a:latin typeface="Cambria Math" panose="02040503050406030204" pitchFamily="18" charset="0"/>
                            </a:rPr>
                            <m:t>𝒋</m:t>
                          </m:r>
                        </m:sub>
                      </m:sSub>
                      <m:r>
                        <a:rPr lang="en-US" sz="1600" b="1" i="0" smtClean="0">
                          <a:latin typeface="Cambria Math" panose="02040503050406030204" pitchFamily="18" charset="0"/>
                        </a:rPr>
                        <m:t>=</m:t>
                      </m:r>
                      <m:r>
                        <a:rPr lang="en-US" sz="1600" b="1" i="1" smtClean="0">
                          <a:latin typeface="Cambria Math" panose="02040503050406030204" pitchFamily="18" charset="0"/>
                        </a:rPr>
                        <m:t>∠</m:t>
                      </m:r>
                      <m:nary>
                        <m:naryPr>
                          <m:chr m:val="∑"/>
                          <m:ctrlPr>
                            <a:rPr lang="en-US" sz="1600" b="1" i="1" smtClean="0">
                              <a:latin typeface="Cambria Math" panose="02040503050406030204" pitchFamily="18" charset="0"/>
                            </a:rPr>
                          </m:ctrlPr>
                        </m:naryPr>
                        <m:sub>
                          <m:r>
                            <m:rPr>
                              <m:brk m:alnAt="23"/>
                            </m:rPr>
                            <a:rPr lang="en-US" sz="1600" b="1" i="1" smtClean="0">
                              <a:latin typeface="Cambria Math" panose="02040503050406030204" pitchFamily="18" charset="0"/>
                            </a:rPr>
                            <m:t>𝒊</m:t>
                          </m:r>
                          <m:r>
                            <a:rPr lang="en-US" sz="1600" b="1" i="1" smtClean="0">
                              <a:latin typeface="Cambria Math" panose="02040503050406030204" pitchFamily="18" charset="0"/>
                            </a:rPr>
                            <m:t>=</m:t>
                          </m:r>
                          <m:r>
                            <a:rPr lang="en-US" sz="1600" b="1" i="1" smtClean="0">
                              <a:latin typeface="Cambria Math" panose="02040503050406030204" pitchFamily="18" charset="0"/>
                            </a:rPr>
                            <m:t>𝟏</m:t>
                          </m:r>
                        </m:sub>
                        <m:sup>
                          <m:r>
                            <a:rPr lang="en-US" sz="1600" b="1" i="1" smtClean="0">
                              <a:latin typeface="Cambria Math" panose="02040503050406030204" pitchFamily="18" charset="0"/>
                            </a:rPr>
                            <m:t>𝒊</m:t>
                          </m:r>
                          <m:r>
                            <a:rPr lang="en-US" sz="1600" b="1" i="1" smtClean="0">
                              <a:latin typeface="Cambria Math" panose="02040503050406030204" pitchFamily="18" charset="0"/>
                            </a:rPr>
                            <m:t>=</m:t>
                          </m:r>
                          <m:sSub>
                            <m:sSubPr>
                              <m:ctrlPr>
                                <a:rPr lang="en-US" sz="1600" b="1" i="1" smtClean="0">
                                  <a:latin typeface="Cambria Math" panose="02040503050406030204" pitchFamily="18" charset="0"/>
                                </a:rPr>
                              </m:ctrlPr>
                            </m:sSubPr>
                            <m:e>
                              <m:r>
                                <a:rPr lang="en-US" sz="1600" b="1" i="1" smtClean="0">
                                  <a:latin typeface="Cambria Math" panose="02040503050406030204" pitchFamily="18" charset="0"/>
                                </a:rPr>
                                <m:t>𝑵</m:t>
                              </m:r>
                            </m:e>
                            <m:sub>
                              <m:r>
                                <a:rPr lang="en-US" sz="1600" b="1" i="1" smtClean="0">
                                  <a:latin typeface="Cambria Math" panose="02040503050406030204" pitchFamily="18" charset="0"/>
                                </a:rPr>
                                <m:t>𝒑</m:t>
                              </m:r>
                            </m:sub>
                          </m:sSub>
                        </m:sup>
                        <m:e>
                          <m:sSubSup>
                            <m:sSubSupPr>
                              <m:ctrlPr>
                                <a:rPr lang="en-US" sz="1600" i="1">
                                  <a:latin typeface="Cambria Math" panose="02040503050406030204" pitchFamily="18" charset="0"/>
                                </a:rPr>
                              </m:ctrlPr>
                            </m:sSubSupPr>
                            <m:e>
                              <m:r>
                                <a:rPr lang="en-US" sz="1600" i="1">
                                  <a:latin typeface="Cambria Math" panose="02040503050406030204" pitchFamily="18" charset="0"/>
                                </a:rPr>
                                <m:t>𝑦</m:t>
                              </m:r>
                            </m:e>
                            <m:sub>
                              <m:r>
                                <a:rPr lang="en-US" sz="1600" b="1" i="1" smtClean="0">
                                  <a:latin typeface="Cambria Math" panose="02040503050406030204" pitchFamily="18" charset="0"/>
                                </a:rPr>
                                <m:t>𝒊𝒋</m:t>
                              </m:r>
                            </m:sub>
                            <m:sup>
                              <m:r>
                                <a:rPr lang="en-US" sz="1600" i="1">
                                  <a:latin typeface="Cambria Math" panose="02040503050406030204" pitchFamily="18" charset="0"/>
                                </a:rPr>
                                <m:t>∗</m:t>
                              </m:r>
                            </m:sup>
                          </m:sSubSup>
                          <m:sSubSup>
                            <m:sSubSupPr>
                              <m:ctrlPr>
                                <a:rPr lang="en-US" sz="1600" i="1">
                                  <a:latin typeface="Cambria Math" panose="02040503050406030204" pitchFamily="18" charset="0"/>
                                </a:rPr>
                              </m:ctrlPr>
                            </m:sSubSupPr>
                            <m:e>
                              <m:r>
                                <a:rPr lang="en-US" sz="1600" i="1">
                                  <a:latin typeface="Cambria Math" panose="02040503050406030204" pitchFamily="18" charset="0"/>
                                </a:rPr>
                                <m:t>h</m:t>
                              </m:r>
                            </m:e>
                            <m:sub>
                              <m:r>
                                <a:rPr lang="en-US" sz="1600" b="1" i="1" smtClean="0">
                                  <a:latin typeface="Cambria Math" panose="02040503050406030204" pitchFamily="18" charset="0"/>
                                </a:rPr>
                                <m:t>𝒊</m:t>
                              </m:r>
                            </m:sub>
                            <m:sup>
                              <m:r>
                                <m:rPr>
                                  <m:sty m:val="p"/>
                                </m:rPr>
                                <a:rPr lang="en-US" sz="1600">
                                  <a:latin typeface="Cambria Math" panose="02040503050406030204" pitchFamily="18" charset="0"/>
                                </a:rPr>
                                <m:t>ltf</m:t>
                              </m:r>
                            </m:sup>
                          </m:sSubSup>
                          <m:sSub>
                            <m:sSubPr>
                              <m:ctrlPr>
                                <a:rPr lang="en-US" sz="1600" i="1">
                                  <a:latin typeface="Cambria Math" panose="02040503050406030204" pitchFamily="18" charset="0"/>
                                </a:rPr>
                              </m:ctrlPr>
                            </m:sSubPr>
                            <m:e>
                              <m:r>
                                <a:rPr lang="en-US" sz="1600" i="1">
                                  <a:latin typeface="Cambria Math" panose="02040503050406030204" pitchFamily="18" charset="0"/>
                                </a:rPr>
                                <m:t>𝑥</m:t>
                              </m:r>
                            </m:e>
                            <m:sub>
                              <m:r>
                                <a:rPr lang="en-US" sz="1600" b="1" i="1" smtClean="0">
                                  <a:latin typeface="Cambria Math" panose="02040503050406030204" pitchFamily="18" charset="0"/>
                                </a:rPr>
                                <m:t>𝒊𝒋</m:t>
                              </m:r>
                            </m:sub>
                          </m:sSub>
                        </m:e>
                      </m:nary>
                    </m:oMath>
                  </m:oMathPara>
                </a14:m>
                <a:br>
                  <a:rPr lang="en-US" sz="1600" dirty="0"/>
                </a:br>
                <a:br>
                  <a:rPr lang="en-US" sz="1600" dirty="0"/>
                </a:br>
                <a:endParaRPr lang="en-US" sz="1600" dirty="0"/>
              </a:p>
            </p:txBody>
          </p:sp>
        </mc:Choice>
        <mc:Fallback xmlns="">
          <p:sp>
            <p:nvSpPr>
              <p:cNvPr id="3" name="Content Placeholder 2">
                <a:extLst>
                  <a:ext uri="{FF2B5EF4-FFF2-40B4-BE49-F238E27FC236}">
                    <a16:creationId xmlns:a16="http://schemas.microsoft.com/office/drawing/2014/main" id="{E2C8C94C-DFC4-6598-3F14-8C12617C1AD4}"/>
                  </a:ext>
                </a:extLst>
              </p:cNvPr>
              <p:cNvSpPr>
                <a:spLocks noGrp="1" noRot="1" noChangeAspect="1" noMove="1" noResize="1" noEditPoints="1" noAdjustHandles="1" noChangeArrowheads="1" noChangeShapeType="1" noTextEdit="1"/>
              </p:cNvSpPr>
              <p:nvPr>
                <p:ph idx="1"/>
              </p:nvPr>
            </p:nvSpPr>
            <p:spPr>
              <a:blipFill>
                <a:blip r:embed="rId2"/>
                <a:stretch>
                  <a:fillRect l="-353" t="-74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6516B1CD-EC86-02AA-E463-ED112F0D7BE8}"/>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51568922-43D8-A349-A904-1759EAD6021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D8FEEF5-4116-24BB-FEF9-89E854789891}"/>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3218252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BB406-79EC-2528-A5CD-B9CB5E513ADF}"/>
              </a:ext>
            </a:extLst>
          </p:cNvPr>
          <p:cNvSpPr>
            <a:spLocks noGrp="1"/>
          </p:cNvSpPr>
          <p:nvPr>
            <p:ph type="title"/>
          </p:nvPr>
        </p:nvSpPr>
        <p:spPr/>
        <p:txBody>
          <a:bodyPr/>
          <a:lstStyle/>
          <a:p>
            <a:r>
              <a:rPr lang="en-US"/>
              <a:t>Background</a:t>
            </a:r>
          </a:p>
        </p:txBody>
      </p:sp>
      <p:sp>
        <p:nvSpPr>
          <p:cNvPr id="3" name="Content Placeholder 2">
            <a:extLst>
              <a:ext uri="{FF2B5EF4-FFF2-40B4-BE49-F238E27FC236}">
                <a16:creationId xmlns:a16="http://schemas.microsoft.com/office/drawing/2014/main" id="{95FE4EC6-6D11-AC26-DE55-1A202FDDE5EB}"/>
              </a:ext>
            </a:extLst>
          </p:cNvPr>
          <p:cNvSpPr>
            <a:spLocks noGrp="1"/>
          </p:cNvSpPr>
          <p:nvPr>
            <p:ph idx="1"/>
          </p:nvPr>
        </p:nvSpPr>
        <p:spPr/>
        <p:txBody>
          <a:bodyPr/>
          <a:lstStyle/>
          <a:p>
            <a:pPr>
              <a:buFont typeface="Arial" panose="020B0604020202020204" pitchFamily="34" charset="0"/>
              <a:buChar char="•"/>
            </a:pPr>
            <a:r>
              <a:rPr lang="en-GB" sz="2000" dirty="0"/>
              <a:t>Tone-Distributed Resource Unit (dRU) is proposed in [1] as a solution for long range   </a:t>
            </a:r>
          </a:p>
          <a:p>
            <a:pPr>
              <a:buFont typeface="Arial" panose="020B0604020202020204" pitchFamily="34" charset="0"/>
              <a:buChar char="•"/>
            </a:pPr>
            <a:r>
              <a:rPr lang="en-GB" sz="2000" dirty="0"/>
              <a:t>In [2], pilot design and CFO impact have been discussed and the authors have shown how the choice of the pilot tones can significantly impact the performance for different CFO which is further extended in [4]</a:t>
            </a:r>
          </a:p>
          <a:p>
            <a:pPr>
              <a:buFont typeface="Arial" panose="020B0604020202020204" pitchFamily="34" charset="0"/>
              <a:buChar char="•"/>
            </a:pPr>
            <a:r>
              <a:rPr lang="en-GB" sz="2000" dirty="0"/>
              <a:t>The authors of [3] proposed reusing the RU allocation indication of rRUs for dRUs</a:t>
            </a:r>
          </a:p>
          <a:p>
            <a:pPr>
              <a:buFont typeface="Arial" panose="020B0604020202020204" pitchFamily="34" charset="0"/>
              <a:buChar char="•"/>
            </a:pPr>
            <a:r>
              <a:rPr lang="en-GB" sz="2000" dirty="0"/>
              <a:t>In [5], the authors discussed further considerations for dRUs including channel widths for dRU transmissions, dRU transmission given preamble puncturing, and dRUs sizes allowed in each channel width</a:t>
            </a:r>
          </a:p>
          <a:p>
            <a:pPr>
              <a:buFont typeface="Arial" panose="020B0604020202020204" pitchFamily="34" charset="0"/>
              <a:buChar char="•"/>
            </a:pPr>
            <a:r>
              <a:rPr lang="en-GB" sz="2000" dirty="0"/>
              <a:t>In [6], the authors have shown the impact of pilot tone allocation on the performance of dRUs and have discussed other considerations, including the grouping of data tones in dRUs. </a:t>
            </a:r>
          </a:p>
          <a:p>
            <a:pPr>
              <a:buFont typeface="Arial" panose="020B0604020202020204" pitchFamily="34" charset="0"/>
              <a:buChar char="•"/>
            </a:pPr>
            <a:r>
              <a:rPr lang="en-GB" sz="2000" dirty="0"/>
              <a:t>In [7], the authors proposed a use case for using dRUs in the downlink</a:t>
            </a:r>
            <a:endParaRPr lang="en-US" dirty="0"/>
          </a:p>
        </p:txBody>
      </p:sp>
      <p:sp>
        <p:nvSpPr>
          <p:cNvPr id="4" name="Slide Number Placeholder 3">
            <a:extLst>
              <a:ext uri="{FF2B5EF4-FFF2-40B4-BE49-F238E27FC236}">
                <a16:creationId xmlns:a16="http://schemas.microsoft.com/office/drawing/2014/main" id="{27831B3C-C40E-D6D3-2724-4E28B219D3B7}"/>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Footer Placeholder 4">
            <a:extLst>
              <a:ext uri="{FF2B5EF4-FFF2-40B4-BE49-F238E27FC236}">
                <a16:creationId xmlns:a16="http://schemas.microsoft.com/office/drawing/2014/main" id="{9A73FA7E-8AA1-B787-39F0-759471D08225}"/>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04721861-BCE4-289B-29DD-FE0DD4A944E9}"/>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1566052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4D615-81F4-D801-5719-CC2612092874}"/>
              </a:ext>
            </a:extLst>
          </p:cNvPr>
          <p:cNvSpPr>
            <a:spLocks noGrp="1"/>
          </p:cNvSpPr>
          <p:nvPr>
            <p:ph type="title"/>
          </p:nvPr>
        </p:nvSpPr>
        <p:spPr/>
        <p:txBody>
          <a:bodyPr/>
          <a:lstStyle/>
          <a:p>
            <a:r>
              <a:rPr lang="en-US" dirty="0"/>
              <a:t>Grouping of Data Tones</a:t>
            </a:r>
          </a:p>
        </p:txBody>
      </p:sp>
      <p:sp>
        <p:nvSpPr>
          <p:cNvPr id="3" name="Content Placeholder 2">
            <a:extLst>
              <a:ext uri="{FF2B5EF4-FFF2-40B4-BE49-F238E27FC236}">
                <a16:creationId xmlns:a16="http://schemas.microsoft.com/office/drawing/2014/main" id="{91245B98-4E98-689F-4E1D-59851E280D0F}"/>
              </a:ext>
            </a:extLst>
          </p:cNvPr>
          <p:cNvSpPr>
            <a:spLocks noGrp="1"/>
          </p:cNvSpPr>
          <p:nvPr>
            <p:ph idx="1"/>
          </p:nvPr>
        </p:nvSpPr>
        <p:spPr>
          <a:xfrm>
            <a:off x="822959" y="1677985"/>
            <a:ext cx="10826115" cy="4494214"/>
          </a:xfrm>
        </p:spPr>
        <p:txBody>
          <a:bodyPr/>
          <a:lstStyle/>
          <a:p>
            <a:pPr>
              <a:buFont typeface="Arial" panose="020B0604020202020204" pitchFamily="34" charset="0"/>
              <a:buChar char="•"/>
            </a:pPr>
            <a:r>
              <a:rPr lang="en-US" sz="1800" dirty="0"/>
              <a:t>The tones of a 26-tone dRU in 20 MHz channel may be selected in different ways:</a:t>
            </a:r>
          </a:p>
          <a:p>
            <a:pPr lvl="1">
              <a:buFont typeface="Arial" panose="020B0604020202020204" pitchFamily="34" charset="0"/>
              <a:buChar char="•"/>
            </a:pPr>
            <a:r>
              <a:rPr lang="en-US" sz="1600" b="1" dirty="0"/>
              <a:t>Method 1:</a:t>
            </a:r>
            <a:r>
              <a:rPr lang="en-US" sz="1600" dirty="0"/>
              <a:t> One tone out of each 9 tones is allocated to each dRU in turn [2] (See Slide 7).</a:t>
            </a:r>
          </a:p>
          <a:p>
            <a:pPr lvl="1">
              <a:buFont typeface="Arial" panose="020B0604020202020204" pitchFamily="34" charset="0"/>
              <a:buChar char="•"/>
            </a:pPr>
            <a:r>
              <a:rPr lang="en-US" sz="1600" b="1" dirty="0"/>
              <a:t>Method 2</a:t>
            </a:r>
            <a:r>
              <a:rPr lang="en-US" sz="1600" dirty="0"/>
              <a:t>: Two or more consecutive tones are allocated to each dRU in turn uniformly.</a:t>
            </a:r>
            <a:endParaRPr lang="en-US" sz="1400" dirty="0"/>
          </a:p>
          <a:p>
            <a:pPr marL="457200" lvl="1" indent="0"/>
            <a:endParaRPr lang="en-US" sz="1600" dirty="0"/>
          </a:p>
          <a:p>
            <a:pPr marL="457200" lvl="1" indent="0"/>
            <a:endParaRPr lang="en-US" sz="1600" dirty="0"/>
          </a:p>
          <a:p>
            <a:pPr marL="457200" lvl="1" indent="0"/>
            <a:endParaRPr lang="en-US" sz="1600" dirty="0"/>
          </a:p>
          <a:p>
            <a:pPr marL="457200" lvl="1" indent="0"/>
            <a:endParaRPr lang="en-US" sz="1600" dirty="0"/>
          </a:p>
          <a:p>
            <a:pPr marL="457200" lvl="1" indent="0"/>
            <a:endParaRPr lang="en-US" sz="1600" dirty="0"/>
          </a:p>
          <a:p>
            <a:pPr marL="457200" lvl="1" indent="0"/>
            <a:endParaRPr lang="en-US" sz="1600" dirty="0"/>
          </a:p>
          <a:p>
            <a:pPr marL="457200" lvl="1" indent="0"/>
            <a:endParaRPr lang="en-US" sz="1600" dirty="0"/>
          </a:p>
          <a:p>
            <a:pPr>
              <a:buFont typeface="Arial" panose="020B0604020202020204" pitchFamily="34" charset="0"/>
              <a:buChar char="•"/>
            </a:pPr>
            <a:r>
              <a:rPr lang="en-US" sz="1800" dirty="0"/>
              <a:t>Example: a 26-tone dRU has 24 data tones and 2 pilot tones, the 24 data tones may be grouped in different ways:</a:t>
            </a:r>
          </a:p>
          <a:p>
            <a:pPr lvl="2">
              <a:buFont typeface="Arial" panose="020B0604020202020204" pitchFamily="34" charset="0"/>
              <a:buChar char="•"/>
            </a:pPr>
            <a:r>
              <a:rPr lang="en-US" sz="1400" dirty="0"/>
              <a:t>2×12     12 groups each of 2 data tones</a:t>
            </a:r>
          </a:p>
          <a:p>
            <a:pPr lvl="2">
              <a:buFont typeface="Arial" panose="020B0604020202020204" pitchFamily="34" charset="0"/>
              <a:buChar char="•"/>
            </a:pPr>
            <a:r>
              <a:rPr lang="en-US" sz="1400" dirty="0"/>
              <a:t>3×8       8 groups each of 3 data tones</a:t>
            </a:r>
          </a:p>
          <a:p>
            <a:pPr lvl="2">
              <a:buFont typeface="Arial" panose="020B0604020202020204" pitchFamily="34" charset="0"/>
              <a:buChar char="•"/>
            </a:pPr>
            <a:r>
              <a:rPr lang="en-US" sz="1400" dirty="0"/>
              <a:t>4×6       6 groups each of 4 data tones</a:t>
            </a:r>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3710441-CF4C-9C5A-1938-6D225DBFDB4A}"/>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Footer Placeholder 4">
            <a:extLst>
              <a:ext uri="{FF2B5EF4-FFF2-40B4-BE49-F238E27FC236}">
                <a16:creationId xmlns:a16="http://schemas.microsoft.com/office/drawing/2014/main" id="{0176E80C-5D07-B674-2B95-3A7B045BE3A8}"/>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7DC6C87-3094-5613-2F5C-EBD86AA292A1}"/>
              </a:ext>
            </a:extLst>
          </p:cNvPr>
          <p:cNvSpPr>
            <a:spLocks noGrp="1"/>
          </p:cNvSpPr>
          <p:nvPr>
            <p:ph type="dt" idx="15"/>
          </p:nvPr>
        </p:nvSpPr>
        <p:spPr/>
        <p:txBody>
          <a:bodyPr/>
          <a:lstStyle/>
          <a:p>
            <a:r>
              <a:rPr lang="en-US"/>
              <a:t>November 2023</a:t>
            </a:r>
            <a:endParaRPr lang="en-GB"/>
          </a:p>
        </p:txBody>
      </p:sp>
      <p:pic>
        <p:nvPicPr>
          <p:cNvPr id="8" name="Picture 7">
            <a:extLst>
              <a:ext uri="{FF2B5EF4-FFF2-40B4-BE49-F238E27FC236}">
                <a16:creationId xmlns:a16="http://schemas.microsoft.com/office/drawing/2014/main" id="{5454FB16-5B55-2BE6-7C2A-5F88CE0F931B}"/>
              </a:ext>
            </a:extLst>
          </p:cNvPr>
          <p:cNvPicPr>
            <a:picLocks noChangeAspect="1"/>
          </p:cNvPicPr>
          <p:nvPr/>
        </p:nvPicPr>
        <p:blipFill>
          <a:blip r:embed="rId3"/>
          <a:stretch>
            <a:fillRect/>
          </a:stretch>
        </p:blipFill>
        <p:spPr>
          <a:xfrm>
            <a:off x="2040998" y="2676523"/>
            <a:ext cx="8388632" cy="2133602"/>
          </a:xfrm>
          <a:prstGeom prst="rect">
            <a:avLst/>
          </a:prstGeom>
        </p:spPr>
      </p:pic>
    </p:spTree>
    <p:extLst>
      <p:ext uri="{BB962C8B-B14F-4D97-AF65-F5344CB8AC3E}">
        <p14:creationId xmlns:p14="http://schemas.microsoft.com/office/powerpoint/2010/main" val="1923156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AA120C-80C0-27C2-ADCB-32CA775B20F2}"/>
              </a:ext>
            </a:extLst>
          </p:cNvPr>
          <p:cNvSpPr>
            <a:spLocks noGrp="1"/>
          </p:cNvSpPr>
          <p:nvPr>
            <p:ph type="title"/>
          </p:nvPr>
        </p:nvSpPr>
        <p:spPr/>
        <p:txBody>
          <a:bodyPr/>
          <a:lstStyle/>
          <a:p>
            <a:r>
              <a:rPr lang="en-US" dirty="0"/>
              <a:t>Grouping of Data Tones  </a:t>
            </a:r>
          </a:p>
        </p:txBody>
      </p:sp>
      <p:sp>
        <p:nvSpPr>
          <p:cNvPr id="3" name="Content Placeholder 2">
            <a:extLst>
              <a:ext uri="{FF2B5EF4-FFF2-40B4-BE49-F238E27FC236}">
                <a16:creationId xmlns:a16="http://schemas.microsoft.com/office/drawing/2014/main" id="{4FD8D32A-FCB1-204C-A967-7687BDF25672}"/>
              </a:ext>
            </a:extLst>
          </p:cNvPr>
          <p:cNvSpPr>
            <a:spLocks noGrp="1"/>
          </p:cNvSpPr>
          <p:nvPr>
            <p:ph idx="1"/>
          </p:nvPr>
        </p:nvSpPr>
        <p:spPr>
          <a:xfrm>
            <a:off x="914401" y="1672981"/>
            <a:ext cx="10361084" cy="4113213"/>
          </a:xfrm>
        </p:spPr>
        <p:txBody>
          <a:bodyPr/>
          <a:lstStyle/>
          <a:p>
            <a:pPr>
              <a:buFont typeface="Arial" panose="020B0604020202020204" pitchFamily="34" charset="0"/>
              <a:buChar char="•"/>
            </a:pPr>
            <a:r>
              <a:rPr lang="en-US" sz="2000" dirty="0"/>
              <a:t>The groups of data tones can be symmetrically located across the channel bandwidth</a:t>
            </a:r>
          </a:p>
          <a:p>
            <a:pPr lvl="1">
              <a:buFont typeface="Arial" panose="020B0604020202020204" pitchFamily="34" charset="0"/>
              <a:buChar char="•"/>
            </a:pPr>
            <a:r>
              <a:rPr lang="en-US" sz="1600" dirty="0"/>
              <a:t>The pilot tones are positioned in the middle of two of the data groups (in case of 26-tone dRUs)   </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The group of data tones including the pilot tone can be used to improve the phase estimation by filtering out the noise, especially in low SNR scenarios </a:t>
            </a:r>
          </a:p>
          <a:p>
            <a:pPr lvl="1">
              <a:buFont typeface="Arial" panose="020B0604020202020204" pitchFamily="34" charset="0"/>
              <a:buChar char="•"/>
            </a:pPr>
            <a:r>
              <a:rPr lang="en-US" sz="1600" dirty="0"/>
              <a:t>This can start from the LTF symbol(s) and can be carried forward to the data symbols</a:t>
            </a:r>
          </a:p>
          <a:p>
            <a:pPr marL="457200" lvl="1" indent="0"/>
            <a:endParaRPr lang="en-US" sz="1600" dirty="0"/>
          </a:p>
          <a:p>
            <a:pPr>
              <a:buFont typeface="Arial" panose="020B0604020202020204" pitchFamily="34" charset="0"/>
              <a:buChar char="•"/>
            </a:pPr>
            <a:r>
              <a:rPr lang="en-US" sz="2000" dirty="0"/>
              <a:t>The group of data tones can further be used to enhance the channel estimation through simple channel smoothing</a:t>
            </a:r>
          </a:p>
          <a:p>
            <a:pPr marL="0" indent="0"/>
            <a:r>
              <a:rPr lang="en-US" sz="2000" dirty="0"/>
              <a:t> </a:t>
            </a:r>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8EF6558C-8504-56BA-C4B3-D86E7F915BC7}"/>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Footer Placeholder 4">
            <a:extLst>
              <a:ext uri="{FF2B5EF4-FFF2-40B4-BE49-F238E27FC236}">
                <a16:creationId xmlns:a16="http://schemas.microsoft.com/office/drawing/2014/main" id="{DEBE477F-9D6A-11BE-3F44-9F62C6715A4F}"/>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E9B47DD9-9319-3F47-2022-544CE87DB5DF}"/>
              </a:ext>
            </a:extLst>
          </p:cNvPr>
          <p:cNvSpPr>
            <a:spLocks noGrp="1"/>
          </p:cNvSpPr>
          <p:nvPr>
            <p:ph type="dt" idx="15"/>
          </p:nvPr>
        </p:nvSpPr>
        <p:spPr/>
        <p:txBody>
          <a:bodyPr/>
          <a:lstStyle/>
          <a:p>
            <a:r>
              <a:rPr lang="en-US"/>
              <a:t>November 2023</a:t>
            </a:r>
            <a:endParaRPr lang="en-GB"/>
          </a:p>
        </p:txBody>
      </p:sp>
      <p:grpSp>
        <p:nvGrpSpPr>
          <p:cNvPr id="29" name="Group 28">
            <a:extLst>
              <a:ext uri="{FF2B5EF4-FFF2-40B4-BE49-F238E27FC236}">
                <a16:creationId xmlns:a16="http://schemas.microsoft.com/office/drawing/2014/main" id="{63B9B538-2B71-02CB-407A-DA152740825A}"/>
              </a:ext>
            </a:extLst>
          </p:cNvPr>
          <p:cNvGrpSpPr/>
          <p:nvPr/>
        </p:nvGrpSpPr>
        <p:grpSpPr>
          <a:xfrm>
            <a:off x="1397934" y="2940942"/>
            <a:ext cx="9743031" cy="1612981"/>
            <a:chOff x="1397934" y="2407542"/>
            <a:chExt cx="9743031" cy="1612981"/>
          </a:xfrm>
        </p:grpSpPr>
        <p:grpSp>
          <p:nvGrpSpPr>
            <p:cNvPr id="24" name="Group 23">
              <a:extLst>
                <a:ext uri="{FF2B5EF4-FFF2-40B4-BE49-F238E27FC236}">
                  <a16:creationId xmlns:a16="http://schemas.microsoft.com/office/drawing/2014/main" id="{235BF923-4F7B-AA9A-6838-8FB98D5F4034}"/>
                </a:ext>
              </a:extLst>
            </p:cNvPr>
            <p:cNvGrpSpPr/>
            <p:nvPr/>
          </p:nvGrpSpPr>
          <p:grpSpPr>
            <a:xfrm>
              <a:off x="1623130" y="2407542"/>
              <a:ext cx="9517835" cy="1382794"/>
              <a:chOff x="1623130" y="3004851"/>
              <a:chExt cx="9517835" cy="1382794"/>
            </a:xfrm>
          </p:grpSpPr>
          <p:pic>
            <p:nvPicPr>
              <p:cNvPr id="8" name="Picture 7">
                <a:extLst>
                  <a:ext uri="{FF2B5EF4-FFF2-40B4-BE49-F238E27FC236}">
                    <a16:creationId xmlns:a16="http://schemas.microsoft.com/office/drawing/2014/main" id="{29A31C9D-DC69-4304-88C9-C8E12172F99B}"/>
                  </a:ext>
                </a:extLst>
              </p:cNvPr>
              <p:cNvPicPr>
                <a:picLocks noChangeAspect="1"/>
              </p:cNvPicPr>
              <p:nvPr/>
            </p:nvPicPr>
            <p:blipFill>
              <a:blip r:embed="rId3"/>
              <a:stretch>
                <a:fillRect/>
              </a:stretch>
            </p:blipFill>
            <p:spPr>
              <a:xfrm>
                <a:off x="1623130" y="3004851"/>
                <a:ext cx="9517835" cy="1188003"/>
              </a:xfrm>
              <a:prstGeom prst="rect">
                <a:avLst/>
              </a:prstGeom>
            </p:spPr>
          </p:pic>
          <p:cxnSp>
            <p:nvCxnSpPr>
              <p:cNvPr id="12" name="Straight Arrow Connector 11">
                <a:extLst>
                  <a:ext uri="{FF2B5EF4-FFF2-40B4-BE49-F238E27FC236}">
                    <a16:creationId xmlns:a16="http://schemas.microsoft.com/office/drawing/2014/main" id="{9AF07865-249C-77B3-0520-576D45743763}"/>
                  </a:ext>
                </a:extLst>
              </p:cNvPr>
              <p:cNvCxnSpPr>
                <a:cxnSpLocks/>
              </p:cNvCxnSpPr>
              <p:nvPr/>
            </p:nvCxnSpPr>
            <p:spPr bwMode="auto">
              <a:xfrm flipH="1" flipV="1">
                <a:off x="4955458" y="4067503"/>
                <a:ext cx="1364226" cy="32014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cxnSp>
            <p:nvCxnSpPr>
              <p:cNvPr id="13" name="Straight Arrow Connector 12">
                <a:extLst>
                  <a:ext uri="{FF2B5EF4-FFF2-40B4-BE49-F238E27FC236}">
                    <a16:creationId xmlns:a16="http://schemas.microsoft.com/office/drawing/2014/main" id="{B8AF22FE-47D2-5091-9DA3-D26B40D77B6A}"/>
                  </a:ext>
                </a:extLst>
              </p:cNvPr>
              <p:cNvCxnSpPr>
                <a:cxnSpLocks/>
              </p:cNvCxnSpPr>
              <p:nvPr/>
            </p:nvCxnSpPr>
            <p:spPr bwMode="auto">
              <a:xfrm flipV="1">
                <a:off x="6319684" y="4067503"/>
                <a:ext cx="1268361" cy="32014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grpSp>
        <p:sp>
          <p:nvSpPr>
            <p:cNvPr id="25" name="TextBox 24">
              <a:extLst>
                <a:ext uri="{FF2B5EF4-FFF2-40B4-BE49-F238E27FC236}">
                  <a16:creationId xmlns:a16="http://schemas.microsoft.com/office/drawing/2014/main" id="{8CE6D7D4-A4DA-C3E8-5D9E-49D96758D6DE}"/>
                </a:ext>
              </a:extLst>
            </p:cNvPr>
            <p:cNvSpPr txBox="1"/>
            <p:nvPr/>
          </p:nvSpPr>
          <p:spPr>
            <a:xfrm>
              <a:off x="5916562" y="3743524"/>
              <a:ext cx="840295" cy="276999"/>
            </a:xfrm>
            <a:prstGeom prst="rect">
              <a:avLst/>
            </a:prstGeom>
            <a:noFill/>
          </p:spPr>
          <p:txBody>
            <a:bodyPr wrap="none" rtlCol="0">
              <a:spAutoFit/>
            </a:bodyPr>
            <a:lstStyle/>
            <a:p>
              <a:r>
                <a:rPr lang="en-US" sz="1200" dirty="0">
                  <a:solidFill>
                    <a:srgbClr val="FF0000"/>
                  </a:solidFill>
                </a:rPr>
                <a:t>Pilot tones</a:t>
              </a:r>
            </a:p>
          </p:txBody>
        </p:sp>
        <p:sp>
          <p:nvSpPr>
            <p:cNvPr id="28" name="TextBox 27">
              <a:extLst>
                <a:ext uri="{FF2B5EF4-FFF2-40B4-BE49-F238E27FC236}">
                  <a16:creationId xmlns:a16="http://schemas.microsoft.com/office/drawing/2014/main" id="{E491342C-F415-6D54-2898-E21DA7DFF7D6}"/>
                </a:ext>
              </a:extLst>
            </p:cNvPr>
            <p:cNvSpPr txBox="1"/>
            <p:nvPr/>
          </p:nvSpPr>
          <p:spPr>
            <a:xfrm>
              <a:off x="1397934" y="3470194"/>
              <a:ext cx="840295" cy="276999"/>
            </a:xfrm>
            <a:prstGeom prst="rect">
              <a:avLst/>
            </a:prstGeom>
            <a:noFill/>
          </p:spPr>
          <p:txBody>
            <a:bodyPr wrap="none" rtlCol="0">
              <a:spAutoFit/>
            </a:bodyPr>
            <a:lstStyle/>
            <a:p>
              <a:r>
                <a:rPr lang="en-US" sz="1200" dirty="0">
                  <a:solidFill>
                    <a:srgbClr val="00B050"/>
                  </a:solidFill>
                </a:rPr>
                <a:t>Data tones</a:t>
              </a:r>
            </a:p>
          </p:txBody>
        </p:sp>
      </p:grpSp>
    </p:spTree>
    <p:extLst>
      <p:ext uri="{BB962C8B-B14F-4D97-AF65-F5344CB8AC3E}">
        <p14:creationId xmlns:p14="http://schemas.microsoft.com/office/powerpoint/2010/main" val="474086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A58CB-61E1-6ED6-DEA4-2F17C4F2F5B7}"/>
              </a:ext>
            </a:extLst>
          </p:cNvPr>
          <p:cNvSpPr>
            <a:spLocks noGrp="1"/>
          </p:cNvSpPr>
          <p:nvPr>
            <p:ph type="title"/>
          </p:nvPr>
        </p:nvSpPr>
        <p:spPr>
          <a:xfrm>
            <a:off x="914401" y="381006"/>
            <a:ext cx="10361084" cy="1065213"/>
          </a:xfrm>
        </p:spPr>
        <p:txBody>
          <a:bodyPr/>
          <a:lstStyle/>
          <a:p>
            <a:r>
              <a:rPr lang="en-US" dirty="0"/>
              <a:t>Grouping of Data Tones – Full Picture</a:t>
            </a:r>
          </a:p>
        </p:txBody>
      </p:sp>
      <p:sp>
        <p:nvSpPr>
          <p:cNvPr id="4" name="Slide Number Placeholder 3">
            <a:extLst>
              <a:ext uri="{FF2B5EF4-FFF2-40B4-BE49-F238E27FC236}">
                <a16:creationId xmlns:a16="http://schemas.microsoft.com/office/drawing/2014/main" id="{0FF5473F-5EB1-3100-AE2B-C60477086D40}"/>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Footer Placeholder 4">
            <a:extLst>
              <a:ext uri="{FF2B5EF4-FFF2-40B4-BE49-F238E27FC236}">
                <a16:creationId xmlns:a16="http://schemas.microsoft.com/office/drawing/2014/main" id="{6D1DE2F8-7D60-3539-2778-FDF723E5BF4A}"/>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5F837031-5DBD-6BE9-7C22-EF2C47F75239}"/>
              </a:ext>
            </a:extLst>
          </p:cNvPr>
          <p:cNvSpPr>
            <a:spLocks noGrp="1"/>
          </p:cNvSpPr>
          <p:nvPr>
            <p:ph type="dt" idx="15"/>
          </p:nvPr>
        </p:nvSpPr>
        <p:spPr/>
        <p:txBody>
          <a:bodyPr/>
          <a:lstStyle/>
          <a:p>
            <a:r>
              <a:rPr lang="en-US"/>
              <a:t>November 2023</a:t>
            </a:r>
            <a:endParaRPr lang="en-GB"/>
          </a:p>
        </p:txBody>
      </p:sp>
      <p:pic>
        <p:nvPicPr>
          <p:cNvPr id="14" name="Picture 13">
            <a:extLst>
              <a:ext uri="{FF2B5EF4-FFF2-40B4-BE49-F238E27FC236}">
                <a16:creationId xmlns:a16="http://schemas.microsoft.com/office/drawing/2014/main" id="{90A84334-E8C7-D2C8-037D-782B19764592}"/>
              </a:ext>
            </a:extLst>
          </p:cNvPr>
          <p:cNvPicPr>
            <a:picLocks noChangeAspect="1"/>
          </p:cNvPicPr>
          <p:nvPr/>
        </p:nvPicPr>
        <p:blipFill>
          <a:blip r:embed="rId3"/>
          <a:stretch>
            <a:fillRect/>
          </a:stretch>
        </p:blipFill>
        <p:spPr>
          <a:xfrm>
            <a:off x="62581" y="1288810"/>
            <a:ext cx="12036214" cy="1184415"/>
          </a:xfrm>
          <a:prstGeom prst="rect">
            <a:avLst/>
          </a:prstGeom>
        </p:spPr>
      </p:pic>
      <p:pic>
        <p:nvPicPr>
          <p:cNvPr id="16" name="Picture 15">
            <a:extLst>
              <a:ext uri="{FF2B5EF4-FFF2-40B4-BE49-F238E27FC236}">
                <a16:creationId xmlns:a16="http://schemas.microsoft.com/office/drawing/2014/main" id="{AA638DF6-196E-7EE7-53E0-179CD2FA03D6}"/>
              </a:ext>
            </a:extLst>
          </p:cNvPr>
          <p:cNvPicPr>
            <a:picLocks noChangeAspect="1"/>
          </p:cNvPicPr>
          <p:nvPr/>
        </p:nvPicPr>
        <p:blipFill>
          <a:blip r:embed="rId4"/>
          <a:stretch>
            <a:fillRect/>
          </a:stretch>
        </p:blipFill>
        <p:spPr>
          <a:xfrm>
            <a:off x="77893" y="2561838"/>
            <a:ext cx="12036214" cy="1107811"/>
          </a:xfrm>
          <a:prstGeom prst="rect">
            <a:avLst/>
          </a:prstGeom>
        </p:spPr>
      </p:pic>
      <p:pic>
        <p:nvPicPr>
          <p:cNvPr id="18" name="Picture 17">
            <a:extLst>
              <a:ext uri="{FF2B5EF4-FFF2-40B4-BE49-F238E27FC236}">
                <a16:creationId xmlns:a16="http://schemas.microsoft.com/office/drawing/2014/main" id="{262A5744-3126-353B-2AFF-B41A855F8EA2}"/>
              </a:ext>
            </a:extLst>
          </p:cNvPr>
          <p:cNvPicPr>
            <a:picLocks noChangeAspect="1"/>
          </p:cNvPicPr>
          <p:nvPr/>
        </p:nvPicPr>
        <p:blipFill>
          <a:blip r:embed="rId5"/>
          <a:stretch>
            <a:fillRect/>
          </a:stretch>
        </p:blipFill>
        <p:spPr>
          <a:xfrm>
            <a:off x="77893" y="3758262"/>
            <a:ext cx="12020902" cy="1074741"/>
          </a:xfrm>
          <a:prstGeom prst="rect">
            <a:avLst/>
          </a:prstGeom>
        </p:spPr>
      </p:pic>
      <p:pic>
        <p:nvPicPr>
          <p:cNvPr id="20" name="Picture 19">
            <a:extLst>
              <a:ext uri="{FF2B5EF4-FFF2-40B4-BE49-F238E27FC236}">
                <a16:creationId xmlns:a16="http://schemas.microsoft.com/office/drawing/2014/main" id="{58956F7A-D333-A076-4E82-A215E49E268C}"/>
              </a:ext>
            </a:extLst>
          </p:cNvPr>
          <p:cNvPicPr>
            <a:picLocks noChangeAspect="1"/>
          </p:cNvPicPr>
          <p:nvPr/>
        </p:nvPicPr>
        <p:blipFill>
          <a:blip r:embed="rId6"/>
          <a:stretch>
            <a:fillRect/>
          </a:stretch>
        </p:blipFill>
        <p:spPr>
          <a:xfrm>
            <a:off x="77893" y="4921616"/>
            <a:ext cx="11004234" cy="1135478"/>
          </a:xfrm>
          <a:prstGeom prst="rect">
            <a:avLst/>
          </a:prstGeom>
        </p:spPr>
      </p:pic>
    </p:spTree>
    <p:extLst>
      <p:ext uri="{BB962C8B-B14F-4D97-AF65-F5344CB8AC3E}">
        <p14:creationId xmlns:p14="http://schemas.microsoft.com/office/powerpoint/2010/main" val="41110463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1DC9F6-ED1E-CFAE-FD10-5F43E09BC67C}"/>
              </a:ext>
            </a:extLst>
          </p:cNvPr>
          <p:cNvSpPr>
            <a:spLocks noGrp="1"/>
          </p:cNvSpPr>
          <p:nvPr>
            <p:ph type="title"/>
          </p:nvPr>
        </p:nvSpPr>
        <p:spPr/>
        <p:txBody>
          <a:bodyPr/>
          <a:lstStyle/>
          <a:p>
            <a:r>
              <a:rPr lang="en-US" dirty="0"/>
              <a:t>Ungrouped Data Tones</a:t>
            </a:r>
          </a:p>
        </p:txBody>
      </p:sp>
      <p:sp>
        <p:nvSpPr>
          <p:cNvPr id="4" name="Slide Number Placeholder 3">
            <a:extLst>
              <a:ext uri="{FF2B5EF4-FFF2-40B4-BE49-F238E27FC236}">
                <a16:creationId xmlns:a16="http://schemas.microsoft.com/office/drawing/2014/main" id="{91F2CFF3-68B2-CEED-C196-4DA57ED6F116}"/>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Footer Placeholder 4">
            <a:extLst>
              <a:ext uri="{FF2B5EF4-FFF2-40B4-BE49-F238E27FC236}">
                <a16:creationId xmlns:a16="http://schemas.microsoft.com/office/drawing/2014/main" id="{3FE24BAB-E4C1-20C7-4D8B-70DBAEEE69B1}"/>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D9C1D8C6-2DFB-C13F-EB91-8E4B230B6B86}"/>
              </a:ext>
            </a:extLst>
          </p:cNvPr>
          <p:cNvSpPr>
            <a:spLocks noGrp="1"/>
          </p:cNvSpPr>
          <p:nvPr>
            <p:ph type="dt" idx="15"/>
          </p:nvPr>
        </p:nvSpPr>
        <p:spPr/>
        <p:txBody>
          <a:bodyPr/>
          <a:lstStyle/>
          <a:p>
            <a:r>
              <a:rPr lang="en-US"/>
              <a:t>November 2023</a:t>
            </a:r>
            <a:endParaRPr lang="en-GB"/>
          </a:p>
        </p:txBody>
      </p:sp>
      <p:pic>
        <p:nvPicPr>
          <p:cNvPr id="8" name="Picture 7">
            <a:extLst>
              <a:ext uri="{FF2B5EF4-FFF2-40B4-BE49-F238E27FC236}">
                <a16:creationId xmlns:a16="http://schemas.microsoft.com/office/drawing/2014/main" id="{35470952-12D4-12C9-F16B-E4C05166FFD7}"/>
              </a:ext>
            </a:extLst>
          </p:cNvPr>
          <p:cNvPicPr>
            <a:picLocks noChangeAspect="1"/>
          </p:cNvPicPr>
          <p:nvPr/>
        </p:nvPicPr>
        <p:blipFill>
          <a:blip r:embed="rId2"/>
          <a:stretch>
            <a:fillRect/>
          </a:stretch>
        </p:blipFill>
        <p:spPr>
          <a:xfrm>
            <a:off x="99584" y="2877118"/>
            <a:ext cx="11990717" cy="1374351"/>
          </a:xfrm>
          <a:prstGeom prst="rect">
            <a:avLst/>
          </a:prstGeom>
        </p:spPr>
      </p:pic>
    </p:spTree>
    <p:extLst>
      <p:ext uri="{BB962C8B-B14F-4D97-AF65-F5344CB8AC3E}">
        <p14:creationId xmlns:p14="http://schemas.microsoft.com/office/powerpoint/2010/main" val="2047064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64FC3DC-2426-B4F5-9246-955F587C650B}"/>
              </a:ext>
            </a:extLst>
          </p:cNvPr>
          <p:cNvPicPr>
            <a:picLocks noChangeAspect="1"/>
          </p:cNvPicPr>
          <p:nvPr/>
        </p:nvPicPr>
        <p:blipFill>
          <a:blip r:embed="rId2"/>
          <a:stretch>
            <a:fillRect/>
          </a:stretch>
        </p:blipFill>
        <p:spPr>
          <a:xfrm>
            <a:off x="9388690" y="2944216"/>
            <a:ext cx="2591025" cy="1325995"/>
          </a:xfrm>
          <a:prstGeom prst="rect">
            <a:avLst/>
          </a:prstGeom>
        </p:spPr>
      </p:pic>
      <p:sp>
        <p:nvSpPr>
          <p:cNvPr id="2" name="Title 1">
            <a:extLst>
              <a:ext uri="{FF2B5EF4-FFF2-40B4-BE49-F238E27FC236}">
                <a16:creationId xmlns:a16="http://schemas.microsoft.com/office/drawing/2014/main" id="{4338320E-A9DC-1F45-86FC-7F532C041F6C}"/>
              </a:ext>
            </a:extLst>
          </p:cNvPr>
          <p:cNvSpPr>
            <a:spLocks noGrp="1"/>
          </p:cNvSpPr>
          <p:nvPr>
            <p:ph type="title"/>
          </p:nvPr>
        </p:nvSpPr>
        <p:spPr/>
        <p:txBody>
          <a:bodyPr/>
          <a:lstStyle/>
          <a:p>
            <a:r>
              <a:rPr lang="en-US" dirty="0"/>
              <a:t>LTF-Assisted Phase Tracking</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8708328-1FC8-0E17-6179-D31503A5E90F}"/>
                  </a:ext>
                </a:extLst>
              </p:cNvPr>
              <p:cNvSpPr>
                <a:spLocks noGrp="1"/>
              </p:cNvSpPr>
              <p:nvPr>
                <p:ph idx="1"/>
              </p:nvPr>
            </p:nvSpPr>
            <p:spPr>
              <a:xfrm>
                <a:off x="914400" y="1981201"/>
                <a:ext cx="10475383" cy="4113213"/>
              </a:xfrm>
            </p:spPr>
            <p:txBody>
              <a:bodyPr/>
              <a:lstStyle/>
              <a:p>
                <a:pPr>
                  <a:buFont typeface="Arial" panose="020B0604020202020204" pitchFamily="34" charset="0"/>
                  <a:buChar char="•"/>
                </a:pPr>
                <a:r>
                  <a:rPr lang="en-US" sz="2000" dirty="0"/>
                  <a:t>The group of data tones including the pilot tone can be used to implement an improved phase tracking algorithm by averaging over the channel response in the LTF symbol</a:t>
                </a:r>
              </a:p>
              <a:p>
                <a:pPr lvl="1">
                  <a:buFont typeface="Arial" panose="020B0604020202020204" pitchFamily="34" charset="0"/>
                  <a:buChar char="•"/>
                </a:pPr>
                <a:r>
                  <a:rPr lang="en-US" sz="1800" dirty="0"/>
                  <a:t>Recall that in rRUs this can be done since all the tones of the RU are next to each other </a:t>
                </a:r>
              </a:p>
              <a:p>
                <a:pPr marL="0" indent="0"/>
                <a:r>
                  <a:rPr lang="en-US" sz="2000" dirty="0"/>
                  <a:t> </a:t>
                </a:r>
              </a:p>
              <a:p>
                <a:pPr marL="0" indent="0"/>
                <a14:m>
                  <m:oMathPara xmlns:m="http://schemas.openxmlformats.org/officeDocument/2006/math">
                    <m:oMathParaPr>
                      <m:jc m:val="centerGroup"/>
                    </m:oMathParaPr>
                    <m:oMath xmlns:m="http://schemas.openxmlformats.org/officeDocument/2006/math">
                      <m:sSub>
                        <m:sSubPr>
                          <m:ctrlPr>
                            <a:rPr lang="en-US" sz="1800" b="0" i="1">
                              <a:latin typeface="Cambria Math" panose="02040503050406030204" pitchFamily="18" charset="0"/>
                            </a:rPr>
                          </m:ctrlPr>
                        </m:sSubPr>
                        <m:e>
                          <m:r>
                            <a:rPr lang="en-US" sz="1800" b="0" i="1">
                              <a:latin typeface="Cambria Math" panose="02040503050406030204" pitchFamily="18" charset="0"/>
                            </a:rPr>
                            <m:t>𝐻</m:t>
                          </m:r>
                        </m:e>
                        <m:sub>
                          <m:r>
                            <a:rPr lang="en-US" sz="1800" b="0" i="1">
                              <a:latin typeface="Cambria Math" panose="02040503050406030204" pitchFamily="18" charset="0"/>
                            </a:rPr>
                            <m:t>𝑃𝐼𝐿𝑂𝑇</m:t>
                          </m:r>
                        </m:sub>
                      </m:sSub>
                      <m:r>
                        <a:rPr lang="en-US" sz="1800" b="0" i="1">
                          <a:latin typeface="Cambria Math" panose="02040503050406030204" pitchFamily="18" charset="0"/>
                        </a:rPr>
                        <m:t>=</m:t>
                      </m:r>
                      <m:f>
                        <m:fPr>
                          <m:ctrlPr>
                            <a:rPr lang="en-US" sz="1800" b="0" i="1">
                              <a:latin typeface="Cambria Math" panose="02040503050406030204" pitchFamily="18" charset="0"/>
                            </a:rPr>
                          </m:ctrlPr>
                        </m:fPr>
                        <m:num>
                          <m:sSub>
                            <m:sSubPr>
                              <m:ctrlPr>
                                <a:rPr lang="en-US" sz="1800" b="0" i="1">
                                  <a:latin typeface="Cambria Math" panose="02040503050406030204" pitchFamily="18" charset="0"/>
                                </a:rPr>
                              </m:ctrlPr>
                            </m:sSubPr>
                            <m:e>
                              <m:r>
                                <a:rPr lang="en-US" sz="1800" b="0" i="1">
                                  <a:latin typeface="Cambria Math" panose="02040503050406030204" pitchFamily="18" charset="0"/>
                                </a:rPr>
                                <m:t>𝐻</m:t>
                              </m:r>
                            </m:e>
                            <m:sub>
                              <m:r>
                                <a:rPr lang="en-US" sz="1800" b="0" i="1">
                                  <a:latin typeface="Cambria Math" panose="02040503050406030204" pitchFamily="18" charset="0"/>
                                </a:rPr>
                                <m:t>𝐿𝑇𝐹</m:t>
                              </m:r>
                            </m:sub>
                          </m:sSub>
                          <m:d>
                            <m:dPr>
                              <m:ctrlPr>
                                <a:rPr lang="en-US" sz="1800" b="0" i="1">
                                  <a:latin typeface="Cambria Math" panose="02040503050406030204" pitchFamily="18" charset="0"/>
                                </a:rPr>
                              </m:ctrlPr>
                            </m:dPr>
                            <m:e>
                              <m:r>
                                <a:rPr lang="en-US" sz="1800" b="0" i="1">
                                  <a:latin typeface="Cambria Math" panose="02040503050406030204" pitchFamily="18" charset="0"/>
                                </a:rPr>
                                <m:t>𝑛</m:t>
                              </m:r>
                              <m:r>
                                <a:rPr lang="en-US" sz="1800" b="0" i="1">
                                  <a:latin typeface="Cambria Math" panose="02040503050406030204" pitchFamily="18" charset="0"/>
                                </a:rPr>
                                <m:t>−1</m:t>
                              </m:r>
                            </m:e>
                          </m:d>
                          <m:r>
                            <a:rPr lang="en-US" sz="1800" b="0" i="1">
                              <a:latin typeface="Cambria Math" panose="02040503050406030204" pitchFamily="18" charset="0"/>
                            </a:rPr>
                            <m:t>+</m:t>
                          </m:r>
                          <m:sSub>
                            <m:sSubPr>
                              <m:ctrlPr>
                                <a:rPr lang="en-US" sz="1800" b="0" i="1">
                                  <a:latin typeface="Cambria Math" panose="02040503050406030204" pitchFamily="18" charset="0"/>
                                </a:rPr>
                              </m:ctrlPr>
                            </m:sSubPr>
                            <m:e>
                              <m:r>
                                <a:rPr lang="en-US" sz="1800" b="0" i="1">
                                  <a:latin typeface="Cambria Math" panose="02040503050406030204" pitchFamily="18" charset="0"/>
                                </a:rPr>
                                <m:t>𝐻</m:t>
                              </m:r>
                            </m:e>
                            <m:sub>
                              <m:r>
                                <a:rPr lang="en-US" sz="1800" b="0" i="1">
                                  <a:latin typeface="Cambria Math" panose="02040503050406030204" pitchFamily="18" charset="0"/>
                                </a:rPr>
                                <m:t>𝐿𝑇𝐹</m:t>
                              </m:r>
                            </m:sub>
                          </m:sSub>
                          <m:d>
                            <m:dPr>
                              <m:ctrlPr>
                                <a:rPr lang="en-US" sz="1800" b="0" i="1">
                                  <a:latin typeface="Cambria Math" panose="02040503050406030204" pitchFamily="18" charset="0"/>
                                </a:rPr>
                              </m:ctrlPr>
                            </m:dPr>
                            <m:e>
                              <m:r>
                                <a:rPr lang="en-US" sz="1800" b="0" i="1">
                                  <a:latin typeface="Cambria Math" panose="02040503050406030204" pitchFamily="18" charset="0"/>
                                </a:rPr>
                                <m:t>𝑛</m:t>
                              </m:r>
                            </m:e>
                          </m:d>
                          <m:sSub>
                            <m:sSubPr>
                              <m:ctrlPr>
                                <a:rPr lang="en-US" sz="1800" b="0" i="1">
                                  <a:latin typeface="Cambria Math" panose="02040503050406030204" pitchFamily="18" charset="0"/>
                                </a:rPr>
                              </m:ctrlPr>
                            </m:sSubPr>
                            <m:e>
                              <m:r>
                                <a:rPr lang="en-US" sz="1800" b="0" i="1">
                                  <a:latin typeface="Cambria Math" panose="02040503050406030204" pitchFamily="18" charset="0"/>
                                </a:rPr>
                                <m:t>+ </m:t>
                              </m:r>
                              <m:r>
                                <a:rPr lang="en-US" sz="1800" b="0" i="1">
                                  <a:latin typeface="Cambria Math" panose="02040503050406030204" pitchFamily="18" charset="0"/>
                                </a:rPr>
                                <m:t>𝐻</m:t>
                              </m:r>
                            </m:e>
                            <m:sub>
                              <m:r>
                                <a:rPr lang="en-US" sz="1800" b="0" i="1">
                                  <a:latin typeface="Cambria Math" panose="02040503050406030204" pitchFamily="18" charset="0"/>
                                </a:rPr>
                                <m:t>𝐿𝑇𝐹</m:t>
                              </m:r>
                            </m:sub>
                          </m:sSub>
                          <m:d>
                            <m:dPr>
                              <m:ctrlPr>
                                <a:rPr lang="en-US" sz="1800" b="0" i="1">
                                  <a:latin typeface="Cambria Math" panose="02040503050406030204" pitchFamily="18" charset="0"/>
                                </a:rPr>
                              </m:ctrlPr>
                            </m:dPr>
                            <m:e>
                              <m:r>
                                <a:rPr lang="en-US" sz="1800" b="0" i="1">
                                  <a:latin typeface="Cambria Math" panose="02040503050406030204" pitchFamily="18" charset="0"/>
                                </a:rPr>
                                <m:t>𝑛</m:t>
                              </m:r>
                              <m:r>
                                <a:rPr lang="en-US" sz="1800" b="0" i="1">
                                  <a:latin typeface="Cambria Math" panose="02040503050406030204" pitchFamily="18" charset="0"/>
                                </a:rPr>
                                <m:t>+1</m:t>
                              </m:r>
                            </m:e>
                          </m:d>
                        </m:num>
                        <m:den>
                          <m:r>
                            <a:rPr lang="en-US" sz="1800" b="0" i="1">
                              <a:latin typeface="Cambria Math" panose="02040503050406030204" pitchFamily="18" charset="0"/>
                            </a:rPr>
                            <m:t>3</m:t>
                          </m:r>
                        </m:den>
                      </m:f>
                    </m:oMath>
                  </m:oMathPara>
                </a14:m>
                <a:endParaRPr lang="en-US" sz="1800" b="0" i="1" dirty="0"/>
              </a:p>
              <a:p>
                <a:pPr>
                  <a:buFont typeface="Arial" panose="020B0604020202020204" pitchFamily="34" charset="0"/>
                  <a:buChar char="•"/>
                </a:pPr>
                <a:r>
                  <a:rPr lang="en-US" sz="2000" dirty="0"/>
                  <a:t>The improved channel response of the pilot tones improves the phase tracking performance.</a:t>
                </a:r>
              </a:p>
              <a:p>
                <a:pPr>
                  <a:buFont typeface="Arial" panose="020B0604020202020204" pitchFamily="34" charset="0"/>
                  <a:buChar char="•"/>
                </a:pPr>
                <a:r>
                  <a:rPr lang="en-US" sz="2000" dirty="0"/>
                  <a:t>In dRUs, a tone plan that would enable this improved phase tracking is desirable</a:t>
                </a:r>
              </a:p>
              <a:p>
                <a:pPr lvl="1">
                  <a:buFont typeface="Arial" panose="020B0604020202020204" pitchFamily="34" charset="0"/>
                  <a:buChar char="•"/>
                </a:pPr>
                <a:r>
                  <a:rPr lang="en-US" dirty="0"/>
                  <a:t>This is easily achievable by grouping the data tones</a:t>
                </a:r>
              </a:p>
              <a:p>
                <a:pPr>
                  <a:buFont typeface="Arial" panose="020B0604020202020204" pitchFamily="34" charset="0"/>
                  <a:buChar char="•"/>
                </a:pPr>
                <a:endParaRPr lang="en-US" dirty="0"/>
              </a:p>
            </p:txBody>
          </p:sp>
        </mc:Choice>
        <mc:Fallback xmlns="">
          <p:sp>
            <p:nvSpPr>
              <p:cNvPr id="3" name="Content Placeholder 2">
                <a:extLst>
                  <a:ext uri="{FF2B5EF4-FFF2-40B4-BE49-F238E27FC236}">
                    <a16:creationId xmlns:a16="http://schemas.microsoft.com/office/drawing/2014/main" id="{68708328-1FC8-0E17-6179-D31503A5E90F}"/>
                  </a:ext>
                </a:extLst>
              </p:cNvPr>
              <p:cNvSpPr>
                <a:spLocks noGrp="1" noRot="1" noChangeAspect="1" noMove="1" noResize="1" noEditPoints="1" noAdjustHandles="1" noChangeArrowheads="1" noChangeShapeType="1" noTextEdit="1"/>
              </p:cNvSpPr>
              <p:nvPr>
                <p:ph idx="1"/>
              </p:nvPr>
            </p:nvSpPr>
            <p:spPr>
              <a:xfrm>
                <a:off x="914400" y="1981201"/>
                <a:ext cx="10475383" cy="4113213"/>
              </a:xfrm>
              <a:blipFill>
                <a:blip r:embed="rId3"/>
                <a:stretch>
                  <a:fillRect l="-524" t="-74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5B2385D8-F149-DD69-C50C-FEBBEACBC588}"/>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Footer Placeholder 4">
            <a:extLst>
              <a:ext uri="{FF2B5EF4-FFF2-40B4-BE49-F238E27FC236}">
                <a16:creationId xmlns:a16="http://schemas.microsoft.com/office/drawing/2014/main" id="{4FECD724-B4FD-A41E-DC8E-5B19026A3437}"/>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A9FE7CA-D875-A613-FD58-E8F27816388D}"/>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10124964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BF31B1-630D-1B76-CBEE-B37E704DBA3E}"/>
              </a:ext>
            </a:extLst>
          </p:cNvPr>
          <p:cNvSpPr>
            <a:spLocks noGrp="1"/>
          </p:cNvSpPr>
          <p:nvPr>
            <p:ph type="title"/>
          </p:nvPr>
        </p:nvSpPr>
        <p:spPr/>
        <p:txBody>
          <a:bodyPr/>
          <a:lstStyle/>
          <a:p>
            <a:r>
              <a:rPr lang="en-US" dirty="0"/>
              <a:t>Channel Smoothing</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871E13FE-12D0-AEC9-6C98-B68A3DFFF0D2}"/>
                  </a:ext>
                </a:extLst>
              </p:cNvPr>
              <p:cNvSpPr>
                <a:spLocks noGrp="1"/>
              </p:cNvSpPr>
              <p:nvPr>
                <p:ph idx="1"/>
              </p:nvPr>
            </p:nvSpPr>
            <p:spPr>
              <a:xfrm>
                <a:off x="816005" y="2056607"/>
                <a:ext cx="10361084" cy="4113213"/>
              </a:xfrm>
            </p:spPr>
            <p:txBody>
              <a:bodyPr/>
              <a:lstStyle/>
              <a:p>
                <a:pPr>
                  <a:buFont typeface="Arial" panose="020B0604020202020204" pitchFamily="34" charset="0"/>
                  <a:buChar char="•"/>
                </a:pPr>
                <a:r>
                  <a:rPr lang="en-US" dirty="0"/>
                  <a:t>The group of data tones can also be used to improve the channel estimation through simple channel smoothing</a:t>
                </a:r>
              </a:p>
              <a:p>
                <a:pPr>
                  <a:buFont typeface="Arial" panose="020B0604020202020204" pitchFamily="34" charset="0"/>
                  <a:buChar char="•"/>
                </a:pPr>
                <a:endParaRPr lang="en-US" dirty="0"/>
              </a:p>
              <a:p>
                <a:pPr marL="0" indent="0"/>
                <a14:m>
                  <m:oMathPara xmlns:m="http://schemas.openxmlformats.org/officeDocument/2006/math">
                    <m:oMathParaPr>
                      <m:jc m:val="centerGroup"/>
                    </m:oMathParaPr>
                    <m:oMath xmlns:m="http://schemas.openxmlformats.org/officeDocument/2006/math">
                      <m:sSub>
                        <m:sSubPr>
                          <m:ctrlPr>
                            <a:rPr lang="en-US" sz="2000" b="0" i="1" smtClean="0">
                              <a:latin typeface="Cambria Math" panose="02040503050406030204" pitchFamily="18" charset="0"/>
                            </a:rPr>
                          </m:ctrlPr>
                        </m:sSubPr>
                        <m:e>
                          <m:r>
                            <a:rPr lang="en-US" sz="2000" b="0" i="1">
                              <a:latin typeface="Cambria Math" panose="02040503050406030204" pitchFamily="18" charset="0"/>
                            </a:rPr>
                            <m:t>𝐻</m:t>
                          </m:r>
                        </m:e>
                        <m:sub>
                          <m:r>
                            <a:rPr lang="en-US" sz="2000" b="0" i="1" smtClean="0">
                              <a:latin typeface="Cambria Math" panose="02040503050406030204" pitchFamily="18" charset="0"/>
                            </a:rPr>
                            <m:t>𝐿𝑇𝐹</m:t>
                          </m:r>
                        </m:sub>
                      </m:sSub>
                      <m:r>
                        <a:rPr lang="en-US" sz="2000" b="0" i="1" smtClean="0">
                          <a:latin typeface="Cambria Math" panose="02040503050406030204" pitchFamily="18" charset="0"/>
                        </a:rPr>
                        <m:t>(</m:t>
                      </m:r>
                      <m:r>
                        <a:rPr lang="en-US" sz="2000" b="0" i="1" smtClean="0">
                          <a:latin typeface="Cambria Math" panose="02040503050406030204" pitchFamily="18" charset="0"/>
                        </a:rPr>
                        <m:t>𝑛</m:t>
                      </m:r>
                      <m:r>
                        <a:rPr lang="en-US" sz="2000" b="0" i="1" smtClean="0">
                          <a:latin typeface="Cambria Math" panose="02040503050406030204" pitchFamily="18" charset="0"/>
                        </a:rPr>
                        <m:t>)=</m:t>
                      </m:r>
                      <m:f>
                        <m:fPr>
                          <m:ctrlPr>
                            <a:rPr lang="en-US" sz="2000" b="0" i="1">
                              <a:latin typeface="Cambria Math" panose="02040503050406030204" pitchFamily="18" charset="0"/>
                            </a:rPr>
                          </m:ctrlPr>
                        </m:fPr>
                        <m:num>
                          <m:sSub>
                            <m:sSubPr>
                              <m:ctrlPr>
                                <a:rPr lang="en-US" sz="2000" b="0" i="1">
                                  <a:latin typeface="Cambria Math" panose="02040503050406030204" pitchFamily="18" charset="0"/>
                                </a:rPr>
                              </m:ctrlPr>
                            </m:sSubPr>
                            <m:e>
                              <m:r>
                                <a:rPr lang="en-US" sz="2000" b="0" i="1">
                                  <a:latin typeface="Cambria Math" panose="02040503050406030204" pitchFamily="18" charset="0"/>
                                </a:rPr>
                                <m:t>𝑤</m:t>
                              </m:r>
                              <m:d>
                                <m:dPr>
                                  <m:ctrlPr>
                                    <a:rPr lang="en-US" sz="2000" b="0" i="1">
                                      <a:latin typeface="Cambria Math" panose="02040503050406030204" pitchFamily="18" charset="0"/>
                                    </a:rPr>
                                  </m:ctrlPr>
                                </m:dPr>
                                <m:e>
                                  <m:r>
                                    <a:rPr lang="en-US" sz="2000" b="0" i="1">
                                      <a:latin typeface="Cambria Math" panose="02040503050406030204" pitchFamily="18" charset="0"/>
                                    </a:rPr>
                                    <m:t>𝑛</m:t>
                                  </m:r>
                                  <m:r>
                                    <a:rPr lang="en-US" sz="2000" b="0" i="1">
                                      <a:latin typeface="Cambria Math" panose="02040503050406030204" pitchFamily="18" charset="0"/>
                                    </a:rPr>
                                    <m:t>−</m:t>
                                  </m:r>
                                  <m:r>
                                    <a:rPr lang="en-US" sz="2000" b="0" i="1">
                                      <a:latin typeface="Cambria Math" panose="02040503050406030204" pitchFamily="18" charset="0"/>
                                    </a:rPr>
                                    <m:t>1</m:t>
                                  </m:r>
                                </m:e>
                              </m:d>
                              <m:r>
                                <a:rPr lang="en-US" sz="2000" b="0" i="1">
                                  <a:latin typeface="Cambria Math" panose="02040503050406030204" pitchFamily="18" charset="0"/>
                                </a:rPr>
                                <m:t>𝐻</m:t>
                              </m:r>
                            </m:e>
                            <m:sub>
                              <m:r>
                                <a:rPr lang="en-US" sz="2000" b="0" i="1">
                                  <a:latin typeface="Cambria Math" panose="02040503050406030204" pitchFamily="18" charset="0"/>
                                </a:rPr>
                                <m:t>𝐿𝑇𝐹</m:t>
                              </m:r>
                            </m:sub>
                          </m:sSub>
                          <m:d>
                            <m:dPr>
                              <m:ctrlPr>
                                <a:rPr lang="en-US" sz="2000" b="0" i="1">
                                  <a:latin typeface="Cambria Math" panose="02040503050406030204" pitchFamily="18" charset="0"/>
                                </a:rPr>
                              </m:ctrlPr>
                            </m:dPr>
                            <m:e>
                              <m:r>
                                <a:rPr lang="en-US" sz="2000" b="0" i="1">
                                  <a:latin typeface="Cambria Math" panose="02040503050406030204" pitchFamily="18" charset="0"/>
                                </a:rPr>
                                <m:t>𝑛</m:t>
                              </m:r>
                              <m:r>
                                <a:rPr lang="en-US" sz="2000" b="0" i="1">
                                  <a:latin typeface="Cambria Math" panose="02040503050406030204" pitchFamily="18" charset="0"/>
                                </a:rPr>
                                <m:t>−</m:t>
                              </m:r>
                              <m:r>
                                <a:rPr lang="en-US" sz="2000" b="0" i="1">
                                  <a:latin typeface="Cambria Math" panose="02040503050406030204" pitchFamily="18" charset="0"/>
                                </a:rPr>
                                <m:t>1</m:t>
                              </m:r>
                            </m:e>
                          </m:d>
                          <m:r>
                            <a:rPr lang="en-US" sz="2000" b="0" i="1">
                              <a:latin typeface="Cambria Math" panose="02040503050406030204" pitchFamily="18" charset="0"/>
                            </a:rPr>
                            <m:t>+</m:t>
                          </m:r>
                          <m:r>
                            <a:rPr lang="en-US" sz="2000" b="0" i="1">
                              <a:latin typeface="Cambria Math" panose="02040503050406030204" pitchFamily="18" charset="0"/>
                            </a:rPr>
                            <m:t>𝑤</m:t>
                          </m:r>
                          <m:d>
                            <m:dPr>
                              <m:ctrlPr>
                                <a:rPr lang="en-US" sz="2000" b="0" i="1">
                                  <a:latin typeface="Cambria Math" panose="02040503050406030204" pitchFamily="18" charset="0"/>
                                </a:rPr>
                              </m:ctrlPr>
                            </m:dPr>
                            <m:e>
                              <m:r>
                                <a:rPr lang="en-US" sz="2000" b="0" i="1">
                                  <a:latin typeface="Cambria Math" panose="02040503050406030204" pitchFamily="18" charset="0"/>
                                </a:rPr>
                                <m:t>𝑛</m:t>
                              </m:r>
                            </m:e>
                          </m:d>
                          <m:sSub>
                            <m:sSubPr>
                              <m:ctrlPr>
                                <a:rPr lang="en-US" sz="2000" b="0" i="1">
                                  <a:latin typeface="Cambria Math" panose="02040503050406030204" pitchFamily="18" charset="0"/>
                                </a:rPr>
                              </m:ctrlPr>
                            </m:sSubPr>
                            <m:e>
                              <m:r>
                                <a:rPr lang="en-US" sz="2000" b="0" i="1">
                                  <a:latin typeface="Cambria Math" panose="02040503050406030204" pitchFamily="18" charset="0"/>
                                </a:rPr>
                                <m:t>𝐻</m:t>
                              </m:r>
                            </m:e>
                            <m:sub>
                              <m:r>
                                <a:rPr lang="en-US" sz="2000" b="0" i="1">
                                  <a:latin typeface="Cambria Math" panose="02040503050406030204" pitchFamily="18" charset="0"/>
                                </a:rPr>
                                <m:t>𝐿𝑇𝐹</m:t>
                              </m:r>
                            </m:sub>
                          </m:sSub>
                          <m:d>
                            <m:dPr>
                              <m:ctrlPr>
                                <a:rPr lang="en-US" sz="2000" b="0" i="1">
                                  <a:latin typeface="Cambria Math" panose="02040503050406030204" pitchFamily="18" charset="0"/>
                                </a:rPr>
                              </m:ctrlPr>
                            </m:dPr>
                            <m:e>
                              <m:r>
                                <a:rPr lang="en-US" sz="2000" b="0" i="1">
                                  <a:latin typeface="Cambria Math" panose="02040503050406030204" pitchFamily="18" charset="0"/>
                                </a:rPr>
                                <m:t>𝑛</m:t>
                              </m:r>
                            </m:e>
                          </m:d>
                          <m:sSub>
                            <m:sSubPr>
                              <m:ctrlPr>
                                <a:rPr lang="en-US" sz="2000" b="0" i="1">
                                  <a:latin typeface="Cambria Math" panose="02040503050406030204" pitchFamily="18" charset="0"/>
                                </a:rPr>
                              </m:ctrlPr>
                            </m:sSubPr>
                            <m:e>
                              <m:r>
                                <a:rPr lang="en-US" sz="2000" b="0" i="1">
                                  <a:latin typeface="Cambria Math" panose="02040503050406030204" pitchFamily="18" charset="0"/>
                                </a:rPr>
                                <m:t>+ </m:t>
                              </m:r>
                              <m:r>
                                <a:rPr lang="en-US" sz="2000" b="0" i="1">
                                  <a:latin typeface="Cambria Math" panose="02040503050406030204" pitchFamily="18" charset="0"/>
                                </a:rPr>
                                <m:t>𝑤</m:t>
                              </m:r>
                              <m:d>
                                <m:dPr>
                                  <m:ctrlPr>
                                    <a:rPr lang="en-US" sz="2000" b="0" i="1">
                                      <a:latin typeface="Cambria Math" panose="02040503050406030204" pitchFamily="18" charset="0"/>
                                    </a:rPr>
                                  </m:ctrlPr>
                                </m:dPr>
                                <m:e>
                                  <m:r>
                                    <a:rPr lang="en-US" sz="2000" b="0" i="1">
                                      <a:latin typeface="Cambria Math" panose="02040503050406030204" pitchFamily="18" charset="0"/>
                                    </a:rPr>
                                    <m:t>𝑛</m:t>
                                  </m:r>
                                  <m:r>
                                    <a:rPr lang="en-US" sz="2000" b="0" i="1" smtClean="0">
                                      <a:latin typeface="Cambria Math" panose="02040503050406030204" pitchFamily="18" charset="0"/>
                                    </a:rPr>
                                    <m:t>+</m:t>
                                  </m:r>
                                  <m:r>
                                    <a:rPr lang="en-US" sz="2000" b="0" i="1">
                                      <a:latin typeface="Cambria Math" panose="02040503050406030204" pitchFamily="18" charset="0"/>
                                    </a:rPr>
                                    <m:t>1</m:t>
                                  </m:r>
                                </m:e>
                              </m:d>
                              <m:r>
                                <a:rPr lang="en-US" sz="2000" b="0" i="1">
                                  <a:latin typeface="Cambria Math" panose="02040503050406030204" pitchFamily="18" charset="0"/>
                                </a:rPr>
                                <m:t>𝐻</m:t>
                              </m:r>
                            </m:e>
                            <m:sub>
                              <m:r>
                                <a:rPr lang="en-US" sz="2000" b="0" i="1">
                                  <a:latin typeface="Cambria Math" panose="02040503050406030204" pitchFamily="18" charset="0"/>
                                </a:rPr>
                                <m:t>𝐿𝑇𝐹</m:t>
                              </m:r>
                            </m:sub>
                          </m:sSub>
                          <m:d>
                            <m:dPr>
                              <m:ctrlPr>
                                <a:rPr lang="en-US" sz="2000" b="0" i="1">
                                  <a:latin typeface="Cambria Math" panose="02040503050406030204" pitchFamily="18" charset="0"/>
                                </a:rPr>
                              </m:ctrlPr>
                            </m:dPr>
                            <m:e>
                              <m:r>
                                <a:rPr lang="en-US" sz="2000" b="0" i="1">
                                  <a:latin typeface="Cambria Math" panose="02040503050406030204" pitchFamily="18" charset="0"/>
                                </a:rPr>
                                <m:t>𝑛</m:t>
                              </m:r>
                              <m:r>
                                <a:rPr lang="en-US" sz="2000" b="0" i="1">
                                  <a:latin typeface="Cambria Math" panose="02040503050406030204" pitchFamily="18" charset="0"/>
                                </a:rPr>
                                <m:t>+</m:t>
                              </m:r>
                              <m:r>
                                <a:rPr lang="en-US" sz="2000" b="0" i="1">
                                  <a:latin typeface="Cambria Math" panose="02040503050406030204" pitchFamily="18" charset="0"/>
                                </a:rPr>
                                <m:t>1</m:t>
                              </m:r>
                            </m:e>
                          </m:d>
                        </m:num>
                        <m:den>
                          <m:r>
                            <a:rPr lang="en-US" sz="2000" b="0" i="1">
                              <a:latin typeface="Cambria Math" panose="02040503050406030204" pitchFamily="18" charset="0"/>
                            </a:rPr>
                            <m:t>𝑤</m:t>
                          </m:r>
                          <m:d>
                            <m:dPr>
                              <m:ctrlPr>
                                <a:rPr lang="en-US" sz="2000" b="0" i="1">
                                  <a:latin typeface="Cambria Math" panose="02040503050406030204" pitchFamily="18" charset="0"/>
                                </a:rPr>
                              </m:ctrlPr>
                            </m:dPr>
                            <m:e>
                              <m:r>
                                <a:rPr lang="en-US" sz="2000" b="0" i="1" smtClean="0">
                                  <a:latin typeface="Cambria Math" panose="02040503050406030204" pitchFamily="18" charset="0"/>
                                </a:rPr>
                                <m:t>𝑛</m:t>
                              </m:r>
                              <m:r>
                                <a:rPr lang="en-US" sz="2000" b="0" i="1">
                                  <a:latin typeface="Cambria Math" panose="02040503050406030204" pitchFamily="18" charset="0"/>
                                </a:rPr>
                                <m:t>−</m:t>
                              </m:r>
                              <m:r>
                                <a:rPr lang="en-US" sz="2000" b="0" i="1">
                                  <a:latin typeface="Cambria Math" panose="02040503050406030204" pitchFamily="18" charset="0"/>
                                </a:rPr>
                                <m:t>1</m:t>
                              </m:r>
                            </m:e>
                          </m:d>
                          <m:r>
                            <a:rPr lang="en-US" sz="2000" b="0" i="1">
                              <a:latin typeface="Cambria Math" panose="02040503050406030204" pitchFamily="18" charset="0"/>
                            </a:rPr>
                            <m:t>+</m:t>
                          </m:r>
                          <m:r>
                            <a:rPr lang="en-US" sz="2000" b="0" i="1">
                              <a:latin typeface="Cambria Math" panose="02040503050406030204" pitchFamily="18" charset="0"/>
                            </a:rPr>
                            <m:t>𝑤</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𝑛</m:t>
                              </m:r>
                            </m:e>
                          </m:d>
                          <m:r>
                            <a:rPr lang="en-US" sz="2000" b="0" i="1">
                              <a:latin typeface="Cambria Math" panose="02040503050406030204" pitchFamily="18" charset="0"/>
                            </a:rPr>
                            <m:t>+</m:t>
                          </m:r>
                          <m:r>
                            <a:rPr lang="en-US" sz="2000" b="0" i="1">
                              <a:latin typeface="Cambria Math" panose="02040503050406030204" pitchFamily="18" charset="0"/>
                            </a:rPr>
                            <m:t>𝑤</m:t>
                          </m:r>
                          <m:r>
                            <a:rPr lang="en-US" sz="2000" b="0" i="1">
                              <a:latin typeface="Cambria Math" panose="02040503050406030204" pitchFamily="18" charset="0"/>
                            </a:rPr>
                            <m:t>(</m:t>
                          </m:r>
                          <m:r>
                            <a:rPr lang="en-US" sz="2000" b="0" i="1" smtClean="0">
                              <a:latin typeface="Cambria Math" panose="02040503050406030204" pitchFamily="18" charset="0"/>
                            </a:rPr>
                            <m:t>𝑛</m:t>
                          </m:r>
                          <m:r>
                            <a:rPr lang="en-US" sz="2000" b="0" i="1">
                              <a:latin typeface="Cambria Math" panose="02040503050406030204" pitchFamily="18" charset="0"/>
                            </a:rPr>
                            <m:t>+</m:t>
                          </m:r>
                          <m:r>
                            <a:rPr lang="en-US" sz="2000" b="0" i="1">
                              <a:latin typeface="Cambria Math" panose="02040503050406030204" pitchFamily="18" charset="0"/>
                            </a:rPr>
                            <m:t>1</m:t>
                          </m:r>
                          <m:r>
                            <a:rPr lang="en-US" sz="2000" b="0" i="1">
                              <a:latin typeface="Cambria Math" panose="02040503050406030204" pitchFamily="18" charset="0"/>
                            </a:rPr>
                            <m:t>)</m:t>
                          </m:r>
                        </m:den>
                      </m:f>
                    </m:oMath>
                  </m:oMathPara>
                </a14:m>
                <a:endParaRPr lang="en-US" sz="2000" b="0" dirty="0"/>
              </a:p>
              <a:p>
                <a:pPr marL="0" indent="0"/>
                <a:endParaRPr lang="en-US" dirty="0"/>
              </a:p>
              <a:p>
                <a:pPr marL="0" indent="0" algn="r" rtl="1"/>
                <a14:m>
                  <m:oMathPara xmlns:m="http://schemas.openxmlformats.org/officeDocument/2006/math">
                    <m:oMathParaPr>
                      <m:jc m:val="center"/>
                    </m:oMathParaPr>
                    <m:oMath xmlns:m="http://schemas.openxmlformats.org/officeDocument/2006/math">
                      <m:r>
                        <a:rPr lang="en-US" sz="2000" b="0" i="1" smtClean="0">
                          <a:latin typeface="Cambria Math" panose="02040503050406030204" pitchFamily="18" charset="0"/>
                        </a:rPr>
                        <m:t>𝑤</m:t>
                      </m:r>
                      <m:d>
                        <m:dPr>
                          <m:ctrlPr>
                            <a:rPr lang="en-US" sz="2000" b="0" i="1" smtClean="0">
                              <a:latin typeface="Cambria Math" panose="02040503050406030204" pitchFamily="18" charset="0"/>
                            </a:rPr>
                          </m:ctrlPr>
                        </m:dPr>
                        <m:e>
                          <m:r>
                            <a:rPr lang="en-US" sz="2000" b="0" i="1" smtClean="0">
                              <a:latin typeface="Cambria Math" panose="02040503050406030204" pitchFamily="18" charset="0"/>
                            </a:rPr>
                            <m:t>𝑘</m:t>
                          </m:r>
                        </m:e>
                      </m:d>
                      <m:r>
                        <a:rPr lang="en-US" sz="2000" b="0" i="1" smtClean="0">
                          <a:latin typeface="Cambria Math" panose="02040503050406030204" pitchFamily="18" charset="0"/>
                        </a:rPr>
                        <m:t>=</m:t>
                      </m:r>
                      <m:d>
                        <m:dPr>
                          <m:begChr m:val="{"/>
                          <m:endChr m:val=""/>
                          <m:ctrlPr>
                            <a:rPr lang="en-US" sz="2000" b="0" i="1" smtClean="0">
                              <a:latin typeface="Cambria Math" panose="02040503050406030204" pitchFamily="18" charset="0"/>
                            </a:rPr>
                          </m:ctrlPr>
                        </m:dPr>
                        <m:e>
                          <m:eqArr>
                            <m:eqArrPr>
                              <m:ctrlPr>
                                <a:rPr lang="en-US" sz="2000" b="0" i="1" smtClean="0">
                                  <a:latin typeface="Cambria Math" panose="02040503050406030204" pitchFamily="18" charset="0"/>
                                </a:rPr>
                              </m:ctrlPr>
                            </m:eqArrPr>
                            <m:e>
                              <m:r>
                                <a:rPr lang="en-US" sz="2000" b="0" i="1" smtClean="0">
                                  <a:latin typeface="Cambria Math" panose="02040503050406030204" pitchFamily="18" charset="0"/>
                                </a:rPr>
                                <m:t>𝑎</m:t>
                              </m:r>
                              <m:r>
                                <a:rPr lang="en-US" sz="2000" b="0" i="1" smtClean="0">
                                  <a:latin typeface="Cambria Math" panose="02040503050406030204" pitchFamily="18" charset="0"/>
                                </a:rPr>
                                <m:t>,                                   </m:t>
                              </m:r>
                              <m:r>
                                <a:rPr lang="en-US" sz="2000" b="0" i="1">
                                  <a:latin typeface="Cambria Math" panose="02040503050406030204" pitchFamily="18" charset="0"/>
                                </a:rPr>
                                <m:t>𝑘</m:t>
                              </m:r>
                              <m:r>
                                <a:rPr lang="en-US" sz="2000" b="0" i="1">
                                  <a:latin typeface="Cambria Math" panose="02040503050406030204" pitchFamily="18" charset="0"/>
                                </a:rPr>
                                <m:t>=</m:t>
                              </m:r>
                              <m:r>
                                <a:rPr lang="en-US" sz="2000" b="0" i="1">
                                  <a:latin typeface="Cambria Math" panose="02040503050406030204" pitchFamily="18" charset="0"/>
                                </a:rPr>
                                <m:t>𝑛</m:t>
                              </m:r>
                              <m:r>
                                <a:rPr lang="en-US" sz="2000" b="0" i="1">
                                  <a:latin typeface="Cambria Math" panose="02040503050406030204" pitchFamily="18" charset="0"/>
                                </a:rPr>
                                <m:t> </m:t>
                              </m:r>
                              <m:r>
                                <a:rPr lang="en-US" sz="2000" b="0" i="1">
                                  <a:latin typeface="Cambria Math" panose="02040503050406030204" pitchFamily="18" charset="0"/>
                                </a:rPr>
                                <m:t>𝑎𝑛𝑑</m:t>
                              </m:r>
                              <m:r>
                                <a:rPr lang="en-US" sz="2000" b="0" i="1">
                                  <a:latin typeface="Cambria Math" panose="02040503050406030204" pitchFamily="18" charset="0"/>
                                </a:rPr>
                                <m:t> </m:t>
                              </m:r>
                              <m:r>
                                <a:rPr lang="en-US" sz="2000" b="0" i="1">
                                  <a:latin typeface="Cambria Math" panose="02040503050406030204" pitchFamily="18" charset="0"/>
                                </a:rPr>
                                <m:t>𝑘</m:t>
                              </m:r>
                              <m:r>
                                <a:rPr lang="en-US" sz="2000" b="0" i="1">
                                  <a:latin typeface="Cambria Math" panose="02040503050406030204" pitchFamily="18" charset="0"/>
                                </a:rPr>
                                <m:t>∈</m:t>
                              </m:r>
                              <m:sSub>
                                <m:sSubPr>
                                  <m:ctrlPr>
                                    <a:rPr lang="en-US" sz="2000" b="0" i="1">
                                      <a:latin typeface="Cambria Math" panose="02040503050406030204" pitchFamily="18" charset="0"/>
                                    </a:rPr>
                                  </m:ctrlPr>
                                </m:sSubPr>
                                <m:e>
                                  <m:r>
                                    <a:rPr lang="en-US" sz="2000" b="0" i="1">
                                      <a:latin typeface="Cambria Math" panose="02040503050406030204" pitchFamily="18" charset="0"/>
                                    </a:rPr>
                                    <m:t>𝕂</m:t>
                                  </m:r>
                                </m:e>
                                <m:sub>
                                  <m:r>
                                    <a:rPr lang="en-US" sz="2000" b="0" i="1">
                                      <a:latin typeface="Cambria Math" panose="02040503050406030204" pitchFamily="18" charset="0"/>
                                    </a:rPr>
                                    <m:t>𝑑𝑅𝑈</m:t>
                                  </m:r>
                                </m:sub>
                              </m:sSub>
                            </m:e>
                            <m:e>
                              <m:r>
                                <a:rPr lang="en-US" sz="2000" b="0" i="1">
                                  <a:latin typeface="Cambria Math" panose="02040503050406030204" pitchFamily="18" charset="0"/>
                                </a:rPr>
                                <m:t>𝑏</m:t>
                              </m:r>
                              <m:r>
                                <a:rPr lang="en-US" sz="2000" b="0" i="1">
                                  <a:latin typeface="Cambria Math" panose="02040503050406030204" pitchFamily="18" charset="0"/>
                                </a:rPr>
                                <m:t>,   </m:t>
                              </m:r>
                              <m:r>
                                <a:rPr lang="en-US" sz="2000" b="0" i="1">
                                  <a:latin typeface="Cambria Math" panose="02040503050406030204" pitchFamily="18" charset="0"/>
                                </a:rPr>
                                <m:t>𝑘</m:t>
                              </m:r>
                              <m:r>
                                <a:rPr lang="en-US" sz="2000" b="0" i="1">
                                  <a:latin typeface="Cambria Math" panose="02040503050406030204" pitchFamily="18" charset="0"/>
                                </a:rPr>
                                <m:t>=</m:t>
                              </m:r>
                              <m:r>
                                <a:rPr lang="en-US" sz="2000" b="0" i="1">
                                  <a:latin typeface="Cambria Math" panose="02040503050406030204" pitchFamily="18" charset="0"/>
                                </a:rPr>
                                <m:t>𝑛</m:t>
                              </m:r>
                              <m:r>
                                <a:rPr lang="en-US" sz="2000" b="0" i="1" smtClean="0">
                                  <a:latin typeface="Cambria Math" panose="02040503050406030204" pitchFamily="18" charset="0"/>
                                </a:rPr>
                                <m:t>−</m:t>
                              </m:r>
                              <m:r>
                                <a:rPr lang="en-US" sz="2000" b="0" i="1" smtClean="0">
                                  <a:latin typeface="Cambria Math" panose="02040503050406030204" pitchFamily="18" charset="0"/>
                                </a:rPr>
                                <m:t>1</m:t>
                              </m:r>
                              <m:r>
                                <a:rPr lang="en-US" sz="2000" b="0" i="1">
                                  <a:latin typeface="Cambria Math" panose="02040503050406030204" pitchFamily="18" charset="0"/>
                                </a:rPr>
                                <m:t> </m:t>
                              </m:r>
                              <m:r>
                                <a:rPr lang="en-US" sz="2000" b="0" i="1" smtClean="0">
                                  <a:latin typeface="Cambria Math" panose="02040503050406030204" pitchFamily="18" charset="0"/>
                                </a:rPr>
                                <m:t>𝑜𝑟</m:t>
                              </m:r>
                              <m:r>
                                <a:rPr lang="en-US" sz="2000" b="0" i="1" smtClean="0">
                                  <a:latin typeface="Cambria Math" panose="02040503050406030204" pitchFamily="18" charset="0"/>
                                </a:rPr>
                                <m:t> </m:t>
                              </m:r>
                              <m:r>
                                <a:rPr lang="en-US" sz="2000" b="0" i="1" smtClean="0">
                                  <a:latin typeface="Cambria Math" panose="02040503050406030204" pitchFamily="18" charset="0"/>
                                </a:rPr>
                                <m:t>𝑘</m:t>
                              </m:r>
                              <m:r>
                                <a:rPr lang="en-US" sz="2000" b="0" i="1" smtClean="0">
                                  <a:latin typeface="Cambria Math" panose="02040503050406030204" pitchFamily="18" charset="0"/>
                                </a:rPr>
                                <m:t>=</m:t>
                              </m:r>
                              <m:r>
                                <a:rPr lang="en-US" sz="2000" b="0" i="1" smtClean="0">
                                  <a:latin typeface="Cambria Math" panose="02040503050406030204" pitchFamily="18" charset="0"/>
                                </a:rPr>
                                <m:t>𝑛</m:t>
                              </m:r>
                              <m:r>
                                <a:rPr lang="en-US" sz="2000" b="0" i="1" smtClean="0">
                                  <a:latin typeface="Cambria Math" panose="02040503050406030204" pitchFamily="18" charset="0"/>
                                </a:rPr>
                                <m:t>+</m:t>
                              </m:r>
                              <m:r>
                                <a:rPr lang="en-US" sz="2000" b="0" i="1" smtClean="0">
                                  <a:latin typeface="Cambria Math" panose="02040503050406030204" pitchFamily="18" charset="0"/>
                                </a:rPr>
                                <m:t>1</m:t>
                              </m:r>
                              <m:r>
                                <a:rPr lang="en-US" sz="2000" b="0" i="1">
                                  <a:latin typeface="Cambria Math" panose="02040503050406030204" pitchFamily="18" charset="0"/>
                                </a:rPr>
                                <m:t>𝑎𝑛𝑑</m:t>
                              </m:r>
                              <m:r>
                                <a:rPr lang="en-US" sz="2000" b="0" i="1">
                                  <a:latin typeface="Cambria Math" panose="02040503050406030204" pitchFamily="18" charset="0"/>
                                </a:rPr>
                                <m:t> </m:t>
                              </m:r>
                              <m:r>
                                <a:rPr lang="en-US" sz="2000" b="0" i="1">
                                  <a:latin typeface="Cambria Math" panose="02040503050406030204" pitchFamily="18" charset="0"/>
                                </a:rPr>
                                <m:t>𝑘</m:t>
                              </m:r>
                              <m:r>
                                <a:rPr lang="en-US" sz="2000" b="0" i="1">
                                  <a:latin typeface="Cambria Math" panose="02040503050406030204" pitchFamily="18" charset="0"/>
                                </a:rPr>
                                <m:t>∈</m:t>
                              </m:r>
                              <m:sSub>
                                <m:sSubPr>
                                  <m:ctrlPr>
                                    <a:rPr lang="en-US" sz="2000" b="0" i="1">
                                      <a:latin typeface="Cambria Math" panose="02040503050406030204" pitchFamily="18" charset="0"/>
                                    </a:rPr>
                                  </m:ctrlPr>
                                </m:sSubPr>
                                <m:e>
                                  <m:r>
                                    <a:rPr lang="en-US" sz="2000" b="0" i="1">
                                      <a:latin typeface="Cambria Math" panose="02040503050406030204" pitchFamily="18" charset="0"/>
                                    </a:rPr>
                                    <m:t>𝕂</m:t>
                                  </m:r>
                                </m:e>
                                <m:sub>
                                  <m:r>
                                    <a:rPr lang="en-US" sz="2000" b="0" i="1">
                                      <a:latin typeface="Cambria Math" panose="02040503050406030204" pitchFamily="18" charset="0"/>
                                    </a:rPr>
                                    <m:t>𝑑𝑅𝑈</m:t>
                                  </m:r>
                                </m:sub>
                              </m:sSub>
                            </m:e>
                            <m:e>
                              <m:r>
                                <a:rPr lang="en-US" sz="2000" b="0" i="1" smtClean="0">
                                  <a:latin typeface="Cambria Math" panose="02040503050406030204" pitchFamily="18" charset="0"/>
                                </a:rPr>
                                <m:t>0</m:t>
                              </m:r>
                              <m:r>
                                <a:rPr lang="en-US" sz="2000" b="0" i="1">
                                  <a:latin typeface="Cambria Math" panose="02040503050406030204" pitchFamily="18" charset="0"/>
                                </a:rPr>
                                <m:t>,</m:t>
                              </m:r>
                              <m:r>
                                <a:rPr lang="en-US" sz="2000" b="0" i="1" smtClean="0">
                                  <a:latin typeface="Cambria Math" panose="02040503050406030204" pitchFamily="18" charset="0"/>
                                </a:rPr>
                                <m:t>                                                         </m:t>
                              </m:r>
                              <m:r>
                                <a:rPr lang="en-US" sz="2000" b="0" i="1">
                                  <a:latin typeface="Cambria Math" panose="02040503050406030204" pitchFamily="18" charset="0"/>
                                </a:rPr>
                                <m:t>𝑘</m:t>
                              </m:r>
                              <m:r>
                                <a:rPr lang="en-US" sz="2000" b="0" i="1">
                                  <a:latin typeface="Cambria Math" panose="02040503050406030204" pitchFamily="18" charset="0"/>
                                </a:rPr>
                                <m:t>∉</m:t>
                              </m:r>
                              <m:sSub>
                                <m:sSubPr>
                                  <m:ctrlPr>
                                    <a:rPr lang="en-US" sz="2000" b="0" i="1">
                                      <a:latin typeface="Cambria Math" panose="02040503050406030204" pitchFamily="18" charset="0"/>
                                    </a:rPr>
                                  </m:ctrlPr>
                                </m:sSubPr>
                                <m:e>
                                  <m:r>
                                    <a:rPr lang="en-US" sz="2000" b="0" i="1">
                                      <a:latin typeface="Cambria Math" panose="02040503050406030204" pitchFamily="18" charset="0"/>
                                    </a:rPr>
                                    <m:t>𝕂</m:t>
                                  </m:r>
                                </m:e>
                                <m:sub>
                                  <m:r>
                                    <a:rPr lang="en-US" sz="2000" b="0" i="1">
                                      <a:latin typeface="Cambria Math" panose="02040503050406030204" pitchFamily="18" charset="0"/>
                                    </a:rPr>
                                    <m:t>𝑑𝑅𝑈</m:t>
                                  </m:r>
                                </m:sub>
                              </m:sSub>
                            </m:e>
                          </m:eqArr>
                        </m:e>
                      </m:d>
                    </m:oMath>
                  </m:oMathPara>
                </a14:m>
                <a:endParaRPr lang="en-US" sz="2000" b="0" dirty="0"/>
              </a:p>
              <a:p>
                <a:pPr lvl="1">
                  <a:buFont typeface="Arial" panose="020B0604020202020204" pitchFamily="34" charset="0"/>
                  <a:buChar char="•"/>
                </a:pPr>
                <a14:m>
                  <m:oMath xmlns:m="http://schemas.openxmlformats.org/officeDocument/2006/math">
                    <m:r>
                      <a:rPr lang="en-US" sz="1800" i="1" dirty="0" smtClean="0">
                        <a:latin typeface="Cambria Math" panose="02040503050406030204" pitchFamily="18" charset="0"/>
                      </a:rPr>
                      <m:t>𝑎</m:t>
                    </m:r>
                  </m:oMath>
                </a14:m>
                <a:r>
                  <a:rPr lang="en-US" sz="1800" dirty="0"/>
                  <a:t> and </a:t>
                </a:r>
                <a14:m>
                  <m:oMath xmlns:m="http://schemas.openxmlformats.org/officeDocument/2006/math">
                    <m:r>
                      <a:rPr lang="en-US" sz="1800" i="1" dirty="0" smtClean="0">
                        <a:latin typeface="Cambria Math" panose="02040503050406030204" pitchFamily="18" charset="0"/>
                      </a:rPr>
                      <m:t>𝑏</m:t>
                    </m:r>
                  </m:oMath>
                </a14:m>
                <a:r>
                  <a:rPr lang="en-US" sz="1800" dirty="0"/>
                  <a:t> are the weights of the smoothing filter. </a:t>
                </a:r>
              </a:p>
              <a:p>
                <a:pPr lvl="1">
                  <a:buFont typeface="Arial" panose="020B0604020202020204" pitchFamily="34" charset="0"/>
                  <a:buChar char="•"/>
                </a:pPr>
                <a14:m>
                  <m:oMath xmlns:m="http://schemas.openxmlformats.org/officeDocument/2006/math">
                    <m:sSub>
                      <m:sSubPr>
                        <m:ctrlPr>
                          <a:rPr lang="en-US" sz="1800" i="1">
                            <a:latin typeface="Cambria Math" panose="02040503050406030204" pitchFamily="18" charset="0"/>
                          </a:rPr>
                        </m:ctrlPr>
                      </m:sSubPr>
                      <m:e>
                        <m:r>
                          <a:rPr lang="en-US" sz="1800" i="1">
                            <a:latin typeface="Cambria Math" panose="02040503050406030204" pitchFamily="18" charset="0"/>
                          </a:rPr>
                          <m:t>𝕂</m:t>
                        </m:r>
                      </m:e>
                      <m:sub>
                        <m:r>
                          <a:rPr lang="en-US" sz="1800" i="1">
                            <a:latin typeface="Cambria Math" panose="02040503050406030204" pitchFamily="18" charset="0"/>
                          </a:rPr>
                          <m:t>𝐝𝐑𝐔</m:t>
                        </m:r>
                      </m:sub>
                    </m:sSub>
                    <m:r>
                      <a:rPr lang="en-US" sz="1800" i="1">
                        <a:latin typeface="Cambria Math" panose="02040503050406030204" pitchFamily="18" charset="0"/>
                      </a:rPr>
                      <m:t> </m:t>
                    </m:r>
                  </m:oMath>
                </a14:m>
                <a:r>
                  <a:rPr lang="en-US" sz="1800" dirty="0"/>
                  <a:t>is the set of subcarrier indices belong to a given dRU</a:t>
                </a:r>
              </a:p>
            </p:txBody>
          </p:sp>
        </mc:Choice>
        <mc:Fallback xmlns="">
          <p:sp>
            <p:nvSpPr>
              <p:cNvPr id="3" name="Content Placeholder 2">
                <a:extLst>
                  <a:ext uri="{FF2B5EF4-FFF2-40B4-BE49-F238E27FC236}">
                    <a16:creationId xmlns:a16="http://schemas.microsoft.com/office/drawing/2014/main" id="{871E13FE-12D0-AEC9-6C98-B68A3DFFF0D2}"/>
                  </a:ext>
                </a:extLst>
              </p:cNvPr>
              <p:cNvSpPr>
                <a:spLocks noGrp="1" noRot="1" noChangeAspect="1" noMove="1" noResize="1" noEditPoints="1" noAdjustHandles="1" noChangeArrowheads="1" noChangeShapeType="1" noTextEdit="1"/>
              </p:cNvSpPr>
              <p:nvPr>
                <p:ph idx="1"/>
              </p:nvPr>
            </p:nvSpPr>
            <p:spPr>
              <a:xfrm>
                <a:off x="816005" y="2056607"/>
                <a:ext cx="10361084" cy="4113213"/>
              </a:xfrm>
              <a:blipFill>
                <a:blip r:embed="rId2"/>
                <a:stretch>
                  <a:fillRect l="-824" t="-1185" r="-882"/>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7D94379B-63E0-767C-0CDF-423E8B936C59}"/>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Footer Placeholder 4">
            <a:extLst>
              <a:ext uri="{FF2B5EF4-FFF2-40B4-BE49-F238E27FC236}">
                <a16:creationId xmlns:a16="http://schemas.microsoft.com/office/drawing/2014/main" id="{20D2FCC3-0414-3DFD-6B3B-849C669627F7}"/>
              </a:ext>
            </a:extLst>
          </p:cNvPr>
          <p:cNvSpPr>
            <a:spLocks noGrp="1"/>
          </p:cNvSpPr>
          <p:nvPr>
            <p:ph type="ftr" idx="14"/>
          </p:nvPr>
        </p:nvSpPr>
        <p:spPr/>
        <p:txBody>
          <a:bodyPr/>
          <a:lstStyle/>
          <a:p>
            <a:r>
              <a:rPr lang="en-GB"/>
              <a:t>Mahmoud Kamel, InterDigital</a:t>
            </a:r>
          </a:p>
        </p:txBody>
      </p:sp>
      <p:sp>
        <p:nvSpPr>
          <p:cNvPr id="6" name="Date Placeholder 5">
            <a:extLst>
              <a:ext uri="{FF2B5EF4-FFF2-40B4-BE49-F238E27FC236}">
                <a16:creationId xmlns:a16="http://schemas.microsoft.com/office/drawing/2014/main" id="{90745D3D-AEE7-84EB-D6E3-25E37290DE5B}"/>
              </a:ext>
            </a:extLst>
          </p:cNvPr>
          <p:cNvSpPr>
            <a:spLocks noGrp="1"/>
          </p:cNvSpPr>
          <p:nvPr>
            <p:ph type="dt" idx="15"/>
          </p:nvPr>
        </p:nvSpPr>
        <p:spPr/>
        <p:txBody>
          <a:bodyPr/>
          <a:lstStyle/>
          <a:p>
            <a:r>
              <a:rPr lang="en-US"/>
              <a:t>November 2023</a:t>
            </a:r>
            <a:endParaRPr lang="en-GB"/>
          </a:p>
        </p:txBody>
      </p:sp>
    </p:spTree>
    <p:extLst>
      <p:ext uri="{BB962C8B-B14F-4D97-AF65-F5344CB8AC3E}">
        <p14:creationId xmlns:p14="http://schemas.microsoft.com/office/powerpoint/2010/main" val="3620975361"/>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1D820705B85C04E9444D684292CAAA3" ma:contentTypeVersion="15" ma:contentTypeDescription="Create a new document." ma:contentTypeScope="" ma:versionID="36de4799673a6f5cad7648fa23043469">
  <xsd:schema xmlns:xsd="http://www.w3.org/2001/XMLSchema" xmlns:xs="http://www.w3.org/2001/XMLSchema" xmlns:p="http://schemas.microsoft.com/office/2006/metadata/properties" xmlns:ns2="e3424205-c870-41b8-8c6f-b833c5b04d9f" xmlns:ns3="9dae37dc-1963-4192-976e-711db4d08a86" targetNamespace="http://schemas.microsoft.com/office/2006/metadata/properties" ma:root="true" ma:fieldsID="4b7d2736014cac00446650d7b58be262" ns2:_="" ns3:_="">
    <xsd:import namespace="e3424205-c870-41b8-8c6f-b833c5b04d9f"/>
    <xsd:import namespace="9dae37dc-1963-4192-976e-711db4d08a86"/>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LengthInSeconds" minOccurs="0"/>
                <xsd:element ref="ns2:MediaServiceObjectDetectorVersions" minOccurs="0"/>
                <xsd:element ref="ns2:lcf76f155ced4ddcb4097134ff3c332f" minOccurs="0"/>
                <xsd:element ref="ns3:TaxCatchAll"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424205-c870-41b8-8c6f-b833c5b04d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MediaServiceObjectDetectorVersions" ma:index="16" nillable="true" ma:displayName="MediaServiceObjectDetectorVersions" ma:hidden="true" ma:indexed="true" ma:internalName="MediaServiceObjectDetectorVersions" ma:readOnly="true">
      <xsd:simpleType>
        <xsd:restriction base="dms:Text"/>
      </xsd:simpleType>
    </xsd:element>
    <xsd:element name="lcf76f155ced4ddcb4097134ff3c332f" ma:index="18" nillable="true" ma:taxonomy="true" ma:internalName="lcf76f155ced4ddcb4097134ff3c332f" ma:taxonomyFieldName="MediaServiceImageTags" ma:displayName="Image Tags" ma:readOnly="false" ma:fieldId="{5cf76f15-5ced-4ddc-b409-7134ff3c332f}" ma:taxonomyMulti="true" ma:sspId="5d049dfe-3525-43e5-8f81-1f102b2aa2d1"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GenerationTime" ma:index="21" nillable="true" ma:displayName="MediaServiceGenerationTime" ma:hidden="true" ma:internalName="MediaServiceGenerationTime" ma:readOnly="true">
      <xsd:simpleType>
        <xsd:restriction base="dms:Text"/>
      </xsd:simpleType>
    </xsd:element>
    <xsd:element name="MediaServiceEventHashCode" ma:index="22"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dae37dc-1963-4192-976e-711db4d08a8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9" nillable="true" ma:displayName="Taxonomy Catch All Column" ma:hidden="true" ma:list="{f9b894c3-ae8d-4531-bf40-70742ed1faae}" ma:internalName="TaxCatchAll" ma:showField="CatchAllData" ma:web="9dae37dc-1963-4192-976e-711db4d08a8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3424205-c870-41b8-8c6f-b833c5b04d9f">
      <Terms xmlns="http://schemas.microsoft.com/office/infopath/2007/PartnerControls"/>
    </lcf76f155ced4ddcb4097134ff3c332f>
    <TaxCatchAll xmlns="9dae37dc-1963-4192-976e-711db4d08a86"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B72A2A7-35DE-4917-99B8-BC6588D545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424205-c870-41b8-8c6f-b833c5b04d9f"/>
    <ds:schemaRef ds:uri="9dae37dc-1963-4192-976e-711db4d08a8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9BB37BB-3EB2-45FA-B594-E222F55ED4C7}">
  <ds:schemaRefs>
    <ds:schemaRef ds:uri="http://schemas.microsoft.com/office/infopath/2007/PartnerControls"/>
    <ds:schemaRef ds:uri="http://purl.org/dc/terms/"/>
    <ds:schemaRef ds:uri="http://purl.org/dc/elements/1.1/"/>
    <ds:schemaRef ds:uri="http://www.w3.org/XML/1998/namespace"/>
    <ds:schemaRef ds:uri="http://purl.org/dc/dcmitype/"/>
    <ds:schemaRef ds:uri="http://schemas.openxmlformats.org/package/2006/metadata/core-properties"/>
    <ds:schemaRef ds:uri="http://schemas.microsoft.com/office/2006/documentManagement/types"/>
    <ds:schemaRef ds:uri="http://schemas.microsoft.com/office/2006/metadata/properties"/>
    <ds:schemaRef ds:uri="9dae37dc-1963-4192-976e-711db4d08a86"/>
    <ds:schemaRef ds:uri="e3424205-c870-41b8-8c6f-b833c5b04d9f"/>
  </ds:schemaRefs>
</ds:datastoreItem>
</file>

<file path=customXml/itemProps3.xml><?xml version="1.0" encoding="utf-8"?>
<ds:datastoreItem xmlns:ds="http://schemas.openxmlformats.org/officeDocument/2006/customXml" ds:itemID="{E4B83240-6374-4A4D-9D1C-5E003CB84A2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802-11-Submission-16-9</Template>
  <TotalTime>0</TotalTime>
  <Words>1688</Words>
  <Application>Microsoft Office PowerPoint</Application>
  <PresentationFormat>Widescreen</PresentationFormat>
  <Paragraphs>246</Paragraphs>
  <Slides>20</Slides>
  <Notes>10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Cambria</vt:lpstr>
      <vt:lpstr>Cambria Math</vt:lpstr>
      <vt:lpstr>Century Gothic (Body)</vt:lpstr>
      <vt:lpstr>Times New Roman</vt:lpstr>
      <vt:lpstr>Office Theme</vt:lpstr>
      <vt:lpstr>Document</vt:lpstr>
      <vt:lpstr>Data Tones Grouping in Tone-Distributed RUs</vt:lpstr>
      <vt:lpstr>Abstract</vt:lpstr>
      <vt:lpstr>Background</vt:lpstr>
      <vt:lpstr>Grouping of Data Tones</vt:lpstr>
      <vt:lpstr>Grouping of Data Tones  </vt:lpstr>
      <vt:lpstr>Grouping of Data Tones – Full Picture</vt:lpstr>
      <vt:lpstr>Ungrouped Data Tones</vt:lpstr>
      <vt:lpstr>LTF-Assisted Phase Tracking</vt:lpstr>
      <vt:lpstr>Channel Smoothing</vt:lpstr>
      <vt:lpstr>Considerations of Grouping of Data Tones</vt:lpstr>
      <vt:lpstr>Simulation Environment</vt:lpstr>
      <vt:lpstr>MCS 0 in Channel D</vt:lpstr>
      <vt:lpstr>MCS 3 in Channel D</vt:lpstr>
      <vt:lpstr>MCS 7 in Channel D</vt:lpstr>
      <vt:lpstr>Conclusions and Way Forward</vt:lpstr>
      <vt:lpstr>SP1</vt:lpstr>
      <vt:lpstr>References</vt:lpstr>
      <vt:lpstr>Backup – LTF-assisted Phase Tracking</vt:lpstr>
      <vt:lpstr>Backup – LTF-assisted Phase Tracking</vt:lpstr>
      <vt:lpstr>Backup – LTF-assisted Phase Tracking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Tones Grouping and Extra-Pilot Tones</dc:title>
  <dc:creator/>
  <cp:lastModifiedBy/>
  <cp:revision>38</cp:revision>
  <dcterms:created xsi:type="dcterms:W3CDTF">2023-09-11T18:20:43Z</dcterms:created>
  <dcterms:modified xsi:type="dcterms:W3CDTF">2024-01-15T01:20:32Z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ediaServiceImageTags">
    <vt:lpwstr/>
  </property>
  <property fmtid="{D5CDD505-2E9C-101B-9397-08002B2CF9AE}" pid="3" name="ContentTypeId">
    <vt:lpwstr>0x01010061D820705B85C04E9444D684292CAAA3</vt:lpwstr>
  </property>
</Properties>
</file>