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63" r:id="rId5"/>
    <p:sldId id="273" r:id="rId6"/>
    <p:sldId id="266" r:id="rId7"/>
    <p:sldId id="279" r:id="rId8"/>
    <p:sldId id="270" r:id="rId9"/>
    <p:sldId id="271" r:id="rId10"/>
    <p:sldId id="281" r:id="rId11"/>
    <p:sldId id="282" r:id="rId12"/>
    <p:sldId id="283" r:id="rId13"/>
    <p:sldId id="284" r:id="rId14"/>
    <p:sldId id="285" r:id="rId15"/>
    <p:sldId id="277" r:id="rId16"/>
    <p:sldId id="264" r:id="rId17"/>
    <p:sldId id="275" r:id="rId18"/>
    <p:sldId id="278" r:id="rId19"/>
    <p:sldId id="2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4" d="100"/>
          <a:sy n="114" d="100"/>
        </p:scale>
        <p:origin x="12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0409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1055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45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721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118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1535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2429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3054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4729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3543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a:t>
            </a:r>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Vishnu Ratnam, Samsung</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Vishnu Ratnam, Samsung</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Vishnu Ratnam, Samsung</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802.11-23/2027r2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0.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Considerations for DSO Sub-band switch delay</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a:t>:</a:t>
            </a:r>
            <a:r>
              <a:rPr lang="en-GB" sz="1500" b="0"/>
              <a:t> 2023-11-10</a:t>
            </a:r>
            <a:endParaRPr lang="en-GB" sz="1500" b="0" dirty="0"/>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Vishnu Ratnam,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82735314"/>
              </p:ext>
            </p:extLst>
          </p:nvPr>
        </p:nvGraphicFramePr>
        <p:xfrm>
          <a:off x="746125" y="3328988"/>
          <a:ext cx="7589838" cy="1989137"/>
        </p:xfrm>
        <a:graphic>
          <a:graphicData uri="http://schemas.openxmlformats.org/presentationml/2006/ole">
            <mc:AlternateContent xmlns:mc="http://schemas.openxmlformats.org/markup-compatibility/2006">
              <mc:Choice xmlns:v="urn:schemas-microsoft-com:vml" Requires="v">
                <p:oleObj name="Document" r:id="rId3" imgW="10431138" imgH="2747089" progId="Word.Document.8">
                  <p:embed/>
                </p:oleObj>
              </mc:Choice>
              <mc:Fallback>
                <p:oleObj name="Document" r:id="rId3" imgW="10431138" imgH="2747089" progId="Word.Document.8">
                  <p:embed/>
                  <p:pic>
                    <p:nvPicPr>
                      <p:cNvPr id="0" name="Picture 3"/>
                      <p:cNvPicPr>
                        <a:picLocks noChangeAspect="1" noChangeArrowheads="1"/>
                      </p:cNvPicPr>
                      <p:nvPr/>
                    </p:nvPicPr>
                    <p:blipFill>
                      <a:blip r:embed="rId4"/>
                      <a:srcRect/>
                      <a:stretch>
                        <a:fillRect/>
                      </a:stretch>
                    </p:blipFill>
                    <p:spPr bwMode="auto">
                      <a:xfrm>
                        <a:off x="746125" y="3328988"/>
                        <a:ext cx="7589838" cy="1989137"/>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results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342900" indent="-342900" algn="just">
                  <a:buFont typeface="+mj-lt"/>
                  <a:buAutoNum type="arabicPeriod"/>
                </a:pPr>
                <a:r>
                  <a:rPr lang="en-US" sz="1500" b="1" dirty="0"/>
                  <a:t>Alternative 1:</a:t>
                </a:r>
                <a:r>
                  <a:rPr lang="en-US" sz="1500" dirty="0"/>
                  <a:t> SBS IC carries indication for all DSO STAs 1-6. ACK/CTS solicited from all DSO STAs. MAC padding of </a:t>
                </a:r>
                <a14:m>
                  <m:oMath xmlns:m="http://schemas.openxmlformats.org/officeDocument/2006/math">
                    <m:r>
                      <a:rPr lang="en-US" sz="1500" b="1" i="0" smtClean="0">
                        <a:latin typeface="Cambria Math" panose="02040503050406030204" pitchFamily="18" charset="0"/>
                      </a:rPr>
                      <m:t>𝟐𝟓𝟔</m:t>
                    </m:r>
                    <m:r>
                      <a:rPr lang="en-US" sz="1500" b="1" i="1" smtClean="0">
                        <a:latin typeface="Cambria Math" panose="02040503050406030204" pitchFamily="18" charset="0"/>
                      </a:rPr>
                      <m:t>𝝁</m:t>
                    </m:r>
                  </m:oMath>
                </a14:m>
                <a:r>
                  <a:rPr lang="en-US" sz="1500" dirty="0"/>
                  <a:t>s is used to reserve medium. </a:t>
                </a:r>
              </a:p>
              <a:p>
                <a:pPr marL="685800" lvl="1" indent="-228600" algn="just">
                  <a:buFont typeface="Arial" panose="020B0604020202020204" pitchFamily="34" charset="0"/>
                  <a:buChar char="•"/>
                </a:pPr>
                <a:r>
                  <a:rPr lang="en-US" dirty="0"/>
                  <a:t>Overhead = Duration of SBS IC (with Padding) + SIFS: </a:t>
                </a:r>
                <a14:m>
                  <m:oMath xmlns:m="http://schemas.openxmlformats.org/officeDocument/2006/math">
                    <m:r>
                      <a:rPr lang="en-US" b="0" i="1" dirty="0" smtClean="0">
                        <a:latin typeface="Cambria Math" panose="02040503050406030204" pitchFamily="18" charset="0"/>
                      </a:rPr>
                      <m:t>369</m:t>
                    </m:r>
                    <m:r>
                      <a:rPr lang="en-US" i="1" dirty="0" smtClean="0">
                        <a:latin typeface="Cambria Math" panose="02040503050406030204" pitchFamily="18" charset="0"/>
                      </a:rPr>
                      <m:t>.</m:t>
                    </m:r>
                    <m:r>
                      <a:rPr lang="en-US" b="0" i="1" dirty="0" smtClean="0">
                        <a:latin typeface="Cambria Math" panose="02040503050406030204" pitchFamily="18" charset="0"/>
                      </a:rPr>
                      <m:t>35</m:t>
                    </m:r>
                    <m:r>
                      <a:rPr lang="en-US" b="0" i="1" dirty="0" smtClean="0">
                        <a:latin typeface="Cambria Math" panose="02040503050406030204" pitchFamily="18" charset="0"/>
                      </a:rPr>
                      <m:t>𝜇</m:t>
                    </m:r>
                  </m:oMath>
                </a14:m>
                <a:r>
                  <a:rPr lang="en-US" dirty="0"/>
                  <a:t>s. (14.8% of TXOP)</a:t>
                </a:r>
                <a:endParaRPr lang="en-US" b="1" dirty="0"/>
              </a:p>
              <a:p>
                <a:endParaRPr lang="en-GB" sz="1500" dirty="0"/>
              </a:p>
              <a:p>
                <a:endParaRPr lang="en-GB" sz="1500" dirty="0"/>
              </a:p>
              <a:p>
                <a:endParaRPr lang="en-GB" sz="1500" dirty="0"/>
              </a:p>
              <a:p>
                <a:endParaRPr lang="en-GB" sz="1500" dirty="0"/>
              </a:p>
              <a:p>
                <a:pPr marL="342900" indent="-342900" algn="just">
                  <a:buFont typeface="+mj-lt"/>
                  <a:buAutoNum type="arabicPeriod" startAt="2"/>
                </a:pPr>
                <a:r>
                  <a:rPr lang="en-US" sz="1500" b="1" dirty="0"/>
                  <a:t>Alternative 2:</a:t>
                </a:r>
                <a:r>
                  <a:rPr lang="en-US" sz="1500" dirty="0"/>
                  <a:t> 3 separate SBS ICs carry indication for DSO STAs just before transmission to them. ACK/CTS solicited from all the addressed DSO STAs.</a:t>
                </a:r>
              </a:p>
              <a:p>
                <a:pPr marL="685800" lvl="1" indent="-228600" algn="just">
                  <a:buFont typeface="Arial" panose="020B0604020202020204" pitchFamily="34" charset="0"/>
                  <a:buChar char="•"/>
                </a:pPr>
                <a:r>
                  <a:rPr lang="en-US" dirty="0"/>
                  <a:t>Overhead = 3</a:t>
                </a:r>
                <a14:m>
                  <m:oMath xmlns:m="http://schemas.openxmlformats.org/officeDocument/2006/math">
                    <m:r>
                      <a:rPr lang="en-US" b="0" i="1" smtClean="0">
                        <a:latin typeface="Cambria Math" panose="02040503050406030204" pitchFamily="18" charset="0"/>
                      </a:rPr>
                      <m:t>×</m:t>
                    </m:r>
                  </m:oMath>
                </a14:m>
                <a:r>
                  <a:rPr lang="en-US" dirty="0"/>
                  <a:t>[Duration of SBS IC (with Padding) + SIFS]: </a:t>
                </a:r>
                <a14:m>
                  <m:oMath xmlns:m="http://schemas.openxmlformats.org/officeDocument/2006/math">
                    <m:r>
                      <a:rPr lang="en-US" b="0" i="0" dirty="0" smtClean="0">
                        <a:latin typeface="Cambria Math" panose="02040503050406030204" pitchFamily="18" charset="0"/>
                      </a:rPr>
                      <m:t>660.01</m:t>
                    </m:r>
                    <m:r>
                      <a:rPr lang="en-US" b="0" i="1" dirty="0" smtClean="0">
                        <a:latin typeface="Cambria Math" panose="02040503050406030204" pitchFamily="18" charset="0"/>
                      </a:rPr>
                      <m:t>𝜇</m:t>
                    </m:r>
                  </m:oMath>
                </a14:m>
                <a:r>
                  <a:rPr lang="en-US" dirty="0"/>
                  <a:t>s. (26.4% of TXOP)</a:t>
                </a:r>
                <a:endParaRPr lang="en-US" b="1" dirty="0"/>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34" name="Group 33">
            <a:extLst>
              <a:ext uri="{FF2B5EF4-FFF2-40B4-BE49-F238E27FC236}">
                <a16:creationId xmlns:a16="http://schemas.microsoft.com/office/drawing/2014/main" id="{62101188-680D-1EC1-5A79-B1F0E239B36C}"/>
              </a:ext>
            </a:extLst>
          </p:cNvPr>
          <p:cNvGrpSpPr/>
          <p:nvPr/>
        </p:nvGrpSpPr>
        <p:grpSpPr>
          <a:xfrm>
            <a:off x="2211389" y="2667000"/>
            <a:ext cx="4267200" cy="705277"/>
            <a:chOff x="2357306" y="5344698"/>
            <a:chExt cx="4267200" cy="705277"/>
          </a:xfrm>
        </p:grpSpPr>
        <p:grpSp>
          <p:nvGrpSpPr>
            <p:cNvPr id="27" name="Group 26">
              <a:extLst>
                <a:ext uri="{FF2B5EF4-FFF2-40B4-BE49-F238E27FC236}">
                  <a16:creationId xmlns:a16="http://schemas.microsoft.com/office/drawing/2014/main" id="{CFF19D69-6CD2-AA06-C96D-25F7121A59A8}"/>
                </a:ext>
              </a:extLst>
            </p:cNvPr>
            <p:cNvGrpSpPr/>
            <p:nvPr/>
          </p:nvGrpSpPr>
          <p:grpSpPr>
            <a:xfrm>
              <a:off x="2357306" y="5403277"/>
              <a:ext cx="4267200" cy="646698"/>
              <a:chOff x="2057400" y="2649379"/>
              <a:chExt cx="4267200" cy="646698"/>
            </a:xfrm>
          </p:grpSpPr>
          <p:cxnSp>
            <p:nvCxnSpPr>
              <p:cNvPr id="28" name="Straight Arrow Connector 27">
                <a:extLst>
                  <a:ext uri="{FF2B5EF4-FFF2-40B4-BE49-F238E27FC236}">
                    <a16:creationId xmlns:a16="http://schemas.microsoft.com/office/drawing/2014/main" id="{85634306-22CC-B405-B5E1-802608B72DD3}"/>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B0D6C588-18A4-AB51-4691-A2DCD9404A1E}"/>
                  </a:ext>
                </a:extLst>
              </p:cNvPr>
              <p:cNvSpPr txBox="1"/>
              <p:nvPr/>
            </p:nvSpPr>
            <p:spPr>
              <a:xfrm>
                <a:off x="2165116" y="2649379"/>
                <a:ext cx="1243159"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 (padding)</a:t>
                </a:r>
              </a:p>
            </p:txBody>
          </p:sp>
          <p:sp>
            <p:nvSpPr>
              <p:cNvPr id="30" name="TextBox 29">
                <a:extLst>
                  <a:ext uri="{FF2B5EF4-FFF2-40B4-BE49-F238E27FC236}">
                    <a16:creationId xmlns:a16="http://schemas.microsoft.com/office/drawing/2014/main" id="{40E98650-2553-3807-8EB3-0E3DC432B893}"/>
                  </a:ext>
                </a:extLst>
              </p:cNvPr>
              <p:cNvSpPr txBox="1"/>
              <p:nvPr/>
            </p:nvSpPr>
            <p:spPr>
              <a:xfrm>
                <a:off x="3564071" y="2895967"/>
                <a:ext cx="796584" cy="400110"/>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 from STA1-6</a:t>
                </a:r>
              </a:p>
            </p:txBody>
          </p:sp>
          <p:sp>
            <p:nvSpPr>
              <p:cNvPr id="31" name="TextBox 30">
                <a:extLst>
                  <a:ext uri="{FF2B5EF4-FFF2-40B4-BE49-F238E27FC236}">
                    <a16:creationId xmlns:a16="http://schemas.microsoft.com/office/drawing/2014/main" id="{2B70E114-1118-F820-41E3-1F01A30CF7E0}"/>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32" name="Straight Arrow Connector 31">
              <a:extLst>
                <a:ext uri="{FF2B5EF4-FFF2-40B4-BE49-F238E27FC236}">
                  <a16:creationId xmlns:a16="http://schemas.microsoft.com/office/drawing/2014/main" id="{35CA0C67-49A4-05F5-4838-6ECA4EF52509}"/>
                </a:ext>
              </a:extLst>
            </p:cNvPr>
            <p:cNvCxnSpPr>
              <a:cxnSpLocks/>
            </p:cNvCxnSpPr>
            <p:nvPr/>
          </p:nvCxnSpPr>
          <p:spPr bwMode="auto">
            <a:xfrm>
              <a:off x="2465022" y="5344698"/>
              <a:ext cx="1423899"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26" name="Group 25">
            <a:extLst>
              <a:ext uri="{FF2B5EF4-FFF2-40B4-BE49-F238E27FC236}">
                <a16:creationId xmlns:a16="http://schemas.microsoft.com/office/drawing/2014/main" id="{FBB08FE7-DDB5-5F31-C935-7F3F9E55CB92}"/>
              </a:ext>
            </a:extLst>
          </p:cNvPr>
          <p:cNvGrpSpPr/>
          <p:nvPr/>
        </p:nvGrpSpPr>
        <p:grpSpPr>
          <a:xfrm>
            <a:off x="685800" y="4781032"/>
            <a:ext cx="7856538" cy="561094"/>
            <a:chOff x="685800" y="4642737"/>
            <a:chExt cx="7856538" cy="561094"/>
          </a:xfrm>
        </p:grpSpPr>
        <p:cxnSp>
          <p:nvCxnSpPr>
            <p:cNvPr id="10" name="Straight Arrow Connector 9">
              <a:extLst>
                <a:ext uri="{FF2B5EF4-FFF2-40B4-BE49-F238E27FC236}">
                  <a16:creationId xmlns:a16="http://schemas.microsoft.com/office/drawing/2014/main" id="{D7011DD0-C446-0895-4A0F-62A8FE2AAD2E}"/>
                </a:ext>
              </a:extLst>
            </p:cNvPr>
            <p:cNvCxnSpPr>
              <a:cxnSpLocks/>
            </p:cNvCxnSpPr>
            <p:nvPr/>
          </p:nvCxnSpPr>
          <p:spPr bwMode="auto">
            <a:xfrm>
              <a:off x="685800" y="4957609"/>
              <a:ext cx="785653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1837431A-8D4D-5135-7189-B68CAB873A2E}"/>
                </a:ext>
              </a:extLst>
            </p:cNvPr>
            <p:cNvSpPr txBox="1"/>
            <p:nvPr/>
          </p:nvSpPr>
          <p:spPr>
            <a:xfrm>
              <a:off x="895336" y="4711388"/>
              <a:ext cx="639921"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IC1</a:t>
              </a:r>
            </a:p>
          </p:txBody>
        </p:sp>
        <p:sp>
          <p:nvSpPr>
            <p:cNvPr id="12" name="TextBox 11">
              <a:extLst>
                <a:ext uri="{FF2B5EF4-FFF2-40B4-BE49-F238E27FC236}">
                  <a16:creationId xmlns:a16="http://schemas.microsoft.com/office/drawing/2014/main" id="{1DFA2ACA-EE62-DA15-2F70-3AB990C0D767}"/>
                </a:ext>
              </a:extLst>
            </p:cNvPr>
            <p:cNvSpPr txBox="1"/>
            <p:nvPr/>
          </p:nvSpPr>
          <p:spPr>
            <a:xfrm>
              <a:off x="1762010" y="4957610"/>
              <a:ext cx="486306"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a:t>
              </a:r>
            </a:p>
          </p:txBody>
        </p:sp>
        <p:sp>
          <p:nvSpPr>
            <p:cNvPr id="13" name="TextBox 12">
              <a:extLst>
                <a:ext uri="{FF2B5EF4-FFF2-40B4-BE49-F238E27FC236}">
                  <a16:creationId xmlns:a16="http://schemas.microsoft.com/office/drawing/2014/main" id="{BF8C67C0-C78E-0847-F173-D1C786943179}"/>
                </a:ext>
              </a:extLst>
            </p:cNvPr>
            <p:cNvSpPr txBox="1"/>
            <p:nvPr/>
          </p:nvSpPr>
          <p:spPr>
            <a:xfrm>
              <a:off x="2430999" y="4757554"/>
              <a:ext cx="789765"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STA1-2</a:t>
              </a:r>
            </a:p>
          </p:txBody>
        </p:sp>
        <p:cxnSp>
          <p:nvCxnSpPr>
            <p:cNvPr id="9" name="Straight Arrow Connector 8">
              <a:extLst>
                <a:ext uri="{FF2B5EF4-FFF2-40B4-BE49-F238E27FC236}">
                  <a16:creationId xmlns:a16="http://schemas.microsoft.com/office/drawing/2014/main" id="{06C2B504-62E1-504E-F06F-B31CD3EDAE34}"/>
                </a:ext>
              </a:extLst>
            </p:cNvPr>
            <p:cNvCxnSpPr>
              <a:cxnSpLocks/>
            </p:cNvCxnSpPr>
            <p:nvPr/>
          </p:nvCxnSpPr>
          <p:spPr bwMode="auto">
            <a:xfrm>
              <a:off x="886059" y="4652809"/>
              <a:ext cx="875951" cy="0"/>
            </a:xfrm>
            <a:prstGeom prst="straightConnector1">
              <a:avLst/>
            </a:prstGeom>
            <a:solidFill>
              <a:srgbClr val="00B8FF"/>
            </a:solidFill>
            <a:ln w="9525" cap="flat" cmpd="sng" algn="ctr">
              <a:solidFill>
                <a:srgbClr val="FF0000"/>
              </a:solidFill>
              <a:prstDash val="solid"/>
              <a:round/>
              <a:headEnd type="triangle"/>
              <a:tailEnd type="triangle"/>
            </a:ln>
            <a:effectLst/>
          </p:spPr>
        </p:cxnSp>
        <p:sp>
          <p:nvSpPr>
            <p:cNvPr id="16" name="TextBox 15">
              <a:extLst>
                <a:ext uri="{FF2B5EF4-FFF2-40B4-BE49-F238E27FC236}">
                  <a16:creationId xmlns:a16="http://schemas.microsoft.com/office/drawing/2014/main" id="{C3EA1C57-A732-7922-AF29-1F44EBFC44D3}"/>
                </a:ext>
              </a:extLst>
            </p:cNvPr>
            <p:cNvSpPr txBox="1"/>
            <p:nvPr/>
          </p:nvSpPr>
          <p:spPr>
            <a:xfrm>
              <a:off x="3353403" y="4711388"/>
              <a:ext cx="66343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IC2</a:t>
              </a:r>
            </a:p>
          </p:txBody>
        </p:sp>
        <p:sp>
          <p:nvSpPr>
            <p:cNvPr id="17" name="TextBox 16">
              <a:extLst>
                <a:ext uri="{FF2B5EF4-FFF2-40B4-BE49-F238E27FC236}">
                  <a16:creationId xmlns:a16="http://schemas.microsoft.com/office/drawing/2014/main" id="{9FE0690C-44F2-510F-899D-D10B712EB361}"/>
                </a:ext>
              </a:extLst>
            </p:cNvPr>
            <p:cNvSpPr txBox="1"/>
            <p:nvPr/>
          </p:nvSpPr>
          <p:spPr>
            <a:xfrm>
              <a:off x="4220077" y="4957610"/>
              <a:ext cx="486306"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a:t>
              </a:r>
            </a:p>
          </p:txBody>
        </p:sp>
        <p:sp>
          <p:nvSpPr>
            <p:cNvPr id="18" name="TextBox 17">
              <a:extLst>
                <a:ext uri="{FF2B5EF4-FFF2-40B4-BE49-F238E27FC236}">
                  <a16:creationId xmlns:a16="http://schemas.microsoft.com/office/drawing/2014/main" id="{4AE88D7F-EC99-B011-A2E9-557945FF113F}"/>
                </a:ext>
              </a:extLst>
            </p:cNvPr>
            <p:cNvSpPr txBox="1"/>
            <p:nvPr/>
          </p:nvSpPr>
          <p:spPr>
            <a:xfrm>
              <a:off x="5879437" y="4711388"/>
              <a:ext cx="66343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IC3</a:t>
              </a:r>
            </a:p>
          </p:txBody>
        </p:sp>
        <p:sp>
          <p:nvSpPr>
            <p:cNvPr id="19" name="TextBox 18">
              <a:extLst>
                <a:ext uri="{FF2B5EF4-FFF2-40B4-BE49-F238E27FC236}">
                  <a16:creationId xmlns:a16="http://schemas.microsoft.com/office/drawing/2014/main" id="{216C8606-7B92-46DF-1B0F-27EBEE0A5639}"/>
                </a:ext>
              </a:extLst>
            </p:cNvPr>
            <p:cNvSpPr txBox="1"/>
            <p:nvPr/>
          </p:nvSpPr>
          <p:spPr>
            <a:xfrm>
              <a:off x="6746111" y="4957610"/>
              <a:ext cx="486306"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a:t>
              </a:r>
            </a:p>
          </p:txBody>
        </p:sp>
        <p:sp>
          <p:nvSpPr>
            <p:cNvPr id="21" name="TextBox 20">
              <a:extLst>
                <a:ext uri="{FF2B5EF4-FFF2-40B4-BE49-F238E27FC236}">
                  <a16:creationId xmlns:a16="http://schemas.microsoft.com/office/drawing/2014/main" id="{C53EA18F-7B7B-6197-5970-54AECCE2B4A6}"/>
                </a:ext>
              </a:extLst>
            </p:cNvPr>
            <p:cNvSpPr txBox="1"/>
            <p:nvPr/>
          </p:nvSpPr>
          <p:spPr>
            <a:xfrm>
              <a:off x="4844776" y="4757554"/>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STA3-4</a:t>
              </a:r>
            </a:p>
          </p:txBody>
        </p:sp>
        <p:sp>
          <p:nvSpPr>
            <p:cNvPr id="22" name="TextBox 21">
              <a:extLst>
                <a:ext uri="{FF2B5EF4-FFF2-40B4-BE49-F238E27FC236}">
                  <a16:creationId xmlns:a16="http://schemas.microsoft.com/office/drawing/2014/main" id="{8B4812BD-F73A-C901-FAC9-44349F1019D6}"/>
                </a:ext>
              </a:extLst>
            </p:cNvPr>
            <p:cNvSpPr txBox="1"/>
            <p:nvPr/>
          </p:nvSpPr>
          <p:spPr>
            <a:xfrm>
              <a:off x="7337357" y="4752288"/>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STA5-6</a:t>
              </a:r>
            </a:p>
          </p:txBody>
        </p:sp>
        <p:cxnSp>
          <p:nvCxnSpPr>
            <p:cNvPr id="24" name="Straight Arrow Connector 23">
              <a:extLst>
                <a:ext uri="{FF2B5EF4-FFF2-40B4-BE49-F238E27FC236}">
                  <a16:creationId xmlns:a16="http://schemas.microsoft.com/office/drawing/2014/main" id="{294E4485-709C-A091-F950-403B2FA3A9D7}"/>
                </a:ext>
              </a:extLst>
            </p:cNvPr>
            <p:cNvCxnSpPr>
              <a:cxnSpLocks/>
            </p:cNvCxnSpPr>
            <p:nvPr/>
          </p:nvCxnSpPr>
          <p:spPr bwMode="auto">
            <a:xfrm>
              <a:off x="3365158" y="4652809"/>
              <a:ext cx="875951" cy="0"/>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25" name="Straight Arrow Connector 24">
              <a:extLst>
                <a:ext uri="{FF2B5EF4-FFF2-40B4-BE49-F238E27FC236}">
                  <a16:creationId xmlns:a16="http://schemas.microsoft.com/office/drawing/2014/main" id="{9A4F298D-0A41-D25C-3316-3B330F019398}"/>
                </a:ext>
              </a:extLst>
            </p:cNvPr>
            <p:cNvCxnSpPr>
              <a:cxnSpLocks/>
            </p:cNvCxnSpPr>
            <p:nvPr/>
          </p:nvCxnSpPr>
          <p:spPr bwMode="auto">
            <a:xfrm>
              <a:off x="5870160" y="4642737"/>
              <a:ext cx="875951"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spTree>
    <p:extLst>
      <p:ext uri="{BB962C8B-B14F-4D97-AF65-F5344CB8AC3E}">
        <p14:creationId xmlns:p14="http://schemas.microsoft.com/office/powerpoint/2010/main" val="3297369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24000"/>
                <a:ext cx="7770813" cy="4418014"/>
              </a:xfrm>
            </p:spPr>
            <p:txBody>
              <a:bodyPr/>
              <a:lstStyle/>
              <a:p>
                <a:pPr marL="342900" indent="-342900" algn="just">
                  <a:buFont typeface="Arial" panose="020B0604020202020204" pitchFamily="34" charset="0"/>
                  <a:buChar char="•"/>
                </a:pPr>
                <a:r>
                  <a:rPr lang="en-US" sz="1500" dirty="0">
                    <a:solidFill>
                      <a:schemeClr val="tx1"/>
                    </a:solidFill>
                  </a:rPr>
                  <a:t>At least in some cases, padding may be needed to reserve the medium till the duration of sub-band switch of DSO STAs.</a:t>
                </a: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r>
                  <a:rPr lang="en-US" sz="1500" dirty="0">
                    <a:solidFill>
                      <a:schemeClr val="tx1"/>
                    </a:solidFill>
                  </a:rPr>
                  <a:t>In any control frame, the padding field comes before the Frame Check Sequence (FCS). If a receiving STA performs the switch during the padding, </a:t>
                </a:r>
                <a:r>
                  <a:rPr lang="en-US" sz="1500" dirty="0"/>
                  <a:t>it will not </a:t>
                </a:r>
                <a:r>
                  <a:rPr lang="en-US" sz="1500" dirty="0">
                    <a:solidFill>
                      <a:schemeClr val="tx1"/>
                    </a:solidFill>
                  </a:rPr>
                  <a:t>be able to perform FCS-check to detect frame errors.</a:t>
                </a:r>
              </a:p>
              <a:p>
                <a:pPr marL="685800" lvl="1" indent="-228600" algn="just">
                  <a:buFont typeface="Arial" panose="020B0604020202020204" pitchFamily="34" charset="0"/>
                  <a:buChar char="•"/>
                </a:pPr>
                <a:r>
                  <a:rPr lang="en-US" dirty="0">
                    <a:solidFill>
                      <a:schemeClr val="tx1"/>
                    </a:solidFill>
                  </a:rPr>
                  <a:t>Although PHY padding (such as Packet Extension) can be used to reserve medium, they are limited in their maximum duration (</a:t>
                </a:r>
                <a14:m>
                  <m:oMath xmlns:m="http://schemas.openxmlformats.org/officeDocument/2006/math">
                    <m:r>
                      <a:rPr lang="en-US" b="0" i="1" smtClean="0">
                        <a:solidFill>
                          <a:schemeClr val="tx1"/>
                        </a:solidFill>
                        <a:latin typeface="Cambria Math" panose="02040503050406030204" pitchFamily="18" charset="0"/>
                      </a:rPr>
                      <m:t>16</m:t>
                    </m:r>
                    <m:r>
                      <a:rPr lang="en-US" b="0" i="1" smtClean="0">
                        <a:solidFill>
                          <a:schemeClr val="tx1"/>
                        </a:solidFill>
                        <a:latin typeface="Cambria Math" panose="02040503050406030204" pitchFamily="18" charset="0"/>
                      </a:rPr>
                      <m:t>𝜇</m:t>
                    </m:r>
                  </m:oMath>
                </a14:m>
                <a:r>
                  <a:rPr lang="en-US" dirty="0">
                    <a:solidFill>
                      <a:schemeClr val="tx1"/>
                    </a:solidFill>
                  </a:rPr>
                  <a:t>s).</a:t>
                </a:r>
              </a:p>
              <a:p>
                <a:pPr marL="685800" lvl="1" indent="-228600" algn="just">
                  <a:buFont typeface="Arial" panose="020B0604020202020204" pitchFamily="34" charset="0"/>
                  <a:buChar char="•"/>
                </a:pPr>
                <a:r>
                  <a:rPr lang="en-US" dirty="0">
                    <a:solidFill>
                      <a:schemeClr val="tx1"/>
                    </a:solidFill>
                  </a:rPr>
                  <a:t>Note: This issue is not encountered in EMLSR since it has a weak radio continuously listening to the ICF during link switch.</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24000"/>
                <a:ext cx="7770813" cy="4418014"/>
              </a:xfrm>
              <a:blipFill>
                <a:blip r:embed="rId3"/>
                <a:stretch>
                  <a:fillRect l="-235" t="-276" r="-314"/>
                </a:stretch>
              </a:blipFill>
            </p:spPr>
            <p:txBody>
              <a:bodyPr/>
              <a:lstStyle/>
              <a:p>
                <a:r>
                  <a:rPr lang="en-US">
                    <a:noFill/>
                  </a:rPr>
                  <a:t> </a:t>
                </a:r>
              </a:p>
            </p:txBody>
          </p:sp>
        </mc:Fallback>
      </mc:AlternateContent>
      <p:sp>
        <p:nvSpPr>
          <p:cNvPr id="2" name="Title 1"/>
          <p:cNvSpPr>
            <a:spLocks noGrp="1"/>
          </p:cNvSpPr>
          <p:nvPr>
            <p:ph type="title"/>
          </p:nvPr>
        </p:nvSpPr>
        <p:spPr/>
        <p:txBody>
          <a:bodyPr/>
          <a:lstStyle/>
          <a:p>
            <a:r>
              <a:rPr lang="en-US" dirty="0"/>
              <a:t>Problem 2: Performing FCS check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7" name="Picture 6">
            <a:extLst>
              <a:ext uri="{FF2B5EF4-FFF2-40B4-BE49-F238E27FC236}">
                <a16:creationId xmlns:a16="http://schemas.microsoft.com/office/drawing/2014/main" id="{3CB8105A-A6C1-5769-3AD6-2094C337E4E1}"/>
              </a:ext>
            </a:extLst>
          </p:cNvPr>
          <p:cNvPicPr>
            <a:picLocks noChangeAspect="1"/>
          </p:cNvPicPr>
          <p:nvPr/>
        </p:nvPicPr>
        <p:blipFill>
          <a:blip r:embed="rId4"/>
          <a:stretch>
            <a:fillRect/>
          </a:stretch>
        </p:blipFill>
        <p:spPr>
          <a:xfrm>
            <a:off x="2056607" y="5486400"/>
            <a:ext cx="5029200" cy="935526"/>
          </a:xfrm>
          <a:prstGeom prst="rect">
            <a:avLst/>
          </a:prstGeom>
        </p:spPr>
      </p:pic>
      <p:pic>
        <p:nvPicPr>
          <p:cNvPr id="10" name="Picture 9">
            <a:extLst>
              <a:ext uri="{FF2B5EF4-FFF2-40B4-BE49-F238E27FC236}">
                <a16:creationId xmlns:a16="http://schemas.microsoft.com/office/drawing/2014/main" id="{CBFEF5E1-CD8E-10AA-814B-ED9767E7F3AB}"/>
              </a:ext>
            </a:extLst>
          </p:cNvPr>
          <p:cNvPicPr>
            <a:picLocks noChangeAspect="1"/>
          </p:cNvPicPr>
          <p:nvPr/>
        </p:nvPicPr>
        <p:blipFill>
          <a:blip r:embed="rId5"/>
          <a:stretch>
            <a:fillRect/>
          </a:stretch>
        </p:blipFill>
        <p:spPr>
          <a:xfrm>
            <a:off x="1752599" y="2014527"/>
            <a:ext cx="6051145" cy="1566873"/>
          </a:xfrm>
          <a:prstGeom prst="rect">
            <a:avLst/>
          </a:prstGeom>
        </p:spPr>
      </p:pic>
    </p:spTree>
    <p:extLst>
      <p:ext uri="{BB962C8B-B14F-4D97-AF65-F5344CB8AC3E}">
        <p14:creationId xmlns:p14="http://schemas.microsoft.com/office/powerpoint/2010/main" val="1302223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2</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US" sz="1500" dirty="0"/>
              <a:t>No ACK/CTS is solicited from the DSO STAs in response to SBS IC frame. The medium can be reserved for the sub-band switch delay by transmitting a follow-up frame after the SBS IC frame. </a:t>
            </a:r>
          </a:p>
          <a:p>
            <a:pPr marL="585788" lvl="1" indent="-285750">
              <a:buFont typeface="Arial" panose="020B0604020202020204" pitchFamily="34" charset="0"/>
              <a:buChar char="•"/>
            </a:pPr>
            <a:r>
              <a:rPr lang="en-US" dirty="0"/>
              <a:t>The follow-up frame can be aggregated in same PPDU or can be in another PPDU.</a:t>
            </a:r>
          </a:p>
          <a:p>
            <a:pPr marL="585788" lvl="1" indent="-285750">
              <a:buFont typeface="Arial" panose="020B0604020202020204" pitchFamily="34" charset="0"/>
              <a:buChar char="•"/>
            </a:pPr>
            <a:r>
              <a:rPr lang="en-US" dirty="0"/>
              <a:t>The follow-up frame can carry data or control signaling to other STAs.</a:t>
            </a:r>
          </a:p>
          <a:p>
            <a:pPr marL="585788" lvl="1" indent="-285750">
              <a:buFont typeface="Arial" panose="020B0604020202020204" pitchFamily="34" charset="0"/>
              <a:buChar char="•"/>
            </a:pPr>
            <a:r>
              <a:rPr lang="en-US" dirty="0"/>
              <a:t>The follow-up frame can carry MAC padding if necessary.</a:t>
            </a:r>
          </a:p>
          <a:p>
            <a:pPr marL="585788" lvl="1" indent="-285750">
              <a:buFont typeface="Arial" panose="020B0604020202020204" pitchFamily="34" charset="0"/>
              <a:buChar char="•"/>
            </a:pPr>
            <a:r>
              <a:rPr lang="en-US" dirty="0"/>
              <a:t>This mechanism doesn’t require any major spec changes.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7" name="Straight Arrow Connector 6">
            <a:extLst>
              <a:ext uri="{FF2B5EF4-FFF2-40B4-BE49-F238E27FC236}">
                <a16:creationId xmlns:a16="http://schemas.microsoft.com/office/drawing/2014/main" id="{4A3DB353-D40C-A097-3F7D-2AF4792E1453}"/>
              </a:ext>
            </a:extLst>
          </p:cNvPr>
          <p:cNvCxnSpPr>
            <a:cxnSpLocks/>
          </p:cNvCxnSpPr>
          <p:nvPr/>
        </p:nvCxnSpPr>
        <p:spPr bwMode="auto">
          <a:xfrm flipV="1">
            <a:off x="1163786" y="5330497"/>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E36D2C0C-322C-8370-18A8-FC8934438552}"/>
              </a:ext>
            </a:extLst>
          </p:cNvPr>
          <p:cNvSpPr txBox="1"/>
          <p:nvPr/>
        </p:nvSpPr>
        <p:spPr>
          <a:xfrm>
            <a:off x="7901862" y="5309290"/>
            <a:ext cx="632716" cy="338554"/>
          </a:xfrm>
          <a:prstGeom prst="rect">
            <a:avLst/>
          </a:prstGeom>
          <a:noFill/>
        </p:spPr>
        <p:txBody>
          <a:bodyPr wrap="square" rtlCol="0">
            <a:spAutoFit/>
          </a:bodyPr>
          <a:lstStyle/>
          <a:p>
            <a:pPr algn="ctr"/>
            <a:r>
              <a:rPr lang="en-US" sz="1600" dirty="0">
                <a:solidFill>
                  <a:sysClr val="windowText" lastClr="000000"/>
                </a:solidFill>
              </a:rPr>
              <a:t>Time</a:t>
            </a:r>
          </a:p>
        </p:txBody>
      </p:sp>
      <p:sp>
        <p:nvSpPr>
          <p:cNvPr id="9" name="TextBox 8">
            <a:extLst>
              <a:ext uri="{FF2B5EF4-FFF2-40B4-BE49-F238E27FC236}">
                <a16:creationId xmlns:a16="http://schemas.microsoft.com/office/drawing/2014/main" id="{F5E7B76F-2546-6528-C361-973A9CDCB323}"/>
              </a:ext>
            </a:extLst>
          </p:cNvPr>
          <p:cNvSpPr txBox="1"/>
          <p:nvPr/>
        </p:nvSpPr>
        <p:spPr>
          <a:xfrm>
            <a:off x="1710971" y="5540338"/>
            <a:ext cx="1526204" cy="400110"/>
          </a:xfrm>
          <a:prstGeom prst="rect">
            <a:avLst/>
          </a:prstGeom>
          <a:noFill/>
        </p:spPr>
        <p:txBody>
          <a:bodyPr wrap="square" rtlCol="0">
            <a:spAutoFit/>
          </a:bodyPr>
          <a:lstStyle/>
          <a:p>
            <a:pPr algn="ctr"/>
            <a:r>
              <a:rPr lang="en-US" sz="1000" dirty="0">
                <a:solidFill>
                  <a:sysClr val="windowText" lastClr="000000"/>
                </a:solidFill>
              </a:rPr>
              <a:t>DSO Sub-band switch delay</a:t>
            </a:r>
          </a:p>
        </p:txBody>
      </p:sp>
      <p:sp>
        <p:nvSpPr>
          <p:cNvPr id="10" name="TextBox 9">
            <a:extLst>
              <a:ext uri="{FF2B5EF4-FFF2-40B4-BE49-F238E27FC236}">
                <a16:creationId xmlns:a16="http://schemas.microsoft.com/office/drawing/2014/main" id="{DB37F73B-5308-1B8E-A698-466DBEBE3E8A}"/>
              </a:ext>
            </a:extLst>
          </p:cNvPr>
          <p:cNvSpPr txBox="1"/>
          <p:nvPr/>
        </p:nvSpPr>
        <p:spPr>
          <a:xfrm>
            <a:off x="6298543" y="5498547"/>
            <a:ext cx="1397657" cy="400110"/>
          </a:xfrm>
          <a:prstGeom prst="rect">
            <a:avLst/>
          </a:prstGeom>
          <a:noFill/>
        </p:spPr>
        <p:txBody>
          <a:bodyPr wrap="square" rtlCol="0">
            <a:spAutoFit/>
          </a:bodyPr>
          <a:lstStyle/>
          <a:p>
            <a:pPr algn="ctr"/>
            <a:r>
              <a:rPr lang="en-US" sz="1000" dirty="0">
                <a:solidFill>
                  <a:sysClr val="windowText" lastClr="000000"/>
                </a:solidFill>
              </a:rPr>
              <a:t>STAs 2-4 switch back to primary channel</a:t>
            </a:r>
          </a:p>
        </p:txBody>
      </p:sp>
      <p:cxnSp>
        <p:nvCxnSpPr>
          <p:cNvPr id="11" name="Straight Arrow Connector 10">
            <a:extLst>
              <a:ext uri="{FF2B5EF4-FFF2-40B4-BE49-F238E27FC236}">
                <a16:creationId xmlns:a16="http://schemas.microsoft.com/office/drawing/2014/main" id="{24DEE7E0-B0C3-ADF9-D6B0-F3D67ACB0769}"/>
              </a:ext>
            </a:extLst>
          </p:cNvPr>
          <p:cNvCxnSpPr>
            <a:cxnSpLocks/>
          </p:cNvCxnSpPr>
          <p:nvPr/>
        </p:nvCxnSpPr>
        <p:spPr bwMode="auto">
          <a:xfrm flipV="1">
            <a:off x="1163786" y="401953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2" name="TextBox 11">
            <a:extLst>
              <a:ext uri="{FF2B5EF4-FFF2-40B4-BE49-F238E27FC236}">
                <a16:creationId xmlns:a16="http://schemas.microsoft.com/office/drawing/2014/main" id="{8497EEC7-9D96-4E87-C9FD-A60264F07CD7}"/>
              </a:ext>
            </a:extLst>
          </p:cNvPr>
          <p:cNvSpPr txBox="1"/>
          <p:nvPr/>
        </p:nvSpPr>
        <p:spPr>
          <a:xfrm rot="16200000">
            <a:off x="352671" y="4596661"/>
            <a:ext cx="1317725" cy="338554"/>
          </a:xfrm>
          <a:prstGeom prst="rect">
            <a:avLst/>
          </a:prstGeom>
          <a:noFill/>
        </p:spPr>
        <p:txBody>
          <a:bodyPr wrap="square" rtlCol="0">
            <a:spAutoFit/>
          </a:bodyPr>
          <a:lstStyle/>
          <a:p>
            <a:pPr algn="ctr"/>
            <a:r>
              <a:rPr lang="en-US" sz="1600" dirty="0">
                <a:solidFill>
                  <a:sysClr val="windowText" lastClr="000000"/>
                </a:solidFill>
              </a:rPr>
              <a:t>Frequency</a:t>
            </a:r>
          </a:p>
        </p:txBody>
      </p:sp>
      <p:cxnSp>
        <p:nvCxnSpPr>
          <p:cNvPr id="13" name="Straight Arrow Connector 12">
            <a:extLst>
              <a:ext uri="{FF2B5EF4-FFF2-40B4-BE49-F238E27FC236}">
                <a16:creationId xmlns:a16="http://schemas.microsoft.com/office/drawing/2014/main" id="{9EF7F1FC-7FD5-10A1-275A-9894B84F40E4}"/>
              </a:ext>
            </a:extLst>
          </p:cNvPr>
          <p:cNvCxnSpPr>
            <a:cxnSpLocks/>
          </p:cNvCxnSpPr>
          <p:nvPr/>
        </p:nvCxnSpPr>
        <p:spPr bwMode="auto">
          <a:xfrm>
            <a:off x="1348742" y="4157281"/>
            <a:ext cx="5703302" cy="3635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14" name="TextBox 13">
            <a:extLst>
              <a:ext uri="{FF2B5EF4-FFF2-40B4-BE49-F238E27FC236}">
                <a16:creationId xmlns:a16="http://schemas.microsoft.com/office/drawing/2014/main" id="{171DB907-6795-B70F-1BF4-B2C879B207D2}"/>
              </a:ext>
            </a:extLst>
          </p:cNvPr>
          <p:cNvSpPr txBox="1"/>
          <p:nvPr/>
        </p:nvSpPr>
        <p:spPr>
          <a:xfrm>
            <a:off x="3635774" y="3993715"/>
            <a:ext cx="1630349" cy="338554"/>
          </a:xfrm>
          <a:prstGeom prst="rect">
            <a:avLst/>
          </a:prstGeom>
          <a:solidFill>
            <a:schemeClr val="bg1"/>
          </a:solidFill>
        </p:spPr>
        <p:txBody>
          <a:bodyPr wrap="square" rtlCol="0">
            <a:spAutoFit/>
          </a:bodyPr>
          <a:lstStyle/>
          <a:p>
            <a:pPr algn="ctr"/>
            <a:r>
              <a:rPr lang="en-US" sz="1600" dirty="0">
                <a:solidFill>
                  <a:sysClr val="windowText" lastClr="000000"/>
                </a:solidFill>
              </a:rPr>
              <a:t>TXOP Duration</a:t>
            </a:r>
          </a:p>
        </p:txBody>
      </p:sp>
      <p:graphicFrame>
        <p:nvGraphicFramePr>
          <p:cNvPr id="15" name="Table 14">
            <a:extLst>
              <a:ext uri="{FF2B5EF4-FFF2-40B4-BE49-F238E27FC236}">
                <a16:creationId xmlns:a16="http://schemas.microsoft.com/office/drawing/2014/main" id="{2CF1CB2B-F196-1723-B9D6-2F12CAD65E21}"/>
              </a:ext>
            </a:extLst>
          </p:cNvPr>
          <p:cNvGraphicFramePr>
            <a:graphicFrameLocks noGrp="1"/>
          </p:cNvGraphicFramePr>
          <p:nvPr/>
        </p:nvGraphicFramePr>
        <p:xfrm>
          <a:off x="1443832" y="4324985"/>
          <a:ext cx="503518" cy="1005840"/>
        </p:xfrm>
        <a:graphic>
          <a:graphicData uri="http://schemas.openxmlformats.org/drawingml/2006/table">
            <a:tbl>
              <a:tblPr firstRow="1" bandRow="1">
                <a:tableStyleId>{F5AB1C69-6EDB-4FF4-983F-18BD219EF322}</a:tableStyleId>
              </a:tblPr>
              <a:tblGrid>
                <a:gridCol w="503518">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cxnSp>
        <p:nvCxnSpPr>
          <p:cNvPr id="16" name="Straight Connector 15">
            <a:extLst>
              <a:ext uri="{FF2B5EF4-FFF2-40B4-BE49-F238E27FC236}">
                <a16:creationId xmlns:a16="http://schemas.microsoft.com/office/drawing/2014/main" id="{355EFBE6-6983-FE5E-840E-363034A53C18}"/>
              </a:ext>
            </a:extLst>
          </p:cNvPr>
          <p:cNvCxnSpPr/>
          <p:nvPr/>
        </p:nvCxnSpPr>
        <p:spPr bwMode="auto">
          <a:xfrm>
            <a:off x="7052044" y="3951198"/>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graphicFrame>
        <p:nvGraphicFramePr>
          <p:cNvPr id="17" name="Table 16">
            <a:extLst>
              <a:ext uri="{FF2B5EF4-FFF2-40B4-BE49-F238E27FC236}">
                <a16:creationId xmlns:a16="http://schemas.microsoft.com/office/drawing/2014/main" id="{A62E6691-2110-AAD2-378D-3A99F8F1F7BC}"/>
              </a:ext>
            </a:extLst>
          </p:cNvPr>
          <p:cNvGraphicFramePr>
            <a:graphicFrameLocks noGrp="1"/>
          </p:cNvGraphicFramePr>
          <p:nvPr/>
        </p:nvGraphicFramePr>
        <p:xfrm>
          <a:off x="3218396" y="4355465"/>
          <a:ext cx="3089523" cy="975360"/>
        </p:xfrm>
        <a:graphic>
          <a:graphicData uri="http://schemas.openxmlformats.org/drawingml/2006/table">
            <a:tbl>
              <a:tblPr firstRow="1" bandRow="1">
                <a:tableStyleId>{F5AB1C69-6EDB-4FF4-983F-18BD219EF322}</a:tableStyleId>
              </a:tblPr>
              <a:tblGrid>
                <a:gridCol w="3089523">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MPDUs for DSO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8" name="TextBox 17">
            <a:extLst>
              <a:ext uri="{FF2B5EF4-FFF2-40B4-BE49-F238E27FC236}">
                <a16:creationId xmlns:a16="http://schemas.microsoft.com/office/drawing/2014/main" id="{3A36D798-D557-2D66-5172-D49B331B0AB9}"/>
              </a:ext>
            </a:extLst>
          </p:cNvPr>
          <p:cNvSpPr txBox="1"/>
          <p:nvPr/>
        </p:nvSpPr>
        <p:spPr>
          <a:xfrm rot="16200000">
            <a:off x="1230085" y="4627849"/>
            <a:ext cx="943685"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SBS IC for DSO STAs</a:t>
            </a:r>
          </a:p>
        </p:txBody>
      </p:sp>
      <p:graphicFrame>
        <p:nvGraphicFramePr>
          <p:cNvPr id="19" name="Table 18">
            <a:extLst>
              <a:ext uri="{FF2B5EF4-FFF2-40B4-BE49-F238E27FC236}">
                <a16:creationId xmlns:a16="http://schemas.microsoft.com/office/drawing/2014/main" id="{9F8AF20D-A03B-0D89-0DF2-20EFD02B8ADD}"/>
              </a:ext>
            </a:extLst>
          </p:cNvPr>
          <p:cNvGraphicFramePr>
            <a:graphicFrameLocks noGrp="1"/>
          </p:cNvGraphicFramePr>
          <p:nvPr/>
        </p:nvGraphicFramePr>
        <p:xfrm>
          <a:off x="6576085" y="434144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0" name="TextBox 19">
            <a:extLst>
              <a:ext uri="{FF2B5EF4-FFF2-40B4-BE49-F238E27FC236}">
                <a16:creationId xmlns:a16="http://schemas.microsoft.com/office/drawing/2014/main" id="{38A5E4A6-2EE5-780D-ABD9-23EC2C4218B7}"/>
              </a:ext>
            </a:extLst>
          </p:cNvPr>
          <p:cNvSpPr txBox="1"/>
          <p:nvPr/>
        </p:nvSpPr>
        <p:spPr>
          <a:xfrm rot="16200000">
            <a:off x="6199474" y="4677351"/>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21" name="Straight Connector 20">
            <a:extLst>
              <a:ext uri="{FF2B5EF4-FFF2-40B4-BE49-F238E27FC236}">
                <a16:creationId xmlns:a16="http://schemas.microsoft.com/office/drawing/2014/main" id="{DC6F3FF3-BBD2-1F64-8E46-91C69D7B83C5}"/>
              </a:ext>
            </a:extLst>
          </p:cNvPr>
          <p:cNvCxnSpPr/>
          <p:nvPr/>
        </p:nvCxnSpPr>
        <p:spPr bwMode="auto">
          <a:xfrm>
            <a:off x="3218396" y="4193633"/>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2" name="Freeform: Shape 21">
            <a:extLst>
              <a:ext uri="{FF2B5EF4-FFF2-40B4-BE49-F238E27FC236}">
                <a16:creationId xmlns:a16="http://schemas.microsoft.com/office/drawing/2014/main" id="{537C778C-CA74-6416-9054-65982C35D730}"/>
              </a:ext>
            </a:extLst>
          </p:cNvPr>
          <p:cNvSpPr/>
          <p:nvPr/>
        </p:nvSpPr>
        <p:spPr bwMode="auto">
          <a:xfrm>
            <a:off x="1938878" y="5330084"/>
            <a:ext cx="1279374" cy="235974"/>
          </a:xfrm>
          <a:custGeom>
            <a:avLst/>
            <a:gdLst>
              <a:gd name="connsiteX0" fmla="*/ 0 w 3111910"/>
              <a:gd name="connsiteY0" fmla="*/ 0 h 235974"/>
              <a:gd name="connsiteX1" fmla="*/ 1791929 w 3111910"/>
              <a:gd name="connsiteY1" fmla="*/ 235974 h 235974"/>
              <a:gd name="connsiteX2" fmla="*/ 3111910 w 3111910"/>
              <a:gd name="connsiteY2" fmla="*/ 0 h 235974"/>
            </a:gdLst>
            <a:ahLst/>
            <a:cxnLst>
              <a:cxn ang="0">
                <a:pos x="connsiteX0" y="connsiteY0"/>
              </a:cxn>
              <a:cxn ang="0">
                <a:pos x="connsiteX1" y="connsiteY1"/>
              </a:cxn>
              <a:cxn ang="0">
                <a:pos x="connsiteX2" y="connsiteY2"/>
              </a:cxn>
            </a:cxnLst>
            <a:rect l="l" t="t" r="r" b="b"/>
            <a:pathLst>
              <a:path w="3111910" h="235974">
                <a:moveTo>
                  <a:pt x="0" y="0"/>
                </a:moveTo>
                <a:cubicBezTo>
                  <a:pt x="636638" y="117987"/>
                  <a:pt x="1273277" y="235974"/>
                  <a:pt x="1791929" y="235974"/>
                </a:cubicBezTo>
                <a:cubicBezTo>
                  <a:pt x="2310581" y="235974"/>
                  <a:pt x="2711245" y="117987"/>
                  <a:pt x="3111910" y="0"/>
                </a:cubicBezTo>
              </a:path>
            </a:pathLst>
          </a:custGeom>
          <a:noFill/>
          <a:ln w="12700" cap="flat" cmpd="sng" algn="ctr">
            <a:solidFill>
              <a:schemeClr val="tx1"/>
            </a:solidFill>
            <a:prstDash val="dash"/>
            <a:round/>
            <a:headEnd type="none" w="sm" len="sm"/>
            <a:tailEnd type="arrow"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3" name="Right Brace 22">
            <a:extLst>
              <a:ext uri="{FF2B5EF4-FFF2-40B4-BE49-F238E27FC236}">
                <a16:creationId xmlns:a16="http://schemas.microsoft.com/office/drawing/2014/main" id="{2371992F-6AB2-DBC3-6099-C0BE1D0FE5EA}"/>
              </a:ext>
            </a:extLst>
          </p:cNvPr>
          <p:cNvSpPr/>
          <p:nvPr/>
        </p:nvSpPr>
        <p:spPr bwMode="auto">
          <a:xfrm>
            <a:off x="7526390" y="5070580"/>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4" name="TextBox 23">
            <a:extLst>
              <a:ext uri="{FF2B5EF4-FFF2-40B4-BE49-F238E27FC236}">
                <a16:creationId xmlns:a16="http://schemas.microsoft.com/office/drawing/2014/main" id="{1B150CA6-D9D7-CE83-C785-079758D02D2A}"/>
              </a:ext>
            </a:extLst>
          </p:cNvPr>
          <p:cNvSpPr txBox="1"/>
          <p:nvPr/>
        </p:nvSpPr>
        <p:spPr>
          <a:xfrm>
            <a:off x="7648989" y="5054176"/>
            <a:ext cx="651698" cy="246221"/>
          </a:xfrm>
          <a:prstGeom prst="rect">
            <a:avLst/>
          </a:prstGeom>
          <a:noFill/>
        </p:spPr>
        <p:txBody>
          <a:bodyPr wrap="square" rtlCol="0">
            <a:spAutoFit/>
          </a:bodyPr>
          <a:lstStyle/>
          <a:p>
            <a:pPr algn="ctr"/>
            <a:r>
              <a:rPr lang="en-US" sz="1000" dirty="0">
                <a:solidFill>
                  <a:sysClr val="windowText" lastClr="000000"/>
                </a:solidFill>
              </a:rPr>
              <a:t>Primary</a:t>
            </a:r>
          </a:p>
        </p:txBody>
      </p:sp>
      <p:graphicFrame>
        <p:nvGraphicFramePr>
          <p:cNvPr id="30" name="Table 29">
            <a:extLst>
              <a:ext uri="{FF2B5EF4-FFF2-40B4-BE49-F238E27FC236}">
                <a16:creationId xmlns:a16="http://schemas.microsoft.com/office/drawing/2014/main" id="{E1998E22-E31B-24C4-7C1B-A7C6D55EDAC2}"/>
              </a:ext>
            </a:extLst>
          </p:cNvPr>
          <p:cNvGraphicFramePr>
            <a:graphicFrameLocks noGrp="1"/>
          </p:cNvGraphicFramePr>
          <p:nvPr/>
        </p:nvGraphicFramePr>
        <p:xfrm>
          <a:off x="2133600" y="4332269"/>
          <a:ext cx="892308" cy="997316"/>
        </p:xfrm>
        <a:graphic>
          <a:graphicData uri="http://schemas.openxmlformats.org/drawingml/2006/table">
            <a:tbl>
              <a:tblPr firstRow="1" bandRow="1">
                <a:tableStyleId>{F5AB1C69-6EDB-4FF4-983F-18BD219EF322}</a:tableStyleId>
              </a:tblPr>
              <a:tblGrid>
                <a:gridCol w="892308">
                  <a:extLst>
                    <a:ext uri="{9D8B030D-6E8A-4147-A177-3AD203B41FA5}">
                      <a16:colId xmlns:a16="http://schemas.microsoft.com/office/drawing/2014/main" val="1886088904"/>
                    </a:ext>
                  </a:extLst>
                </a:gridCol>
              </a:tblGrid>
              <a:tr h="249329">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04060178"/>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26339772"/>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9519650"/>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7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39651155"/>
                  </a:ext>
                </a:extLst>
              </a:tr>
            </a:tbl>
          </a:graphicData>
        </a:graphic>
      </p:graphicFrame>
      <p:sp>
        <p:nvSpPr>
          <p:cNvPr id="31" name="TextBox 30">
            <a:extLst>
              <a:ext uri="{FF2B5EF4-FFF2-40B4-BE49-F238E27FC236}">
                <a16:creationId xmlns:a16="http://schemas.microsoft.com/office/drawing/2014/main" id="{AC19005A-A82D-F7D9-E346-16D1875658A1}"/>
              </a:ext>
            </a:extLst>
          </p:cNvPr>
          <p:cNvSpPr txBox="1"/>
          <p:nvPr/>
        </p:nvSpPr>
        <p:spPr>
          <a:xfrm rot="16200000">
            <a:off x="2192924" y="4461795"/>
            <a:ext cx="771283" cy="707886"/>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Follow-up frame with necessary padding</a:t>
            </a:r>
          </a:p>
        </p:txBody>
      </p:sp>
    </p:spTree>
    <p:extLst>
      <p:ext uri="{BB962C8B-B14F-4D97-AF65-F5344CB8AC3E}">
        <p14:creationId xmlns:p14="http://schemas.microsoft.com/office/powerpoint/2010/main" val="39489726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follow-up frame</a:t>
            </a:r>
            <a:endParaRPr lang="en-GB" dirty="0"/>
          </a:p>
        </p:txBody>
      </p:sp>
      <p:sp>
        <p:nvSpPr>
          <p:cNvPr id="3" name="Content Placeholder 2"/>
          <p:cNvSpPr>
            <a:spLocks noGrp="1"/>
          </p:cNvSpPr>
          <p:nvPr>
            <p:ph idx="1"/>
          </p:nvPr>
        </p:nvSpPr>
        <p:spPr>
          <a:xfrm>
            <a:off x="685801" y="1524000"/>
            <a:ext cx="7770813" cy="4876800"/>
          </a:xfrm>
        </p:spPr>
        <p:txBody>
          <a:bodyPr/>
          <a:lstStyle/>
          <a:p>
            <a:pPr marL="342900" indent="-342900" algn="just">
              <a:buFont typeface="+mj-lt"/>
              <a:buAutoNum type="arabicPeriod"/>
            </a:pPr>
            <a:r>
              <a:rPr lang="en-US" sz="1500" dirty="0"/>
              <a:t>It can be a frame containing data to STAs that don’t need sub-band switching in MU-PPDU format. On a sub-band with no recipient STAs, the RUs may not be assigned to any STA, and padding bits can be transmitted.</a:t>
            </a:r>
          </a:p>
          <a:p>
            <a:pPr marL="228600" indent="-228600" algn="just">
              <a:buFont typeface="+mj-lt"/>
              <a:buAutoNum type="arabicPeriod"/>
            </a:pPr>
            <a:endParaRPr lang="en-US" sz="1500" dirty="0"/>
          </a:p>
          <a:p>
            <a:pPr marL="228600" indent="-228600" algn="just">
              <a:buFont typeface="+mj-lt"/>
              <a:buAutoNum type="arabicPeriod"/>
            </a:pPr>
            <a:endParaRPr lang="en-US" sz="1500" dirty="0"/>
          </a:p>
          <a:p>
            <a:pPr marL="0" indent="0" algn="just"/>
            <a:endParaRPr lang="en-US" sz="1500" dirty="0"/>
          </a:p>
          <a:p>
            <a:pPr marL="228600" indent="-228600" algn="just">
              <a:buFont typeface="+mj-lt"/>
              <a:buAutoNum type="arabicPeriod"/>
            </a:pPr>
            <a:endParaRPr lang="en-US" sz="1100" dirty="0"/>
          </a:p>
          <a:p>
            <a:pPr marL="228600" indent="-228600" algn="just">
              <a:buFont typeface="+mj-lt"/>
              <a:buAutoNum type="arabicPeriod"/>
            </a:pPr>
            <a:endParaRPr lang="en-US" sz="1500" dirty="0"/>
          </a:p>
          <a:p>
            <a:pPr marL="0" indent="0" algn="just"/>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11" name="Picture 10">
            <a:extLst>
              <a:ext uri="{FF2B5EF4-FFF2-40B4-BE49-F238E27FC236}">
                <a16:creationId xmlns:a16="http://schemas.microsoft.com/office/drawing/2014/main" id="{C6C4ECE9-E83F-1D44-75C9-3960A8C37E13}"/>
              </a:ext>
            </a:extLst>
          </p:cNvPr>
          <p:cNvPicPr>
            <a:picLocks noChangeAspect="1"/>
          </p:cNvPicPr>
          <p:nvPr/>
        </p:nvPicPr>
        <p:blipFill>
          <a:blip r:embed="rId3"/>
          <a:stretch>
            <a:fillRect/>
          </a:stretch>
        </p:blipFill>
        <p:spPr>
          <a:xfrm>
            <a:off x="1025082" y="2413562"/>
            <a:ext cx="7162800" cy="1873813"/>
          </a:xfrm>
          <a:prstGeom prst="rect">
            <a:avLst/>
          </a:prstGeom>
        </p:spPr>
      </p:pic>
      <p:pic>
        <p:nvPicPr>
          <p:cNvPr id="13" name="Picture 12">
            <a:extLst>
              <a:ext uri="{FF2B5EF4-FFF2-40B4-BE49-F238E27FC236}">
                <a16:creationId xmlns:a16="http://schemas.microsoft.com/office/drawing/2014/main" id="{5E40E2CE-01E3-9206-E9EC-3DCC8EB0D2D5}"/>
              </a:ext>
            </a:extLst>
          </p:cNvPr>
          <p:cNvPicPr>
            <a:picLocks noChangeAspect="1"/>
          </p:cNvPicPr>
          <p:nvPr/>
        </p:nvPicPr>
        <p:blipFill>
          <a:blip r:embed="rId4"/>
          <a:stretch>
            <a:fillRect/>
          </a:stretch>
        </p:blipFill>
        <p:spPr>
          <a:xfrm>
            <a:off x="956119" y="4377879"/>
            <a:ext cx="7231764" cy="1946721"/>
          </a:xfrm>
          <a:prstGeom prst="rect">
            <a:avLst/>
          </a:prstGeom>
        </p:spPr>
      </p:pic>
    </p:spTree>
    <p:extLst>
      <p:ext uri="{BB962C8B-B14F-4D97-AF65-F5344CB8AC3E}">
        <p14:creationId xmlns:p14="http://schemas.microsoft.com/office/powerpoint/2010/main" val="1246018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follow-up frame</a:t>
            </a:r>
            <a:endParaRPr lang="en-GB" dirty="0"/>
          </a:p>
        </p:txBody>
      </p:sp>
      <p:sp>
        <p:nvSpPr>
          <p:cNvPr id="3" name="Content Placeholder 2"/>
          <p:cNvSpPr>
            <a:spLocks noGrp="1"/>
          </p:cNvSpPr>
          <p:nvPr>
            <p:ph idx="1"/>
          </p:nvPr>
        </p:nvSpPr>
        <p:spPr>
          <a:xfrm>
            <a:off x="685801" y="1676400"/>
            <a:ext cx="7770813" cy="4724400"/>
          </a:xfrm>
        </p:spPr>
        <p:txBody>
          <a:bodyPr/>
          <a:lstStyle/>
          <a:p>
            <a:pPr marL="342900" indent="-342900" algn="just">
              <a:buFont typeface="+mj-lt"/>
              <a:buAutoNum type="arabicPeriod" startAt="2"/>
            </a:pPr>
            <a:r>
              <a:rPr lang="en-US" sz="1500" dirty="0"/>
              <a:t>It can be a PPDU for which the payload contains just padding bits.</a:t>
            </a:r>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15" name="Picture 14">
            <a:extLst>
              <a:ext uri="{FF2B5EF4-FFF2-40B4-BE49-F238E27FC236}">
                <a16:creationId xmlns:a16="http://schemas.microsoft.com/office/drawing/2014/main" id="{8DED92E3-059C-F6F2-7A47-427035FAA99A}"/>
              </a:ext>
            </a:extLst>
          </p:cNvPr>
          <p:cNvPicPr>
            <a:picLocks noChangeAspect="1"/>
          </p:cNvPicPr>
          <p:nvPr/>
        </p:nvPicPr>
        <p:blipFill>
          <a:blip r:embed="rId3"/>
          <a:stretch>
            <a:fillRect/>
          </a:stretch>
        </p:blipFill>
        <p:spPr>
          <a:xfrm>
            <a:off x="1143000" y="2307350"/>
            <a:ext cx="7157365" cy="1768557"/>
          </a:xfrm>
          <a:prstGeom prst="rect">
            <a:avLst/>
          </a:prstGeom>
        </p:spPr>
      </p:pic>
    </p:spTree>
    <p:extLst>
      <p:ext uri="{BB962C8B-B14F-4D97-AF65-F5344CB8AC3E}">
        <p14:creationId xmlns:p14="http://schemas.microsoft.com/office/powerpoint/2010/main" val="2774711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buFont typeface="Arial" panose="020B0604020202020204" pitchFamily="34" charset="0"/>
              <a:buChar char="•"/>
            </a:pPr>
            <a:r>
              <a:rPr lang="en-GB" sz="1500" dirty="0"/>
              <a:t>Using padding in SBS IC frame to reserve medium for the time required for DSO sub-band switch can be inefficient. </a:t>
            </a:r>
          </a:p>
          <a:p>
            <a:pPr marL="285750" indent="-285750">
              <a:buFont typeface="Arial" panose="020B0604020202020204" pitchFamily="34" charset="0"/>
              <a:buChar char="•"/>
            </a:pPr>
            <a:r>
              <a:rPr lang="en-GB" sz="1500" dirty="0"/>
              <a:t>Enabling pre-allocation of sub-bands to DSO STAs, and selectively soliciting ACK/CTS from some DSO STAs reduces the need for padding, thus improving efficiency.</a:t>
            </a:r>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r>
              <a:rPr lang="en-GB" sz="1500" dirty="0"/>
              <a:t>FCS check is not possible if existing mechanisms for padding are used for reserving the medium during DSO sub-band switch.</a:t>
            </a:r>
          </a:p>
          <a:p>
            <a:pPr marL="285750" indent="-285750">
              <a:buFont typeface="Arial" panose="020B0604020202020204" pitchFamily="34" charset="0"/>
              <a:buChar char="•"/>
            </a:pPr>
            <a:r>
              <a:rPr lang="en-GB" sz="1500" dirty="0"/>
              <a:t>A follow-up frame can be used to reserve the medium during the DSO-sub-band switch. This allows FCS check and improves resource utilization.</a:t>
            </a:r>
          </a:p>
          <a:p>
            <a:pPr marL="285750" indent="-285750">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285750" indent="-285750">
              <a:buFont typeface="Arial" panose="020B0604020202020204" pitchFamily="34" charset="0"/>
              <a:buChar char="•"/>
            </a:pPr>
            <a:r>
              <a:rPr lang="en-US" sz="1800" dirty="0"/>
              <a:t>11-22-2204-00-0uhr-dynamic-subband-operation.pptx</a:t>
            </a:r>
          </a:p>
          <a:p>
            <a:pPr marL="285750" indent="-285750">
              <a:buFont typeface="Arial" panose="020B0604020202020204" pitchFamily="34" charset="0"/>
              <a:buChar char="•"/>
            </a:pPr>
            <a:r>
              <a:rPr lang="en-US" dirty="0"/>
              <a:t>11-23-0843-01-0uhr-considerations-on-dynamic-subchannel-operation.pptx</a:t>
            </a:r>
            <a:endParaRPr lang="en-US" sz="1800" dirty="0"/>
          </a:p>
          <a:p>
            <a:pPr marL="285750" indent="-285750">
              <a:buFont typeface="Arial" panose="020B0604020202020204" pitchFamily="34" charset="0"/>
              <a:buChar char="•"/>
            </a:pPr>
            <a:r>
              <a:rPr lang="en-US" sz="1800" dirty="0"/>
              <a:t>11-23-1496-00-0uhr-emlsr-dynamic-subband-operation.pptx</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polls</a:t>
            </a:r>
          </a:p>
        </p:txBody>
      </p:sp>
      <p:sp>
        <p:nvSpPr>
          <p:cNvPr id="2" name="Content Placeholder 1"/>
          <p:cNvSpPr>
            <a:spLocks noGrp="1"/>
          </p:cNvSpPr>
          <p:nvPr>
            <p:ph idx="1"/>
          </p:nvPr>
        </p:nvSpPr>
        <p:spPr>
          <a:xfrm>
            <a:off x="685801" y="1981201"/>
            <a:ext cx="7770813" cy="4190997"/>
          </a:xfrm>
        </p:spPr>
        <p:txBody>
          <a:bodyPr/>
          <a:lstStyle/>
          <a:p>
            <a:pPr marL="285750" indent="-285750">
              <a:buFont typeface="Arial" panose="020B0604020202020204" pitchFamily="34" charset="0"/>
              <a:buChar char="•"/>
            </a:pPr>
            <a:r>
              <a:rPr lang="en-US" sz="1800" dirty="0"/>
              <a:t>SP1: Do you agree to </a:t>
            </a:r>
            <a:r>
              <a:rPr lang="en-US" dirty="0"/>
              <a:t>allow </a:t>
            </a:r>
            <a:r>
              <a:rPr lang="en-US" sz="1800" dirty="0"/>
              <a:t>DSO Sub-band Switch initial control frame to address DSO STAs that are served much later in a TXOP without soliciting</a:t>
            </a:r>
            <a:r>
              <a:rPr lang="en-US" dirty="0"/>
              <a:t> ACK/CTS from them</a:t>
            </a:r>
            <a:r>
              <a:rPr lang="en-US" sz="1800" dirty="0"/>
              <a:t>?</a:t>
            </a:r>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0" indent="0"/>
            <a:endParaRPr lang="en-GB" dirty="0"/>
          </a:p>
          <a:p>
            <a:pPr marL="285750" indent="-285750">
              <a:buFont typeface="Arial" panose="020B0604020202020204" pitchFamily="34" charset="0"/>
              <a:buChar char="•"/>
            </a:pPr>
            <a:r>
              <a:rPr lang="en-US" sz="1800" dirty="0"/>
              <a:t>SP2: Do you agree to allow an AP to use a follow-up frame to the DSO Sub-band Switch initial control frame to reserve the medium for the time required for the DSO Sub-band switch?</a:t>
            </a:r>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889269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How many MPDUs can be sent in the DSO sub-band switch delay ?</a:t>
            </a:r>
            <a:endParaRPr lang="en-GB"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85801" y="1676401"/>
                <a:ext cx="7770813" cy="4418014"/>
              </a:xfrm>
            </p:spPr>
            <p:txBody>
              <a:bodyPr/>
              <a:lstStyle/>
              <a:p>
                <a:pPr marL="285750" indent="-285750">
                  <a:buFont typeface="Arial" panose="020B0604020202020204" pitchFamily="34" charset="0"/>
                  <a:buChar char="•"/>
                </a:pPr>
                <a:r>
                  <a:rPr lang="en-GB" sz="1500" dirty="0"/>
                  <a:t>Maximum MPDU size = 11454 Bytes.</a:t>
                </a:r>
              </a:p>
              <a:p>
                <a:pPr marL="285750" indent="-285750">
                  <a:buFont typeface="Arial" panose="020B0604020202020204" pitchFamily="34" charset="0"/>
                  <a:buChar char="•"/>
                </a:pPr>
                <a:r>
                  <a:rPr lang="en-GB" sz="1500" dirty="0"/>
                  <a:t>PHY rate @ MCS 10 = 120 Mbps per 20 </a:t>
                </a:r>
                <a:r>
                  <a:rPr lang="en-GB" sz="1500" dirty="0" err="1"/>
                  <a:t>MHz.</a:t>
                </a:r>
                <a:endParaRPr lang="en-GB" sz="1500" dirty="0"/>
              </a:p>
              <a:p>
                <a:pPr marL="285750" indent="-285750">
                  <a:buFont typeface="Arial" panose="020B0604020202020204" pitchFamily="34" charset="0"/>
                  <a:buChar char="•"/>
                </a:pPr>
                <a:r>
                  <a:rPr lang="en-GB" sz="1500" dirty="0"/>
                  <a:t>Air-time of a max. size MPDU under single spatial stream:</a:t>
                </a:r>
              </a:p>
              <a:p>
                <a:pPr marL="585788" lvl="1" indent="-285750">
                  <a:buFont typeface="Arial" panose="020B0604020202020204" pitchFamily="34" charset="0"/>
                  <a:buChar char="•"/>
                </a:pPr>
                <a:r>
                  <a:rPr lang="en-GB" sz="1200" dirty="0"/>
                  <a:t>160MHZ TXOP: </a:t>
                </a:r>
                <a14:m>
                  <m:oMath xmlns:m="http://schemas.openxmlformats.org/officeDocument/2006/math">
                    <m:r>
                      <a:rPr lang="en-US" sz="1200" b="0" i="1" dirty="0" smtClean="0">
                        <a:latin typeface="Cambria Math" panose="02040503050406030204" pitchFamily="18" charset="0"/>
                      </a:rPr>
                      <m:t>95</m:t>
                    </m:r>
                    <m:r>
                      <a:rPr lang="en-GB" sz="1200" i="1" dirty="0" smtClean="0">
                        <a:latin typeface="Cambria Math" panose="02040503050406030204" pitchFamily="18" charset="0"/>
                      </a:rPr>
                      <m:t>.</m:t>
                    </m:r>
                    <m:r>
                      <a:rPr lang="en-US" sz="1200" b="0" i="1" dirty="0" smtClean="0">
                        <a:latin typeface="Cambria Math" panose="02040503050406030204" pitchFamily="18" charset="0"/>
                      </a:rPr>
                      <m:t>4</m:t>
                    </m:r>
                    <m:r>
                      <a:rPr lang="en-US" sz="1200" b="0" i="1" smtClean="0">
                        <a:latin typeface="Cambria Math" panose="02040503050406030204" pitchFamily="18" charset="0"/>
                      </a:rPr>
                      <m:t>𝜇</m:t>
                    </m:r>
                    <m:r>
                      <a:rPr lang="en-US" sz="1200" b="0" i="1" smtClean="0">
                        <a:latin typeface="Cambria Math" panose="02040503050406030204" pitchFamily="18" charset="0"/>
                      </a:rPr>
                      <m:t>𝑠</m:t>
                    </m:r>
                  </m:oMath>
                </a14:m>
                <a:r>
                  <a:rPr lang="en-GB" sz="1200" dirty="0"/>
                  <a:t>.</a:t>
                </a:r>
              </a:p>
              <a:p>
                <a:pPr marL="585788" lvl="1" indent="-285750">
                  <a:buFont typeface="Arial" panose="020B0604020202020204" pitchFamily="34" charset="0"/>
                  <a:buChar char="•"/>
                </a:pPr>
                <a:r>
                  <a:rPr lang="en-GB" sz="1200" dirty="0"/>
                  <a:t>320MHz TXOP: </a:t>
                </a:r>
                <a14:m>
                  <m:oMath xmlns:m="http://schemas.openxmlformats.org/officeDocument/2006/math">
                    <m:r>
                      <a:rPr lang="en-US" sz="1200" b="0" i="0" smtClean="0">
                        <a:latin typeface="Cambria Math" panose="02040503050406030204" pitchFamily="18" charset="0"/>
                      </a:rPr>
                      <m:t>47.</m:t>
                    </m:r>
                    <m:r>
                      <a:rPr lang="en-US" sz="1200" b="0" i="1" smtClean="0">
                        <a:latin typeface="Cambria Math" panose="02040503050406030204" pitchFamily="18" charset="0"/>
                      </a:rPr>
                      <m:t>7</m:t>
                    </m:r>
                    <m:r>
                      <a:rPr lang="en-US" sz="1200" b="0" i="1" smtClean="0">
                        <a:latin typeface="Cambria Math" panose="02040503050406030204" pitchFamily="18" charset="0"/>
                      </a:rPr>
                      <m:t>𝜇</m:t>
                    </m:r>
                    <m:r>
                      <a:rPr lang="en-US" sz="1200" b="0" i="1" smtClean="0">
                        <a:latin typeface="Cambria Math" panose="02040503050406030204" pitchFamily="18" charset="0"/>
                      </a:rPr>
                      <m:t>𝑠</m:t>
                    </m:r>
                  </m:oMath>
                </a14:m>
                <a:r>
                  <a:rPr lang="en-GB" sz="1200" dirty="0"/>
                  <a:t>.</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4354635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identifies two problems related to the sub-band switch delay associated with Dynamic Sub-band Operation (DSO) and proposes solutions to address them.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Sub-band Operation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128588" indent="-128588" algn="just">
              <a:buFont typeface="Arial" panose="020B0604020202020204" pitchFamily="34" charset="0"/>
              <a:buChar char="•"/>
            </a:pPr>
            <a:r>
              <a:rPr lang="en-US" sz="1500" dirty="0"/>
              <a:t>As the maximum supported bandwidth by WiFi rises, non-AP STAs may operate with a smaller supported bandwidth than the AP.</a:t>
            </a:r>
          </a:p>
          <a:p>
            <a:pPr marL="128588" indent="-128588" algn="just">
              <a:buFont typeface="Arial" panose="020B0604020202020204" pitchFamily="34" charset="0"/>
              <a:buChar char="•"/>
            </a:pPr>
            <a:r>
              <a:rPr lang="en-US" sz="1500" dirty="0"/>
              <a:t>To exploit the full bandwidth supported by an AP efficiently, Dynamic Sub-band Operation (DSO) was proposed in 11-22-2204r0.</a:t>
            </a:r>
          </a:p>
          <a:p>
            <a:pPr marL="471488" lvl="1" indent="-128588" algn="just">
              <a:buFont typeface="Arial" panose="020B0604020202020204" pitchFamily="34" charset="0"/>
              <a:buChar char="•"/>
            </a:pPr>
            <a:r>
              <a:rPr lang="en-US" dirty="0"/>
              <a:t>In a TXOP, an AP can indicate to DSO-capable clients the sub-band on which they will be served within the TXOP.</a:t>
            </a:r>
          </a:p>
          <a:p>
            <a:pPr marL="471488" lvl="1" indent="-128588" algn="just">
              <a:buFont typeface="Arial" panose="020B0604020202020204" pitchFamily="34" charset="0"/>
              <a:buChar char="•"/>
            </a:pPr>
            <a:r>
              <a:rPr lang="en-US" dirty="0"/>
              <a:t>The AP initiates transmission to the DSO STAs after sufficient delay to allow the DSO devices to perform the channel switch. The AP also ensures protection of the TXOP for the duration of this switch.</a:t>
            </a:r>
          </a:p>
          <a:p>
            <a:pPr marL="471488" lvl="1" indent="-128588" algn="just">
              <a:buFont typeface="Arial" panose="020B0604020202020204" pitchFamily="34" charset="0"/>
              <a:buChar char="•"/>
            </a:pPr>
            <a:r>
              <a:rPr lang="en-US" dirty="0"/>
              <a:t>At the end of the TXOP the DSO STAs switch back to the primary channel.</a:t>
            </a:r>
          </a:p>
          <a:p>
            <a:pPr>
              <a:buFont typeface="Times New Roman" pitchFamily="16"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3" name="Picture 2">
            <a:extLst>
              <a:ext uri="{FF2B5EF4-FFF2-40B4-BE49-F238E27FC236}">
                <a16:creationId xmlns:a16="http://schemas.microsoft.com/office/drawing/2014/main" id="{B7EDF40F-9585-BCE3-0CF6-7F9C3D3F3FE0}"/>
              </a:ext>
            </a:extLst>
          </p:cNvPr>
          <p:cNvPicPr>
            <a:picLocks noChangeAspect="1"/>
          </p:cNvPicPr>
          <p:nvPr/>
        </p:nvPicPr>
        <p:blipFill>
          <a:blip r:embed="rId3"/>
          <a:stretch>
            <a:fillRect/>
          </a:stretch>
        </p:blipFill>
        <p:spPr>
          <a:xfrm>
            <a:off x="2332983" y="4185521"/>
            <a:ext cx="4670651" cy="213907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Existing proposals in UHR</a:t>
            </a:r>
          </a:p>
        </p:txBody>
      </p:sp>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11-22-2204r0</a:t>
            </a:r>
            <a:endParaRPr lang="en-US" sz="1500" dirty="0">
              <a:highlight>
                <a:srgbClr val="FFFF00"/>
              </a:highlight>
            </a:endParaRPr>
          </a:p>
          <a:p>
            <a:pPr marL="628650" lvl="1" indent="-171450" algn="just">
              <a:buFont typeface="Arial" panose="020B0604020202020204" pitchFamily="34" charset="0"/>
              <a:buChar char="•"/>
            </a:pPr>
            <a:r>
              <a:rPr lang="en-US" dirty="0"/>
              <a:t>Proposed the high-level idea of DSO.</a:t>
            </a:r>
          </a:p>
          <a:p>
            <a:pPr marL="628650" lvl="1" indent="-171450" algn="just">
              <a:buFont typeface="Arial" panose="020B0604020202020204" pitchFamily="34" charset="0"/>
              <a:buChar char="•"/>
            </a:pPr>
            <a:r>
              <a:rPr lang="en-US" dirty="0"/>
              <a:t>Proposes that AP send a sub-band switch control frame as a special initial control frame (can be modification of MU-RTS or BSRP) to indicate a DSO non-AP STA its allocated sub-band.</a:t>
            </a:r>
          </a:p>
          <a:p>
            <a:pPr marL="628650" lvl="1" indent="-171450" algn="just">
              <a:buFont typeface="Arial" panose="020B0604020202020204" pitchFamily="34" charset="0"/>
              <a:buChar char="•"/>
            </a:pPr>
            <a:r>
              <a:rPr lang="en-US" dirty="0"/>
              <a:t>The frame can have sufficient padding to cover the sub-band switch latency. </a:t>
            </a:r>
          </a:p>
          <a:p>
            <a:pPr marL="628650" lvl="1" indent="-171450" algn="just">
              <a:buFont typeface="Arial" panose="020B0604020202020204" pitchFamily="34" charset="0"/>
              <a:buChar char="•"/>
            </a:pPr>
            <a:r>
              <a:rPr lang="en-US" dirty="0"/>
              <a:t>The frame may/may not require ACK.</a:t>
            </a:r>
          </a:p>
          <a:p>
            <a:pPr marL="628650" lvl="1" indent="-171450" algn="just">
              <a:buFont typeface="Arial" panose="020B0604020202020204" pitchFamily="34" charset="0"/>
              <a:buChar char="•"/>
            </a:pPr>
            <a:endParaRPr lang="en-US" sz="1500" dirty="0"/>
          </a:p>
          <a:p>
            <a:pPr marL="171450" indent="-171450" algn="just">
              <a:buFont typeface="Arial" panose="020B0604020202020204" pitchFamily="34" charset="0"/>
              <a:buChar char="•"/>
            </a:pPr>
            <a:r>
              <a:rPr lang="en-US" sz="1500" dirty="0"/>
              <a:t>11-23-843r1</a:t>
            </a:r>
            <a:endParaRPr lang="en-US" sz="1500" dirty="0">
              <a:highlight>
                <a:srgbClr val="FFFF00"/>
              </a:highlight>
            </a:endParaRPr>
          </a:p>
          <a:p>
            <a:pPr marL="628650" lvl="1" indent="-171450" algn="just">
              <a:buFont typeface="Arial" panose="020B0604020202020204" pitchFamily="34" charset="0"/>
              <a:buChar char="•"/>
            </a:pPr>
            <a:r>
              <a:rPr lang="en-US" dirty="0"/>
              <a:t>Proposes use of DSO as a mode that can be enabled/disabled by a non-AP STA, along with indication/update of necessary DSO parameters.</a:t>
            </a:r>
          </a:p>
          <a:p>
            <a:pPr marL="628650" lvl="1" indent="-171450" algn="just">
              <a:buFont typeface="Arial" panose="020B0604020202020204" pitchFamily="34" charset="0"/>
              <a:buChar char="•"/>
            </a:pPr>
            <a:endParaRPr lang="en-US" dirty="0"/>
          </a:p>
          <a:p>
            <a:pPr marL="171450" indent="-171450" algn="just">
              <a:buFont typeface="Arial" panose="020B0604020202020204" pitchFamily="34" charset="0"/>
              <a:buChar char="•"/>
            </a:pPr>
            <a:r>
              <a:rPr lang="en-US" sz="1500" dirty="0"/>
              <a:t>11-23-1496r0</a:t>
            </a:r>
          </a:p>
          <a:p>
            <a:pPr marL="628650" lvl="1" indent="-171450" algn="just">
              <a:buFont typeface="Arial" panose="020B0604020202020204" pitchFamily="34" charset="0"/>
              <a:buChar char="•"/>
            </a:pPr>
            <a:r>
              <a:rPr lang="en-US" dirty="0"/>
              <a:t>Proposes to perform DSO (similar to 2204r0) but using EMLSR operation. Suggests merging the EMLSR initial control frame with the Sub-band switch control frame.</a:t>
            </a:r>
          </a:p>
          <a:p>
            <a:pPr marL="171450" indent="-171450" algn="just">
              <a:buFont typeface="Arial" panose="020B0604020202020204" pitchFamily="34" charset="0"/>
              <a:buChar char="•"/>
            </a:pPr>
            <a:endParaRPr lang="en-US" sz="1500" dirty="0"/>
          </a:p>
          <a:p>
            <a:pPr algn="just"/>
            <a:endParaRPr lang="en-US" sz="1500" dirty="0"/>
          </a:p>
          <a:p>
            <a:pPr marL="0" indent="0" algn="just"/>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1: Padding overhead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24000"/>
                <a:ext cx="7770813" cy="4418014"/>
              </a:xfrm>
            </p:spPr>
            <p:txBody>
              <a:bodyPr/>
              <a:lstStyle/>
              <a:p>
                <a:pPr marL="500062" indent="-342900" algn="just">
                  <a:buFont typeface="Arial" panose="020B0604020202020204" pitchFamily="34" charset="0"/>
                  <a:buChar char="•"/>
                </a:pPr>
                <a:r>
                  <a:rPr lang="en-US" sz="1800" dirty="0">
                    <a:solidFill>
                      <a:schemeClr val="tx1"/>
                    </a:solidFill>
                  </a:rPr>
                  <a:t>Using padding to occupy the channel before transmission to each DSO STA is inefficient. </a:t>
                </a:r>
              </a:p>
              <a:p>
                <a:pPr marL="800100" lvl="1" indent="-342900" algn="just">
                  <a:buFont typeface="Arial" panose="020B0604020202020204" pitchFamily="34" charset="0"/>
                  <a:buChar char="•"/>
                </a:pPr>
                <a:r>
                  <a:rPr lang="en-US" sz="1800" dirty="0">
                    <a:solidFill>
                      <a:schemeClr val="tx1"/>
                    </a:solidFill>
                  </a:rPr>
                  <a:t>DSO STAs may potentially require padding delay up to (</a:t>
                </a:r>
                <a14:m>
                  <m:oMath xmlns:m="http://schemas.openxmlformats.org/officeDocument/2006/math">
                    <m:r>
                      <a:rPr lang="en-US" sz="1800" i="1" dirty="0" smtClean="0">
                        <a:solidFill>
                          <a:schemeClr val="tx1"/>
                        </a:solidFill>
                        <a:latin typeface="Cambria Math" panose="02040503050406030204" pitchFamily="18" charset="0"/>
                      </a:rPr>
                      <m:t>256</m:t>
                    </m:r>
                    <m:r>
                      <a:rPr lang="en-US" sz="1800" b="0" i="1" dirty="0" smtClean="0">
                        <a:solidFill>
                          <a:schemeClr val="tx1"/>
                        </a:solidFill>
                        <a:latin typeface="Cambria Math" panose="02040503050406030204" pitchFamily="18" charset="0"/>
                      </a:rPr>
                      <m:t>𝜇</m:t>
                    </m:r>
                    <m:r>
                      <m:rPr>
                        <m:sty m:val="p"/>
                      </m:rPr>
                      <a:rPr lang="en-US" sz="1800" b="0" i="0" dirty="0" smtClean="0">
                        <a:solidFill>
                          <a:schemeClr val="tx1"/>
                        </a:solidFill>
                        <a:latin typeface="Cambria Math" panose="02040503050406030204" pitchFamily="18" charset="0"/>
                      </a:rPr>
                      <m:t>s</m:t>
                    </m:r>
                  </m:oMath>
                </a14:m>
                <a:r>
                  <a:rPr lang="en-US" sz="1800" dirty="0">
                    <a:solidFill>
                      <a:schemeClr val="tx1"/>
                    </a:solidFill>
                  </a:rPr>
                  <a:t>). In with the </a:t>
                </a:r>
                <a:r>
                  <a:rPr lang="en-US" sz="1800" u="sng" dirty="0">
                    <a:solidFill>
                      <a:schemeClr val="tx1"/>
                    </a:solidFill>
                  </a:rPr>
                  <a:t>maximum</a:t>
                </a:r>
                <a:r>
                  <a:rPr lang="en-US" sz="1800" dirty="0">
                    <a:solidFill>
                      <a:schemeClr val="tx1"/>
                    </a:solidFill>
                  </a:rPr>
                  <a:t> VI-AC TXOP of duration 4ms, the padding in two such Control frames can eat up 13% of transmit time.</a:t>
                </a:r>
                <a:endParaRPr lang="en-US" sz="1800" dirty="0"/>
              </a:p>
              <a:p>
                <a:pPr marL="800100" lvl="1" indent="-342900" algn="just">
                  <a:buFont typeface="Arial" panose="020B0604020202020204" pitchFamily="34" charset="0"/>
                  <a:buChar char="•"/>
                </a:pPr>
                <a:r>
                  <a:rPr lang="en-US" sz="1800" dirty="0"/>
                  <a:t>Note: In multi-user transmission, the required padding may be the largest among all the DSO STAs served.</a:t>
                </a:r>
                <a:endParaRPr lang="en-US" dirty="0">
                  <a:solidFill>
                    <a:schemeClr val="tx1"/>
                  </a:solidFill>
                </a:endParaRPr>
              </a:p>
              <a:p>
                <a:pPr marL="500062" indent="-342900" algn="just">
                  <a:buFont typeface="Arial" panose="020B0604020202020204" pitchFamily="34" charset="0"/>
                  <a:buChar char="•"/>
                </a:pPr>
                <a:r>
                  <a:rPr lang="en-US" dirty="0">
                    <a:solidFill>
                      <a:schemeClr val="tx1"/>
                    </a:solidFill>
                  </a:rPr>
                  <a:t>Since no sub-band switch is needed on primary channel, using padding on the primary channel is a waste of resources.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24000"/>
                <a:ext cx="7770813" cy="4418014"/>
              </a:xfrm>
              <a:blipFill>
                <a:blip r:embed="rId3"/>
                <a:stretch>
                  <a:fillRect t="-690" r="-628"/>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4C77B6FA-1E83-12B0-D12F-1C48A0EDF779}"/>
              </a:ext>
            </a:extLst>
          </p:cNvPr>
          <p:cNvPicPr>
            <a:picLocks noChangeAspect="1"/>
          </p:cNvPicPr>
          <p:nvPr/>
        </p:nvPicPr>
        <p:blipFill>
          <a:blip r:embed="rId4"/>
          <a:stretch>
            <a:fillRect/>
          </a:stretch>
        </p:blipFill>
        <p:spPr>
          <a:xfrm>
            <a:off x="6027738" y="4332879"/>
            <a:ext cx="2514600" cy="2002242"/>
          </a:xfrm>
          <a:prstGeom prst="rect">
            <a:avLst/>
          </a:prstGeom>
        </p:spPr>
      </p:pic>
      <p:grpSp>
        <p:nvGrpSpPr>
          <p:cNvPr id="31" name="Group 30">
            <a:extLst>
              <a:ext uri="{FF2B5EF4-FFF2-40B4-BE49-F238E27FC236}">
                <a16:creationId xmlns:a16="http://schemas.microsoft.com/office/drawing/2014/main" id="{AE9E189C-19F5-84DD-EE00-AC6020A7C84E}"/>
              </a:ext>
            </a:extLst>
          </p:cNvPr>
          <p:cNvGrpSpPr/>
          <p:nvPr/>
        </p:nvGrpSpPr>
        <p:grpSpPr>
          <a:xfrm>
            <a:off x="1066800" y="5181600"/>
            <a:ext cx="4267200" cy="549063"/>
            <a:chOff x="1057062" y="5336837"/>
            <a:chExt cx="4267200" cy="549063"/>
          </a:xfrm>
        </p:grpSpPr>
        <p:grpSp>
          <p:nvGrpSpPr>
            <p:cNvPr id="7" name="Group 6">
              <a:extLst>
                <a:ext uri="{FF2B5EF4-FFF2-40B4-BE49-F238E27FC236}">
                  <a16:creationId xmlns:a16="http://schemas.microsoft.com/office/drawing/2014/main" id="{3B07B63B-A1D7-CE84-3415-6E4F1F0CA055}"/>
                </a:ext>
              </a:extLst>
            </p:cNvPr>
            <p:cNvGrpSpPr/>
            <p:nvPr/>
          </p:nvGrpSpPr>
          <p:grpSpPr>
            <a:xfrm>
              <a:off x="1057062" y="5336837"/>
              <a:ext cx="4267200" cy="549063"/>
              <a:chOff x="2357306" y="5344698"/>
              <a:chExt cx="4267200" cy="549063"/>
            </a:xfrm>
          </p:grpSpPr>
          <p:grpSp>
            <p:nvGrpSpPr>
              <p:cNvPr id="9" name="Group 8">
                <a:extLst>
                  <a:ext uri="{FF2B5EF4-FFF2-40B4-BE49-F238E27FC236}">
                    <a16:creationId xmlns:a16="http://schemas.microsoft.com/office/drawing/2014/main" id="{917842BF-4C26-E6FD-DE5B-35CED057C565}"/>
                  </a:ext>
                </a:extLst>
              </p:cNvPr>
              <p:cNvGrpSpPr/>
              <p:nvPr/>
            </p:nvGrpSpPr>
            <p:grpSpPr>
              <a:xfrm>
                <a:off x="2357306" y="5403277"/>
                <a:ext cx="4267200" cy="490484"/>
                <a:chOff x="2057400" y="2649379"/>
                <a:chExt cx="4267200" cy="490484"/>
              </a:xfrm>
            </p:grpSpPr>
            <p:cxnSp>
              <p:nvCxnSpPr>
                <p:cNvPr id="11" name="Straight Arrow Connector 10">
                  <a:extLst>
                    <a:ext uri="{FF2B5EF4-FFF2-40B4-BE49-F238E27FC236}">
                      <a16:creationId xmlns:a16="http://schemas.microsoft.com/office/drawing/2014/main" id="{761B4D09-9AC0-1390-6C06-B2088F21AF4E}"/>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B8570E24-78B6-86B4-0D95-156E83228BEE}"/>
                    </a:ext>
                  </a:extLst>
                </p:cNvPr>
                <p:cNvSpPr txBox="1"/>
                <p:nvPr/>
              </p:nvSpPr>
              <p:spPr>
                <a:xfrm>
                  <a:off x="2266935" y="2649379"/>
                  <a:ext cx="663431"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a:t>
                  </a:r>
                </a:p>
              </p:txBody>
            </p:sp>
            <p:sp>
              <p:nvSpPr>
                <p:cNvPr id="13" name="TextBox 12">
                  <a:extLst>
                    <a:ext uri="{FF2B5EF4-FFF2-40B4-BE49-F238E27FC236}">
                      <a16:creationId xmlns:a16="http://schemas.microsoft.com/office/drawing/2014/main" id="{C4C34E40-2E91-43BC-4315-456F3F521677}"/>
                    </a:ext>
                  </a:extLst>
                </p:cNvPr>
                <p:cNvSpPr txBox="1"/>
                <p:nvPr/>
              </p:nvSpPr>
              <p:spPr>
                <a:xfrm>
                  <a:off x="3743537" y="2893642"/>
                  <a:ext cx="569037"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a:t>
                  </a:r>
                </a:p>
              </p:txBody>
            </p:sp>
            <p:sp>
              <p:nvSpPr>
                <p:cNvPr id="14" name="TextBox 13">
                  <a:extLst>
                    <a:ext uri="{FF2B5EF4-FFF2-40B4-BE49-F238E27FC236}">
                      <a16:creationId xmlns:a16="http://schemas.microsoft.com/office/drawing/2014/main" id="{3E2E10E2-60DD-6F85-3AC6-82B631608E89}"/>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10" name="Straight Arrow Connector 9">
                <a:extLst>
                  <a:ext uri="{FF2B5EF4-FFF2-40B4-BE49-F238E27FC236}">
                    <a16:creationId xmlns:a16="http://schemas.microsoft.com/office/drawing/2014/main" id="{0BD5C878-AC02-E070-C096-D8CF469292F3}"/>
                  </a:ext>
                </a:extLst>
              </p:cNvPr>
              <p:cNvCxnSpPr>
                <a:cxnSpLocks/>
              </p:cNvCxnSpPr>
              <p:nvPr/>
            </p:nvCxnSpPr>
            <p:spPr bwMode="auto">
              <a:xfrm>
                <a:off x="3130288" y="5344698"/>
                <a:ext cx="851176"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sp>
          <p:nvSpPr>
            <p:cNvPr id="29" name="TextBox 28">
              <a:extLst>
                <a:ext uri="{FF2B5EF4-FFF2-40B4-BE49-F238E27FC236}">
                  <a16:creationId xmlns:a16="http://schemas.microsoft.com/office/drawing/2014/main" id="{31D3D7AA-E43C-F7C5-B61D-E55C594ABB47}"/>
                </a:ext>
              </a:extLst>
            </p:cNvPr>
            <p:cNvSpPr txBox="1"/>
            <p:nvPr/>
          </p:nvSpPr>
          <p:spPr>
            <a:xfrm>
              <a:off x="1830044" y="5395415"/>
              <a:ext cx="716825" cy="246221"/>
            </a:xfrm>
            <a:prstGeom prst="rect">
              <a:avLst/>
            </a:prstGeom>
            <a:pattFill prst="wdDnDiag">
              <a:fgClr>
                <a:schemeClr val="accent2">
                  <a:lumMod val="40000"/>
                  <a:lumOff val="60000"/>
                </a:schemeClr>
              </a:fgClr>
              <a:bgClr>
                <a:schemeClr val="bg1"/>
              </a:bgClr>
            </a:pattFill>
            <a:ln>
              <a:solidFill>
                <a:schemeClr val="tx1"/>
              </a:solidFill>
            </a:ln>
          </p:spPr>
          <p:txBody>
            <a:bodyPr wrap="square" rtlCol="0">
              <a:spAutoFit/>
            </a:bodyPr>
            <a:lstStyle/>
            <a:p>
              <a:pPr algn="ctr"/>
              <a:r>
                <a:rPr lang="en-US" sz="1000" dirty="0">
                  <a:solidFill>
                    <a:schemeClr val="tx1"/>
                  </a:solidFill>
                </a:rPr>
                <a:t>(padding)</a:t>
              </a:r>
            </a:p>
          </p:txBody>
        </p:sp>
      </p:grpSp>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1</a:t>
            </a:r>
            <a:endParaRPr lang="en-GB" dirty="0"/>
          </a:p>
        </p:txBody>
      </p:sp>
      <p:sp>
        <p:nvSpPr>
          <p:cNvPr id="3" name="Content Placeholder 2"/>
          <p:cNvSpPr>
            <a:spLocks noGrp="1"/>
          </p:cNvSpPr>
          <p:nvPr>
            <p:ph idx="1"/>
          </p:nvPr>
        </p:nvSpPr>
        <p:spPr>
          <a:xfrm>
            <a:off x="685801" y="1676400"/>
            <a:ext cx="7770813" cy="2856814"/>
          </a:xfrm>
        </p:spPr>
        <p:txBody>
          <a:bodyPr/>
          <a:lstStyle/>
          <a:p>
            <a:pPr marL="285750" indent="-285750" algn="just">
              <a:buFont typeface="Arial" panose="020B0604020202020204" pitchFamily="34" charset="0"/>
              <a:buChar char="•"/>
            </a:pPr>
            <a:r>
              <a:rPr lang="en-US" sz="1500" dirty="0"/>
              <a:t>The sub-band switch initial control (SBS IC) frame may include indication for DSO STAs served later in the TXOP. </a:t>
            </a:r>
          </a:p>
          <a:p>
            <a:pPr marL="285750" indent="-285750" algn="just">
              <a:buFont typeface="Arial" panose="020B0604020202020204" pitchFamily="34" charset="0"/>
              <a:buChar char="•"/>
            </a:pPr>
            <a:r>
              <a:rPr lang="en-US" sz="1500" dirty="0"/>
              <a:t>The SBS IC frame may not solicit an ACK/CTS response from DSO STAs served later in the TXOP. </a:t>
            </a:r>
          </a:p>
          <a:p>
            <a:pPr marL="585788" lvl="1" indent="-285750" algn="just">
              <a:buFont typeface="Arial" panose="020B0604020202020204" pitchFamily="34" charset="0"/>
              <a:buChar char="•"/>
            </a:pPr>
            <a:r>
              <a:rPr lang="en-US" dirty="0"/>
              <a:t>During the time required for such DSO STAs to switch, the AP can: </a:t>
            </a:r>
          </a:p>
          <a:p>
            <a:pPr marL="885825" lvl="2" indent="-285750" algn="just">
              <a:buFont typeface="Arial" panose="020B0604020202020204" pitchFamily="34" charset="0"/>
              <a:buChar char="•"/>
            </a:pPr>
            <a:r>
              <a:rPr lang="en-US" sz="1400" dirty="0"/>
              <a:t>Send data/control signaling to other STAs which are not performing sub-band switching.</a:t>
            </a:r>
          </a:p>
          <a:p>
            <a:pPr marL="885825" lvl="2" indent="-285750" algn="just">
              <a:buFont typeface="Arial" panose="020B0604020202020204" pitchFamily="34" charset="0"/>
              <a:buChar char="•"/>
            </a:pPr>
            <a:r>
              <a:rPr lang="en-US" sz="1400" dirty="0"/>
              <a:t>Serve the DSO STAs which have already switched.</a:t>
            </a:r>
          </a:p>
          <a:p>
            <a:pPr marL="885825" lvl="2"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500" dirty="0"/>
              <a:t>Note: ACK/CTS may still be solicited from some of the DSO STAs.</a:t>
            </a:r>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7" name="Straight Arrow Connector 6">
            <a:extLst>
              <a:ext uri="{FF2B5EF4-FFF2-40B4-BE49-F238E27FC236}">
                <a16:creationId xmlns:a16="http://schemas.microsoft.com/office/drawing/2014/main" id="{D9DACDFC-D0C7-6F32-038E-83A70F0873A9}"/>
              </a:ext>
            </a:extLst>
          </p:cNvPr>
          <p:cNvCxnSpPr>
            <a:cxnSpLocks/>
          </p:cNvCxnSpPr>
          <p:nvPr/>
        </p:nvCxnSpPr>
        <p:spPr bwMode="auto">
          <a:xfrm flipV="1">
            <a:off x="2348408" y="5867400"/>
            <a:ext cx="4447183" cy="9697"/>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12D0E469-114F-142A-F6E6-FA300E97509D}"/>
              </a:ext>
            </a:extLst>
          </p:cNvPr>
          <p:cNvSpPr txBox="1"/>
          <p:nvPr/>
        </p:nvSpPr>
        <p:spPr>
          <a:xfrm>
            <a:off x="6722181" y="5738597"/>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10" name="Straight Arrow Connector 9">
            <a:extLst>
              <a:ext uri="{FF2B5EF4-FFF2-40B4-BE49-F238E27FC236}">
                <a16:creationId xmlns:a16="http://schemas.microsoft.com/office/drawing/2014/main" id="{550A83DC-29CF-9092-C5F8-A67F7CC85A1D}"/>
              </a:ext>
            </a:extLst>
          </p:cNvPr>
          <p:cNvCxnSpPr>
            <a:cxnSpLocks/>
          </p:cNvCxnSpPr>
          <p:nvPr/>
        </p:nvCxnSpPr>
        <p:spPr bwMode="auto">
          <a:xfrm flipV="1">
            <a:off x="2348408" y="4954670"/>
            <a:ext cx="0" cy="928865"/>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1" name="TextBox 10">
            <a:extLst>
              <a:ext uri="{FF2B5EF4-FFF2-40B4-BE49-F238E27FC236}">
                <a16:creationId xmlns:a16="http://schemas.microsoft.com/office/drawing/2014/main" id="{073FD598-356B-C2EC-C34B-779D1FA234B6}"/>
              </a:ext>
            </a:extLst>
          </p:cNvPr>
          <p:cNvSpPr txBox="1"/>
          <p:nvPr/>
        </p:nvSpPr>
        <p:spPr>
          <a:xfrm rot="16200000">
            <a:off x="1736570" y="5329013"/>
            <a:ext cx="919171"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12" name="Straight Arrow Connector 11">
            <a:extLst>
              <a:ext uri="{FF2B5EF4-FFF2-40B4-BE49-F238E27FC236}">
                <a16:creationId xmlns:a16="http://schemas.microsoft.com/office/drawing/2014/main" id="{A53DBA0C-B88F-E953-B170-4D8B26BF8606}"/>
              </a:ext>
            </a:extLst>
          </p:cNvPr>
          <p:cNvCxnSpPr>
            <a:cxnSpLocks/>
          </p:cNvCxnSpPr>
          <p:nvPr/>
        </p:nvCxnSpPr>
        <p:spPr bwMode="auto">
          <a:xfrm>
            <a:off x="2562590" y="5131532"/>
            <a:ext cx="3972549" cy="9697"/>
          </a:xfrm>
          <a:prstGeom prst="straightConnector1">
            <a:avLst/>
          </a:prstGeom>
          <a:solidFill>
            <a:schemeClr val="accent1"/>
          </a:solidFill>
          <a:ln w="12700" cap="flat" cmpd="sng" algn="ctr">
            <a:solidFill>
              <a:schemeClr val="tx1"/>
            </a:solidFill>
            <a:prstDash val="dash"/>
            <a:round/>
            <a:headEnd type="triangle"/>
            <a:tailEnd type="triangle"/>
          </a:ln>
        </p:spPr>
      </p:cxnSp>
      <p:graphicFrame>
        <p:nvGraphicFramePr>
          <p:cNvPr id="16" name="Table 15">
            <a:extLst>
              <a:ext uri="{FF2B5EF4-FFF2-40B4-BE49-F238E27FC236}">
                <a16:creationId xmlns:a16="http://schemas.microsoft.com/office/drawing/2014/main" id="{6039F778-3233-8000-8C17-61FA3E5C1029}"/>
              </a:ext>
            </a:extLst>
          </p:cNvPr>
          <p:cNvGraphicFramePr>
            <a:graphicFrameLocks noGrp="1"/>
          </p:cNvGraphicFramePr>
          <p:nvPr>
            <p:extLst>
              <p:ext uri="{D42A27DB-BD31-4B8C-83A1-F6EECF244321}">
                <p14:modId xmlns:p14="http://schemas.microsoft.com/office/powerpoint/2010/main" val="2606935789"/>
              </p:ext>
            </p:extLst>
          </p:nvPr>
        </p:nvGraphicFramePr>
        <p:xfrm>
          <a:off x="3615819" y="5380418"/>
          <a:ext cx="1274772" cy="487680"/>
        </p:xfrm>
        <a:graphic>
          <a:graphicData uri="http://schemas.openxmlformats.org/drawingml/2006/table">
            <a:tbl>
              <a:tblPr firstRow="1" bandRow="1">
                <a:tableStyleId>{F5AB1C69-6EDB-4FF4-983F-18BD219EF322}</a:tableStyleId>
              </a:tblPr>
              <a:tblGrid>
                <a:gridCol w="1274772">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24" name="Table 23">
            <a:extLst>
              <a:ext uri="{FF2B5EF4-FFF2-40B4-BE49-F238E27FC236}">
                <a16:creationId xmlns:a16="http://schemas.microsoft.com/office/drawing/2014/main" id="{718B776B-37BD-58E6-47E5-EB33534DF2BB}"/>
              </a:ext>
            </a:extLst>
          </p:cNvPr>
          <p:cNvGraphicFramePr>
            <a:graphicFrameLocks noGrp="1"/>
          </p:cNvGraphicFramePr>
          <p:nvPr>
            <p:extLst>
              <p:ext uri="{D42A27DB-BD31-4B8C-83A1-F6EECF244321}">
                <p14:modId xmlns:p14="http://schemas.microsoft.com/office/powerpoint/2010/main" val="1979316378"/>
              </p:ext>
            </p:extLst>
          </p:nvPr>
        </p:nvGraphicFramePr>
        <p:xfrm>
          <a:off x="2612091" y="5366150"/>
          <a:ext cx="413545" cy="502920"/>
        </p:xfrm>
        <a:graphic>
          <a:graphicData uri="http://schemas.openxmlformats.org/drawingml/2006/table">
            <a:tbl>
              <a:tblPr firstRow="1" bandRow="1">
                <a:tableStyleId>{F5AB1C69-6EDB-4FF4-983F-18BD219EF322}</a:tableStyleId>
              </a:tblPr>
              <a:tblGrid>
                <a:gridCol w="413545">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5" name="TextBox 24">
            <a:extLst>
              <a:ext uri="{FF2B5EF4-FFF2-40B4-BE49-F238E27FC236}">
                <a16:creationId xmlns:a16="http://schemas.microsoft.com/office/drawing/2014/main" id="{659B9152-59AF-B97B-9501-D0C3EDB787E9}"/>
              </a:ext>
            </a:extLst>
          </p:cNvPr>
          <p:cNvSpPr txBox="1"/>
          <p:nvPr/>
        </p:nvSpPr>
        <p:spPr>
          <a:xfrm rot="16200000">
            <a:off x="2601309" y="5426530"/>
            <a:ext cx="429431" cy="400110"/>
          </a:xfrm>
          <a:prstGeom prst="rect">
            <a:avLst/>
          </a:prstGeom>
          <a:solidFill>
            <a:schemeClr val="bg1">
              <a:alpha val="80000"/>
            </a:schemeClr>
          </a:solidFill>
        </p:spPr>
        <p:txBody>
          <a:bodyPr wrap="square" rtlCol="0">
            <a:spAutoFit/>
          </a:bodyPr>
          <a:lstStyle/>
          <a:p>
            <a:pPr algn="ctr"/>
            <a:r>
              <a:rPr lang="en-US" sz="1000" dirty="0">
                <a:solidFill>
                  <a:schemeClr val="tx1"/>
                </a:solidFill>
              </a:rPr>
              <a:t>SBS IC</a:t>
            </a:r>
          </a:p>
        </p:txBody>
      </p:sp>
      <p:graphicFrame>
        <p:nvGraphicFramePr>
          <p:cNvPr id="36" name="Table 35">
            <a:extLst>
              <a:ext uri="{FF2B5EF4-FFF2-40B4-BE49-F238E27FC236}">
                <a16:creationId xmlns:a16="http://schemas.microsoft.com/office/drawing/2014/main" id="{F23AB359-75D2-47EC-0E6A-7CD515176F4A}"/>
              </a:ext>
            </a:extLst>
          </p:cNvPr>
          <p:cNvGraphicFramePr>
            <a:graphicFrameLocks noGrp="1"/>
          </p:cNvGraphicFramePr>
          <p:nvPr>
            <p:extLst>
              <p:ext uri="{D42A27DB-BD31-4B8C-83A1-F6EECF244321}">
                <p14:modId xmlns:p14="http://schemas.microsoft.com/office/powerpoint/2010/main" val="242820402"/>
              </p:ext>
            </p:extLst>
          </p:nvPr>
        </p:nvGraphicFramePr>
        <p:xfrm>
          <a:off x="5408644" y="5390769"/>
          <a:ext cx="1126495" cy="487680"/>
        </p:xfrm>
        <a:graphic>
          <a:graphicData uri="http://schemas.openxmlformats.org/drawingml/2006/table">
            <a:tbl>
              <a:tblPr firstRow="1" bandRow="1">
                <a:tableStyleId>{F5AB1C69-6EDB-4FF4-983F-18BD219EF322}</a:tableStyleId>
              </a:tblPr>
              <a:tblGrid>
                <a:gridCol w="1126495">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38" name="TextBox 37">
            <a:extLst>
              <a:ext uri="{FF2B5EF4-FFF2-40B4-BE49-F238E27FC236}">
                <a16:creationId xmlns:a16="http://schemas.microsoft.com/office/drawing/2014/main" id="{D2EE8CCB-256C-FDF7-B97F-7B8B292B83DB}"/>
              </a:ext>
            </a:extLst>
          </p:cNvPr>
          <p:cNvSpPr txBox="1"/>
          <p:nvPr/>
        </p:nvSpPr>
        <p:spPr>
          <a:xfrm>
            <a:off x="4244050" y="5020762"/>
            <a:ext cx="646541" cy="261610"/>
          </a:xfrm>
          <a:prstGeom prst="rect">
            <a:avLst/>
          </a:prstGeom>
          <a:solidFill>
            <a:schemeClr val="bg1"/>
          </a:solidFill>
        </p:spPr>
        <p:txBody>
          <a:bodyPr wrap="square" rtlCol="0">
            <a:spAutoFit/>
          </a:bodyPr>
          <a:lstStyle/>
          <a:p>
            <a:pPr algn="ctr"/>
            <a:r>
              <a:rPr lang="en-US" sz="1100" dirty="0">
                <a:solidFill>
                  <a:schemeClr val="tx1"/>
                </a:solidFill>
              </a:rPr>
              <a:t>TXOP</a:t>
            </a:r>
          </a:p>
        </p:txBody>
      </p:sp>
      <p:sp>
        <p:nvSpPr>
          <p:cNvPr id="41" name="TextBox 40">
            <a:extLst>
              <a:ext uri="{FF2B5EF4-FFF2-40B4-BE49-F238E27FC236}">
                <a16:creationId xmlns:a16="http://schemas.microsoft.com/office/drawing/2014/main" id="{B02B2BB0-03E2-3A91-903E-D67D9EB2E00E}"/>
              </a:ext>
            </a:extLst>
          </p:cNvPr>
          <p:cNvSpPr txBox="1"/>
          <p:nvPr/>
        </p:nvSpPr>
        <p:spPr>
          <a:xfrm>
            <a:off x="4966791" y="5476359"/>
            <a:ext cx="411167" cy="307777"/>
          </a:xfrm>
          <a:prstGeom prst="rect">
            <a:avLst/>
          </a:prstGeom>
          <a:noFill/>
        </p:spPr>
        <p:txBody>
          <a:bodyPr wrap="square" rtlCol="0">
            <a:spAutoFit/>
          </a:bodyPr>
          <a:lstStyle/>
          <a:p>
            <a:pPr algn="ctr"/>
            <a:r>
              <a:rPr lang="en-US" sz="1400" b="1" dirty="0">
                <a:solidFill>
                  <a:schemeClr val="tx1"/>
                </a:solidFill>
              </a:rPr>
              <a:t>…</a:t>
            </a:r>
          </a:p>
        </p:txBody>
      </p:sp>
      <p:sp>
        <p:nvSpPr>
          <p:cNvPr id="42" name="TextBox 41">
            <a:extLst>
              <a:ext uri="{FF2B5EF4-FFF2-40B4-BE49-F238E27FC236}">
                <a16:creationId xmlns:a16="http://schemas.microsoft.com/office/drawing/2014/main" id="{D83E86C3-B991-D3CB-0567-F4697E21CD99}"/>
              </a:ext>
            </a:extLst>
          </p:cNvPr>
          <p:cNvSpPr txBox="1"/>
          <p:nvPr/>
        </p:nvSpPr>
        <p:spPr>
          <a:xfrm>
            <a:off x="3184024" y="5485093"/>
            <a:ext cx="411167" cy="307777"/>
          </a:xfrm>
          <a:prstGeom prst="rect">
            <a:avLst/>
          </a:prstGeom>
          <a:noFill/>
        </p:spPr>
        <p:txBody>
          <a:bodyPr wrap="square" rtlCol="0">
            <a:spAutoFit/>
          </a:bodyPr>
          <a:lstStyle/>
          <a:p>
            <a:pPr algn="ctr"/>
            <a:r>
              <a:rPr lang="en-US" sz="1400" b="1" dirty="0">
                <a:solidFill>
                  <a:schemeClr val="tx1"/>
                </a:solidFill>
              </a:rPr>
              <a:t>…</a:t>
            </a:r>
          </a:p>
        </p:txBody>
      </p:sp>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1 - examples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45" name="Straight Arrow Connector 44">
            <a:extLst>
              <a:ext uri="{FF2B5EF4-FFF2-40B4-BE49-F238E27FC236}">
                <a16:creationId xmlns:a16="http://schemas.microsoft.com/office/drawing/2014/main" id="{725DED81-E02E-E262-1E5D-59B038A08FE4}"/>
              </a:ext>
            </a:extLst>
          </p:cNvPr>
          <p:cNvCxnSpPr>
            <a:cxnSpLocks/>
          </p:cNvCxnSpPr>
          <p:nvPr/>
        </p:nvCxnSpPr>
        <p:spPr bwMode="auto">
          <a:xfrm flipV="1">
            <a:off x="1176936" y="3229537"/>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46" name="TextBox 45">
            <a:extLst>
              <a:ext uri="{FF2B5EF4-FFF2-40B4-BE49-F238E27FC236}">
                <a16:creationId xmlns:a16="http://schemas.microsoft.com/office/drawing/2014/main" id="{EE0DBDE0-011D-7FF3-2563-C37576FE98FD}"/>
              </a:ext>
            </a:extLst>
          </p:cNvPr>
          <p:cNvSpPr txBox="1"/>
          <p:nvPr/>
        </p:nvSpPr>
        <p:spPr>
          <a:xfrm>
            <a:off x="7915012" y="3208330"/>
            <a:ext cx="632716" cy="276999"/>
          </a:xfrm>
          <a:prstGeom prst="rect">
            <a:avLst/>
          </a:prstGeom>
          <a:noFill/>
        </p:spPr>
        <p:txBody>
          <a:bodyPr wrap="square" rtlCol="0">
            <a:spAutoFit/>
          </a:bodyPr>
          <a:lstStyle/>
          <a:p>
            <a:pPr algn="ctr"/>
            <a:r>
              <a:rPr lang="en-US" sz="1200" dirty="0">
                <a:solidFill>
                  <a:sysClr val="windowText" lastClr="000000"/>
                </a:solidFill>
              </a:rPr>
              <a:t>Time</a:t>
            </a:r>
          </a:p>
        </p:txBody>
      </p:sp>
      <p:sp>
        <p:nvSpPr>
          <p:cNvPr id="47" name="TextBox 46">
            <a:extLst>
              <a:ext uri="{FF2B5EF4-FFF2-40B4-BE49-F238E27FC236}">
                <a16:creationId xmlns:a16="http://schemas.microsoft.com/office/drawing/2014/main" id="{B4460708-EA71-4199-ABDF-C195A07B831F}"/>
              </a:ext>
            </a:extLst>
          </p:cNvPr>
          <p:cNvSpPr txBox="1"/>
          <p:nvPr/>
        </p:nvSpPr>
        <p:spPr>
          <a:xfrm>
            <a:off x="2290526" y="3454474"/>
            <a:ext cx="1526204" cy="400110"/>
          </a:xfrm>
          <a:prstGeom prst="rect">
            <a:avLst/>
          </a:prstGeom>
          <a:noFill/>
        </p:spPr>
        <p:txBody>
          <a:bodyPr wrap="square" rtlCol="0">
            <a:spAutoFit/>
          </a:bodyPr>
          <a:lstStyle/>
          <a:p>
            <a:pPr algn="ctr"/>
            <a:r>
              <a:rPr lang="en-US" sz="1000" dirty="0">
                <a:solidFill>
                  <a:sysClr val="windowText" lastClr="000000"/>
                </a:solidFill>
              </a:rPr>
              <a:t>Transmission Start Time for DSO STAs 2-4</a:t>
            </a:r>
          </a:p>
        </p:txBody>
      </p:sp>
      <p:sp>
        <p:nvSpPr>
          <p:cNvPr id="48" name="TextBox 47">
            <a:extLst>
              <a:ext uri="{FF2B5EF4-FFF2-40B4-BE49-F238E27FC236}">
                <a16:creationId xmlns:a16="http://schemas.microsoft.com/office/drawing/2014/main" id="{4C8D861B-BCBE-50E9-2CF5-26F36E126FE4}"/>
              </a:ext>
            </a:extLst>
          </p:cNvPr>
          <p:cNvSpPr txBox="1"/>
          <p:nvPr/>
        </p:nvSpPr>
        <p:spPr>
          <a:xfrm>
            <a:off x="6311693" y="3397587"/>
            <a:ext cx="1397657" cy="400110"/>
          </a:xfrm>
          <a:prstGeom prst="rect">
            <a:avLst/>
          </a:prstGeom>
          <a:noFill/>
        </p:spPr>
        <p:txBody>
          <a:bodyPr wrap="square" rtlCol="0">
            <a:spAutoFit/>
          </a:bodyPr>
          <a:lstStyle/>
          <a:p>
            <a:pPr algn="ctr"/>
            <a:r>
              <a:rPr lang="en-US" sz="1000" dirty="0">
                <a:solidFill>
                  <a:sysClr val="windowText" lastClr="000000"/>
                </a:solidFill>
              </a:rPr>
              <a:t>STAs 2-4 switch back to primary channel</a:t>
            </a:r>
          </a:p>
        </p:txBody>
      </p:sp>
      <p:cxnSp>
        <p:nvCxnSpPr>
          <p:cNvPr id="49" name="Straight Arrow Connector 48">
            <a:extLst>
              <a:ext uri="{FF2B5EF4-FFF2-40B4-BE49-F238E27FC236}">
                <a16:creationId xmlns:a16="http://schemas.microsoft.com/office/drawing/2014/main" id="{155B4ABB-F7A3-BFA6-2E69-991A46BFFA1D}"/>
              </a:ext>
            </a:extLst>
          </p:cNvPr>
          <p:cNvCxnSpPr>
            <a:cxnSpLocks/>
          </p:cNvCxnSpPr>
          <p:nvPr/>
        </p:nvCxnSpPr>
        <p:spPr bwMode="auto">
          <a:xfrm flipV="1">
            <a:off x="1176936" y="191857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50" name="TextBox 49">
            <a:extLst>
              <a:ext uri="{FF2B5EF4-FFF2-40B4-BE49-F238E27FC236}">
                <a16:creationId xmlns:a16="http://schemas.microsoft.com/office/drawing/2014/main" id="{D8933950-C7FD-35B8-94E5-C96D2F5CFDE4}"/>
              </a:ext>
            </a:extLst>
          </p:cNvPr>
          <p:cNvSpPr txBox="1"/>
          <p:nvPr/>
        </p:nvSpPr>
        <p:spPr>
          <a:xfrm rot="16200000">
            <a:off x="365821" y="2526478"/>
            <a:ext cx="1317725" cy="276999"/>
          </a:xfrm>
          <a:prstGeom prst="rect">
            <a:avLst/>
          </a:prstGeom>
          <a:noFill/>
        </p:spPr>
        <p:txBody>
          <a:bodyPr wrap="square" rtlCol="0">
            <a:spAutoFit/>
          </a:bodyPr>
          <a:lstStyle/>
          <a:p>
            <a:pPr algn="ctr"/>
            <a:r>
              <a:rPr lang="en-US" sz="1200" dirty="0">
                <a:solidFill>
                  <a:sysClr val="windowText" lastClr="000000"/>
                </a:solidFill>
              </a:rPr>
              <a:t>Frequency</a:t>
            </a:r>
          </a:p>
        </p:txBody>
      </p:sp>
      <p:cxnSp>
        <p:nvCxnSpPr>
          <p:cNvPr id="51" name="Straight Arrow Connector 50">
            <a:extLst>
              <a:ext uri="{FF2B5EF4-FFF2-40B4-BE49-F238E27FC236}">
                <a16:creationId xmlns:a16="http://schemas.microsoft.com/office/drawing/2014/main" id="{3876D317-2B77-E26A-0207-BD48DE0297E0}"/>
              </a:ext>
            </a:extLst>
          </p:cNvPr>
          <p:cNvCxnSpPr>
            <a:cxnSpLocks/>
          </p:cNvCxnSpPr>
          <p:nvPr/>
        </p:nvCxnSpPr>
        <p:spPr bwMode="auto">
          <a:xfrm>
            <a:off x="1361892" y="2056321"/>
            <a:ext cx="5703302" cy="3635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52" name="TextBox 51">
            <a:extLst>
              <a:ext uri="{FF2B5EF4-FFF2-40B4-BE49-F238E27FC236}">
                <a16:creationId xmlns:a16="http://schemas.microsoft.com/office/drawing/2014/main" id="{8A73F8B7-01DE-6190-F2B1-972E2EA8A578}"/>
              </a:ext>
            </a:extLst>
          </p:cNvPr>
          <p:cNvSpPr txBox="1"/>
          <p:nvPr/>
        </p:nvSpPr>
        <p:spPr>
          <a:xfrm>
            <a:off x="2687354" y="1913303"/>
            <a:ext cx="1304076" cy="276999"/>
          </a:xfrm>
          <a:prstGeom prst="rect">
            <a:avLst/>
          </a:prstGeom>
          <a:solidFill>
            <a:schemeClr val="bg1"/>
          </a:solidFill>
        </p:spPr>
        <p:txBody>
          <a:bodyPr wrap="square" rtlCol="0">
            <a:spAutoFit/>
          </a:bodyPr>
          <a:lstStyle/>
          <a:p>
            <a:pPr algn="ctr"/>
            <a:r>
              <a:rPr lang="en-US" sz="1200" dirty="0">
                <a:solidFill>
                  <a:sysClr val="windowText" lastClr="000000"/>
                </a:solidFill>
              </a:rPr>
              <a:t>TXOP Duration</a:t>
            </a:r>
          </a:p>
        </p:txBody>
      </p:sp>
      <p:graphicFrame>
        <p:nvGraphicFramePr>
          <p:cNvPr id="53" name="Table 52">
            <a:extLst>
              <a:ext uri="{FF2B5EF4-FFF2-40B4-BE49-F238E27FC236}">
                <a16:creationId xmlns:a16="http://schemas.microsoft.com/office/drawing/2014/main" id="{530F0A73-5416-D1DF-913F-8FEA08E5BA5F}"/>
              </a:ext>
            </a:extLst>
          </p:cNvPr>
          <p:cNvGraphicFramePr>
            <a:graphicFrameLocks noGrp="1"/>
          </p:cNvGraphicFramePr>
          <p:nvPr>
            <p:extLst>
              <p:ext uri="{D42A27DB-BD31-4B8C-83A1-F6EECF244321}">
                <p14:modId xmlns:p14="http://schemas.microsoft.com/office/powerpoint/2010/main" val="1288958329"/>
              </p:ext>
            </p:extLst>
          </p:nvPr>
        </p:nvGraphicFramePr>
        <p:xfrm>
          <a:off x="1456982" y="2224025"/>
          <a:ext cx="503518" cy="1005840"/>
        </p:xfrm>
        <a:graphic>
          <a:graphicData uri="http://schemas.openxmlformats.org/drawingml/2006/table">
            <a:tbl>
              <a:tblPr firstRow="1" bandRow="1">
                <a:tableStyleId>{F5AB1C69-6EDB-4FF4-983F-18BD219EF322}</a:tableStyleId>
              </a:tblPr>
              <a:tblGrid>
                <a:gridCol w="503518">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cxnSp>
        <p:nvCxnSpPr>
          <p:cNvPr id="54" name="Straight Connector 53">
            <a:extLst>
              <a:ext uri="{FF2B5EF4-FFF2-40B4-BE49-F238E27FC236}">
                <a16:creationId xmlns:a16="http://schemas.microsoft.com/office/drawing/2014/main" id="{0A0E0682-59B2-5498-9615-8CA6DD71482B}"/>
              </a:ext>
            </a:extLst>
          </p:cNvPr>
          <p:cNvCxnSpPr/>
          <p:nvPr/>
        </p:nvCxnSpPr>
        <p:spPr bwMode="auto">
          <a:xfrm>
            <a:off x="7065194" y="1850238"/>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graphicFrame>
        <p:nvGraphicFramePr>
          <p:cNvPr id="55" name="Table 54">
            <a:extLst>
              <a:ext uri="{FF2B5EF4-FFF2-40B4-BE49-F238E27FC236}">
                <a16:creationId xmlns:a16="http://schemas.microsoft.com/office/drawing/2014/main" id="{D269765D-F0F7-8C5A-2A5F-BEDC6DCA315B}"/>
              </a:ext>
            </a:extLst>
          </p:cNvPr>
          <p:cNvGraphicFramePr>
            <a:graphicFrameLocks noGrp="1"/>
          </p:cNvGraphicFramePr>
          <p:nvPr>
            <p:extLst>
              <p:ext uri="{D42A27DB-BD31-4B8C-83A1-F6EECF244321}">
                <p14:modId xmlns:p14="http://schemas.microsoft.com/office/powerpoint/2010/main" val="4098218504"/>
              </p:ext>
            </p:extLst>
          </p:nvPr>
        </p:nvGraphicFramePr>
        <p:xfrm>
          <a:off x="4096635" y="2254505"/>
          <a:ext cx="2224434" cy="975360"/>
        </p:xfrm>
        <a:graphic>
          <a:graphicData uri="http://schemas.openxmlformats.org/drawingml/2006/table">
            <a:tbl>
              <a:tblPr firstRow="1" bandRow="1">
                <a:tableStyleId>{F5AB1C69-6EDB-4FF4-983F-18BD219EF322}</a:tableStyleId>
              </a:tblPr>
              <a:tblGrid>
                <a:gridCol w="2224434">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MPDUs for DSO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56" name="TextBox 55">
            <a:extLst>
              <a:ext uri="{FF2B5EF4-FFF2-40B4-BE49-F238E27FC236}">
                <a16:creationId xmlns:a16="http://schemas.microsoft.com/office/drawing/2014/main" id="{EC4FCD44-64A8-F524-8EDD-EA5281159106}"/>
              </a:ext>
            </a:extLst>
          </p:cNvPr>
          <p:cNvSpPr txBox="1"/>
          <p:nvPr/>
        </p:nvSpPr>
        <p:spPr>
          <a:xfrm rot="16200000">
            <a:off x="1243235" y="2526889"/>
            <a:ext cx="943685"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SBS IC for DSO STAs</a:t>
            </a:r>
          </a:p>
        </p:txBody>
      </p:sp>
      <p:graphicFrame>
        <p:nvGraphicFramePr>
          <p:cNvPr id="57" name="Table 56">
            <a:extLst>
              <a:ext uri="{FF2B5EF4-FFF2-40B4-BE49-F238E27FC236}">
                <a16:creationId xmlns:a16="http://schemas.microsoft.com/office/drawing/2014/main" id="{8A9F2B9B-CE8C-D9DA-32EB-E737F91FE474}"/>
              </a:ext>
            </a:extLst>
          </p:cNvPr>
          <p:cNvGraphicFramePr>
            <a:graphicFrameLocks noGrp="1"/>
          </p:cNvGraphicFramePr>
          <p:nvPr>
            <p:extLst>
              <p:ext uri="{D42A27DB-BD31-4B8C-83A1-F6EECF244321}">
                <p14:modId xmlns:p14="http://schemas.microsoft.com/office/powerpoint/2010/main" val="200142690"/>
              </p:ext>
            </p:extLst>
          </p:nvPr>
        </p:nvGraphicFramePr>
        <p:xfrm>
          <a:off x="6589235" y="224048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58" name="TextBox 57">
            <a:extLst>
              <a:ext uri="{FF2B5EF4-FFF2-40B4-BE49-F238E27FC236}">
                <a16:creationId xmlns:a16="http://schemas.microsoft.com/office/drawing/2014/main" id="{9B886C26-473B-EEA8-E602-D16D7CAD8EF9}"/>
              </a:ext>
            </a:extLst>
          </p:cNvPr>
          <p:cNvSpPr txBox="1"/>
          <p:nvPr/>
        </p:nvSpPr>
        <p:spPr>
          <a:xfrm rot="16200000">
            <a:off x="6212624" y="2576391"/>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59" name="Straight Connector 58">
            <a:extLst>
              <a:ext uri="{FF2B5EF4-FFF2-40B4-BE49-F238E27FC236}">
                <a16:creationId xmlns:a16="http://schemas.microsoft.com/office/drawing/2014/main" id="{C4E3EE02-7A56-E130-ED28-F431EB839C82}"/>
              </a:ext>
            </a:extLst>
          </p:cNvPr>
          <p:cNvCxnSpPr/>
          <p:nvPr/>
        </p:nvCxnSpPr>
        <p:spPr bwMode="auto">
          <a:xfrm>
            <a:off x="4083907" y="1911186"/>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60" name="Freeform: Shape 59">
            <a:extLst>
              <a:ext uri="{FF2B5EF4-FFF2-40B4-BE49-F238E27FC236}">
                <a16:creationId xmlns:a16="http://schemas.microsoft.com/office/drawing/2014/main" id="{693E11B0-6CF5-C4F0-093D-949AC79B4A39}"/>
              </a:ext>
            </a:extLst>
          </p:cNvPr>
          <p:cNvSpPr/>
          <p:nvPr/>
        </p:nvSpPr>
        <p:spPr bwMode="auto">
          <a:xfrm>
            <a:off x="1952027" y="3229124"/>
            <a:ext cx="2144463" cy="235974"/>
          </a:xfrm>
          <a:custGeom>
            <a:avLst/>
            <a:gdLst>
              <a:gd name="connsiteX0" fmla="*/ 0 w 3111910"/>
              <a:gd name="connsiteY0" fmla="*/ 0 h 235974"/>
              <a:gd name="connsiteX1" fmla="*/ 1791929 w 3111910"/>
              <a:gd name="connsiteY1" fmla="*/ 235974 h 235974"/>
              <a:gd name="connsiteX2" fmla="*/ 3111910 w 3111910"/>
              <a:gd name="connsiteY2" fmla="*/ 0 h 235974"/>
            </a:gdLst>
            <a:ahLst/>
            <a:cxnLst>
              <a:cxn ang="0">
                <a:pos x="connsiteX0" y="connsiteY0"/>
              </a:cxn>
              <a:cxn ang="0">
                <a:pos x="connsiteX1" y="connsiteY1"/>
              </a:cxn>
              <a:cxn ang="0">
                <a:pos x="connsiteX2" y="connsiteY2"/>
              </a:cxn>
            </a:cxnLst>
            <a:rect l="l" t="t" r="r" b="b"/>
            <a:pathLst>
              <a:path w="3111910" h="235974">
                <a:moveTo>
                  <a:pt x="0" y="0"/>
                </a:moveTo>
                <a:cubicBezTo>
                  <a:pt x="636638" y="117987"/>
                  <a:pt x="1273277" y="235974"/>
                  <a:pt x="1791929" y="235974"/>
                </a:cubicBezTo>
                <a:cubicBezTo>
                  <a:pt x="2310581" y="235974"/>
                  <a:pt x="2711245" y="117987"/>
                  <a:pt x="3111910" y="0"/>
                </a:cubicBezTo>
              </a:path>
            </a:pathLst>
          </a:custGeom>
          <a:noFill/>
          <a:ln w="12700" cap="flat" cmpd="sng" algn="ctr">
            <a:solidFill>
              <a:schemeClr val="tx1"/>
            </a:solidFill>
            <a:prstDash val="dash"/>
            <a:round/>
            <a:headEnd type="none" w="sm" len="sm"/>
            <a:tailEnd type="arrow"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61" name="Right Brace 60">
            <a:extLst>
              <a:ext uri="{FF2B5EF4-FFF2-40B4-BE49-F238E27FC236}">
                <a16:creationId xmlns:a16="http://schemas.microsoft.com/office/drawing/2014/main" id="{F90C5313-B696-E573-0EEF-25D22D8A2163}"/>
              </a:ext>
            </a:extLst>
          </p:cNvPr>
          <p:cNvSpPr/>
          <p:nvPr/>
        </p:nvSpPr>
        <p:spPr bwMode="auto">
          <a:xfrm>
            <a:off x="7539540" y="2969620"/>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62" name="TextBox 61">
            <a:extLst>
              <a:ext uri="{FF2B5EF4-FFF2-40B4-BE49-F238E27FC236}">
                <a16:creationId xmlns:a16="http://schemas.microsoft.com/office/drawing/2014/main" id="{61A4381E-58C8-CAD8-82EA-28BA7626328E}"/>
              </a:ext>
            </a:extLst>
          </p:cNvPr>
          <p:cNvSpPr txBox="1"/>
          <p:nvPr/>
        </p:nvSpPr>
        <p:spPr>
          <a:xfrm>
            <a:off x="7662139" y="2953216"/>
            <a:ext cx="651698" cy="246221"/>
          </a:xfrm>
          <a:prstGeom prst="rect">
            <a:avLst/>
          </a:prstGeom>
          <a:noFill/>
        </p:spPr>
        <p:txBody>
          <a:bodyPr wrap="square" rtlCol="0">
            <a:spAutoFit/>
          </a:bodyPr>
          <a:lstStyle/>
          <a:p>
            <a:pPr algn="ctr"/>
            <a:r>
              <a:rPr lang="en-US" sz="1000" dirty="0">
                <a:solidFill>
                  <a:sysClr val="windowText" lastClr="000000"/>
                </a:solidFill>
              </a:rPr>
              <a:t>Primary</a:t>
            </a:r>
          </a:p>
        </p:txBody>
      </p:sp>
      <p:graphicFrame>
        <p:nvGraphicFramePr>
          <p:cNvPr id="63" name="Table 62">
            <a:extLst>
              <a:ext uri="{FF2B5EF4-FFF2-40B4-BE49-F238E27FC236}">
                <a16:creationId xmlns:a16="http://schemas.microsoft.com/office/drawing/2014/main" id="{C9ED0E76-1759-D110-CBFD-7113E84FC625}"/>
              </a:ext>
            </a:extLst>
          </p:cNvPr>
          <p:cNvGraphicFramePr>
            <a:graphicFrameLocks noGrp="1"/>
          </p:cNvGraphicFramePr>
          <p:nvPr>
            <p:extLst>
              <p:ext uri="{D42A27DB-BD31-4B8C-83A1-F6EECF244321}">
                <p14:modId xmlns:p14="http://schemas.microsoft.com/office/powerpoint/2010/main" val="2184998542"/>
              </p:ext>
            </p:extLst>
          </p:nvPr>
        </p:nvGraphicFramePr>
        <p:xfrm>
          <a:off x="1967352" y="2231309"/>
          <a:ext cx="1083360" cy="997316"/>
        </p:xfrm>
        <a:graphic>
          <a:graphicData uri="http://schemas.openxmlformats.org/drawingml/2006/table">
            <a:tbl>
              <a:tblPr firstRow="1" bandRow="1">
                <a:tableStyleId>{F5AB1C69-6EDB-4FF4-983F-18BD219EF322}</a:tableStyleId>
              </a:tblPr>
              <a:tblGrid>
                <a:gridCol w="1083360">
                  <a:extLst>
                    <a:ext uri="{9D8B030D-6E8A-4147-A177-3AD203B41FA5}">
                      <a16:colId xmlns:a16="http://schemas.microsoft.com/office/drawing/2014/main" val="1886088904"/>
                    </a:ext>
                  </a:extLst>
                </a:gridCol>
              </a:tblGrid>
              <a:tr h="249329">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04060178"/>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26339772"/>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9519650"/>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7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39651155"/>
                  </a:ext>
                </a:extLst>
              </a:tr>
            </a:tbl>
          </a:graphicData>
        </a:graphic>
      </p:graphicFrame>
      <p:sp>
        <p:nvSpPr>
          <p:cNvPr id="64" name="TextBox 63">
            <a:extLst>
              <a:ext uri="{FF2B5EF4-FFF2-40B4-BE49-F238E27FC236}">
                <a16:creationId xmlns:a16="http://schemas.microsoft.com/office/drawing/2014/main" id="{61E900FA-B7E8-A3BD-A100-C3C58AD57598}"/>
              </a:ext>
            </a:extLst>
          </p:cNvPr>
          <p:cNvSpPr txBox="1"/>
          <p:nvPr/>
        </p:nvSpPr>
        <p:spPr>
          <a:xfrm rot="16200000">
            <a:off x="2094560" y="2570478"/>
            <a:ext cx="771283"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Serve non-DSO STAs</a:t>
            </a:r>
          </a:p>
        </p:txBody>
      </p:sp>
      <p:graphicFrame>
        <p:nvGraphicFramePr>
          <p:cNvPr id="65" name="Table 64">
            <a:extLst>
              <a:ext uri="{FF2B5EF4-FFF2-40B4-BE49-F238E27FC236}">
                <a16:creationId xmlns:a16="http://schemas.microsoft.com/office/drawing/2014/main" id="{E24DC23E-FD50-632C-3815-A063F5F90D1D}"/>
              </a:ext>
            </a:extLst>
          </p:cNvPr>
          <p:cNvGraphicFramePr>
            <a:graphicFrameLocks noGrp="1"/>
          </p:cNvGraphicFramePr>
          <p:nvPr>
            <p:extLst>
              <p:ext uri="{D42A27DB-BD31-4B8C-83A1-F6EECF244321}">
                <p14:modId xmlns:p14="http://schemas.microsoft.com/office/powerpoint/2010/main" val="2993942562"/>
              </p:ext>
            </p:extLst>
          </p:nvPr>
        </p:nvGraphicFramePr>
        <p:xfrm>
          <a:off x="3318878" y="2260943"/>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66" name="TextBox 65">
            <a:extLst>
              <a:ext uri="{FF2B5EF4-FFF2-40B4-BE49-F238E27FC236}">
                <a16:creationId xmlns:a16="http://schemas.microsoft.com/office/drawing/2014/main" id="{91096CE9-BC11-21DB-A49A-F28B3B4A52C4}"/>
              </a:ext>
            </a:extLst>
          </p:cNvPr>
          <p:cNvSpPr txBox="1"/>
          <p:nvPr/>
        </p:nvSpPr>
        <p:spPr>
          <a:xfrm rot="16200000">
            <a:off x="2942267" y="2596853"/>
            <a:ext cx="463401" cy="246221"/>
          </a:xfrm>
          <a:prstGeom prst="rect">
            <a:avLst/>
          </a:prstGeom>
          <a:noFill/>
        </p:spPr>
        <p:txBody>
          <a:bodyPr wrap="square" rtlCol="0">
            <a:spAutoFit/>
          </a:bodyPr>
          <a:lstStyle/>
          <a:p>
            <a:r>
              <a:rPr lang="en-US" sz="1000" dirty="0">
                <a:solidFill>
                  <a:sysClr val="windowText" lastClr="000000"/>
                </a:solidFill>
              </a:rPr>
              <a:t>SIFS</a:t>
            </a:r>
          </a:p>
        </p:txBody>
      </p:sp>
      <p:sp>
        <p:nvSpPr>
          <p:cNvPr id="67" name="TextBox 66">
            <a:extLst>
              <a:ext uri="{FF2B5EF4-FFF2-40B4-BE49-F238E27FC236}">
                <a16:creationId xmlns:a16="http://schemas.microsoft.com/office/drawing/2014/main" id="{7001F326-20CB-1F8C-A093-C162D9DF6D10}"/>
              </a:ext>
            </a:extLst>
          </p:cNvPr>
          <p:cNvSpPr txBox="1"/>
          <p:nvPr/>
        </p:nvSpPr>
        <p:spPr>
          <a:xfrm rot="16200000">
            <a:off x="3708140" y="2597725"/>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8" name="Straight Arrow Connector 7">
            <a:extLst>
              <a:ext uri="{FF2B5EF4-FFF2-40B4-BE49-F238E27FC236}">
                <a16:creationId xmlns:a16="http://schemas.microsoft.com/office/drawing/2014/main" id="{9C3DFCCF-A983-3B6A-2374-7150D30E7EAA}"/>
              </a:ext>
            </a:extLst>
          </p:cNvPr>
          <p:cNvCxnSpPr>
            <a:cxnSpLocks/>
          </p:cNvCxnSpPr>
          <p:nvPr/>
        </p:nvCxnSpPr>
        <p:spPr bwMode="auto">
          <a:xfrm flipV="1">
            <a:off x="1191617" y="5494099"/>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0" name="TextBox 9">
            <a:extLst>
              <a:ext uri="{FF2B5EF4-FFF2-40B4-BE49-F238E27FC236}">
                <a16:creationId xmlns:a16="http://schemas.microsoft.com/office/drawing/2014/main" id="{16DEC014-5A67-E56E-AAFC-D60F37BC8E14}"/>
              </a:ext>
            </a:extLst>
          </p:cNvPr>
          <p:cNvSpPr txBox="1"/>
          <p:nvPr/>
        </p:nvSpPr>
        <p:spPr>
          <a:xfrm>
            <a:off x="8008530" y="5500865"/>
            <a:ext cx="632716" cy="276999"/>
          </a:xfrm>
          <a:prstGeom prst="rect">
            <a:avLst/>
          </a:prstGeom>
          <a:noFill/>
        </p:spPr>
        <p:txBody>
          <a:bodyPr wrap="square" rtlCol="0">
            <a:spAutoFit/>
          </a:bodyPr>
          <a:lstStyle/>
          <a:p>
            <a:pPr algn="ctr"/>
            <a:r>
              <a:rPr lang="en-US" sz="1200" dirty="0">
                <a:solidFill>
                  <a:schemeClr val="tx1"/>
                </a:solidFill>
              </a:rPr>
              <a:t>Time</a:t>
            </a:r>
          </a:p>
        </p:txBody>
      </p:sp>
      <p:sp>
        <p:nvSpPr>
          <p:cNvPr id="25" name="TextBox 24">
            <a:extLst>
              <a:ext uri="{FF2B5EF4-FFF2-40B4-BE49-F238E27FC236}">
                <a16:creationId xmlns:a16="http://schemas.microsoft.com/office/drawing/2014/main" id="{7495B491-9FFC-196F-0FBA-24A1A8C2237A}"/>
              </a:ext>
            </a:extLst>
          </p:cNvPr>
          <p:cNvSpPr txBox="1"/>
          <p:nvPr/>
        </p:nvSpPr>
        <p:spPr>
          <a:xfrm>
            <a:off x="6326374" y="5662149"/>
            <a:ext cx="1397657" cy="400110"/>
          </a:xfrm>
          <a:prstGeom prst="rect">
            <a:avLst/>
          </a:prstGeom>
          <a:noFill/>
        </p:spPr>
        <p:txBody>
          <a:bodyPr wrap="square" rtlCol="0">
            <a:spAutoFit/>
          </a:bodyPr>
          <a:lstStyle/>
          <a:p>
            <a:pPr algn="ctr"/>
            <a:r>
              <a:rPr lang="en-US" sz="1000" dirty="0">
                <a:solidFill>
                  <a:schemeClr val="tx1"/>
                </a:solidFill>
              </a:rPr>
              <a:t>STAs 2-7 switch back to primary channel</a:t>
            </a:r>
          </a:p>
        </p:txBody>
      </p:sp>
      <p:cxnSp>
        <p:nvCxnSpPr>
          <p:cNvPr id="30" name="Straight Arrow Connector 29">
            <a:extLst>
              <a:ext uri="{FF2B5EF4-FFF2-40B4-BE49-F238E27FC236}">
                <a16:creationId xmlns:a16="http://schemas.microsoft.com/office/drawing/2014/main" id="{25E5B14E-4814-7290-B626-553D89EE3A3E}"/>
              </a:ext>
            </a:extLst>
          </p:cNvPr>
          <p:cNvCxnSpPr>
            <a:cxnSpLocks/>
          </p:cNvCxnSpPr>
          <p:nvPr/>
        </p:nvCxnSpPr>
        <p:spPr bwMode="auto">
          <a:xfrm flipV="1">
            <a:off x="1191617" y="4183139"/>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33" name="TextBox 32">
            <a:extLst>
              <a:ext uri="{FF2B5EF4-FFF2-40B4-BE49-F238E27FC236}">
                <a16:creationId xmlns:a16="http://schemas.microsoft.com/office/drawing/2014/main" id="{98DF836A-346E-29DF-C26F-2ED447853848}"/>
              </a:ext>
            </a:extLst>
          </p:cNvPr>
          <p:cNvSpPr txBox="1"/>
          <p:nvPr/>
        </p:nvSpPr>
        <p:spPr>
          <a:xfrm rot="16200000">
            <a:off x="380502" y="4791040"/>
            <a:ext cx="1317725"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35" name="Straight Arrow Connector 34">
            <a:extLst>
              <a:ext uri="{FF2B5EF4-FFF2-40B4-BE49-F238E27FC236}">
                <a16:creationId xmlns:a16="http://schemas.microsoft.com/office/drawing/2014/main" id="{3957CB4E-673E-A7DE-07F0-8AF7D938046A}"/>
              </a:ext>
            </a:extLst>
          </p:cNvPr>
          <p:cNvCxnSpPr>
            <a:cxnSpLocks/>
          </p:cNvCxnSpPr>
          <p:nvPr/>
        </p:nvCxnSpPr>
        <p:spPr bwMode="auto">
          <a:xfrm>
            <a:off x="1376573" y="4320883"/>
            <a:ext cx="5703302" cy="1177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36" name="TextBox 35">
            <a:extLst>
              <a:ext uri="{FF2B5EF4-FFF2-40B4-BE49-F238E27FC236}">
                <a16:creationId xmlns:a16="http://schemas.microsoft.com/office/drawing/2014/main" id="{9CA9F3A2-DCF0-9DD3-DCAF-0F39168AB9F6}"/>
              </a:ext>
            </a:extLst>
          </p:cNvPr>
          <p:cNvSpPr txBox="1"/>
          <p:nvPr/>
        </p:nvSpPr>
        <p:spPr>
          <a:xfrm>
            <a:off x="4132595" y="4182575"/>
            <a:ext cx="1219200" cy="261610"/>
          </a:xfrm>
          <a:prstGeom prst="rect">
            <a:avLst/>
          </a:prstGeom>
          <a:solidFill>
            <a:schemeClr val="bg1"/>
          </a:solidFill>
        </p:spPr>
        <p:txBody>
          <a:bodyPr wrap="square" rtlCol="0">
            <a:spAutoFit/>
          </a:bodyPr>
          <a:lstStyle/>
          <a:p>
            <a:pPr algn="ctr"/>
            <a:r>
              <a:rPr lang="en-US" sz="1100" dirty="0">
                <a:solidFill>
                  <a:schemeClr val="tx1"/>
                </a:solidFill>
              </a:rPr>
              <a:t>TXOP Duration</a:t>
            </a:r>
          </a:p>
        </p:txBody>
      </p:sp>
      <p:cxnSp>
        <p:nvCxnSpPr>
          <p:cNvPr id="37" name="Straight Connector 36">
            <a:extLst>
              <a:ext uri="{FF2B5EF4-FFF2-40B4-BE49-F238E27FC236}">
                <a16:creationId xmlns:a16="http://schemas.microsoft.com/office/drawing/2014/main" id="{AB4D3123-AEDF-D1C6-4977-239A66947B3C}"/>
              </a:ext>
            </a:extLst>
          </p:cNvPr>
          <p:cNvCxnSpPr/>
          <p:nvPr/>
        </p:nvCxnSpPr>
        <p:spPr bwMode="auto">
          <a:xfrm>
            <a:off x="7381454" y="4114800"/>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38" name="TextBox 37">
            <a:extLst>
              <a:ext uri="{FF2B5EF4-FFF2-40B4-BE49-F238E27FC236}">
                <a16:creationId xmlns:a16="http://schemas.microsoft.com/office/drawing/2014/main" id="{1DA416CA-02DB-9DA7-6976-AF85B3961DF2}"/>
              </a:ext>
            </a:extLst>
          </p:cNvPr>
          <p:cNvSpPr txBox="1"/>
          <p:nvPr/>
        </p:nvSpPr>
        <p:spPr>
          <a:xfrm rot="16200000">
            <a:off x="5130574" y="4854283"/>
            <a:ext cx="463401" cy="246221"/>
          </a:xfrm>
          <a:prstGeom prst="rect">
            <a:avLst/>
          </a:prstGeom>
          <a:noFill/>
        </p:spPr>
        <p:txBody>
          <a:bodyPr wrap="square" rtlCol="0">
            <a:spAutoFit/>
          </a:bodyPr>
          <a:lstStyle/>
          <a:p>
            <a:r>
              <a:rPr lang="en-US" sz="1000" dirty="0">
                <a:solidFill>
                  <a:schemeClr val="tx1"/>
                </a:solidFill>
              </a:rPr>
              <a:t>SIFS</a:t>
            </a:r>
          </a:p>
        </p:txBody>
      </p:sp>
      <p:graphicFrame>
        <p:nvGraphicFramePr>
          <p:cNvPr id="40" name="Table 39">
            <a:extLst>
              <a:ext uri="{FF2B5EF4-FFF2-40B4-BE49-F238E27FC236}">
                <a16:creationId xmlns:a16="http://schemas.microsoft.com/office/drawing/2014/main" id="{8B69A962-0533-EB87-B73C-301C177E71F7}"/>
              </a:ext>
            </a:extLst>
          </p:cNvPr>
          <p:cNvGraphicFramePr>
            <a:graphicFrameLocks noGrp="1"/>
          </p:cNvGraphicFramePr>
          <p:nvPr>
            <p:extLst>
              <p:ext uri="{D42A27DB-BD31-4B8C-83A1-F6EECF244321}">
                <p14:modId xmlns:p14="http://schemas.microsoft.com/office/powerpoint/2010/main" val="2403172271"/>
              </p:ext>
            </p:extLst>
          </p:nvPr>
        </p:nvGraphicFramePr>
        <p:xfrm>
          <a:off x="3377410" y="4519067"/>
          <a:ext cx="1126495" cy="975360"/>
        </p:xfrm>
        <a:graphic>
          <a:graphicData uri="http://schemas.openxmlformats.org/drawingml/2006/table">
            <a:tbl>
              <a:tblPr firstRow="1" bandRow="1">
                <a:tableStyleId>{F5AB1C69-6EDB-4FF4-983F-18BD219EF322}</a:tableStyleId>
              </a:tblPr>
              <a:tblGrid>
                <a:gridCol w="1126495">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 for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 for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 for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41" name="Table 40">
            <a:extLst>
              <a:ext uri="{FF2B5EF4-FFF2-40B4-BE49-F238E27FC236}">
                <a16:creationId xmlns:a16="http://schemas.microsoft.com/office/drawing/2014/main" id="{4B6E5320-857D-81B6-AD6C-4BF6A951EC45}"/>
              </a:ext>
            </a:extLst>
          </p:cNvPr>
          <p:cNvGraphicFramePr>
            <a:graphicFrameLocks noGrp="1"/>
          </p:cNvGraphicFramePr>
          <p:nvPr>
            <p:extLst>
              <p:ext uri="{D42A27DB-BD31-4B8C-83A1-F6EECF244321}">
                <p14:modId xmlns:p14="http://schemas.microsoft.com/office/powerpoint/2010/main" val="1687688560"/>
              </p:ext>
            </p:extLst>
          </p:nvPr>
        </p:nvGraphicFramePr>
        <p:xfrm>
          <a:off x="4788431" y="4510689"/>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42" name="TextBox 41">
            <a:extLst>
              <a:ext uri="{FF2B5EF4-FFF2-40B4-BE49-F238E27FC236}">
                <a16:creationId xmlns:a16="http://schemas.microsoft.com/office/drawing/2014/main" id="{733E5E2B-BB9F-DF9E-B58F-510CC9D9A075}"/>
              </a:ext>
            </a:extLst>
          </p:cNvPr>
          <p:cNvSpPr txBox="1"/>
          <p:nvPr/>
        </p:nvSpPr>
        <p:spPr>
          <a:xfrm rot="16200000">
            <a:off x="4411820" y="4846599"/>
            <a:ext cx="463401" cy="246221"/>
          </a:xfrm>
          <a:prstGeom prst="rect">
            <a:avLst/>
          </a:prstGeom>
          <a:noFill/>
        </p:spPr>
        <p:txBody>
          <a:bodyPr wrap="square" rtlCol="0">
            <a:spAutoFit/>
          </a:bodyPr>
          <a:lstStyle/>
          <a:p>
            <a:r>
              <a:rPr lang="en-US" sz="1000" dirty="0">
                <a:solidFill>
                  <a:schemeClr val="tx1"/>
                </a:solidFill>
              </a:rPr>
              <a:t>SIFS</a:t>
            </a:r>
          </a:p>
        </p:txBody>
      </p:sp>
      <p:graphicFrame>
        <p:nvGraphicFramePr>
          <p:cNvPr id="44" name="Table 43">
            <a:extLst>
              <a:ext uri="{FF2B5EF4-FFF2-40B4-BE49-F238E27FC236}">
                <a16:creationId xmlns:a16="http://schemas.microsoft.com/office/drawing/2014/main" id="{AAF9180B-E190-D54A-09A6-EF6E1B9875CD}"/>
              </a:ext>
            </a:extLst>
          </p:cNvPr>
          <p:cNvGraphicFramePr>
            <a:graphicFrameLocks noGrp="1"/>
          </p:cNvGraphicFramePr>
          <p:nvPr>
            <p:extLst>
              <p:ext uri="{D42A27DB-BD31-4B8C-83A1-F6EECF244321}">
                <p14:modId xmlns:p14="http://schemas.microsoft.com/office/powerpoint/2010/main" val="2736369447"/>
              </p:ext>
            </p:extLst>
          </p:nvPr>
        </p:nvGraphicFramePr>
        <p:xfrm>
          <a:off x="5494474" y="4513421"/>
          <a:ext cx="1126495" cy="975360"/>
        </p:xfrm>
        <a:graphic>
          <a:graphicData uri="http://schemas.openxmlformats.org/drawingml/2006/table">
            <a:tbl>
              <a:tblPr firstRow="1" bandRow="1">
                <a:tableStyleId>{F5AB1C69-6EDB-4FF4-983F-18BD219EF322}</a:tableStyleId>
              </a:tblPr>
              <a:tblGrid>
                <a:gridCol w="1126495">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 for STA7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 for STA6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 for STA5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69" name="Table 68">
            <a:extLst>
              <a:ext uri="{FF2B5EF4-FFF2-40B4-BE49-F238E27FC236}">
                <a16:creationId xmlns:a16="http://schemas.microsoft.com/office/drawing/2014/main" id="{ECD18EBD-E1DF-5B93-8BB3-1C9D3C41FCA3}"/>
              </a:ext>
            </a:extLst>
          </p:cNvPr>
          <p:cNvGraphicFramePr>
            <a:graphicFrameLocks noGrp="1"/>
          </p:cNvGraphicFramePr>
          <p:nvPr>
            <p:extLst>
              <p:ext uri="{D42A27DB-BD31-4B8C-83A1-F6EECF244321}">
                <p14:modId xmlns:p14="http://schemas.microsoft.com/office/powerpoint/2010/main" val="167672264"/>
              </p:ext>
            </p:extLst>
          </p:nvPr>
        </p:nvGraphicFramePr>
        <p:xfrm>
          <a:off x="6905495" y="4505043"/>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70" name="TextBox 69">
            <a:extLst>
              <a:ext uri="{FF2B5EF4-FFF2-40B4-BE49-F238E27FC236}">
                <a16:creationId xmlns:a16="http://schemas.microsoft.com/office/drawing/2014/main" id="{B5E9FBD1-4EE7-1EA9-D45E-AE4DB0C8EA05}"/>
              </a:ext>
            </a:extLst>
          </p:cNvPr>
          <p:cNvSpPr txBox="1"/>
          <p:nvPr/>
        </p:nvSpPr>
        <p:spPr>
          <a:xfrm rot="16200000">
            <a:off x="6528884" y="4840953"/>
            <a:ext cx="463401" cy="246221"/>
          </a:xfrm>
          <a:prstGeom prst="rect">
            <a:avLst/>
          </a:prstGeom>
          <a:noFill/>
        </p:spPr>
        <p:txBody>
          <a:bodyPr wrap="square" rtlCol="0">
            <a:spAutoFit/>
          </a:bodyPr>
          <a:lstStyle/>
          <a:p>
            <a:r>
              <a:rPr lang="en-US" sz="1000" dirty="0">
                <a:solidFill>
                  <a:schemeClr val="tx1"/>
                </a:solidFill>
              </a:rPr>
              <a:t>SIFS</a:t>
            </a:r>
          </a:p>
        </p:txBody>
      </p:sp>
      <p:sp>
        <p:nvSpPr>
          <p:cNvPr id="71" name="Right Brace 70">
            <a:extLst>
              <a:ext uri="{FF2B5EF4-FFF2-40B4-BE49-F238E27FC236}">
                <a16:creationId xmlns:a16="http://schemas.microsoft.com/office/drawing/2014/main" id="{BEE5F742-AE50-F775-D7E4-561040FD6400}"/>
              </a:ext>
            </a:extLst>
          </p:cNvPr>
          <p:cNvSpPr/>
          <p:nvPr/>
        </p:nvSpPr>
        <p:spPr bwMode="auto">
          <a:xfrm>
            <a:off x="7371015" y="5230536"/>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2" name="TextBox 71">
            <a:extLst>
              <a:ext uri="{FF2B5EF4-FFF2-40B4-BE49-F238E27FC236}">
                <a16:creationId xmlns:a16="http://schemas.microsoft.com/office/drawing/2014/main" id="{0212792D-8907-BB01-6155-73ED1AB1DFF5}"/>
              </a:ext>
            </a:extLst>
          </p:cNvPr>
          <p:cNvSpPr txBox="1"/>
          <p:nvPr/>
        </p:nvSpPr>
        <p:spPr>
          <a:xfrm>
            <a:off x="7493614" y="5214132"/>
            <a:ext cx="651698" cy="246221"/>
          </a:xfrm>
          <a:prstGeom prst="rect">
            <a:avLst/>
          </a:prstGeom>
          <a:noFill/>
        </p:spPr>
        <p:txBody>
          <a:bodyPr wrap="square" rtlCol="0">
            <a:spAutoFit/>
          </a:bodyPr>
          <a:lstStyle/>
          <a:p>
            <a:pPr algn="ctr"/>
            <a:r>
              <a:rPr lang="en-US" sz="1000" dirty="0">
                <a:solidFill>
                  <a:schemeClr val="tx1"/>
                </a:solidFill>
              </a:rPr>
              <a:t>Primary</a:t>
            </a:r>
          </a:p>
        </p:txBody>
      </p:sp>
      <p:graphicFrame>
        <p:nvGraphicFramePr>
          <p:cNvPr id="73" name="Table 72">
            <a:extLst>
              <a:ext uri="{FF2B5EF4-FFF2-40B4-BE49-F238E27FC236}">
                <a16:creationId xmlns:a16="http://schemas.microsoft.com/office/drawing/2014/main" id="{7A688BBF-61AE-6821-EC61-7E3915513DFA}"/>
              </a:ext>
            </a:extLst>
          </p:cNvPr>
          <p:cNvGraphicFramePr>
            <a:graphicFrameLocks noGrp="1"/>
          </p:cNvGraphicFramePr>
          <p:nvPr>
            <p:extLst>
              <p:ext uri="{D42A27DB-BD31-4B8C-83A1-F6EECF244321}">
                <p14:modId xmlns:p14="http://schemas.microsoft.com/office/powerpoint/2010/main" val="1253643993"/>
              </p:ext>
            </p:extLst>
          </p:nvPr>
        </p:nvGraphicFramePr>
        <p:xfrm>
          <a:off x="1455300" y="4487643"/>
          <a:ext cx="413545" cy="1005840"/>
        </p:xfrm>
        <a:graphic>
          <a:graphicData uri="http://schemas.openxmlformats.org/drawingml/2006/table">
            <a:tbl>
              <a:tblPr firstRow="1" bandRow="1">
                <a:tableStyleId>{F5AB1C69-6EDB-4FF4-983F-18BD219EF322}</a:tableStyleId>
              </a:tblPr>
              <a:tblGrid>
                <a:gridCol w="413545">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74" name="TextBox 73">
            <a:extLst>
              <a:ext uri="{FF2B5EF4-FFF2-40B4-BE49-F238E27FC236}">
                <a16:creationId xmlns:a16="http://schemas.microsoft.com/office/drawing/2014/main" id="{DE176AAE-9D9F-2EAA-BA99-3A439A5C0095}"/>
              </a:ext>
            </a:extLst>
          </p:cNvPr>
          <p:cNvSpPr txBox="1"/>
          <p:nvPr/>
        </p:nvSpPr>
        <p:spPr>
          <a:xfrm rot="16200000">
            <a:off x="1187391" y="4786734"/>
            <a:ext cx="943685" cy="400110"/>
          </a:xfrm>
          <a:prstGeom prst="rect">
            <a:avLst/>
          </a:prstGeom>
          <a:solidFill>
            <a:schemeClr val="bg1">
              <a:alpha val="80000"/>
            </a:schemeClr>
          </a:solidFill>
        </p:spPr>
        <p:txBody>
          <a:bodyPr wrap="square" rtlCol="0">
            <a:spAutoFit/>
          </a:bodyPr>
          <a:lstStyle/>
          <a:p>
            <a:pPr algn="ctr"/>
            <a:r>
              <a:rPr lang="en-US" sz="1000" dirty="0">
                <a:solidFill>
                  <a:schemeClr val="tx1"/>
                </a:solidFill>
              </a:rPr>
              <a:t>SBS IC for STAs 1-7</a:t>
            </a:r>
          </a:p>
        </p:txBody>
      </p:sp>
      <p:graphicFrame>
        <p:nvGraphicFramePr>
          <p:cNvPr id="75" name="Table 74">
            <a:extLst>
              <a:ext uri="{FF2B5EF4-FFF2-40B4-BE49-F238E27FC236}">
                <a16:creationId xmlns:a16="http://schemas.microsoft.com/office/drawing/2014/main" id="{04E55602-0284-3905-629F-7367C7B26AE3}"/>
              </a:ext>
            </a:extLst>
          </p:cNvPr>
          <p:cNvGraphicFramePr>
            <a:graphicFrameLocks noGrp="1"/>
          </p:cNvGraphicFramePr>
          <p:nvPr>
            <p:extLst>
              <p:ext uri="{D42A27DB-BD31-4B8C-83A1-F6EECF244321}">
                <p14:modId xmlns:p14="http://schemas.microsoft.com/office/powerpoint/2010/main" val="533328333"/>
              </p:ext>
            </p:extLst>
          </p:nvPr>
        </p:nvGraphicFramePr>
        <p:xfrm>
          <a:off x="2657054" y="451342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76" name="TextBox 75">
            <a:extLst>
              <a:ext uri="{FF2B5EF4-FFF2-40B4-BE49-F238E27FC236}">
                <a16:creationId xmlns:a16="http://schemas.microsoft.com/office/drawing/2014/main" id="{BE85479D-1499-69AC-47F4-6C28174D99A0}"/>
              </a:ext>
            </a:extLst>
          </p:cNvPr>
          <p:cNvSpPr txBox="1"/>
          <p:nvPr/>
        </p:nvSpPr>
        <p:spPr>
          <a:xfrm rot="16200000">
            <a:off x="2284405" y="4806429"/>
            <a:ext cx="463401" cy="246221"/>
          </a:xfrm>
          <a:prstGeom prst="rect">
            <a:avLst/>
          </a:prstGeom>
          <a:noFill/>
        </p:spPr>
        <p:txBody>
          <a:bodyPr wrap="square" rtlCol="0">
            <a:spAutoFit/>
          </a:bodyPr>
          <a:lstStyle/>
          <a:p>
            <a:r>
              <a:rPr lang="en-US" sz="1000" dirty="0">
                <a:solidFill>
                  <a:schemeClr val="tx1"/>
                </a:solidFill>
              </a:rPr>
              <a:t>SIFS</a:t>
            </a:r>
          </a:p>
        </p:txBody>
      </p:sp>
      <p:sp>
        <p:nvSpPr>
          <p:cNvPr id="77" name="TextBox 76">
            <a:extLst>
              <a:ext uri="{FF2B5EF4-FFF2-40B4-BE49-F238E27FC236}">
                <a16:creationId xmlns:a16="http://schemas.microsoft.com/office/drawing/2014/main" id="{3A18AAC3-7ED5-F923-08F6-E8B5002478DC}"/>
              </a:ext>
            </a:extLst>
          </p:cNvPr>
          <p:cNvSpPr txBox="1"/>
          <p:nvPr/>
        </p:nvSpPr>
        <p:spPr>
          <a:xfrm rot="16200000">
            <a:off x="2990739" y="4806989"/>
            <a:ext cx="463401" cy="246221"/>
          </a:xfrm>
          <a:prstGeom prst="rect">
            <a:avLst/>
          </a:prstGeom>
          <a:noFill/>
        </p:spPr>
        <p:txBody>
          <a:bodyPr wrap="square" rtlCol="0">
            <a:spAutoFit/>
          </a:bodyPr>
          <a:lstStyle/>
          <a:p>
            <a:r>
              <a:rPr lang="en-US" sz="1000" dirty="0">
                <a:solidFill>
                  <a:schemeClr val="tx1"/>
                </a:solidFill>
              </a:rPr>
              <a:t>SIFS</a:t>
            </a:r>
          </a:p>
        </p:txBody>
      </p:sp>
      <p:sp>
        <p:nvSpPr>
          <p:cNvPr id="78" name="TextBox 77">
            <a:extLst>
              <a:ext uri="{FF2B5EF4-FFF2-40B4-BE49-F238E27FC236}">
                <a16:creationId xmlns:a16="http://schemas.microsoft.com/office/drawing/2014/main" id="{1BAC2411-BE68-146E-6C10-88183CDD39C7}"/>
              </a:ext>
            </a:extLst>
          </p:cNvPr>
          <p:cNvSpPr txBox="1"/>
          <p:nvPr/>
        </p:nvSpPr>
        <p:spPr>
          <a:xfrm rot="16200000">
            <a:off x="2391569" y="4790162"/>
            <a:ext cx="957689" cy="415498"/>
          </a:xfrm>
          <a:prstGeom prst="rect">
            <a:avLst/>
          </a:prstGeom>
          <a:solidFill>
            <a:schemeClr val="bg1">
              <a:alpha val="58000"/>
            </a:schemeClr>
          </a:solidFill>
        </p:spPr>
        <p:txBody>
          <a:bodyPr wrap="square" rtlCol="0">
            <a:spAutoFit/>
          </a:bodyPr>
          <a:lstStyle/>
          <a:p>
            <a:pPr algn="ctr"/>
            <a:r>
              <a:rPr lang="en-US" sz="1050" dirty="0">
                <a:solidFill>
                  <a:schemeClr val="tx1"/>
                </a:solidFill>
              </a:rPr>
              <a:t>ACK from STAs 1-4</a:t>
            </a:r>
          </a:p>
        </p:txBody>
      </p:sp>
      <p:sp>
        <p:nvSpPr>
          <p:cNvPr id="79" name="TextBox 78">
            <a:extLst>
              <a:ext uri="{FF2B5EF4-FFF2-40B4-BE49-F238E27FC236}">
                <a16:creationId xmlns:a16="http://schemas.microsoft.com/office/drawing/2014/main" id="{CEFCA73F-002D-16E4-2BF6-0788038E466C}"/>
              </a:ext>
            </a:extLst>
          </p:cNvPr>
          <p:cNvSpPr txBox="1"/>
          <p:nvPr/>
        </p:nvSpPr>
        <p:spPr>
          <a:xfrm>
            <a:off x="1526130" y="5607259"/>
            <a:ext cx="1418512" cy="400110"/>
          </a:xfrm>
          <a:prstGeom prst="rect">
            <a:avLst/>
          </a:prstGeom>
          <a:noFill/>
        </p:spPr>
        <p:txBody>
          <a:bodyPr wrap="square" rtlCol="0">
            <a:spAutoFit/>
          </a:bodyPr>
          <a:lstStyle/>
          <a:p>
            <a:pPr algn="ctr"/>
            <a:r>
              <a:rPr lang="en-US" sz="1000" dirty="0">
                <a:solidFill>
                  <a:schemeClr val="tx1"/>
                </a:solidFill>
              </a:rPr>
              <a:t>Short Sub-band switch delay for STAs 2-4</a:t>
            </a:r>
          </a:p>
        </p:txBody>
      </p:sp>
      <p:sp>
        <p:nvSpPr>
          <p:cNvPr id="80" name="TextBox 79">
            <a:extLst>
              <a:ext uri="{FF2B5EF4-FFF2-40B4-BE49-F238E27FC236}">
                <a16:creationId xmlns:a16="http://schemas.microsoft.com/office/drawing/2014/main" id="{626A9E79-5D3E-562E-58B0-49ABBF71D6D4}"/>
              </a:ext>
            </a:extLst>
          </p:cNvPr>
          <p:cNvSpPr txBox="1"/>
          <p:nvPr/>
        </p:nvSpPr>
        <p:spPr>
          <a:xfrm>
            <a:off x="1983220" y="6023936"/>
            <a:ext cx="1397657" cy="400110"/>
          </a:xfrm>
          <a:prstGeom prst="rect">
            <a:avLst/>
          </a:prstGeom>
          <a:noFill/>
        </p:spPr>
        <p:txBody>
          <a:bodyPr wrap="square" rtlCol="0">
            <a:spAutoFit/>
          </a:bodyPr>
          <a:lstStyle/>
          <a:p>
            <a:pPr algn="ctr"/>
            <a:r>
              <a:rPr lang="en-US" sz="1000" dirty="0">
                <a:solidFill>
                  <a:schemeClr val="tx1"/>
                </a:solidFill>
              </a:rPr>
              <a:t>Long Sub-band switch delay for STAs 5-7</a:t>
            </a:r>
          </a:p>
        </p:txBody>
      </p:sp>
      <p:cxnSp>
        <p:nvCxnSpPr>
          <p:cNvPr id="81" name="Straight Arrow Connector 80">
            <a:extLst>
              <a:ext uri="{FF2B5EF4-FFF2-40B4-BE49-F238E27FC236}">
                <a16:creationId xmlns:a16="http://schemas.microsoft.com/office/drawing/2014/main" id="{C3EE9C9F-7D2C-1205-5298-E68DCE24C276}"/>
              </a:ext>
            </a:extLst>
          </p:cNvPr>
          <p:cNvCxnSpPr>
            <a:cxnSpLocks/>
          </p:cNvCxnSpPr>
          <p:nvPr/>
        </p:nvCxnSpPr>
        <p:spPr bwMode="auto">
          <a:xfrm>
            <a:off x="1852978" y="5579385"/>
            <a:ext cx="54001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2" name="Straight Arrow Connector 81">
            <a:extLst>
              <a:ext uri="{FF2B5EF4-FFF2-40B4-BE49-F238E27FC236}">
                <a16:creationId xmlns:a16="http://schemas.microsoft.com/office/drawing/2014/main" id="{E2D15F53-E22A-1D4D-9DA4-711C2E380D56}"/>
              </a:ext>
            </a:extLst>
          </p:cNvPr>
          <p:cNvCxnSpPr>
            <a:cxnSpLocks/>
          </p:cNvCxnSpPr>
          <p:nvPr/>
        </p:nvCxnSpPr>
        <p:spPr bwMode="auto">
          <a:xfrm>
            <a:off x="1868845" y="6062259"/>
            <a:ext cx="1626409" cy="0"/>
          </a:xfrm>
          <a:prstGeom prst="straightConnector1">
            <a:avLst/>
          </a:prstGeom>
          <a:solidFill>
            <a:srgbClr val="00B8FF"/>
          </a:solidFill>
          <a:ln w="9525" cap="flat" cmpd="sng" algn="ctr">
            <a:solidFill>
              <a:schemeClr val="tx1"/>
            </a:solidFill>
            <a:prstDash val="solid"/>
            <a:round/>
            <a:headEnd type="triangle"/>
            <a:tailEnd type="triangle"/>
          </a:ln>
          <a:effectLst/>
        </p:spPr>
      </p:cxnSp>
      <p:graphicFrame>
        <p:nvGraphicFramePr>
          <p:cNvPr id="83" name="Table 82">
            <a:extLst>
              <a:ext uri="{FF2B5EF4-FFF2-40B4-BE49-F238E27FC236}">
                <a16:creationId xmlns:a16="http://schemas.microsoft.com/office/drawing/2014/main" id="{0DCE443E-B42D-8054-B520-BE21DD8EFD9E}"/>
              </a:ext>
            </a:extLst>
          </p:cNvPr>
          <p:cNvGraphicFramePr>
            <a:graphicFrameLocks noGrp="1"/>
          </p:cNvGraphicFramePr>
          <p:nvPr>
            <p:extLst>
              <p:ext uri="{D42A27DB-BD31-4B8C-83A1-F6EECF244321}">
                <p14:modId xmlns:p14="http://schemas.microsoft.com/office/powerpoint/2010/main" val="2140347107"/>
              </p:ext>
            </p:extLst>
          </p:nvPr>
        </p:nvGraphicFramePr>
        <p:xfrm>
          <a:off x="1875225" y="4483869"/>
          <a:ext cx="517769" cy="1005840"/>
        </p:xfrm>
        <a:graphic>
          <a:graphicData uri="http://schemas.openxmlformats.org/drawingml/2006/table">
            <a:tbl>
              <a:tblPr firstRow="1" bandRow="1">
                <a:tableStyleId>{F5AB1C69-6EDB-4FF4-983F-18BD219EF322}</a:tableStyleId>
              </a:tblPr>
              <a:tblGrid>
                <a:gridCol w="517769">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84" name="TextBox 83">
            <a:extLst>
              <a:ext uri="{FF2B5EF4-FFF2-40B4-BE49-F238E27FC236}">
                <a16:creationId xmlns:a16="http://schemas.microsoft.com/office/drawing/2014/main" id="{B8E42398-187D-083D-6809-65F36EDAC239}"/>
              </a:ext>
            </a:extLst>
          </p:cNvPr>
          <p:cNvSpPr txBox="1"/>
          <p:nvPr/>
        </p:nvSpPr>
        <p:spPr>
          <a:xfrm rot="16200000">
            <a:off x="1658828" y="4866021"/>
            <a:ext cx="943685" cy="246221"/>
          </a:xfrm>
          <a:prstGeom prst="rect">
            <a:avLst/>
          </a:prstGeom>
          <a:solidFill>
            <a:schemeClr val="bg1">
              <a:alpha val="80000"/>
            </a:schemeClr>
          </a:solidFill>
        </p:spPr>
        <p:txBody>
          <a:bodyPr wrap="square" rtlCol="0">
            <a:spAutoFit/>
          </a:bodyPr>
          <a:lstStyle/>
          <a:p>
            <a:pPr algn="ctr"/>
            <a:r>
              <a:rPr lang="en-US" sz="1000" dirty="0">
                <a:solidFill>
                  <a:schemeClr val="tx1"/>
                </a:solidFill>
              </a:rPr>
              <a:t>(Padding)</a:t>
            </a:r>
          </a:p>
        </p:txBody>
      </p:sp>
    </p:spTree>
    <p:extLst>
      <p:ext uri="{BB962C8B-B14F-4D97-AF65-F5344CB8AC3E}">
        <p14:creationId xmlns:p14="http://schemas.microsoft.com/office/powerpoint/2010/main" val="1646264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in an example scenario</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Consider AP wins a TXOP of duration 2.5ms with the TXOP bandwidth being 160MHz.</a:t>
                </a:r>
              </a:p>
              <a:p>
                <a:pPr marL="171450" indent="-171450" algn="just">
                  <a:buFont typeface="Arial" panose="020B0604020202020204" pitchFamily="34" charset="0"/>
                  <a:buChar char="•"/>
                </a:pPr>
                <a:r>
                  <a:rPr lang="en-US" sz="1500" dirty="0"/>
                  <a:t>Let us assume the AP intends to serve 6 DSO-capable 80MHz STAs within the TXOP in the secondary 80MHz channel as illustrated below. The primary 80MHz may be used to serve non-DSO devices within the TXOP.</a:t>
                </a:r>
              </a:p>
              <a:p>
                <a:pPr marL="171450" indent="-171450" algn="just">
                  <a:buFont typeface="Arial" panose="020B0604020202020204" pitchFamily="34" charset="0"/>
                  <a:buChar char="•"/>
                </a:pPr>
                <a:r>
                  <a:rPr lang="en-US" sz="1500" dirty="0"/>
                  <a:t>We assume the STAs have Channel Switch Times of </a:t>
                </a:r>
                <a14:m>
                  <m:oMath xmlns:m="http://schemas.openxmlformats.org/officeDocument/2006/math">
                    <m:r>
                      <a:rPr lang="en-US" sz="1500" b="0" i="0" smtClean="0">
                        <a:latin typeface="Cambria Math" panose="02040503050406030204" pitchFamily="18" charset="0"/>
                      </a:rPr>
                      <m:t>{0, 16, 256, 32, 64, 128}</m:t>
                    </m:r>
                    <m:r>
                      <a:rPr lang="en-US" sz="1500" b="0" i="1" smtClean="0">
                        <a:latin typeface="Cambria Math" panose="02040503050406030204" pitchFamily="18" charset="0"/>
                      </a:rPr>
                      <m:t>𝜇</m:t>
                    </m:r>
                    <m:r>
                      <a:rPr lang="en-US" sz="1500" b="0" i="1" smtClean="0">
                        <a:latin typeface="Cambria Math" panose="02040503050406030204" pitchFamily="18" charset="0"/>
                      </a:rPr>
                      <m:t>𝑠</m:t>
                    </m:r>
                  </m:oMath>
                </a14:m>
                <a:r>
                  <a:rPr lang="en-US" sz="1500" dirty="0"/>
                  <a:t>, respectively.</a:t>
                </a:r>
              </a:p>
              <a:p>
                <a:pPr marL="171450" indent="-171450" algn="just">
                  <a:buFont typeface="Arial" panose="020B0604020202020204" pitchFamily="34" charset="0"/>
                  <a:buChar char="•"/>
                </a:pPr>
                <a:r>
                  <a:rPr lang="en-US" sz="1500" dirty="0"/>
                  <a:t>We assume the SBS IC frame is transmitted with a data rate of 6Mbps. We assume the fields of SBS IC can be comparable in size to MU-RTS frame.</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7" name="Group 6">
            <a:extLst>
              <a:ext uri="{FF2B5EF4-FFF2-40B4-BE49-F238E27FC236}">
                <a16:creationId xmlns:a16="http://schemas.microsoft.com/office/drawing/2014/main" id="{592F55CA-1EA7-66EC-DACC-EA519666A9C4}"/>
              </a:ext>
            </a:extLst>
          </p:cNvPr>
          <p:cNvGrpSpPr/>
          <p:nvPr/>
        </p:nvGrpSpPr>
        <p:grpSpPr>
          <a:xfrm>
            <a:off x="666207" y="4406322"/>
            <a:ext cx="5181600" cy="1401328"/>
            <a:chOff x="1524000" y="2133600"/>
            <a:chExt cx="5181600" cy="1401328"/>
          </a:xfrm>
        </p:grpSpPr>
        <p:sp>
          <p:nvSpPr>
            <p:cNvPr id="8" name="TextBox 7">
              <a:extLst>
                <a:ext uri="{FF2B5EF4-FFF2-40B4-BE49-F238E27FC236}">
                  <a16:creationId xmlns:a16="http://schemas.microsoft.com/office/drawing/2014/main" id="{EA485D52-E059-88E2-51E4-4F107EAC76FD}"/>
                </a:ext>
              </a:extLst>
            </p:cNvPr>
            <p:cNvSpPr txBox="1"/>
            <p:nvPr/>
          </p:nvSpPr>
          <p:spPr>
            <a:xfrm>
              <a:off x="2286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STA1</a:t>
              </a:r>
            </a:p>
          </p:txBody>
        </p:sp>
        <p:sp>
          <p:nvSpPr>
            <p:cNvPr id="9" name="TextBox 8">
              <a:extLst>
                <a:ext uri="{FF2B5EF4-FFF2-40B4-BE49-F238E27FC236}">
                  <a16:creationId xmlns:a16="http://schemas.microsoft.com/office/drawing/2014/main" id="{9D4E7D2B-0DB5-5F1C-6B56-F7DC4C85F4A3}"/>
                </a:ext>
              </a:extLst>
            </p:cNvPr>
            <p:cNvSpPr txBox="1"/>
            <p:nvPr/>
          </p:nvSpPr>
          <p:spPr>
            <a:xfrm>
              <a:off x="2286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STA2</a:t>
              </a:r>
            </a:p>
          </p:txBody>
        </p:sp>
        <p:sp>
          <p:nvSpPr>
            <p:cNvPr id="10" name="TextBox 9">
              <a:extLst>
                <a:ext uri="{FF2B5EF4-FFF2-40B4-BE49-F238E27FC236}">
                  <a16:creationId xmlns:a16="http://schemas.microsoft.com/office/drawing/2014/main" id="{2C966593-158C-9028-1AB1-93C2F00FE775}"/>
                </a:ext>
              </a:extLst>
            </p:cNvPr>
            <p:cNvSpPr txBox="1"/>
            <p:nvPr/>
          </p:nvSpPr>
          <p:spPr>
            <a:xfrm>
              <a:off x="3810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STA3</a:t>
              </a:r>
            </a:p>
          </p:txBody>
        </p:sp>
        <p:sp>
          <p:nvSpPr>
            <p:cNvPr id="11" name="TextBox 10">
              <a:extLst>
                <a:ext uri="{FF2B5EF4-FFF2-40B4-BE49-F238E27FC236}">
                  <a16:creationId xmlns:a16="http://schemas.microsoft.com/office/drawing/2014/main" id="{152D6FA1-D2D8-6B89-4FD4-718B1978446D}"/>
                </a:ext>
              </a:extLst>
            </p:cNvPr>
            <p:cNvSpPr txBox="1"/>
            <p:nvPr/>
          </p:nvSpPr>
          <p:spPr>
            <a:xfrm>
              <a:off x="3810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STA4</a:t>
              </a:r>
            </a:p>
          </p:txBody>
        </p:sp>
        <p:sp>
          <p:nvSpPr>
            <p:cNvPr id="12" name="TextBox 11">
              <a:extLst>
                <a:ext uri="{FF2B5EF4-FFF2-40B4-BE49-F238E27FC236}">
                  <a16:creationId xmlns:a16="http://schemas.microsoft.com/office/drawing/2014/main" id="{46931BE2-62EF-6BEF-08B5-72361C081E58}"/>
                </a:ext>
              </a:extLst>
            </p:cNvPr>
            <p:cNvSpPr txBox="1"/>
            <p:nvPr/>
          </p:nvSpPr>
          <p:spPr>
            <a:xfrm>
              <a:off x="5334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STA5</a:t>
              </a:r>
            </a:p>
          </p:txBody>
        </p:sp>
        <p:sp>
          <p:nvSpPr>
            <p:cNvPr id="13" name="TextBox 12">
              <a:extLst>
                <a:ext uri="{FF2B5EF4-FFF2-40B4-BE49-F238E27FC236}">
                  <a16:creationId xmlns:a16="http://schemas.microsoft.com/office/drawing/2014/main" id="{93572310-78FF-1A83-DBD0-46735CF5C2DD}"/>
                </a:ext>
              </a:extLst>
            </p:cNvPr>
            <p:cNvSpPr txBox="1"/>
            <p:nvPr/>
          </p:nvSpPr>
          <p:spPr>
            <a:xfrm>
              <a:off x="5334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STA6</a:t>
              </a:r>
            </a:p>
          </p:txBody>
        </p:sp>
        <p:cxnSp>
          <p:nvCxnSpPr>
            <p:cNvPr id="14" name="Straight Arrow Connector 13">
              <a:extLst>
                <a:ext uri="{FF2B5EF4-FFF2-40B4-BE49-F238E27FC236}">
                  <a16:creationId xmlns:a16="http://schemas.microsoft.com/office/drawing/2014/main" id="{A260B4DC-6FCC-BFAC-6699-DE9E293BAC2A}"/>
                </a:ext>
              </a:extLst>
            </p:cNvPr>
            <p:cNvCxnSpPr/>
            <p:nvPr/>
          </p:nvCxnSpPr>
          <p:spPr bwMode="auto">
            <a:xfrm>
              <a:off x="2286000" y="3399861"/>
              <a:ext cx="4419600"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15" name="TextBox 14">
              <a:extLst>
                <a:ext uri="{FF2B5EF4-FFF2-40B4-BE49-F238E27FC236}">
                  <a16:creationId xmlns:a16="http://schemas.microsoft.com/office/drawing/2014/main" id="{EC4A4FF3-32CB-CE7D-0AAC-3FE672170508}"/>
                </a:ext>
              </a:extLst>
            </p:cNvPr>
            <p:cNvSpPr txBox="1"/>
            <p:nvPr/>
          </p:nvSpPr>
          <p:spPr>
            <a:xfrm>
              <a:off x="3729038" y="3288707"/>
              <a:ext cx="1081087" cy="246221"/>
            </a:xfrm>
            <a:prstGeom prst="rect">
              <a:avLst/>
            </a:prstGeom>
            <a:solidFill>
              <a:schemeClr val="bg1"/>
            </a:solidFill>
          </p:spPr>
          <p:txBody>
            <a:bodyPr wrap="square" rtlCol="0">
              <a:spAutoFit/>
            </a:bodyPr>
            <a:lstStyle/>
            <a:p>
              <a:pPr algn="ctr"/>
              <a:r>
                <a:rPr lang="en-US" sz="1000" dirty="0">
                  <a:solidFill>
                    <a:sysClr val="windowText" lastClr="000000"/>
                  </a:solidFill>
                </a:rPr>
                <a:t>TXOP duration</a:t>
              </a:r>
            </a:p>
          </p:txBody>
        </p:sp>
        <p:sp>
          <p:nvSpPr>
            <p:cNvPr id="16" name="TextBox 15">
              <a:extLst>
                <a:ext uri="{FF2B5EF4-FFF2-40B4-BE49-F238E27FC236}">
                  <a16:creationId xmlns:a16="http://schemas.microsoft.com/office/drawing/2014/main" id="{90C8D967-3C48-5CCF-8B83-ED8B27E7CED3}"/>
                </a:ext>
              </a:extLst>
            </p:cNvPr>
            <p:cNvSpPr txBox="1"/>
            <p:nvPr/>
          </p:nvSpPr>
          <p:spPr>
            <a:xfrm>
              <a:off x="2286000" y="2685138"/>
              <a:ext cx="4419600" cy="553998"/>
            </a:xfrm>
            <a:prstGeom prst="rect">
              <a:avLst/>
            </a:prstGeom>
            <a:noFill/>
            <a:ln>
              <a:solidFill>
                <a:schemeClr val="tx1"/>
              </a:solidFill>
            </a:ln>
          </p:spPr>
          <p:txBody>
            <a:bodyPr wrap="square" rtlCol="0">
              <a:spAutoFit/>
            </a:bodyPr>
            <a:lstStyle/>
            <a:p>
              <a:pPr algn="ctr"/>
              <a:endParaRPr lang="en-US" sz="1000" dirty="0">
                <a:solidFill>
                  <a:sysClr val="windowText" lastClr="000000"/>
                </a:solidFill>
              </a:endParaRPr>
            </a:p>
            <a:p>
              <a:pPr algn="ctr"/>
              <a:r>
                <a:rPr lang="en-US" sz="1000" dirty="0">
                  <a:solidFill>
                    <a:sysClr val="windowText" lastClr="000000"/>
                  </a:solidFill>
                </a:rPr>
                <a:t>Non-DSO STAs</a:t>
              </a:r>
            </a:p>
            <a:p>
              <a:pPr algn="ctr"/>
              <a:endParaRPr lang="en-US" sz="1000" dirty="0">
                <a:solidFill>
                  <a:sysClr val="windowText" lastClr="000000"/>
                </a:solidFill>
              </a:endParaRPr>
            </a:p>
          </p:txBody>
        </p:sp>
        <p:sp>
          <p:nvSpPr>
            <p:cNvPr id="17" name="TextBox 16">
              <a:extLst>
                <a:ext uri="{FF2B5EF4-FFF2-40B4-BE49-F238E27FC236}">
                  <a16:creationId xmlns:a16="http://schemas.microsoft.com/office/drawing/2014/main" id="{413F8D05-22FD-036B-0D45-3FE1E961C9C6}"/>
                </a:ext>
              </a:extLst>
            </p:cNvPr>
            <p:cNvSpPr txBox="1"/>
            <p:nvPr/>
          </p:nvSpPr>
          <p:spPr>
            <a:xfrm>
              <a:off x="1524000" y="2762082"/>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Primary 80MHz</a:t>
              </a:r>
            </a:p>
          </p:txBody>
        </p:sp>
        <p:sp>
          <p:nvSpPr>
            <p:cNvPr id="18" name="TextBox 17">
              <a:extLst>
                <a:ext uri="{FF2B5EF4-FFF2-40B4-BE49-F238E27FC236}">
                  <a16:creationId xmlns:a16="http://schemas.microsoft.com/office/drawing/2014/main" id="{2D5BAB9D-D467-904F-7727-214B433001FF}"/>
                </a:ext>
              </a:extLst>
            </p:cNvPr>
            <p:cNvSpPr txBox="1"/>
            <p:nvPr/>
          </p:nvSpPr>
          <p:spPr>
            <a:xfrm>
              <a:off x="1524000" y="2160367"/>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Secondary 80MHz</a:t>
              </a:r>
            </a:p>
          </p:txBody>
        </p:sp>
      </p:grpSp>
      <mc:AlternateContent xmlns:mc="http://schemas.openxmlformats.org/markup-compatibility/2006" xmlns:a14="http://schemas.microsoft.com/office/drawing/2010/main">
        <mc:Choice Requires="a14">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266807">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Time (</a:t>
                          </a:r>
                          <a14:m>
                            <m:oMath xmlns:m="http://schemas.openxmlformats.org/officeDocument/2006/math">
                              <m:r>
                                <a:rPr lang="en-US" sz="1200" b="1" i="1" smtClean="0">
                                  <a:solidFill>
                                    <a:sysClr val="windowText" lastClr="000000"/>
                                  </a:solidFill>
                                  <a:latin typeface="Cambria Math" panose="02040503050406030204" pitchFamily="18" charset="0"/>
                                </a:rPr>
                                <m:t>𝝁</m:t>
                              </m:r>
                            </m:oMath>
                          </a14:m>
                          <a:r>
                            <a:rPr lang="en-US" sz="1200" dirty="0">
                              <a:solidFill>
                                <a:sysClr val="windowText" lastClr="000000"/>
                              </a:solidFill>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4902151"/>
                      </a:ext>
                    </a:extLst>
                  </a:tr>
                  <a:tr h="266807">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66807">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66807">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66807">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66807">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Choice>
        <mc:Fallback xmlns="">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457200">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28409" t="-1333" r="-2273" b="-310667"/>
                          </a:stretch>
                        </a:blipFill>
                      </a:tcPr>
                    </a:tc>
                    <a:extLst>
                      <a:ext uri="{0D108BD9-81ED-4DB2-BD59-A6C34878D82A}">
                        <a16:rowId xmlns:a16="http://schemas.microsoft.com/office/drawing/2014/main" val="604902151"/>
                      </a:ext>
                    </a:extLst>
                  </a:tr>
                  <a:tr h="274320">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74320">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74320">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74320">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74320">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Fallback>
      </mc:AlternateContent>
    </p:spTree>
    <p:extLst>
      <p:ext uri="{BB962C8B-B14F-4D97-AF65-F5344CB8AC3E}">
        <p14:creationId xmlns:p14="http://schemas.microsoft.com/office/powerpoint/2010/main" val="40006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results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228600" indent="-228600" algn="just">
                  <a:buFont typeface="+mj-lt"/>
                  <a:buAutoNum type="arabicPeriod"/>
                </a:pPr>
                <a:r>
                  <a:rPr lang="en-US" sz="1500" b="1" dirty="0"/>
                  <a:t>Proposed, Example 1:</a:t>
                </a:r>
                <a:r>
                  <a:rPr lang="en-US" sz="1500" dirty="0"/>
                  <a:t> SBS IC carries indication for all DSO STAs 1-6. No CTS solicited from DSO STAs. Medium is reserved by a follow-up frame that serves data to other STAs.</a:t>
                </a:r>
              </a:p>
              <a:p>
                <a:pPr marL="685800" lvl="1" indent="-228600" algn="just">
                  <a:buFont typeface="Arial" panose="020B0604020202020204" pitchFamily="34" charset="0"/>
                  <a:buChar char="•"/>
                </a:pPr>
                <a:r>
                  <a:rPr lang="en-US" dirty="0"/>
                  <a:t>Overhead = Duration of SBS IC + SIFS: </a:t>
                </a:r>
                <a14:m>
                  <m:oMath xmlns:m="http://schemas.openxmlformats.org/officeDocument/2006/math">
                    <m:r>
                      <a:rPr lang="en-US" i="1">
                        <a:latin typeface="Cambria Math" panose="02040503050406030204" pitchFamily="18" charset="0"/>
                      </a:rPr>
                      <m:t>1</m:t>
                    </m:r>
                    <m:r>
                      <a:rPr lang="en-US" b="0" i="1" smtClean="0">
                        <a:latin typeface="Cambria Math" panose="02040503050406030204" pitchFamily="18" charset="0"/>
                      </a:rPr>
                      <m:t>13.35</m:t>
                    </m:r>
                    <m:r>
                      <a:rPr lang="en-US" b="0" i="1" smtClean="0">
                        <a:latin typeface="Cambria Math" panose="02040503050406030204" pitchFamily="18" charset="0"/>
                      </a:rPr>
                      <m:t>𝜇</m:t>
                    </m:r>
                  </m:oMath>
                </a14:m>
                <a:r>
                  <a:rPr lang="en-US" dirty="0"/>
                  <a:t>s. (4.5% of TXOP)</a:t>
                </a:r>
              </a:p>
              <a:p>
                <a:pPr marL="685800" lvl="1" indent="-228600" algn="just">
                  <a:buFont typeface="Arial" panose="020B0604020202020204" pitchFamily="34" charset="0"/>
                  <a:buChar char="•"/>
                </a:pPr>
                <a:endParaRPr lang="en-US" b="1" dirty="0"/>
              </a:p>
              <a:p>
                <a:pPr marL="685800" lvl="1" indent="-228600" algn="just">
                  <a:buFont typeface="Arial" panose="020B0604020202020204" pitchFamily="34" charset="0"/>
                  <a:buChar char="•"/>
                </a:pPr>
                <a:endParaRPr lang="en-US" b="1" dirty="0"/>
              </a:p>
              <a:p>
                <a:pPr marL="685800" lvl="1" indent="-228600" algn="just">
                  <a:buFont typeface="Arial" panose="020B0604020202020204" pitchFamily="34" charset="0"/>
                  <a:buChar char="•"/>
                </a:pPr>
                <a:r>
                  <a:rPr lang="en-US" sz="1200" dirty="0">
                    <a:solidFill>
                      <a:schemeClr val="tx1"/>
                    </a:solidFill>
                  </a:rPr>
                  <a:t>Note: Here SBS IC duration = PHY header + MAC header + Common Info + 6*User Info + FCS</a:t>
                </a:r>
                <a:endParaRPr lang="en-US" sz="1200" b="1" dirty="0"/>
              </a:p>
              <a:p>
                <a:pPr marL="228600" indent="-228600" algn="just">
                  <a:buFont typeface="+mj-lt"/>
                  <a:buAutoNum type="arabicPeriod"/>
                </a:pPr>
                <a:endParaRPr lang="en-US" sz="1500" b="1" dirty="0"/>
              </a:p>
              <a:p>
                <a:pPr marL="228600" indent="-228600" algn="just">
                  <a:buFont typeface="+mj-lt"/>
                  <a:buAutoNum type="arabicPeriod"/>
                </a:pPr>
                <a:r>
                  <a:rPr lang="en-US" sz="1500" b="1" dirty="0"/>
                  <a:t>Proposed, Example 2:</a:t>
                </a:r>
                <a:r>
                  <a:rPr lang="en-US" sz="1500" dirty="0"/>
                  <a:t> SBS IC carries indication for all DSO STAs 1-6. CTS solicited only from DSO STAs 1-2. MAC padding of </a:t>
                </a:r>
                <a14:m>
                  <m:oMath xmlns:m="http://schemas.openxmlformats.org/officeDocument/2006/math">
                    <m:r>
                      <a:rPr lang="en-US" sz="1500" b="1" i="0" smtClean="0">
                        <a:latin typeface="Cambria Math" panose="02040503050406030204" pitchFamily="18" charset="0"/>
                      </a:rPr>
                      <m:t>𝟏𝟔</m:t>
                    </m:r>
                    <m:r>
                      <a:rPr lang="en-US" sz="1500" b="1" i="1" smtClean="0">
                        <a:latin typeface="Cambria Math" panose="02040503050406030204" pitchFamily="18" charset="0"/>
                      </a:rPr>
                      <m:t>𝝁</m:t>
                    </m:r>
                  </m:oMath>
                </a14:m>
                <a:r>
                  <a:rPr lang="en-US" sz="1500" dirty="0"/>
                  <a:t>s is used to reserve medium. </a:t>
                </a:r>
              </a:p>
              <a:p>
                <a:pPr marL="685800" lvl="1" indent="-228600" algn="just">
                  <a:buFont typeface="Arial" panose="020B0604020202020204" pitchFamily="34" charset="0"/>
                  <a:buChar char="•"/>
                </a:pPr>
                <a:r>
                  <a:rPr lang="en-US" dirty="0"/>
                  <a:t>Overhead = Duration of SBS IC (with Padding) + SIFS: </a:t>
                </a:r>
                <a14:m>
                  <m:oMath xmlns:m="http://schemas.openxmlformats.org/officeDocument/2006/math">
                    <m:r>
                      <a:rPr lang="en-US" b="0" i="1" dirty="0" smtClean="0">
                        <a:latin typeface="Cambria Math" panose="02040503050406030204" pitchFamily="18" charset="0"/>
                      </a:rPr>
                      <m:t>129</m:t>
                    </m:r>
                    <m:r>
                      <a:rPr lang="en-US" i="1" dirty="0" smtClean="0">
                        <a:latin typeface="Cambria Math" panose="02040503050406030204" pitchFamily="18" charset="0"/>
                      </a:rPr>
                      <m:t>.</m:t>
                    </m:r>
                    <m:r>
                      <a:rPr lang="en-US" b="0" i="1" dirty="0" smtClean="0">
                        <a:latin typeface="Cambria Math" panose="02040503050406030204" pitchFamily="18" charset="0"/>
                      </a:rPr>
                      <m:t>35</m:t>
                    </m:r>
                    <m:r>
                      <a:rPr lang="en-US" b="0" i="1" dirty="0" smtClean="0">
                        <a:latin typeface="Cambria Math" panose="02040503050406030204" pitchFamily="18" charset="0"/>
                      </a:rPr>
                      <m:t>𝜇</m:t>
                    </m:r>
                  </m:oMath>
                </a14:m>
                <a:r>
                  <a:rPr lang="en-US" dirty="0"/>
                  <a:t>s. (5.2% of TXOP)</a:t>
                </a:r>
                <a:endParaRPr lang="en-US" b="1" dirty="0"/>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36" name="Group 35">
            <a:extLst>
              <a:ext uri="{FF2B5EF4-FFF2-40B4-BE49-F238E27FC236}">
                <a16:creationId xmlns:a16="http://schemas.microsoft.com/office/drawing/2014/main" id="{E1B8E3A4-CFC1-EFD7-4E1B-3ACF59FB7EBF}"/>
              </a:ext>
            </a:extLst>
          </p:cNvPr>
          <p:cNvGrpSpPr/>
          <p:nvPr/>
        </p:nvGrpSpPr>
        <p:grpSpPr>
          <a:xfrm>
            <a:off x="1992032" y="2584337"/>
            <a:ext cx="4267200" cy="304800"/>
            <a:chOff x="2057400" y="2590800"/>
            <a:chExt cx="4267200" cy="304800"/>
          </a:xfrm>
        </p:grpSpPr>
        <p:grpSp>
          <p:nvGrpSpPr>
            <p:cNvPr id="14" name="Group 13">
              <a:extLst>
                <a:ext uri="{FF2B5EF4-FFF2-40B4-BE49-F238E27FC236}">
                  <a16:creationId xmlns:a16="http://schemas.microsoft.com/office/drawing/2014/main" id="{3C71FB73-C1A3-B1E3-8685-BDF76D56D74B}"/>
                </a:ext>
              </a:extLst>
            </p:cNvPr>
            <p:cNvGrpSpPr/>
            <p:nvPr/>
          </p:nvGrpSpPr>
          <p:grpSpPr>
            <a:xfrm>
              <a:off x="2057400" y="2649379"/>
              <a:ext cx="4267200" cy="246221"/>
              <a:chOff x="2057400" y="2649379"/>
              <a:chExt cx="4267200" cy="246221"/>
            </a:xfrm>
          </p:grpSpPr>
          <p:cxnSp>
            <p:nvCxnSpPr>
              <p:cNvPr id="8" name="Straight Arrow Connector 7">
                <a:extLst>
                  <a:ext uri="{FF2B5EF4-FFF2-40B4-BE49-F238E27FC236}">
                    <a16:creationId xmlns:a16="http://schemas.microsoft.com/office/drawing/2014/main" id="{5A2E276D-8CAF-3968-7292-A7D79777D4D9}"/>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69B2E211-11BA-B414-05E1-ACE72BD98ECE}"/>
                  </a:ext>
                </a:extLst>
              </p:cNvPr>
              <p:cNvSpPr txBox="1"/>
              <p:nvPr/>
            </p:nvSpPr>
            <p:spPr>
              <a:xfrm>
                <a:off x="2266936" y="2649379"/>
                <a:ext cx="60960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a:t>
                </a:r>
              </a:p>
            </p:txBody>
          </p:sp>
          <p:sp>
            <p:nvSpPr>
              <p:cNvPr id="11" name="TextBox 10">
                <a:extLst>
                  <a:ext uri="{FF2B5EF4-FFF2-40B4-BE49-F238E27FC236}">
                    <a16:creationId xmlns:a16="http://schemas.microsoft.com/office/drawing/2014/main" id="{5459A084-4C14-0AEB-662F-42E61DFD6D8E}"/>
                  </a:ext>
                </a:extLst>
              </p:cNvPr>
              <p:cNvSpPr txBox="1"/>
              <p:nvPr/>
            </p:nvSpPr>
            <p:spPr>
              <a:xfrm>
                <a:off x="3047999" y="2649379"/>
                <a:ext cx="1296989" cy="246221"/>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000" dirty="0">
                    <a:solidFill>
                      <a:schemeClr val="tx1"/>
                    </a:solidFill>
                  </a:rPr>
                  <a:t>Data to non-DSO</a:t>
                </a:r>
              </a:p>
            </p:txBody>
          </p:sp>
          <p:sp>
            <p:nvSpPr>
              <p:cNvPr id="12" name="TextBox 11">
                <a:extLst>
                  <a:ext uri="{FF2B5EF4-FFF2-40B4-BE49-F238E27FC236}">
                    <a16:creationId xmlns:a16="http://schemas.microsoft.com/office/drawing/2014/main" id="{F52028E9-973D-1037-7ED3-ABF67BCAB7C2}"/>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24" name="Straight Arrow Connector 23">
              <a:extLst>
                <a:ext uri="{FF2B5EF4-FFF2-40B4-BE49-F238E27FC236}">
                  <a16:creationId xmlns:a16="http://schemas.microsoft.com/office/drawing/2014/main" id="{6BE069BE-4FC6-9526-3E26-8084B5D1CA0F}"/>
                </a:ext>
              </a:extLst>
            </p:cNvPr>
            <p:cNvCxnSpPr/>
            <p:nvPr/>
          </p:nvCxnSpPr>
          <p:spPr bwMode="auto">
            <a:xfrm>
              <a:off x="2257659" y="2590800"/>
              <a:ext cx="781063"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34" name="Group 33">
            <a:extLst>
              <a:ext uri="{FF2B5EF4-FFF2-40B4-BE49-F238E27FC236}">
                <a16:creationId xmlns:a16="http://schemas.microsoft.com/office/drawing/2014/main" id="{62101188-680D-1EC1-5A79-B1F0E239B36C}"/>
              </a:ext>
            </a:extLst>
          </p:cNvPr>
          <p:cNvGrpSpPr/>
          <p:nvPr/>
        </p:nvGrpSpPr>
        <p:grpSpPr>
          <a:xfrm>
            <a:off x="2146020" y="4510433"/>
            <a:ext cx="4267200" cy="747367"/>
            <a:chOff x="2357306" y="5290415"/>
            <a:chExt cx="4267200" cy="747367"/>
          </a:xfrm>
        </p:grpSpPr>
        <p:grpSp>
          <p:nvGrpSpPr>
            <p:cNvPr id="27" name="Group 26">
              <a:extLst>
                <a:ext uri="{FF2B5EF4-FFF2-40B4-BE49-F238E27FC236}">
                  <a16:creationId xmlns:a16="http://schemas.microsoft.com/office/drawing/2014/main" id="{CFF19D69-6CD2-AA06-C96D-25F7121A59A8}"/>
                </a:ext>
              </a:extLst>
            </p:cNvPr>
            <p:cNvGrpSpPr/>
            <p:nvPr/>
          </p:nvGrpSpPr>
          <p:grpSpPr>
            <a:xfrm>
              <a:off x="2357306" y="5403277"/>
              <a:ext cx="4267200" cy="634505"/>
              <a:chOff x="2057400" y="2649379"/>
              <a:chExt cx="4267200" cy="634505"/>
            </a:xfrm>
          </p:grpSpPr>
          <p:cxnSp>
            <p:nvCxnSpPr>
              <p:cNvPr id="28" name="Straight Arrow Connector 27">
                <a:extLst>
                  <a:ext uri="{FF2B5EF4-FFF2-40B4-BE49-F238E27FC236}">
                    <a16:creationId xmlns:a16="http://schemas.microsoft.com/office/drawing/2014/main" id="{85634306-22CC-B405-B5E1-802608B72DD3}"/>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B0D6C588-18A4-AB51-4691-A2DCD9404A1E}"/>
                  </a:ext>
                </a:extLst>
              </p:cNvPr>
              <p:cNvSpPr txBox="1"/>
              <p:nvPr/>
            </p:nvSpPr>
            <p:spPr>
              <a:xfrm>
                <a:off x="2189147" y="2675173"/>
                <a:ext cx="1066801" cy="230832"/>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900" dirty="0">
                    <a:solidFill>
                      <a:schemeClr val="tx1"/>
                    </a:solidFill>
                  </a:rPr>
                  <a:t>SBS IC (padding)</a:t>
                </a:r>
              </a:p>
            </p:txBody>
          </p:sp>
          <p:sp>
            <p:nvSpPr>
              <p:cNvPr id="30" name="TextBox 29">
                <a:extLst>
                  <a:ext uri="{FF2B5EF4-FFF2-40B4-BE49-F238E27FC236}">
                    <a16:creationId xmlns:a16="http://schemas.microsoft.com/office/drawing/2014/main" id="{40E98650-2553-3807-8EB3-0E3DC432B893}"/>
                  </a:ext>
                </a:extLst>
              </p:cNvPr>
              <p:cNvSpPr txBox="1"/>
              <p:nvPr/>
            </p:nvSpPr>
            <p:spPr>
              <a:xfrm>
                <a:off x="3411747" y="2883774"/>
                <a:ext cx="796505" cy="400110"/>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 from STA 1,2</a:t>
                </a:r>
              </a:p>
            </p:txBody>
          </p:sp>
          <p:sp>
            <p:nvSpPr>
              <p:cNvPr id="31" name="TextBox 30">
                <a:extLst>
                  <a:ext uri="{FF2B5EF4-FFF2-40B4-BE49-F238E27FC236}">
                    <a16:creationId xmlns:a16="http://schemas.microsoft.com/office/drawing/2014/main" id="{2B70E114-1118-F820-41E3-1F01A30CF7E0}"/>
                  </a:ext>
                </a:extLst>
              </p:cNvPr>
              <p:cNvSpPr txBox="1"/>
              <p:nvPr/>
            </p:nvSpPr>
            <p:spPr>
              <a:xfrm>
                <a:off x="43640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32" name="Straight Arrow Connector 31">
              <a:extLst>
                <a:ext uri="{FF2B5EF4-FFF2-40B4-BE49-F238E27FC236}">
                  <a16:creationId xmlns:a16="http://schemas.microsoft.com/office/drawing/2014/main" id="{35CA0C67-49A4-05F5-4838-6ECA4EF52509}"/>
                </a:ext>
              </a:extLst>
            </p:cNvPr>
            <p:cNvCxnSpPr>
              <a:cxnSpLocks/>
            </p:cNvCxnSpPr>
            <p:nvPr/>
          </p:nvCxnSpPr>
          <p:spPr bwMode="auto">
            <a:xfrm>
              <a:off x="2479425" y="5290415"/>
              <a:ext cx="1202205"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spTree>
    <p:extLst>
      <p:ext uri="{BB962C8B-B14F-4D97-AF65-F5344CB8AC3E}">
        <p14:creationId xmlns:p14="http://schemas.microsoft.com/office/powerpoint/2010/main" val="12567403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1121</TotalTime>
  <Words>2145</Words>
  <Application>Microsoft Office PowerPoint</Application>
  <PresentationFormat>On-screen Show (4:3)</PresentationFormat>
  <Paragraphs>379</Paragraphs>
  <Slides>19</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Arial</vt:lpstr>
      <vt:lpstr>Cambria Math</vt:lpstr>
      <vt:lpstr>Times New Roman</vt:lpstr>
      <vt:lpstr>Office Theme</vt:lpstr>
      <vt:lpstr>Document</vt:lpstr>
      <vt:lpstr>Considerations for DSO Sub-band switch delay</vt:lpstr>
      <vt:lpstr>Abstract</vt:lpstr>
      <vt:lpstr>Dynamic Sub-band Operation - Recap</vt:lpstr>
      <vt:lpstr>Existing proposals in UHR</vt:lpstr>
      <vt:lpstr>Problem 1: Padding overhead</vt:lpstr>
      <vt:lpstr>Proposed solution 1</vt:lpstr>
      <vt:lpstr>Proposed solution 1 - examples</vt:lpstr>
      <vt:lpstr>Overhead comparison in an example scenario</vt:lpstr>
      <vt:lpstr>Overhead comparison results</vt:lpstr>
      <vt:lpstr>Overhead comparison results</vt:lpstr>
      <vt:lpstr>Problem 2: Performing FCS check</vt:lpstr>
      <vt:lpstr>Proposed solution 2</vt:lpstr>
      <vt:lpstr>Examples of follow-up frame</vt:lpstr>
      <vt:lpstr>Examples of follow-up frame</vt:lpstr>
      <vt:lpstr>Conclusion</vt:lpstr>
      <vt:lpstr>References</vt:lpstr>
      <vt:lpstr>Backup slides</vt:lpstr>
      <vt:lpstr>Straw polls</vt:lpstr>
      <vt:lpstr>How many MPDUs can be sent in the DSO sub-band switch delay ?</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TXOP during DSO subband switch</dc:title>
  <dc:creator>Vishnu Vardhan Ratnam</dc:creator>
  <cp:lastModifiedBy>Vishnu Vardhan Ratnam</cp:lastModifiedBy>
  <cp:revision>86</cp:revision>
  <cp:lastPrinted>1601-01-01T00:00:00Z</cp:lastPrinted>
  <dcterms:created xsi:type="dcterms:W3CDTF">2023-10-26T23:59:45Z</dcterms:created>
  <dcterms:modified xsi:type="dcterms:W3CDTF">2024-01-13T17:56:53Z</dcterms:modified>
</cp:coreProperties>
</file>