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83" r:id="rId2"/>
    <p:sldId id="554" r:id="rId3"/>
    <p:sldId id="717" r:id="rId4"/>
    <p:sldId id="721" r:id="rId5"/>
    <p:sldId id="725" r:id="rId6"/>
    <p:sldId id="722" r:id="rId7"/>
    <p:sldId id="726" r:id="rId8"/>
    <p:sldId id="723" r:id="rId9"/>
    <p:sldId id="724" r:id="rId10"/>
    <p:sldId id="730" r:id="rId11"/>
    <p:sldId id="731" r:id="rId12"/>
    <p:sldId id="728" r:id="rId13"/>
    <p:sldId id="727" r:id="rId14"/>
    <p:sldId id="729" r:id="rId15"/>
  </p:sldIdLst>
  <p:sldSz cx="9144000" cy="6858000" type="screen4x3"/>
  <p:notesSz cx="9312275" cy="7026275"/>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5" userDrawn="1">
          <p15:clr>
            <a:srgbClr val="A4A3A4"/>
          </p15:clr>
        </p15:guide>
        <p15:guide id="2" pos="3132" userDrawn="1">
          <p15:clr>
            <a:srgbClr val="A4A3A4"/>
          </p15:clr>
        </p15:guide>
        <p15:guide id="3" orient="horz" pos="2213" userDrawn="1">
          <p15:clr>
            <a:srgbClr val="A4A3A4"/>
          </p15:clr>
        </p15:guide>
        <p15:guide id="4" pos="293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9933FF"/>
    <a:srgbClr val="0000CC"/>
    <a:srgbClr val="FF5050"/>
    <a:srgbClr val="006C31"/>
    <a:srgbClr val="00863D"/>
    <a:srgbClr val="168420"/>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5034" autoAdjust="0"/>
  </p:normalViewPr>
  <p:slideViewPr>
    <p:cSldViewPr>
      <p:cViewPr varScale="1">
        <p:scale>
          <a:sx n="74" d="100"/>
          <a:sy n="74" d="100"/>
        </p:scale>
        <p:origin x="1120" y="5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1740" y="36"/>
      </p:cViewPr>
      <p:guideLst>
        <p:guide orient="horz" pos="2145"/>
        <p:guide pos="3132"/>
        <p:guide orient="horz" pos="2213"/>
        <p:guide pos="293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81616" y="79405"/>
            <a:ext cx="2196607"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73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4054" y="79405"/>
            <a:ext cx="916332"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73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3655" y="6800150"/>
            <a:ext cx="1651656"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73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2307" y="6800150"/>
            <a:ext cx="517947"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73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1080" y="293309"/>
            <a:ext cx="745011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
        <p:nvSpPr>
          <p:cNvPr id="10247" name="Rectangle 7"/>
          <p:cNvSpPr>
            <a:spLocks noChangeArrowheads="1"/>
          </p:cNvSpPr>
          <p:nvPr/>
        </p:nvSpPr>
        <p:spPr bwMode="auto">
          <a:xfrm>
            <a:off x="931079" y="6800150"/>
            <a:ext cx="718390" cy="184749"/>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2536" name="Line 8"/>
          <p:cNvSpPr>
            <a:spLocks noChangeShapeType="1"/>
          </p:cNvSpPr>
          <p:nvPr/>
        </p:nvSpPr>
        <p:spPr bwMode="auto">
          <a:xfrm>
            <a:off x="931080" y="6791957"/>
            <a:ext cx="765537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41108" y="20416"/>
            <a:ext cx="2196607"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73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534" y="20416"/>
            <a:ext cx="916332"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73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502025" cy="262731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447" y="3337809"/>
            <a:ext cx="6831381" cy="3162479"/>
          </a:xfrm>
          <a:prstGeom prst="rect">
            <a:avLst/>
          </a:prstGeom>
          <a:noFill/>
          <a:ln w="9525">
            <a:noFill/>
            <a:miter lim="800000"/>
            <a:headEnd/>
            <a:tailEnd/>
          </a:ln>
          <a:effectLst/>
        </p:spPr>
        <p:txBody>
          <a:bodyPr vert="horz" wrap="square" lIns="93690" tIns="46052" rIns="93690" bIns="4605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324237" y="6803427"/>
            <a:ext cx="2113479"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337" lvl="4" algn="r" defTabSz="93373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8873" y="6803427"/>
            <a:ext cx="517947"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73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725" y="6803427"/>
            <a:ext cx="718390" cy="184749"/>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0489" name="Line 9"/>
          <p:cNvSpPr>
            <a:spLocks noChangeShapeType="1"/>
          </p:cNvSpPr>
          <p:nvPr/>
        </p:nvSpPr>
        <p:spPr bwMode="auto">
          <a:xfrm>
            <a:off x="972725" y="6801789"/>
            <a:ext cx="736682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
        <p:nvSpPr>
          <p:cNvPr id="20490" name="Line 10"/>
          <p:cNvSpPr>
            <a:spLocks noChangeShapeType="1"/>
          </p:cNvSpPr>
          <p:nvPr/>
        </p:nvSpPr>
        <p:spPr bwMode="auto">
          <a:xfrm>
            <a:off x="871586" y="224487"/>
            <a:ext cx="756910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21509" name="Rectangle 7"/>
          <p:cNvSpPr>
            <a:spLocks noGrp="1" noChangeArrowheads="1"/>
          </p:cNvSpPr>
          <p:nvPr>
            <p:ph type="sldNum" sz="quarter" idx="5"/>
          </p:nvPr>
        </p:nvSpPr>
        <p:spPr>
          <a:xfrm>
            <a:off x="4601500" y="6803427"/>
            <a:ext cx="415320" cy="18474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730" eaLnBrk="0" hangingPunct="0">
              <a:spcBef>
                <a:spcPct val="30000"/>
              </a:spcBef>
              <a:defRPr sz="1200">
                <a:solidFill>
                  <a:schemeClr val="tx1"/>
                </a:solidFill>
                <a:latin typeface="Times New Roman" panose="02020603050405020304" pitchFamily="18" charset="0"/>
              </a:defRPr>
            </a:lvl1pPr>
            <a:lvl2pPr marL="743173" indent="-285836" defTabSz="933730" eaLnBrk="0" hangingPunct="0">
              <a:spcBef>
                <a:spcPct val="30000"/>
              </a:spcBef>
              <a:defRPr sz="1200">
                <a:solidFill>
                  <a:schemeClr val="tx1"/>
                </a:solidFill>
                <a:latin typeface="Times New Roman" panose="02020603050405020304" pitchFamily="18" charset="0"/>
              </a:defRPr>
            </a:lvl2pPr>
            <a:lvl3pPr marL="1143343" indent="-228669" defTabSz="933730" eaLnBrk="0" hangingPunct="0">
              <a:spcBef>
                <a:spcPct val="30000"/>
              </a:spcBef>
              <a:defRPr sz="1200">
                <a:solidFill>
                  <a:schemeClr val="tx1"/>
                </a:solidFill>
                <a:latin typeface="Times New Roman" panose="02020603050405020304" pitchFamily="18" charset="0"/>
              </a:defRPr>
            </a:lvl3pPr>
            <a:lvl4pPr marL="1600680" indent="-228669" defTabSz="933730" eaLnBrk="0" hangingPunct="0">
              <a:spcBef>
                <a:spcPct val="30000"/>
              </a:spcBef>
              <a:defRPr sz="1200">
                <a:solidFill>
                  <a:schemeClr val="tx1"/>
                </a:solidFill>
                <a:latin typeface="Times New Roman" panose="02020603050405020304" pitchFamily="18" charset="0"/>
              </a:defRPr>
            </a:lvl4pPr>
            <a:lvl5pPr marL="2058017" indent="-228669" defTabSz="933730" eaLnBrk="0" hangingPunct="0">
              <a:spcBef>
                <a:spcPct val="30000"/>
              </a:spcBef>
              <a:defRPr sz="1200">
                <a:solidFill>
                  <a:schemeClr val="tx1"/>
                </a:solidFill>
                <a:latin typeface="Times New Roman" panose="02020603050405020304" pitchFamily="18" charset="0"/>
              </a:defRPr>
            </a:lvl5pPr>
            <a:lvl6pPr marL="2515354" indent="-228669" defTabSz="933730" eaLnBrk="0" fontAlgn="base" hangingPunct="0">
              <a:spcBef>
                <a:spcPct val="30000"/>
              </a:spcBef>
              <a:spcAft>
                <a:spcPct val="0"/>
              </a:spcAft>
              <a:defRPr sz="1200">
                <a:solidFill>
                  <a:schemeClr val="tx1"/>
                </a:solidFill>
                <a:latin typeface="Times New Roman" panose="02020603050405020304" pitchFamily="18" charset="0"/>
              </a:defRPr>
            </a:lvl6pPr>
            <a:lvl7pPr marL="2972692" indent="-228669" defTabSz="933730" eaLnBrk="0" fontAlgn="base" hangingPunct="0">
              <a:spcBef>
                <a:spcPct val="30000"/>
              </a:spcBef>
              <a:spcAft>
                <a:spcPct val="0"/>
              </a:spcAft>
              <a:defRPr sz="1200">
                <a:solidFill>
                  <a:schemeClr val="tx1"/>
                </a:solidFill>
                <a:latin typeface="Times New Roman" panose="02020603050405020304" pitchFamily="18" charset="0"/>
              </a:defRPr>
            </a:lvl7pPr>
            <a:lvl8pPr marL="3430029" indent="-228669" defTabSz="933730" eaLnBrk="0" fontAlgn="base" hangingPunct="0">
              <a:spcBef>
                <a:spcPct val="30000"/>
              </a:spcBef>
              <a:spcAft>
                <a:spcPct val="0"/>
              </a:spcAft>
              <a:defRPr sz="1200">
                <a:solidFill>
                  <a:schemeClr val="tx1"/>
                </a:solidFill>
                <a:latin typeface="Times New Roman" panose="02020603050405020304" pitchFamily="18" charset="0"/>
              </a:defRPr>
            </a:lvl8pPr>
            <a:lvl9pPr marL="3887366" indent="-228669" defTabSz="93373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285473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prstGeom prst="rect">
            <a:avLst/>
          </a:prstGeom>
        </p:spPr>
        <p:txBody>
          <a:bodyPr/>
          <a:lstStyle>
            <a:lvl1pPr>
              <a:defRPr/>
            </a:lvl1pPr>
          </a:lstStyle>
          <a:p>
            <a:pPr>
              <a:defRPr/>
            </a:pPr>
            <a:r>
              <a:rPr lang="en-US" altLang="zh-CN" smtClean="0"/>
              <a:t>Mar 2020</a:t>
            </a:r>
            <a:endParaRPr lang="en-US" altLang="ko-KR"/>
          </a:p>
        </p:txBody>
      </p:sp>
      <p:sp>
        <p:nvSpPr>
          <p:cNvPr id="5" name="Rectangle 5"/>
          <p:cNvSpPr>
            <a:spLocks noGrp="1" noChangeArrowheads="1"/>
          </p:cNvSpPr>
          <p:nvPr>
            <p:ph type="ftr" sz="quarter" idx="11"/>
          </p:nvPr>
        </p:nvSpPr>
        <p:spPr>
          <a:xfrm>
            <a:off x="6581913" y="6475413"/>
            <a:ext cx="1962012" cy="184666"/>
          </a:xfrm>
        </p:spPr>
        <p:txBody>
          <a:bodyPr/>
          <a:lstStyle>
            <a:lvl1pPr>
              <a:defRPr/>
            </a:lvl1pPr>
          </a:lstStyle>
          <a:p>
            <a:pPr>
              <a:defRPr/>
            </a:pPr>
            <a:r>
              <a:rPr lang="en-US" altLang="ko-KR" dirty="0" smtClean="0"/>
              <a:t>Yan </a:t>
            </a:r>
            <a:r>
              <a:rPr lang="en-US" altLang="ko-KR" dirty="0" smtClean="0"/>
              <a:t>Xin, </a:t>
            </a:r>
            <a:r>
              <a:rPr lang="en-US" altLang="ko-KR" dirty="0" smtClean="0"/>
              <a:t>Huawei Technologies</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a:xfrm>
            <a:off x="6581913" y="6475413"/>
            <a:ext cx="1962012" cy="184666"/>
          </a:xfrm>
        </p:spPr>
        <p:txBody>
          <a:bodyPr/>
          <a:lstStyle>
            <a:lvl1pPr>
              <a:defRPr/>
            </a:lvl1pPr>
          </a:lstStyle>
          <a:p>
            <a:pPr>
              <a:defRPr/>
            </a:pPr>
            <a:r>
              <a:rPr lang="en-US" altLang="ko-KR" dirty="0" smtClean="0"/>
              <a:t>Yan Xin, Huawei Technologies</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6627421" y="6475413"/>
            <a:ext cx="192354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Yan Xin, Huawei Technologies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802.11-23/2025</a:t>
            </a:r>
            <a:r>
              <a:rPr kumimoji="0" lang="en-US" altLang="zh-CN"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a:t>
            </a: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673099" y="332450"/>
            <a:ext cx="1370055" cy="246221"/>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November 2023</a:t>
            </a: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609600" y="766724"/>
            <a:ext cx="8153400" cy="990600"/>
          </a:xfrm>
        </p:spPr>
        <p:txBody>
          <a:bodyPr/>
          <a:lstStyle/>
          <a:p>
            <a:r>
              <a:rPr lang="en-US" sz="2800" dirty="0"/>
              <a:t>P</a:t>
            </a:r>
            <a:r>
              <a:rPr lang="en-US" sz="2800" dirty="0" smtClean="0"/>
              <a:t>arallel coordinated DMG monostatic sensing over multiple channels</a:t>
            </a:r>
            <a:endParaRPr lang="en-US" altLang="ko-KR" sz="2800" dirty="0" smtClean="0">
              <a:ea typeface="Gulim" panose="020B0600000101010101" pitchFamily="34" charset="-127"/>
            </a:endParaRPr>
          </a:p>
        </p:txBody>
      </p:sp>
      <p:sp>
        <p:nvSpPr>
          <p:cNvPr id="4102" name="Rectangle 6"/>
          <p:cNvSpPr>
            <a:spLocks noGrp="1" noChangeArrowheads="1"/>
          </p:cNvSpPr>
          <p:nvPr>
            <p:ph type="body" idx="1"/>
          </p:nvPr>
        </p:nvSpPr>
        <p:spPr>
          <a:xfrm>
            <a:off x="685800" y="2005416"/>
            <a:ext cx="7772400" cy="381000"/>
          </a:xfrm>
        </p:spPr>
        <p:txBody>
          <a:bodyPr/>
          <a:lstStyle/>
          <a:p>
            <a:pPr algn="ctr">
              <a:buFontTx/>
              <a:buNone/>
            </a:pPr>
            <a:r>
              <a:rPr lang="en-US" altLang="ko-KR" sz="2000" dirty="0" smtClean="0">
                <a:ea typeface="Gulim" panose="020B0600000101010101" pitchFamily="34" charset="-127"/>
              </a:rPr>
              <a:t>Date:</a:t>
            </a:r>
            <a:r>
              <a:rPr lang="en-US" altLang="ko-KR" sz="2000" b="0" dirty="0" smtClean="0">
                <a:ea typeface="Gulim" panose="020B0600000101010101" pitchFamily="34" charset="-127"/>
              </a:rPr>
              <a:t> </a:t>
            </a:r>
            <a:r>
              <a:rPr lang="en-US" altLang="ko-KR" sz="2000" b="0" dirty="0" smtClean="0">
                <a:ea typeface="Gulim" panose="020B0600000101010101" pitchFamily="34" charset="-127"/>
              </a:rPr>
              <a:t>2023-11-10</a:t>
            </a:r>
            <a:endParaRPr lang="en-US" altLang="ko-KR" sz="2000" b="0" dirty="0" smtClean="0">
              <a:ea typeface="Gulim" panose="020B0600000101010101" pitchFamily="34" charset="-127"/>
            </a:endParaRPr>
          </a:p>
        </p:txBody>
      </p:sp>
      <p:sp>
        <p:nvSpPr>
          <p:cNvPr id="4103" name="Rectangle 12"/>
          <p:cNvSpPr>
            <a:spLocks noChangeArrowheads="1"/>
          </p:cNvSpPr>
          <p:nvPr/>
        </p:nvSpPr>
        <p:spPr bwMode="auto">
          <a:xfrm>
            <a:off x="609600" y="245321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1" name="Table 12"/>
          <p:cNvGraphicFramePr>
            <a:graphicFrameLocks noGrp="1"/>
          </p:cNvGraphicFramePr>
          <p:nvPr>
            <p:extLst>
              <p:ext uri="{D42A27DB-BD31-4B8C-83A1-F6EECF244321}">
                <p14:modId xmlns:p14="http://schemas.microsoft.com/office/powerpoint/2010/main" val="497905735"/>
              </p:ext>
            </p:extLst>
          </p:nvPr>
        </p:nvGraphicFramePr>
        <p:xfrm>
          <a:off x="762000" y="3015509"/>
          <a:ext cx="7620000" cy="1081699"/>
        </p:xfrm>
        <a:graphic>
          <a:graphicData uri="http://schemas.openxmlformats.org/drawingml/2006/table">
            <a:tbl>
              <a:tblPr/>
              <a:tblGrid>
                <a:gridCol w="1524000"/>
                <a:gridCol w="1203325"/>
                <a:gridCol w="1616075"/>
                <a:gridCol w="838200"/>
                <a:gridCol w="2438400"/>
              </a:tblGrid>
              <a:tr h="20815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2840">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Yan Xin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Huawei Technologies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Ottawa, ON, Canada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4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yan.xin@huawei.com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899">
                <a:tc>
                  <a:txBody>
                    <a:bodyPr/>
                    <a:lstStyle/>
                    <a:p>
                      <a:pPr algn="ctr"/>
                      <a:endParaRPr lang="en-US" sz="14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lang="en-US" sz="12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Footer Placeholder 4"/>
          <p:cNvSpPr>
            <a:spLocks noGrp="1"/>
          </p:cNvSpPr>
          <p:nvPr>
            <p:ph type="ftr" sz="quarter" idx="11"/>
          </p:nvPr>
        </p:nvSpPr>
        <p:spPr>
          <a:xfrm>
            <a:off x="6581913" y="6475413"/>
            <a:ext cx="1962012" cy="184666"/>
          </a:xfrm>
        </p:spPr>
        <p:txBody>
          <a:bodyPr/>
          <a:lstStyle/>
          <a:p>
            <a:pPr>
              <a:defRPr/>
            </a:pPr>
            <a:r>
              <a:rPr lang="en-US" altLang="ko-KR" dirty="0" smtClean="0"/>
              <a:t>Yan </a:t>
            </a:r>
            <a:r>
              <a:rPr lang="en-US" altLang="ko-KR" dirty="0" smtClean="0"/>
              <a:t>Xin, </a:t>
            </a:r>
            <a:r>
              <a:rPr lang="en-US" altLang="ko-KR" dirty="0" smtClean="0"/>
              <a:t>Huawei Technologies</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07784" y="762000"/>
            <a:ext cx="8470740" cy="685800"/>
          </a:xfrm>
        </p:spPr>
        <p:txBody>
          <a:bodyPr/>
          <a:lstStyle/>
          <a:p>
            <a:r>
              <a:rPr lang="en-US" altLang="zh-CN" sz="2800" b="0" dirty="0" smtClean="0"/>
              <a:t/>
            </a:r>
            <a:br>
              <a:rPr lang="en-US" altLang="zh-CN" sz="2800" b="0" dirty="0" smtClean="0"/>
            </a:br>
            <a:r>
              <a:rPr lang="en-US" altLang="zh-CN" sz="2800" dirty="0" smtClean="0"/>
              <a:t>Summary</a:t>
            </a:r>
            <a:r>
              <a:rPr lang="en-US" altLang="zh-CN" sz="2800" dirty="0"/>
              <a:t/>
            </a:r>
            <a:br>
              <a:rPr lang="en-US" altLang="zh-CN" sz="2800" dirty="0"/>
            </a:br>
            <a:endParaRPr lang="ko-KR" altLang="en-US" dirty="0" smtClean="0">
              <a:ea typeface="Gulim" panose="020B0600000101010101" pitchFamily="34" charset="-127"/>
            </a:endParaRPr>
          </a:p>
        </p:txBody>
      </p:sp>
      <p:sp>
        <p:nvSpPr>
          <p:cNvPr id="5126" name="슬라이드 번호 개체 틀 5"/>
          <p:cNvSpPr>
            <a:spLocks noGrp="1"/>
          </p:cNvSpPr>
          <p:nvPr>
            <p:ph type="sldNum" sz="quarter" idx="12"/>
          </p:nvPr>
        </p:nvSpPr>
        <p:spPr>
          <a:xfrm>
            <a:off x="4344988" y="6475413"/>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10</a:t>
            </a:fld>
            <a:endParaRPr lang="en-US" altLang="ko-KR" sz="1200" b="0"/>
          </a:p>
        </p:txBody>
      </p:sp>
      <p:sp>
        <p:nvSpPr>
          <p:cNvPr id="8" name="Footer Placeholder 4"/>
          <p:cNvSpPr>
            <a:spLocks noGrp="1"/>
          </p:cNvSpPr>
          <p:nvPr>
            <p:ph type="ftr" sz="quarter" idx="11"/>
          </p:nvPr>
        </p:nvSpPr>
        <p:spPr>
          <a:xfrm>
            <a:off x="6242077" y="6475413"/>
            <a:ext cx="2064658" cy="164630"/>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11" name="내용 개체 틀 2"/>
          <p:cNvSpPr txBox="1">
            <a:spLocks/>
          </p:cNvSpPr>
          <p:nvPr/>
        </p:nvSpPr>
        <p:spPr bwMode="auto">
          <a:xfrm>
            <a:off x="507785" y="1523206"/>
            <a:ext cx="7950416" cy="297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b="0" kern="0" dirty="0" smtClean="0">
                <a:cs typeface="Calibri" panose="020F0502020204030204" pitchFamily="34" charset="0"/>
              </a:rPr>
              <a:t>Parallel coordinated DMG monostatic sensing over multiple channels was proposed.</a:t>
            </a:r>
          </a:p>
          <a:p>
            <a:pPr algn="just" latinLnBrk="0">
              <a:spcBef>
                <a:spcPts val="600"/>
              </a:spcBef>
              <a:buSzPct val="120000"/>
              <a:buFont typeface="Arial" panose="020B0604020202020204" pitchFamily="34" charset="0"/>
              <a:buChar char="•"/>
              <a:defRPr/>
            </a:pPr>
            <a:r>
              <a:rPr kumimoji="0" lang="en-US" b="0" kern="0" dirty="0" smtClean="0">
                <a:cs typeface="Calibri" panose="020F0502020204030204" pitchFamily="34" charset="0"/>
              </a:rPr>
              <a:t>Sounding channel indication </a:t>
            </a:r>
            <a:r>
              <a:rPr kumimoji="0" lang="en-US" b="0" kern="0" dirty="0">
                <a:cs typeface="Calibri" panose="020F0502020204030204" pitchFamily="34" charset="0"/>
              </a:rPr>
              <a:t>by specifying the BW </a:t>
            </a:r>
            <a:r>
              <a:rPr kumimoji="0" lang="en-US" b="0" kern="0" dirty="0" smtClean="0">
                <a:cs typeface="Calibri" panose="020F0502020204030204" pitchFamily="34" charset="0"/>
              </a:rPr>
              <a:t>field in DMG Sensing Request frame was considered.</a:t>
            </a:r>
          </a:p>
          <a:p>
            <a:pPr algn="just" latinLnBrk="0">
              <a:spcBef>
                <a:spcPts val="600"/>
              </a:spcBef>
              <a:buSzPct val="120000"/>
              <a:buFont typeface="Arial" panose="020B0604020202020204" pitchFamily="34" charset="0"/>
              <a:buChar char="•"/>
              <a:defRPr/>
            </a:pPr>
            <a:r>
              <a:rPr kumimoji="0" lang="en-US" b="0" kern="0" dirty="0" smtClean="0">
                <a:cs typeface="Calibri" panose="020F0502020204030204" pitchFamily="34" charset="0"/>
              </a:rPr>
              <a:t>Channel access methods for SP allocation and TXOP operation in CBAP allocation for parallel </a:t>
            </a:r>
            <a:r>
              <a:rPr kumimoji="0" lang="en-US" b="0" kern="0" dirty="0">
                <a:cs typeface="Calibri" panose="020F0502020204030204" pitchFamily="34" charset="0"/>
              </a:rPr>
              <a:t>coordinated DMG monostatic sensing over multiple </a:t>
            </a:r>
            <a:r>
              <a:rPr kumimoji="0" lang="en-US" b="0" kern="0" dirty="0" smtClean="0">
                <a:cs typeface="Calibri" panose="020F0502020204030204" pitchFamily="34" charset="0"/>
              </a:rPr>
              <a:t>channels were discussed.</a:t>
            </a:r>
          </a:p>
          <a:p>
            <a:pPr marL="0" indent="0" algn="just" latinLnBrk="0">
              <a:spcBef>
                <a:spcPts val="600"/>
              </a:spcBef>
              <a:buSzPct val="120000"/>
              <a:buNone/>
              <a:defRPr/>
            </a:pPr>
            <a:endParaRPr kumimoji="0" lang="en-US" b="0" kern="0" dirty="0" smtClean="0">
              <a:cs typeface="Calibri" panose="020F0502020204030204" pitchFamily="34" charset="0"/>
            </a:endParaRPr>
          </a:p>
          <a:p>
            <a:pPr marL="0" indent="0" algn="just" latinLnBrk="0">
              <a:spcBef>
                <a:spcPts val="600"/>
              </a:spcBef>
              <a:buSzPct val="120000"/>
              <a:buNone/>
              <a:defRPr/>
            </a:pPr>
            <a:endParaRPr kumimoji="0" lang="en-US" b="0" kern="0" dirty="0">
              <a:cs typeface="Calibri" panose="020F0502020204030204" pitchFamily="34" charset="0"/>
            </a:endParaRPr>
          </a:p>
        </p:txBody>
      </p:sp>
    </p:spTree>
    <p:extLst>
      <p:ext uri="{BB962C8B-B14F-4D97-AF65-F5344CB8AC3E}">
        <p14:creationId xmlns:p14="http://schemas.microsoft.com/office/powerpoint/2010/main" val="19729303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07784" y="762000"/>
            <a:ext cx="8470740" cy="685800"/>
          </a:xfrm>
        </p:spPr>
        <p:txBody>
          <a:bodyPr/>
          <a:lstStyle/>
          <a:p>
            <a:r>
              <a:rPr lang="en-US" altLang="zh-CN" sz="2800" b="0" dirty="0" smtClean="0"/>
              <a:t/>
            </a:r>
            <a:br>
              <a:rPr lang="en-US" altLang="zh-CN" sz="2800" b="0" dirty="0" smtClean="0"/>
            </a:br>
            <a:r>
              <a:rPr lang="en-US" altLang="zh-CN" sz="2800" dirty="0" smtClean="0"/>
              <a:t>SP</a:t>
            </a:r>
            <a:r>
              <a:rPr lang="en-US" altLang="zh-CN" sz="2800" dirty="0"/>
              <a:t/>
            </a:r>
            <a:br>
              <a:rPr lang="en-US" altLang="zh-CN" sz="2800" dirty="0"/>
            </a:br>
            <a:endParaRPr lang="ko-KR" altLang="en-US" dirty="0" smtClean="0">
              <a:ea typeface="Gulim" panose="020B0600000101010101" pitchFamily="34" charset="-127"/>
            </a:endParaRPr>
          </a:p>
        </p:txBody>
      </p:sp>
      <p:sp>
        <p:nvSpPr>
          <p:cNvPr id="5126" name="슬라이드 번호 개체 틀 5"/>
          <p:cNvSpPr>
            <a:spLocks noGrp="1"/>
          </p:cNvSpPr>
          <p:nvPr>
            <p:ph type="sldNum" sz="quarter" idx="12"/>
          </p:nvPr>
        </p:nvSpPr>
        <p:spPr>
          <a:xfrm>
            <a:off x="4344988" y="6475413"/>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11</a:t>
            </a:fld>
            <a:endParaRPr lang="en-US" altLang="ko-KR" sz="1200" b="0"/>
          </a:p>
        </p:txBody>
      </p:sp>
      <p:sp>
        <p:nvSpPr>
          <p:cNvPr id="8" name="Footer Placeholder 4"/>
          <p:cNvSpPr>
            <a:spLocks noGrp="1"/>
          </p:cNvSpPr>
          <p:nvPr>
            <p:ph type="ftr" sz="quarter" idx="11"/>
          </p:nvPr>
        </p:nvSpPr>
        <p:spPr>
          <a:xfrm>
            <a:off x="6242077" y="6475413"/>
            <a:ext cx="2064658" cy="164630"/>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11" name="내용 개체 틀 2"/>
          <p:cNvSpPr txBox="1">
            <a:spLocks/>
          </p:cNvSpPr>
          <p:nvPr/>
        </p:nvSpPr>
        <p:spPr bwMode="auto">
          <a:xfrm>
            <a:off x="507785" y="1523206"/>
            <a:ext cx="7950416" cy="297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b="0" kern="0" dirty="0" smtClean="0">
                <a:cs typeface="Calibri" panose="020F0502020204030204" pitchFamily="34" charset="0"/>
              </a:rPr>
              <a:t>Do you support the parallel coordinated DMG monostatic sensing over multiple channels mechanism proposed in </a:t>
            </a:r>
            <a:r>
              <a:rPr kumimoji="0" lang="en-US" b="0" kern="0" dirty="0" smtClean="0">
                <a:cs typeface="Calibri" panose="020F0502020204030204" pitchFamily="34" charset="0"/>
              </a:rPr>
              <a:t>802.11-23/2025r0</a:t>
            </a:r>
            <a:r>
              <a:rPr kumimoji="0" lang="en-US" b="0" kern="0" dirty="0" smtClean="0">
                <a:cs typeface="Calibri" panose="020F0502020204030204" pitchFamily="34" charset="0"/>
              </a:rPr>
              <a:t>?</a:t>
            </a:r>
          </a:p>
          <a:p>
            <a:pPr marL="0" indent="0" algn="just" latinLnBrk="0">
              <a:spcBef>
                <a:spcPts val="600"/>
              </a:spcBef>
              <a:buSzPct val="120000"/>
              <a:buNone/>
              <a:defRPr/>
            </a:pPr>
            <a:endParaRPr kumimoji="0" lang="en-US" b="0" kern="0" dirty="0" smtClean="0">
              <a:cs typeface="Calibri" panose="020F0502020204030204" pitchFamily="34" charset="0"/>
            </a:endParaRPr>
          </a:p>
          <a:p>
            <a:pPr marL="0" indent="0" algn="just" latinLnBrk="0">
              <a:spcBef>
                <a:spcPts val="600"/>
              </a:spcBef>
              <a:buSzPct val="120000"/>
              <a:buNone/>
              <a:defRPr/>
            </a:pPr>
            <a:r>
              <a:rPr kumimoji="0" lang="en-US" b="0" kern="0" dirty="0" smtClean="0">
                <a:cs typeface="Calibri" panose="020F0502020204030204" pitchFamily="34" charset="0"/>
              </a:rPr>
              <a:t>     -  Yes</a:t>
            </a:r>
          </a:p>
          <a:p>
            <a:pPr marL="0" indent="0" algn="just" latinLnBrk="0">
              <a:spcBef>
                <a:spcPts val="600"/>
              </a:spcBef>
              <a:buSzPct val="120000"/>
              <a:buNone/>
              <a:defRPr/>
            </a:pPr>
            <a:r>
              <a:rPr kumimoji="0" lang="en-US" b="0" kern="0" dirty="0">
                <a:cs typeface="Calibri" panose="020F0502020204030204" pitchFamily="34" charset="0"/>
              </a:rPr>
              <a:t> </a:t>
            </a:r>
            <a:r>
              <a:rPr kumimoji="0" lang="en-US" b="0" kern="0" dirty="0" smtClean="0">
                <a:cs typeface="Calibri" panose="020F0502020204030204" pitchFamily="34" charset="0"/>
              </a:rPr>
              <a:t>    -  No</a:t>
            </a:r>
          </a:p>
          <a:p>
            <a:pPr marL="0" indent="0" algn="just" latinLnBrk="0">
              <a:spcBef>
                <a:spcPts val="600"/>
              </a:spcBef>
              <a:buSzPct val="120000"/>
              <a:buNone/>
              <a:defRPr/>
            </a:pPr>
            <a:r>
              <a:rPr kumimoji="0" lang="en-US" b="0" kern="0" dirty="0">
                <a:cs typeface="Calibri" panose="020F0502020204030204" pitchFamily="34" charset="0"/>
              </a:rPr>
              <a:t> </a:t>
            </a:r>
            <a:r>
              <a:rPr kumimoji="0" lang="en-US" b="0" kern="0" dirty="0" smtClean="0">
                <a:cs typeface="Calibri" panose="020F0502020204030204" pitchFamily="34" charset="0"/>
              </a:rPr>
              <a:t>    -  Abstain</a:t>
            </a:r>
          </a:p>
          <a:p>
            <a:pPr marL="0" indent="0" algn="just" latinLnBrk="0">
              <a:spcBef>
                <a:spcPts val="600"/>
              </a:spcBef>
              <a:buSzPct val="120000"/>
              <a:buNone/>
              <a:defRPr/>
            </a:pPr>
            <a:endParaRPr kumimoji="0" lang="en-US" b="0" kern="0" dirty="0">
              <a:cs typeface="Calibri" panose="020F0502020204030204" pitchFamily="34" charset="0"/>
            </a:endParaRPr>
          </a:p>
        </p:txBody>
      </p:sp>
    </p:spTree>
    <p:extLst>
      <p:ext uri="{BB962C8B-B14F-4D97-AF65-F5344CB8AC3E}">
        <p14:creationId xmlns:p14="http://schemas.microsoft.com/office/powerpoint/2010/main" val="23216369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슬라이드 번호 개체 틀 5"/>
          <p:cNvSpPr>
            <a:spLocks noGrp="1"/>
          </p:cNvSpPr>
          <p:nvPr>
            <p:ph type="sldNum" sz="quarter" idx="12"/>
          </p:nvPr>
        </p:nvSpPr>
        <p:spPr>
          <a:xfrm>
            <a:off x="4344988" y="6475413"/>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12</a:t>
            </a:fld>
            <a:endParaRPr lang="en-US" altLang="ko-KR" sz="1200" b="0"/>
          </a:p>
        </p:txBody>
      </p:sp>
      <p:sp>
        <p:nvSpPr>
          <p:cNvPr id="8" name="Footer Placeholder 4"/>
          <p:cNvSpPr>
            <a:spLocks noGrp="1"/>
          </p:cNvSpPr>
          <p:nvPr>
            <p:ph type="ftr" sz="quarter" idx="11"/>
          </p:nvPr>
        </p:nvSpPr>
        <p:spPr>
          <a:xfrm>
            <a:off x="6242077" y="6475413"/>
            <a:ext cx="2064658" cy="164630"/>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11" name="내용 개체 틀 2"/>
          <p:cNvSpPr txBox="1">
            <a:spLocks/>
          </p:cNvSpPr>
          <p:nvPr/>
        </p:nvSpPr>
        <p:spPr bwMode="auto">
          <a:xfrm>
            <a:off x="3429000" y="2895600"/>
            <a:ext cx="1972677" cy="610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latinLnBrk="0">
              <a:spcBef>
                <a:spcPts val="600"/>
              </a:spcBef>
              <a:buSzPct val="120000"/>
              <a:buNone/>
              <a:defRPr/>
            </a:pPr>
            <a:r>
              <a:rPr kumimoji="0" lang="en-US" sz="3600" b="0" kern="0" dirty="0" smtClean="0">
                <a:cs typeface="Calibri" panose="020F0502020204030204" pitchFamily="34" charset="0"/>
              </a:rPr>
              <a:t>Backup</a:t>
            </a:r>
          </a:p>
          <a:p>
            <a:pPr marL="0" indent="0" algn="ctr" latinLnBrk="0">
              <a:spcBef>
                <a:spcPts val="600"/>
              </a:spcBef>
              <a:buSzPct val="120000"/>
              <a:buNone/>
              <a:defRPr/>
            </a:pPr>
            <a:endParaRPr kumimoji="0" lang="en-US" sz="3600" b="0" kern="0" dirty="0" smtClean="0">
              <a:cs typeface="Calibri" panose="020F0502020204030204" pitchFamily="34" charset="0"/>
            </a:endParaRPr>
          </a:p>
          <a:p>
            <a:pPr marL="0" indent="0" algn="ctr" latinLnBrk="0">
              <a:spcBef>
                <a:spcPts val="600"/>
              </a:spcBef>
              <a:buSzPct val="120000"/>
              <a:buNone/>
              <a:defRPr/>
            </a:pPr>
            <a:endParaRPr kumimoji="0" lang="en-US" sz="3600" b="0" kern="0" dirty="0">
              <a:cs typeface="Calibri" panose="020F0502020204030204" pitchFamily="34" charset="0"/>
            </a:endParaRPr>
          </a:p>
        </p:txBody>
      </p:sp>
    </p:spTree>
    <p:extLst>
      <p:ext uri="{BB962C8B-B14F-4D97-AF65-F5344CB8AC3E}">
        <p14:creationId xmlns:p14="http://schemas.microsoft.com/office/powerpoint/2010/main" val="42045811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480411" y="656232"/>
            <a:ext cx="8470740" cy="685800"/>
          </a:xfrm>
        </p:spPr>
        <p:txBody>
          <a:bodyPr/>
          <a:lstStyle/>
          <a:p>
            <a:r>
              <a:rPr lang="en-US" altLang="zh-CN" sz="2800" b="0" dirty="0" smtClean="0"/>
              <a:t/>
            </a:r>
            <a:br>
              <a:rPr lang="en-US" altLang="zh-CN" sz="2800" b="0" dirty="0" smtClean="0"/>
            </a:br>
            <a:r>
              <a:rPr lang="en-US" altLang="zh-CN" sz="2800" dirty="0"/>
              <a:t>Extended Schedule element </a:t>
            </a:r>
            <a:r>
              <a:rPr lang="en-US" altLang="zh-CN" sz="2000" dirty="0"/>
              <a:t>(</a:t>
            </a:r>
            <a:r>
              <a:rPr lang="en-US" altLang="zh-CN" sz="2000" dirty="0" smtClean="0"/>
              <a:t>9.4.2.130, 802.11REVme D4.0)</a:t>
            </a:r>
            <a:r>
              <a:rPr lang="en-US" altLang="zh-CN" sz="2000" dirty="0"/>
              <a:t/>
            </a:r>
            <a:br>
              <a:rPr lang="en-US" altLang="zh-CN" sz="2000" dirty="0"/>
            </a:br>
            <a:endParaRPr lang="ko-KR" altLang="en-US" sz="2000" dirty="0" smtClean="0">
              <a:ea typeface="Gulim" panose="020B0600000101010101" pitchFamily="34" charset="-127"/>
            </a:endParaRPr>
          </a:p>
        </p:txBody>
      </p:sp>
      <p:sp>
        <p:nvSpPr>
          <p:cNvPr id="5126" name="슬라이드 번호 개체 틀 5"/>
          <p:cNvSpPr>
            <a:spLocks noGrp="1"/>
          </p:cNvSpPr>
          <p:nvPr>
            <p:ph type="sldNum" sz="quarter" idx="12"/>
          </p:nvPr>
        </p:nvSpPr>
        <p:spPr>
          <a:xfrm>
            <a:off x="4351311" y="6477000"/>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t>Slide </a:t>
            </a:r>
            <a:fld id="{5128BAC4-F7E3-4930-9F5B-4136CA8B6505}" type="slidenum">
              <a:rPr lang="en-US" altLang="ko-KR" sz="1200" b="0"/>
              <a:pPr>
                <a:spcBef>
                  <a:spcPct val="0"/>
                </a:spcBef>
                <a:buFontTx/>
                <a:buNone/>
              </a:pPr>
              <a:t>13</a:t>
            </a:fld>
            <a:endParaRPr lang="en-US" altLang="ko-KR" sz="1200" b="0" dirty="0"/>
          </a:p>
        </p:txBody>
      </p:sp>
      <p:sp>
        <p:nvSpPr>
          <p:cNvPr id="8" name="Footer Placeholder 4"/>
          <p:cNvSpPr>
            <a:spLocks noGrp="1"/>
          </p:cNvSpPr>
          <p:nvPr>
            <p:ph type="ftr" sz="quarter" idx="11"/>
          </p:nvPr>
        </p:nvSpPr>
        <p:spPr>
          <a:xfrm>
            <a:off x="6248400" y="6477000"/>
            <a:ext cx="2064658" cy="164630"/>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7" name="TextBox 8"/>
          <p:cNvSpPr txBox="1">
            <a:spLocks noChangeArrowheads="1"/>
          </p:cNvSpPr>
          <p:nvPr/>
        </p:nvSpPr>
        <p:spPr bwMode="auto">
          <a:xfrm>
            <a:off x="635905" y="1388964"/>
            <a:ext cx="815975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400" b="1">
                <a:solidFill>
                  <a:schemeClr val="tx1"/>
                </a:solidFill>
                <a:latin typeface="Arial" panose="020B0604020202020204" pitchFamily="34" charset="0"/>
                <a:ea typeface="宋体" panose="02010600030101010101" pitchFamily="2" charset="-122"/>
              </a:defRPr>
            </a:lvl1pPr>
            <a:lvl2pPr marL="742950" indent="-285750">
              <a:defRPr sz="1400" b="1">
                <a:solidFill>
                  <a:schemeClr val="tx1"/>
                </a:solidFill>
                <a:latin typeface="Arial" panose="020B0604020202020204" pitchFamily="34" charset="0"/>
                <a:ea typeface="宋体" panose="02010600030101010101" pitchFamily="2" charset="-122"/>
              </a:defRPr>
            </a:lvl2pPr>
            <a:lvl3pPr marL="1143000" indent="-228600">
              <a:defRPr sz="1400" b="1">
                <a:solidFill>
                  <a:schemeClr val="tx1"/>
                </a:solidFill>
                <a:latin typeface="Arial" panose="020B0604020202020204" pitchFamily="34" charset="0"/>
                <a:ea typeface="宋体" panose="02010600030101010101" pitchFamily="2" charset="-122"/>
              </a:defRPr>
            </a:lvl3pPr>
            <a:lvl4pPr marL="1600200" indent="-228600">
              <a:defRPr sz="1400" b="1">
                <a:solidFill>
                  <a:schemeClr val="tx1"/>
                </a:solidFill>
                <a:latin typeface="Arial" panose="020B0604020202020204" pitchFamily="34" charset="0"/>
                <a:ea typeface="宋体" panose="02010600030101010101" pitchFamily="2" charset="-122"/>
              </a:defRPr>
            </a:lvl4pPr>
            <a:lvl5pPr marL="2057400" indent="-228600">
              <a:defRPr sz="14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9pPr>
          </a:lstStyle>
          <a:p>
            <a:pPr>
              <a:buFontTx/>
              <a:buChar char="-"/>
            </a:pPr>
            <a:r>
              <a:rPr lang="en-US" altLang="zh-CN" sz="1600" b="0" dirty="0">
                <a:latin typeface="+mn-lt"/>
              </a:rPr>
              <a:t>Extended Schedule element carried in DMG Beacon frame in BTI or Announce frame in </a:t>
            </a:r>
            <a:r>
              <a:rPr lang="en-US" altLang="zh-CN" sz="1600" b="0" dirty="0" smtClean="0">
                <a:latin typeface="+mn-lt"/>
              </a:rPr>
              <a:t>ATI</a:t>
            </a:r>
            <a:endParaRPr lang="en-US" altLang="zh-CN" sz="1600" b="0" dirty="0">
              <a:latin typeface="+mn-lt"/>
            </a:endParaRPr>
          </a:p>
        </p:txBody>
      </p:sp>
      <p:pic>
        <p:nvPicPr>
          <p:cNvPr id="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38432" y="1789872"/>
            <a:ext cx="4027487"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36594" y="2640772"/>
            <a:ext cx="7138988"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7"/>
          <p:cNvCxnSpPr>
            <a:cxnSpLocks noChangeShapeType="1"/>
          </p:cNvCxnSpPr>
          <p:nvPr/>
        </p:nvCxnSpPr>
        <p:spPr bwMode="auto">
          <a:xfrm flipH="1">
            <a:off x="1616044" y="2326447"/>
            <a:ext cx="4060825" cy="314325"/>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13" name="Straight Connector 12"/>
          <p:cNvCxnSpPr>
            <a:cxnSpLocks noChangeShapeType="1"/>
          </p:cNvCxnSpPr>
          <p:nvPr/>
        </p:nvCxnSpPr>
        <p:spPr bwMode="auto">
          <a:xfrm>
            <a:off x="6924644" y="2326447"/>
            <a:ext cx="1074738" cy="314325"/>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pic>
        <p:nvPicPr>
          <p:cNvPr id="14" name="Picture 1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84194" y="3921884"/>
            <a:ext cx="7105650" cy="113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5" name="Straight Connector 19"/>
          <p:cNvCxnSpPr>
            <a:cxnSpLocks noChangeShapeType="1"/>
          </p:cNvCxnSpPr>
          <p:nvPr/>
        </p:nvCxnSpPr>
        <p:spPr bwMode="auto">
          <a:xfrm flipH="1">
            <a:off x="1195357" y="3491672"/>
            <a:ext cx="420687" cy="593725"/>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16" name="Straight Connector 21"/>
          <p:cNvCxnSpPr>
            <a:cxnSpLocks noChangeShapeType="1"/>
          </p:cNvCxnSpPr>
          <p:nvPr/>
        </p:nvCxnSpPr>
        <p:spPr bwMode="auto">
          <a:xfrm>
            <a:off x="2471707" y="3493259"/>
            <a:ext cx="5345112" cy="555625"/>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pic>
        <p:nvPicPr>
          <p:cNvPr id="17" name="Picture 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140886" y="5244387"/>
            <a:ext cx="5312249" cy="123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8"/>
          <p:cNvSpPr txBox="1">
            <a:spLocks noChangeArrowheads="1"/>
          </p:cNvSpPr>
          <p:nvPr/>
        </p:nvSpPr>
        <p:spPr bwMode="auto">
          <a:xfrm>
            <a:off x="480411" y="5680661"/>
            <a:ext cx="178197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400" b="1">
                <a:solidFill>
                  <a:schemeClr val="tx1"/>
                </a:solidFill>
                <a:latin typeface="Arial" panose="020B0604020202020204" pitchFamily="34" charset="0"/>
                <a:ea typeface="宋体" panose="02010600030101010101" pitchFamily="2" charset="-122"/>
              </a:defRPr>
            </a:lvl1pPr>
            <a:lvl2pPr marL="742950" indent="-285750">
              <a:defRPr sz="1400" b="1">
                <a:solidFill>
                  <a:schemeClr val="tx1"/>
                </a:solidFill>
                <a:latin typeface="Arial" panose="020B0604020202020204" pitchFamily="34" charset="0"/>
                <a:ea typeface="宋体" panose="02010600030101010101" pitchFamily="2" charset="-122"/>
              </a:defRPr>
            </a:lvl2pPr>
            <a:lvl3pPr marL="1143000" indent="-228600">
              <a:defRPr sz="1400" b="1">
                <a:solidFill>
                  <a:schemeClr val="tx1"/>
                </a:solidFill>
                <a:latin typeface="Arial" panose="020B0604020202020204" pitchFamily="34" charset="0"/>
                <a:ea typeface="宋体" panose="02010600030101010101" pitchFamily="2" charset="-122"/>
              </a:defRPr>
            </a:lvl3pPr>
            <a:lvl4pPr marL="1600200" indent="-228600">
              <a:defRPr sz="1400" b="1">
                <a:solidFill>
                  <a:schemeClr val="tx1"/>
                </a:solidFill>
                <a:latin typeface="Arial" panose="020B0604020202020204" pitchFamily="34" charset="0"/>
                <a:ea typeface="宋体" panose="02010600030101010101" pitchFamily="2" charset="-122"/>
              </a:defRPr>
            </a:lvl4pPr>
            <a:lvl5pPr marL="2057400" indent="-228600">
              <a:defRPr sz="14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9pPr>
          </a:lstStyle>
          <a:p>
            <a:pPr marL="0" indent="0"/>
            <a:r>
              <a:rPr lang="en-US" altLang="zh-CN" sz="1600" b="0" dirty="0" smtClean="0">
                <a:latin typeface="+mn-lt"/>
              </a:rPr>
              <a:t>Allocation type:</a:t>
            </a:r>
            <a:endParaRPr lang="en-US" altLang="zh-CN" sz="1600" b="0" dirty="0">
              <a:latin typeface="+mn-lt"/>
            </a:endParaRPr>
          </a:p>
        </p:txBody>
      </p:sp>
    </p:spTree>
    <p:extLst>
      <p:ext uri="{BB962C8B-B14F-4D97-AF65-F5344CB8AC3E}">
        <p14:creationId xmlns:p14="http://schemas.microsoft.com/office/powerpoint/2010/main" val="8536849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0" y="605005"/>
            <a:ext cx="9067800" cy="685800"/>
          </a:xfrm>
        </p:spPr>
        <p:txBody>
          <a:bodyPr/>
          <a:lstStyle/>
          <a:p>
            <a:r>
              <a:rPr lang="en-US" altLang="zh-CN" sz="2800" b="0" dirty="0" smtClean="0"/>
              <a:t/>
            </a:r>
            <a:br>
              <a:rPr lang="en-US" altLang="zh-CN" sz="2800" b="0" dirty="0" smtClean="0"/>
            </a:br>
            <a:r>
              <a:rPr lang="en-US" altLang="zh-CN" sz="2800" dirty="0" smtClean="0"/>
              <a:t>EDMG Extended </a:t>
            </a:r>
            <a:r>
              <a:rPr lang="en-US" altLang="zh-CN" sz="2800" dirty="0"/>
              <a:t>Schedule element </a:t>
            </a:r>
            <a:r>
              <a:rPr lang="en-US" altLang="zh-CN" sz="2800" dirty="0" smtClean="0"/>
              <a:t/>
            </a:r>
            <a:br>
              <a:rPr lang="en-US" altLang="zh-CN" sz="2800" dirty="0" smtClean="0"/>
            </a:br>
            <a:r>
              <a:rPr lang="en-US" altLang="zh-CN" sz="2000" dirty="0" smtClean="0"/>
              <a:t>(9.4.2.267, 802.11REVme D4.0)</a:t>
            </a:r>
            <a:r>
              <a:rPr lang="en-US" altLang="zh-CN" sz="2000" dirty="0"/>
              <a:t/>
            </a:r>
            <a:br>
              <a:rPr lang="en-US" altLang="zh-CN" sz="2000" dirty="0"/>
            </a:br>
            <a:endParaRPr lang="ko-KR" altLang="en-US" sz="2000" dirty="0" smtClean="0">
              <a:ea typeface="Gulim" panose="020B0600000101010101" pitchFamily="34" charset="-127"/>
            </a:endParaRPr>
          </a:p>
        </p:txBody>
      </p:sp>
      <p:sp>
        <p:nvSpPr>
          <p:cNvPr id="5126" name="슬라이드 번호 개체 틀 5"/>
          <p:cNvSpPr>
            <a:spLocks noGrp="1"/>
          </p:cNvSpPr>
          <p:nvPr>
            <p:ph type="sldNum" sz="quarter" idx="12"/>
          </p:nvPr>
        </p:nvSpPr>
        <p:spPr>
          <a:xfrm>
            <a:off x="4351311" y="6477000"/>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t>Slide </a:t>
            </a:r>
            <a:fld id="{5128BAC4-F7E3-4930-9F5B-4136CA8B6505}" type="slidenum">
              <a:rPr lang="en-US" altLang="ko-KR" sz="1200" b="0"/>
              <a:pPr>
                <a:spcBef>
                  <a:spcPct val="0"/>
                </a:spcBef>
                <a:buFontTx/>
                <a:buNone/>
              </a:pPr>
              <a:t>14</a:t>
            </a:fld>
            <a:endParaRPr lang="en-US" altLang="ko-KR" sz="1200" b="0" dirty="0"/>
          </a:p>
        </p:txBody>
      </p:sp>
      <p:sp>
        <p:nvSpPr>
          <p:cNvPr id="8" name="Footer Placeholder 4"/>
          <p:cNvSpPr>
            <a:spLocks noGrp="1"/>
          </p:cNvSpPr>
          <p:nvPr>
            <p:ph type="ftr" sz="quarter" idx="11"/>
          </p:nvPr>
        </p:nvSpPr>
        <p:spPr>
          <a:xfrm>
            <a:off x="6248400" y="6477000"/>
            <a:ext cx="2064658" cy="164630"/>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7" name="TextBox 8"/>
          <p:cNvSpPr txBox="1">
            <a:spLocks noChangeArrowheads="1"/>
          </p:cNvSpPr>
          <p:nvPr/>
        </p:nvSpPr>
        <p:spPr bwMode="auto">
          <a:xfrm>
            <a:off x="271435" y="1447800"/>
            <a:ext cx="8159751"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400" b="1">
                <a:solidFill>
                  <a:schemeClr val="tx1"/>
                </a:solidFill>
                <a:latin typeface="Arial" panose="020B0604020202020204" pitchFamily="34" charset="0"/>
                <a:ea typeface="宋体" panose="02010600030101010101" pitchFamily="2" charset="-122"/>
              </a:defRPr>
            </a:lvl1pPr>
            <a:lvl2pPr marL="742950" indent="-285750">
              <a:defRPr sz="1400" b="1">
                <a:solidFill>
                  <a:schemeClr val="tx1"/>
                </a:solidFill>
                <a:latin typeface="Arial" panose="020B0604020202020204" pitchFamily="34" charset="0"/>
                <a:ea typeface="宋体" panose="02010600030101010101" pitchFamily="2" charset="-122"/>
              </a:defRPr>
            </a:lvl2pPr>
            <a:lvl3pPr marL="1143000" indent="-228600">
              <a:defRPr sz="1400" b="1">
                <a:solidFill>
                  <a:schemeClr val="tx1"/>
                </a:solidFill>
                <a:latin typeface="Arial" panose="020B0604020202020204" pitchFamily="34" charset="0"/>
                <a:ea typeface="宋体" panose="02010600030101010101" pitchFamily="2" charset="-122"/>
              </a:defRPr>
            </a:lvl3pPr>
            <a:lvl4pPr marL="1600200" indent="-228600">
              <a:defRPr sz="1400" b="1">
                <a:solidFill>
                  <a:schemeClr val="tx1"/>
                </a:solidFill>
                <a:latin typeface="Arial" panose="020B0604020202020204" pitchFamily="34" charset="0"/>
                <a:ea typeface="宋体" panose="02010600030101010101" pitchFamily="2" charset="-122"/>
              </a:defRPr>
            </a:lvl4pPr>
            <a:lvl5pPr marL="2057400" indent="-228600">
              <a:defRPr sz="14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9pPr>
          </a:lstStyle>
          <a:p>
            <a:pPr>
              <a:buFontTx/>
              <a:buChar char="-"/>
            </a:pPr>
            <a:r>
              <a:rPr lang="en-US" altLang="zh-CN" sz="1600" b="0" dirty="0" smtClean="0">
                <a:latin typeface="+mn-lt"/>
              </a:rPr>
              <a:t>EDMG Extended </a:t>
            </a:r>
            <a:r>
              <a:rPr lang="en-US" altLang="zh-CN" sz="1600" b="0" dirty="0">
                <a:latin typeface="+mn-lt"/>
              </a:rPr>
              <a:t>Schedule element carried in DMG Beacon </a:t>
            </a:r>
            <a:r>
              <a:rPr lang="en-US" altLang="zh-CN" sz="1600" b="0" dirty="0" smtClean="0">
                <a:latin typeface="+mn-lt"/>
              </a:rPr>
              <a:t>frame </a:t>
            </a:r>
            <a:r>
              <a:rPr lang="en-US" altLang="zh-CN" sz="1600" b="0" dirty="0">
                <a:latin typeface="+mn-lt"/>
              </a:rPr>
              <a:t>or Announce frame. An EDMG AP or EDMG PCP may use the EDMG Extended Schedule element to allocate an SP or a CBAP over channels with different bandwidths. For partially or fully overlapping allocations, both the source AID and the destination AID of each allocation shall be different from both the source AID and destination AID of other overlapping allocation. </a:t>
            </a:r>
          </a:p>
        </p:txBody>
      </p:sp>
      <p:grpSp>
        <p:nvGrpSpPr>
          <p:cNvPr id="19" name="Group 18"/>
          <p:cNvGrpSpPr/>
          <p:nvPr/>
        </p:nvGrpSpPr>
        <p:grpSpPr>
          <a:xfrm>
            <a:off x="1866900" y="2908999"/>
            <a:ext cx="5334000" cy="2743200"/>
            <a:chOff x="517525" y="2022475"/>
            <a:chExt cx="7580313" cy="4183063"/>
          </a:xfrm>
        </p:grpSpPr>
        <p:pic>
          <p:nvPicPr>
            <p:cNvPr id="20" name="Pictur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700" y="2022475"/>
              <a:ext cx="7323138" cy="8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9313" y="3101975"/>
              <a:ext cx="7138987" cy="203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2" name="Straight Connector 7"/>
            <p:cNvCxnSpPr>
              <a:cxnSpLocks noChangeShapeType="1"/>
            </p:cNvCxnSpPr>
            <p:nvPr/>
          </p:nvCxnSpPr>
          <p:spPr bwMode="auto">
            <a:xfrm flipH="1">
              <a:off x="1271588" y="2762250"/>
              <a:ext cx="4465637" cy="439738"/>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23" name="Straight Connector 9"/>
            <p:cNvCxnSpPr>
              <a:cxnSpLocks noChangeShapeType="1"/>
            </p:cNvCxnSpPr>
            <p:nvPr/>
          </p:nvCxnSpPr>
          <p:spPr bwMode="auto">
            <a:xfrm>
              <a:off x="6681788" y="2762250"/>
              <a:ext cx="1239837" cy="439738"/>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pic>
          <p:nvPicPr>
            <p:cNvPr id="24" name="Picture 6"/>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84275" y="5364163"/>
              <a:ext cx="431165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5" name="Straight Connector 24"/>
            <p:cNvCxnSpPr>
              <a:cxnSpLocks noChangeShapeType="1"/>
            </p:cNvCxnSpPr>
            <p:nvPr/>
          </p:nvCxnSpPr>
          <p:spPr bwMode="auto">
            <a:xfrm flipH="1">
              <a:off x="1608138" y="3849688"/>
              <a:ext cx="893762" cy="1627187"/>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26" name="Straight Connector 16"/>
            <p:cNvCxnSpPr>
              <a:cxnSpLocks noChangeShapeType="1"/>
            </p:cNvCxnSpPr>
            <p:nvPr/>
          </p:nvCxnSpPr>
          <p:spPr bwMode="auto">
            <a:xfrm>
              <a:off x="3530600" y="3930650"/>
              <a:ext cx="1889125" cy="1546225"/>
            </a:xfrm>
            <a:prstGeom prst="line">
              <a:avLst/>
            </a:prstGeom>
            <a:noFill/>
            <a:ln w="12700"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27" name="Left Brace 11"/>
            <p:cNvSpPr>
              <a:spLocks/>
            </p:cNvSpPr>
            <p:nvPr/>
          </p:nvSpPr>
          <p:spPr bwMode="auto">
            <a:xfrm>
              <a:off x="517525" y="3133725"/>
              <a:ext cx="396875" cy="1909763"/>
            </a:xfrm>
            <a:prstGeom prst="leftBrace">
              <a:avLst>
                <a:gd name="adj1" fmla="val 8332"/>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78151" tIns="39081" rIns="78151" bIns="39081"/>
            <a:lstStyle>
              <a:lvl1pPr defTabSz="671513">
                <a:lnSpc>
                  <a:spcPct val="140000"/>
                </a:lnSpc>
                <a:defRPr sz="1600" b="1">
                  <a:solidFill>
                    <a:schemeClr val="tx1"/>
                  </a:solidFill>
                  <a:latin typeface="Arial" panose="020B0604020202020204" pitchFamily="34" charset="0"/>
                  <a:ea typeface="宋体" panose="02010600030101010101" pitchFamily="2" charset="-122"/>
                </a:defRPr>
              </a:lvl1pPr>
              <a:lvl2pPr marL="742950" indent="-285750" defTabSz="671513">
                <a:lnSpc>
                  <a:spcPct val="140000"/>
                </a:lnSpc>
                <a:defRPr sz="1900">
                  <a:solidFill>
                    <a:schemeClr val="tx1"/>
                  </a:solidFill>
                  <a:latin typeface="Arial" panose="020B0604020202020204" pitchFamily="34" charset="0"/>
                  <a:ea typeface="宋体" panose="02010600030101010101" pitchFamily="2" charset="-122"/>
                </a:defRPr>
              </a:lvl2pPr>
              <a:lvl3pPr marL="1143000" indent="-228600" defTabSz="671513">
                <a:lnSpc>
                  <a:spcPct val="140000"/>
                </a:lnSpc>
                <a:defRPr sz="1900">
                  <a:solidFill>
                    <a:schemeClr val="tx1"/>
                  </a:solidFill>
                  <a:latin typeface="Arial" panose="020B0604020202020204" pitchFamily="34" charset="0"/>
                  <a:ea typeface="宋体" panose="02010600030101010101" pitchFamily="2" charset="-122"/>
                </a:defRPr>
              </a:lvl3pPr>
              <a:lvl4pPr marL="1600200" indent="-228600" defTabSz="671513">
                <a:lnSpc>
                  <a:spcPct val="140000"/>
                </a:lnSpc>
                <a:defRPr sz="1900">
                  <a:solidFill>
                    <a:schemeClr val="tx1"/>
                  </a:solidFill>
                  <a:latin typeface="Arial" panose="020B0604020202020204" pitchFamily="34" charset="0"/>
                  <a:ea typeface="宋体" panose="02010600030101010101" pitchFamily="2" charset="-122"/>
                </a:defRPr>
              </a:lvl4pPr>
              <a:lvl5pPr marL="2057400" indent="-228600" defTabSz="671513">
                <a:lnSpc>
                  <a:spcPct val="140000"/>
                </a:lnSpc>
                <a:defRPr sz="1900">
                  <a:solidFill>
                    <a:schemeClr val="tx1"/>
                  </a:solidFill>
                  <a:latin typeface="Arial" panose="020B0604020202020204" pitchFamily="34" charset="0"/>
                  <a:ea typeface="宋体" panose="02010600030101010101" pitchFamily="2" charset="-122"/>
                </a:defRPr>
              </a:lvl5pPr>
              <a:lvl6pPr marL="2514600" indent="-228600" defTabSz="671513" eaLnBrk="0" fontAlgn="base" hangingPunct="0">
                <a:lnSpc>
                  <a:spcPct val="140000"/>
                </a:lnSpc>
                <a:spcBef>
                  <a:spcPct val="0"/>
                </a:spcBef>
                <a:spcAft>
                  <a:spcPct val="0"/>
                </a:spcAft>
                <a:defRPr sz="1900">
                  <a:solidFill>
                    <a:schemeClr val="tx1"/>
                  </a:solidFill>
                  <a:latin typeface="Arial" panose="020B0604020202020204" pitchFamily="34" charset="0"/>
                  <a:ea typeface="宋体" panose="02010600030101010101" pitchFamily="2" charset="-122"/>
                </a:defRPr>
              </a:lvl6pPr>
              <a:lvl7pPr marL="2971800" indent="-228600" defTabSz="671513" eaLnBrk="0" fontAlgn="base" hangingPunct="0">
                <a:lnSpc>
                  <a:spcPct val="140000"/>
                </a:lnSpc>
                <a:spcBef>
                  <a:spcPct val="0"/>
                </a:spcBef>
                <a:spcAft>
                  <a:spcPct val="0"/>
                </a:spcAft>
                <a:defRPr sz="1900">
                  <a:solidFill>
                    <a:schemeClr val="tx1"/>
                  </a:solidFill>
                  <a:latin typeface="Arial" panose="020B0604020202020204" pitchFamily="34" charset="0"/>
                  <a:ea typeface="宋体" panose="02010600030101010101" pitchFamily="2" charset="-122"/>
                </a:defRPr>
              </a:lvl7pPr>
              <a:lvl8pPr marL="3429000" indent="-228600" defTabSz="671513" eaLnBrk="0" fontAlgn="base" hangingPunct="0">
                <a:lnSpc>
                  <a:spcPct val="140000"/>
                </a:lnSpc>
                <a:spcBef>
                  <a:spcPct val="0"/>
                </a:spcBef>
                <a:spcAft>
                  <a:spcPct val="0"/>
                </a:spcAft>
                <a:defRPr sz="1900">
                  <a:solidFill>
                    <a:schemeClr val="tx1"/>
                  </a:solidFill>
                  <a:latin typeface="Arial" panose="020B0604020202020204" pitchFamily="34" charset="0"/>
                  <a:ea typeface="宋体" panose="02010600030101010101" pitchFamily="2" charset="-122"/>
                </a:defRPr>
              </a:lvl8pPr>
              <a:lvl9pPr marL="3886200" indent="-228600" defTabSz="671513" eaLnBrk="0" fontAlgn="base" hangingPunct="0">
                <a:lnSpc>
                  <a:spcPct val="140000"/>
                </a:lnSpc>
                <a:spcBef>
                  <a:spcPct val="0"/>
                </a:spcBef>
                <a:spcAft>
                  <a:spcPct val="0"/>
                </a:spcAft>
                <a:defRPr sz="1900">
                  <a:solidFill>
                    <a:schemeClr val="tx1"/>
                  </a:solidFill>
                  <a:latin typeface="Arial" panose="020B0604020202020204" pitchFamily="34" charset="0"/>
                  <a:ea typeface="宋体" panose="02010600030101010101" pitchFamily="2" charset="-122"/>
                </a:defRPr>
              </a:lvl9pPr>
            </a:lstStyle>
            <a:p>
              <a:pPr eaLnBrk="1" hangingPunct="1"/>
              <a:endParaRPr lang="en-US" altLang="en-US" sz="1400">
                <a:cs typeface="Arial" panose="020B0604020202020204" pitchFamily="34" charset="0"/>
              </a:endParaRPr>
            </a:p>
          </p:txBody>
        </p:sp>
      </p:grpSp>
      <p:sp>
        <p:nvSpPr>
          <p:cNvPr id="28" name="Oval 27"/>
          <p:cNvSpPr/>
          <p:nvPr/>
        </p:nvSpPr>
        <p:spPr bwMode="auto">
          <a:xfrm>
            <a:off x="5053080" y="3394135"/>
            <a:ext cx="585719" cy="869808"/>
          </a:xfrm>
          <a:prstGeom prst="ellipse">
            <a:avLst/>
          </a:prstGeom>
          <a:noFill/>
          <a:ln w="19050" cap="flat" cmpd="sng" algn="ctr">
            <a:solidFill>
              <a:srgbClr val="0000FF"/>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48217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09600" y="533400"/>
            <a:ext cx="7772400" cy="685800"/>
          </a:xfrm>
        </p:spPr>
        <p:txBody>
          <a:bodyPr/>
          <a:lstStyle/>
          <a:p>
            <a:r>
              <a:rPr lang="fr-FR" altLang="ko-KR" dirty="0" smtClean="0">
                <a:ea typeface="Gulim" panose="020B0600000101010101" pitchFamily="34" charset="-127"/>
              </a:rPr>
              <a:t>Background</a:t>
            </a:r>
            <a:endParaRPr lang="ko-KR" altLang="en-US" dirty="0" smtClean="0">
              <a:ea typeface="Gulim" panose="020B0600000101010101" pitchFamily="34" charset="-127"/>
            </a:endParaRPr>
          </a:p>
        </p:txBody>
      </p:sp>
      <p:sp>
        <p:nvSpPr>
          <p:cNvPr id="5123" name="내용 개체 틀 2"/>
          <p:cNvSpPr>
            <a:spLocks noGrp="1"/>
          </p:cNvSpPr>
          <p:nvPr>
            <p:ph idx="1"/>
          </p:nvPr>
        </p:nvSpPr>
        <p:spPr>
          <a:xfrm>
            <a:off x="333003" y="1295400"/>
            <a:ext cx="8686800" cy="1752600"/>
          </a:xfrm>
        </p:spPr>
        <p:txBody>
          <a:bodyPr/>
          <a:lstStyle/>
          <a:p>
            <a:pPr>
              <a:buSzPct val="120000"/>
              <a:buFont typeface="Arial" panose="020B0604020202020204" pitchFamily="34" charset="0"/>
              <a:buChar char="•"/>
              <a:defRPr/>
            </a:pPr>
            <a:r>
              <a:rPr lang="en-US" sz="2000" b="0" dirty="0" smtClean="0">
                <a:cs typeface="Calibri" panose="020F0502020204030204" pitchFamily="34" charset="0"/>
              </a:rPr>
              <a:t>Parallel </a:t>
            </a:r>
            <a:r>
              <a:rPr lang="en-US" sz="2000" b="0" dirty="0">
                <a:cs typeface="Calibri" panose="020F0502020204030204" pitchFamily="34" charset="0"/>
              </a:rPr>
              <a:t>coordinated monostatic DMG sensing measurement exchange</a:t>
            </a:r>
            <a:r>
              <a:rPr lang="en-GB" sz="2000" b="0" dirty="0" smtClean="0">
                <a:cs typeface="Calibri" panose="020F0502020204030204" pitchFamily="34" charset="0"/>
              </a:rPr>
              <a:t> has been specified in </a:t>
            </a:r>
            <a:r>
              <a:rPr lang="en-GB" sz="2000" b="0" dirty="0" err="1" smtClean="0">
                <a:cs typeface="Calibri" panose="020F0502020204030204" pitchFamily="34" charset="0"/>
              </a:rPr>
              <a:t>Subclause</a:t>
            </a:r>
            <a:r>
              <a:rPr lang="en-GB" sz="2000" b="0" dirty="0">
                <a:cs typeface="Calibri" panose="020F0502020204030204" pitchFamily="34" charset="0"/>
              </a:rPr>
              <a:t> </a:t>
            </a:r>
            <a:r>
              <a:rPr lang="en-GB" sz="2000" b="0" dirty="0" smtClean="0">
                <a:cs typeface="Calibri" panose="020F0502020204030204" pitchFamily="34" charset="0"/>
              </a:rPr>
              <a:t>11.55.3.6.2.3 in P802.11bf D2.1, in which in the sounding phase, </a:t>
            </a:r>
            <a:r>
              <a:rPr lang="en-GB" sz="2000" b="0" dirty="0">
                <a:cs typeface="Calibri" panose="020F0502020204030204" pitchFamily="34" charset="0"/>
              </a:rPr>
              <a:t>as shown in Figure </a:t>
            </a:r>
            <a:r>
              <a:rPr lang="en-GB" sz="2000" b="0" dirty="0" smtClean="0">
                <a:cs typeface="Calibri" panose="020F0502020204030204" pitchFamily="34" charset="0"/>
              </a:rPr>
              <a:t>11-75o (below), multiple sensing responders shall transmit DMG monostatic sensing PPDUs in parallel after the last DMG Sensing Request frame.</a:t>
            </a:r>
          </a:p>
        </p:txBody>
      </p:sp>
      <p:pic>
        <p:nvPicPr>
          <p:cNvPr id="2" name="Picture 1"/>
          <p:cNvPicPr>
            <a:picLocks noChangeAspect="1"/>
          </p:cNvPicPr>
          <p:nvPr/>
        </p:nvPicPr>
        <p:blipFill>
          <a:blip r:embed="rId2"/>
          <a:stretch>
            <a:fillRect/>
          </a:stretch>
        </p:blipFill>
        <p:spPr>
          <a:xfrm>
            <a:off x="1828800" y="3102746"/>
            <a:ext cx="5756755" cy="2057400"/>
          </a:xfrm>
          <a:prstGeom prst="rect">
            <a:avLst/>
          </a:prstGeom>
        </p:spPr>
      </p:pic>
      <p:sp>
        <p:nvSpPr>
          <p:cNvPr id="8" name="내용 개체 틀 2"/>
          <p:cNvSpPr txBox="1">
            <a:spLocks/>
          </p:cNvSpPr>
          <p:nvPr/>
        </p:nvSpPr>
        <p:spPr bwMode="auto">
          <a:xfrm>
            <a:off x="457200" y="5214892"/>
            <a:ext cx="8686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atinLnBrk="0">
              <a:buSzPct val="120000"/>
              <a:buFont typeface="Arial" panose="020B0604020202020204" pitchFamily="34" charset="0"/>
              <a:buChar char="•"/>
              <a:defRPr/>
            </a:pPr>
            <a:r>
              <a:rPr kumimoji="0" lang="en-US" sz="2000" b="0" kern="0" dirty="0" smtClean="0">
                <a:cs typeface="Calibri" panose="020F0502020204030204" pitchFamily="34" charset="0"/>
              </a:rPr>
              <a:t>For parallel coordinated monostatic DMG sensing</a:t>
            </a:r>
            <a:r>
              <a:rPr kumimoji="0" lang="en-US" sz="2000" b="0" kern="0" dirty="0">
                <a:cs typeface="Calibri" panose="020F0502020204030204" pitchFamily="34" charset="0"/>
              </a:rPr>
              <a:t>, the sensing initiator should assign the transmit beams to different sensing responders (e.g. to avoid interference across multiple sensing responders</a:t>
            </a:r>
            <a:r>
              <a:rPr kumimoji="0" lang="en-US" sz="2000" b="0" kern="0" dirty="0" smtClean="0">
                <a:cs typeface="Calibri" panose="020F0502020204030204" pitchFamily="34" charset="0"/>
              </a:rPr>
              <a:t>) (</a:t>
            </a:r>
            <a:r>
              <a:rPr kumimoji="0" lang="en-US" sz="2000" b="0" kern="0" dirty="0" err="1" smtClean="0">
                <a:cs typeface="Calibri" panose="020F0502020204030204" pitchFamily="34" charset="0"/>
              </a:rPr>
              <a:t>subclause</a:t>
            </a:r>
            <a:r>
              <a:rPr kumimoji="0" lang="en-US" sz="2000" b="0" kern="0" dirty="0" smtClean="0">
                <a:cs typeface="Calibri" panose="020F0502020204030204" pitchFamily="34" charset="0"/>
              </a:rPr>
              <a:t> 11.55.3.4)</a:t>
            </a:r>
            <a:endParaRPr kumimoji="0" lang="en-GB" sz="2000" b="0" kern="0" dirty="0" smtClean="0">
              <a:cs typeface="Calibri" panose="020F050202020403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33400" y="650114"/>
            <a:ext cx="8470740" cy="685800"/>
          </a:xfrm>
        </p:spPr>
        <p:txBody>
          <a:bodyPr/>
          <a:lstStyle/>
          <a:p>
            <a:r>
              <a:rPr lang="en-US" altLang="ko-KR" dirty="0" smtClean="0">
                <a:ea typeface="Gulim" panose="020B0600000101010101" pitchFamily="34" charset="-127"/>
              </a:rPr>
              <a:t>Improvement of existing solution</a:t>
            </a:r>
            <a:endParaRPr lang="ko-KR" altLang="en-US" dirty="0" smtClean="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3</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11" name="내용 개체 틀 2"/>
          <p:cNvSpPr txBox="1">
            <a:spLocks/>
          </p:cNvSpPr>
          <p:nvPr/>
        </p:nvSpPr>
        <p:spPr bwMode="auto">
          <a:xfrm>
            <a:off x="431086" y="1418863"/>
            <a:ext cx="8358027" cy="4890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800" b="0" kern="0" dirty="0" smtClean="0">
                <a:cs typeface="Calibri" panose="020F0502020204030204" pitchFamily="34" charset="0"/>
              </a:rPr>
              <a:t>Comments in CID#3331, 3332 and 3333 outline some potential issues for existing solutions for parallel coordinated DMG monostatic sensing in 11bf D2.0</a:t>
            </a:r>
          </a:p>
          <a:p>
            <a:pPr marL="568325" indent="-568325" algn="just" latinLnBrk="0">
              <a:spcBef>
                <a:spcPts val="600"/>
              </a:spcBef>
              <a:buSzPct val="120000"/>
              <a:buNone/>
              <a:defRPr/>
            </a:pPr>
            <a:r>
              <a:rPr kumimoji="0" lang="en-US" sz="1800" b="0" kern="0" dirty="0">
                <a:cs typeface="Calibri" panose="020F0502020204030204" pitchFamily="34" charset="0"/>
              </a:rPr>
              <a:t>      -  </a:t>
            </a:r>
            <a:r>
              <a:rPr kumimoji="0" lang="en-US" sz="1800" b="0" kern="0" dirty="0" smtClean="0">
                <a:cs typeface="Calibri" panose="020F0502020204030204" pitchFamily="34" charset="0"/>
              </a:rPr>
              <a:t>“Transmissions </a:t>
            </a:r>
            <a:r>
              <a:rPr kumimoji="0" lang="en-US" sz="1800" b="0" kern="0" dirty="0">
                <a:cs typeface="Calibri" panose="020F0502020204030204" pitchFamily="34" charset="0"/>
              </a:rPr>
              <a:t>of sounding PPDUs by multiple sensing responders </a:t>
            </a:r>
            <a:r>
              <a:rPr kumimoji="0" lang="en-US" sz="1800" b="0" kern="0" dirty="0" smtClean="0">
                <a:cs typeface="Calibri" panose="020F0502020204030204" pitchFamily="34" charset="0"/>
              </a:rPr>
              <a:t>simultaneously </a:t>
            </a:r>
            <a:r>
              <a:rPr kumimoji="0" lang="en-US" sz="1800" b="0" kern="0" dirty="0">
                <a:cs typeface="Calibri" panose="020F0502020204030204" pitchFamily="34" charset="0"/>
              </a:rPr>
              <a:t>over a single channel in the parallel mode in coordinated monostatic </a:t>
            </a:r>
            <a:r>
              <a:rPr kumimoji="0" lang="en-US" sz="1800" b="0" kern="0" dirty="0" smtClean="0">
                <a:cs typeface="Calibri" panose="020F0502020204030204" pitchFamily="34" charset="0"/>
              </a:rPr>
              <a:t>sensing </a:t>
            </a:r>
            <a:r>
              <a:rPr kumimoji="0" lang="en-US" sz="1800" b="0" kern="0" dirty="0">
                <a:cs typeface="Calibri" panose="020F0502020204030204" pitchFamily="34" charset="0"/>
              </a:rPr>
              <a:t>may impact on the synchronization of the PPDUs and/or TRN field, and the subsequent measurement results in the measurement phase</a:t>
            </a:r>
            <a:r>
              <a:rPr kumimoji="0" lang="en-US" sz="1800" b="0" kern="0" dirty="0" smtClean="0">
                <a:cs typeface="Calibri" panose="020F0502020204030204" pitchFamily="34" charset="0"/>
              </a:rPr>
              <a:t>.”</a:t>
            </a:r>
          </a:p>
          <a:p>
            <a:pPr marL="568325" indent="-568325" algn="just" latinLnBrk="0">
              <a:spcBef>
                <a:spcPts val="600"/>
              </a:spcBef>
              <a:buSzPct val="120000"/>
              <a:buNone/>
              <a:defRPr/>
            </a:pPr>
            <a:r>
              <a:rPr kumimoji="0" lang="en-US" sz="1800" b="0" kern="0" dirty="0">
                <a:cs typeface="Calibri" panose="020F0502020204030204" pitchFamily="34" charset="0"/>
              </a:rPr>
              <a:t> </a:t>
            </a:r>
            <a:r>
              <a:rPr kumimoji="0" lang="en-US" sz="1800" b="0" kern="0" dirty="0" smtClean="0">
                <a:cs typeface="Calibri" panose="020F0502020204030204" pitchFamily="34" charset="0"/>
              </a:rPr>
              <a:t>     </a:t>
            </a:r>
            <a:r>
              <a:rPr kumimoji="0" lang="en-US" sz="1800" b="0" kern="0" dirty="0">
                <a:cs typeface="Calibri" panose="020F0502020204030204" pitchFamily="34" charset="0"/>
              </a:rPr>
              <a:t>-  </a:t>
            </a:r>
            <a:r>
              <a:rPr kumimoji="0" lang="en-US" sz="1800" b="0" kern="0" dirty="0" smtClean="0">
                <a:cs typeface="Calibri" panose="020F0502020204030204" pitchFamily="34" charset="0"/>
              </a:rPr>
              <a:t>“using </a:t>
            </a:r>
            <a:r>
              <a:rPr kumimoji="0" lang="en-US" sz="1800" b="0" kern="0" dirty="0">
                <a:cs typeface="Calibri" panose="020F0502020204030204" pitchFamily="34" charset="0"/>
              </a:rPr>
              <a:t>the transmit beams assigned by the sensing initiator by setting the TX Beam List </a:t>
            </a:r>
            <a:r>
              <a:rPr kumimoji="0" lang="en-US" sz="1800" b="0" kern="0" dirty="0" err="1">
                <a:cs typeface="Calibri" panose="020F0502020204030204" pitchFamily="34" charset="0"/>
              </a:rPr>
              <a:t>subelement</a:t>
            </a:r>
            <a:r>
              <a:rPr kumimoji="0" lang="en-US" sz="1800" b="0" kern="0" dirty="0">
                <a:cs typeface="Calibri" panose="020F0502020204030204" pitchFamily="34" charset="0"/>
              </a:rPr>
              <a:t> in the DMG Sensing Measurement Session element in the DMG Sensing Measurement Request </a:t>
            </a:r>
            <a:r>
              <a:rPr kumimoji="0" lang="en-US" sz="1800" b="0" kern="0" dirty="0" smtClean="0">
                <a:cs typeface="Calibri" panose="020F0502020204030204" pitchFamily="34" charset="0"/>
              </a:rPr>
              <a:t>frame … </a:t>
            </a:r>
            <a:r>
              <a:rPr kumimoji="0" lang="en-US" sz="1800" b="0" kern="0" dirty="0">
                <a:cs typeface="Calibri" panose="020F0502020204030204" pitchFamily="34" charset="0"/>
              </a:rPr>
              <a:t>cannot </a:t>
            </a:r>
            <a:r>
              <a:rPr kumimoji="0" lang="en-US" sz="1800" b="0" kern="0" dirty="0" smtClean="0">
                <a:cs typeface="Calibri" panose="020F0502020204030204" pitchFamily="34" charset="0"/>
              </a:rPr>
              <a:t>guarantee </a:t>
            </a:r>
            <a:r>
              <a:rPr kumimoji="0" lang="en-US" sz="1800" b="0" kern="0" dirty="0">
                <a:cs typeface="Calibri" panose="020F0502020204030204" pitchFamily="34" charset="0"/>
              </a:rPr>
              <a:t>to fully avoid interference across multiple sensing responders for all scenarios</a:t>
            </a:r>
            <a:r>
              <a:rPr kumimoji="0" lang="en-US" sz="1800" b="0" kern="0" dirty="0" smtClean="0">
                <a:cs typeface="Calibri" panose="020F0502020204030204" pitchFamily="34" charset="0"/>
              </a:rPr>
              <a:t>.” The reason is that the environment-based reflected signals are ransom.  </a:t>
            </a:r>
            <a:endParaRPr kumimoji="0" lang="en-US" sz="1800" b="0" kern="0" dirty="0">
              <a:cs typeface="Calibri" panose="020F0502020204030204" pitchFamily="34" charset="0"/>
            </a:endParaRPr>
          </a:p>
          <a:p>
            <a:pPr marL="568325" indent="-568325" algn="just" latinLnBrk="0">
              <a:spcBef>
                <a:spcPts val="600"/>
              </a:spcBef>
              <a:buSzPct val="120000"/>
              <a:buNone/>
              <a:defRPr/>
            </a:pPr>
            <a:endParaRPr kumimoji="0" lang="en-US" sz="1800" b="0" kern="0" dirty="0">
              <a:cs typeface="Calibri" panose="020F0502020204030204" pitchFamily="34" charset="0"/>
            </a:endParaRPr>
          </a:p>
          <a:p>
            <a:pPr algn="just" latinLnBrk="0">
              <a:spcBef>
                <a:spcPts val="600"/>
              </a:spcBef>
              <a:buSzPct val="120000"/>
              <a:buFont typeface="Arial" panose="020B0604020202020204" pitchFamily="34" charset="0"/>
              <a:buChar char="•"/>
              <a:defRPr/>
            </a:pPr>
            <a:r>
              <a:rPr kumimoji="0" lang="en-US" sz="1800" b="0" kern="0" dirty="0" smtClean="0">
                <a:cs typeface="Calibri" panose="020F0502020204030204" pitchFamily="34" charset="0"/>
              </a:rPr>
              <a:t>To achieve more accurate measurement by using parallel coordinated DMG monostatic sensing, in this contribution an improved solution is considered by transmitting monostatic PPDUs in the sounding phase over multiple DMG channels.  </a:t>
            </a:r>
            <a:endParaRPr kumimoji="0" lang="en-US" sz="1800" b="0" kern="0" dirty="0">
              <a:cs typeface="Calibri" panose="020F0502020204030204" pitchFamily="34" charset="0"/>
            </a:endParaRPr>
          </a:p>
          <a:p>
            <a:pPr marL="568325" indent="-568325"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smtClean="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p:txBody>
      </p:sp>
    </p:spTree>
    <p:extLst>
      <p:ext uri="{BB962C8B-B14F-4D97-AF65-F5344CB8AC3E}">
        <p14:creationId xmlns:p14="http://schemas.microsoft.com/office/powerpoint/2010/main" val="15592031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33400" y="681009"/>
            <a:ext cx="8470740" cy="685800"/>
          </a:xfrm>
        </p:spPr>
        <p:txBody>
          <a:bodyPr/>
          <a:lstStyle/>
          <a:p>
            <a:r>
              <a:rPr lang="en-US" altLang="ko-KR" dirty="0" smtClean="0">
                <a:ea typeface="Gulim" panose="020B0600000101010101" pitchFamily="34" charset="-127"/>
              </a:rPr>
              <a:t>Parallel coordinated DMG monostatic sensing over multiple channels</a:t>
            </a:r>
            <a:endParaRPr lang="ko-KR" altLang="en-US" dirty="0" smtClean="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4</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11" name="내용 개체 틀 2"/>
          <p:cNvSpPr txBox="1">
            <a:spLocks/>
          </p:cNvSpPr>
          <p:nvPr/>
        </p:nvSpPr>
        <p:spPr bwMode="auto">
          <a:xfrm>
            <a:off x="431086" y="1605988"/>
            <a:ext cx="8358027" cy="220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800" b="0" kern="0" dirty="0">
                <a:cs typeface="Calibri" panose="020F0502020204030204" pitchFamily="34" charset="0"/>
              </a:rPr>
              <a:t>In </a:t>
            </a:r>
            <a:r>
              <a:rPr kumimoji="0" lang="en-US" sz="1800" b="0" kern="0" dirty="0" smtClean="0">
                <a:cs typeface="Calibri" panose="020F0502020204030204" pitchFamily="34" charset="0"/>
              </a:rPr>
              <a:t>parallel </a:t>
            </a:r>
            <a:r>
              <a:rPr kumimoji="0" lang="en-US" sz="1800" b="0" kern="0" dirty="0">
                <a:cs typeface="Calibri" panose="020F0502020204030204" pitchFamily="34" charset="0"/>
              </a:rPr>
              <a:t>coordinated DMG monostatic sensing over multiple </a:t>
            </a:r>
            <a:r>
              <a:rPr kumimoji="0" lang="en-US" sz="1800" b="0" kern="0" dirty="0" smtClean="0">
                <a:cs typeface="Calibri" panose="020F0502020204030204" pitchFamily="34" charset="0"/>
              </a:rPr>
              <a:t>channels, </a:t>
            </a:r>
            <a:r>
              <a:rPr kumimoji="0" lang="en-US" sz="1800" b="0" kern="0" dirty="0">
                <a:cs typeface="Calibri" panose="020F0502020204030204" pitchFamily="34" charset="0"/>
              </a:rPr>
              <a:t>in the sounding phase </a:t>
            </a:r>
            <a:r>
              <a:rPr kumimoji="0" lang="en-US" sz="1800" b="0" kern="0" dirty="0" smtClean="0">
                <a:cs typeface="Calibri" panose="020F0502020204030204" pitchFamily="34" charset="0"/>
              </a:rPr>
              <a:t>the monostatic PPDUs are transmitted by respective Responders over different channels. The procedure in the initial phase and the reporting phase remains unchanged.  </a:t>
            </a:r>
          </a:p>
          <a:p>
            <a:pPr marL="284163" indent="-284163" algn="just" latinLnBrk="0">
              <a:spcBef>
                <a:spcPts val="600"/>
              </a:spcBef>
              <a:buSzPct val="120000"/>
              <a:buNone/>
              <a:defRPr/>
            </a:pPr>
            <a:r>
              <a:rPr kumimoji="0" lang="en-US" sz="1800" b="0" kern="0" dirty="0">
                <a:cs typeface="Calibri" panose="020F0502020204030204" pitchFamily="34" charset="0"/>
              </a:rPr>
              <a:t> </a:t>
            </a:r>
            <a:r>
              <a:rPr kumimoji="0" lang="en-US" sz="1800" b="0" kern="0" dirty="0" smtClean="0">
                <a:cs typeface="Calibri" panose="020F0502020204030204" pitchFamily="34" charset="0"/>
              </a:rPr>
              <a:t>    An example is shown as below where the Responder STA A transmits a Monostatic PPDU over the </a:t>
            </a:r>
            <a:r>
              <a:rPr kumimoji="0" lang="en-US" sz="1800" b="0" kern="0" dirty="0" err="1" smtClean="0">
                <a:cs typeface="Calibri" panose="020F0502020204030204" pitchFamily="34" charset="0"/>
              </a:rPr>
              <a:t>secoanry</a:t>
            </a:r>
            <a:r>
              <a:rPr kumimoji="0" lang="en-US" sz="1800" b="0" kern="0" dirty="0" smtClean="0">
                <a:cs typeface="Calibri" panose="020F0502020204030204" pitchFamily="34" charset="0"/>
              </a:rPr>
              <a:t> </a:t>
            </a:r>
            <a:r>
              <a:rPr kumimoji="0" lang="en-US" sz="1800" b="0" kern="0" dirty="0" smtClean="0">
                <a:cs typeface="Calibri" panose="020F0502020204030204" pitchFamily="34" charset="0"/>
              </a:rPr>
              <a:t>channel and the Responder STA B transmits a Monostatic PPDU over the </a:t>
            </a:r>
            <a:r>
              <a:rPr kumimoji="0" lang="en-US" sz="1800" b="0" kern="0" dirty="0" smtClean="0">
                <a:cs typeface="Calibri" panose="020F0502020204030204" pitchFamily="34" charset="0"/>
              </a:rPr>
              <a:t>primary channel</a:t>
            </a:r>
            <a:r>
              <a:rPr kumimoji="0" lang="en-US" sz="1800" b="0" kern="0" dirty="0" smtClean="0">
                <a:cs typeface="Calibri" panose="020F0502020204030204" pitchFamily="34" charset="0"/>
              </a:rPr>
              <a:t>.</a:t>
            </a:r>
            <a:endParaRPr kumimoji="0" lang="en-US" sz="1800" b="0" kern="0" dirty="0">
              <a:cs typeface="Calibri" panose="020F0502020204030204" pitchFamily="34" charset="0"/>
            </a:endParaRPr>
          </a:p>
          <a:p>
            <a:pPr marL="568325" indent="-568325"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smtClean="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p:txBody>
      </p:sp>
      <p:pic>
        <p:nvPicPr>
          <p:cNvPr id="2" name="Picture 1"/>
          <p:cNvPicPr>
            <a:picLocks noChangeAspect="1"/>
          </p:cNvPicPr>
          <p:nvPr/>
        </p:nvPicPr>
        <p:blipFill>
          <a:blip r:embed="rId2"/>
          <a:stretch>
            <a:fillRect/>
          </a:stretch>
        </p:blipFill>
        <p:spPr>
          <a:xfrm>
            <a:off x="1905000" y="3908156"/>
            <a:ext cx="5264430" cy="2440346"/>
          </a:xfrm>
          <a:prstGeom prst="rect">
            <a:avLst/>
          </a:prstGeom>
        </p:spPr>
      </p:pic>
    </p:spTree>
    <p:extLst>
      <p:ext uri="{BB962C8B-B14F-4D97-AF65-F5344CB8AC3E}">
        <p14:creationId xmlns:p14="http://schemas.microsoft.com/office/powerpoint/2010/main" val="3866488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33400" y="606725"/>
            <a:ext cx="8470740" cy="685800"/>
          </a:xfrm>
        </p:spPr>
        <p:txBody>
          <a:bodyPr/>
          <a:lstStyle/>
          <a:p>
            <a:r>
              <a:rPr lang="en-US" altLang="ko-KR" sz="2400" dirty="0" smtClean="0">
                <a:ea typeface="Gulim" panose="020B0600000101010101" pitchFamily="34" charset="-127"/>
              </a:rPr>
              <a:t>Sounding channel indication in DMG </a:t>
            </a:r>
            <a:r>
              <a:rPr lang="en-US" altLang="ko-KR" sz="2400" dirty="0">
                <a:ea typeface="Gulim" panose="020B0600000101010101" pitchFamily="34" charset="-127"/>
              </a:rPr>
              <a:t>Sensing Request frame</a:t>
            </a:r>
            <a:endParaRPr lang="ko-KR" altLang="en-US" sz="2400" dirty="0" smtClean="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5</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11" name="내용 개체 틀 2"/>
          <p:cNvSpPr txBox="1">
            <a:spLocks/>
          </p:cNvSpPr>
          <p:nvPr/>
        </p:nvSpPr>
        <p:spPr bwMode="auto">
          <a:xfrm>
            <a:off x="431086" y="1196758"/>
            <a:ext cx="8573054" cy="645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TDD Beamforming Information field of a DMG Sensing Request </a:t>
            </a:r>
            <a:r>
              <a:rPr kumimoji="0" lang="en-US" sz="1600" b="0" kern="0" dirty="0" smtClean="0">
                <a:cs typeface="Calibri" panose="020F0502020204030204" pitchFamily="34" charset="0"/>
              </a:rPr>
              <a:t>frame </a:t>
            </a:r>
          </a:p>
          <a:p>
            <a:pPr marL="400050" indent="-400050" algn="just" latinLnBrk="0">
              <a:spcBef>
                <a:spcPts val="600"/>
              </a:spcBef>
              <a:buSzPct val="120000"/>
              <a:buNone/>
              <a:defRPr/>
            </a:pPr>
            <a:r>
              <a:rPr kumimoji="0" lang="en-US" sz="1600" b="0" kern="0" dirty="0">
                <a:cs typeface="Calibri" panose="020F0502020204030204" pitchFamily="34" charset="0"/>
              </a:rPr>
              <a:t> </a:t>
            </a:r>
            <a:r>
              <a:rPr kumimoji="0" lang="en-US" sz="1600" b="0" kern="0" dirty="0" smtClean="0">
                <a:cs typeface="Calibri" panose="020F0502020204030204" pitchFamily="34" charset="0"/>
              </a:rPr>
              <a:t>      In 802.11bf D2.1, BW </a:t>
            </a:r>
            <a:r>
              <a:rPr kumimoji="0" lang="en-US" sz="1600" b="0" kern="0" dirty="0">
                <a:cs typeface="Calibri" panose="020F0502020204030204" pitchFamily="34" charset="0"/>
              </a:rPr>
              <a:t>field (an 8-bit map) is reserved if the Sensing Type is set to Coordinated Monostatic.</a:t>
            </a:r>
          </a:p>
          <a:p>
            <a:pPr marL="0" indent="0" algn="just" latinLnBrk="0">
              <a:spcBef>
                <a:spcPts val="600"/>
              </a:spcBef>
              <a:buSzPct val="120000"/>
              <a:buNone/>
              <a:defRPr/>
            </a:pP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smtClean="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p:txBody>
      </p:sp>
      <p:grpSp>
        <p:nvGrpSpPr>
          <p:cNvPr id="3" name="Group 2"/>
          <p:cNvGrpSpPr/>
          <p:nvPr/>
        </p:nvGrpSpPr>
        <p:grpSpPr>
          <a:xfrm>
            <a:off x="2292826" y="1953462"/>
            <a:ext cx="4634547" cy="2349549"/>
            <a:chOff x="1981200" y="1981200"/>
            <a:chExt cx="4925695" cy="2709545"/>
          </a:xfrm>
        </p:grpSpPr>
        <p:pic>
          <p:nvPicPr>
            <p:cNvPr id="7" name="Picture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1200" y="1981200"/>
              <a:ext cx="4925695" cy="2709545"/>
            </a:xfrm>
            <a:prstGeom prst="rect">
              <a:avLst/>
            </a:prstGeom>
            <a:noFill/>
            <a:ln>
              <a:noFill/>
            </a:ln>
            <a:extLst/>
          </p:spPr>
        </p:pic>
        <p:sp>
          <p:nvSpPr>
            <p:cNvPr id="2" name="Oval 1"/>
            <p:cNvSpPr/>
            <p:nvPr/>
          </p:nvSpPr>
          <p:spPr bwMode="auto">
            <a:xfrm>
              <a:off x="5867400" y="2819400"/>
              <a:ext cx="609600" cy="899773"/>
            </a:xfrm>
            <a:prstGeom prst="ellipse">
              <a:avLst/>
            </a:prstGeom>
            <a:noFill/>
            <a:ln w="19050" cap="flat" cmpd="sng" algn="ctr">
              <a:solidFill>
                <a:srgbClr val="0000FF"/>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
        <p:nvSpPr>
          <p:cNvPr id="10" name="내용 개체 틀 2"/>
          <p:cNvSpPr txBox="1">
            <a:spLocks/>
          </p:cNvSpPr>
          <p:nvPr/>
        </p:nvSpPr>
        <p:spPr bwMode="auto">
          <a:xfrm>
            <a:off x="431086" y="4320765"/>
            <a:ext cx="8573054" cy="2154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600" b="0" kern="0" dirty="0" smtClean="0">
                <a:cs typeface="Calibri" panose="020F0502020204030204" pitchFamily="34" charset="0"/>
              </a:rPr>
              <a:t>For parallel coordinated DMG monostatic </a:t>
            </a:r>
            <a:r>
              <a:rPr kumimoji="0" lang="en-US" sz="1600" b="0" kern="0" dirty="0">
                <a:cs typeface="Calibri" panose="020F0502020204030204" pitchFamily="34" charset="0"/>
              </a:rPr>
              <a:t>sensing </a:t>
            </a:r>
            <a:r>
              <a:rPr kumimoji="0" lang="en-US" sz="1600" b="0" kern="0" dirty="0" smtClean="0">
                <a:cs typeface="Calibri" panose="020F0502020204030204" pitchFamily="34" charset="0"/>
              </a:rPr>
              <a:t>over </a:t>
            </a:r>
            <a:r>
              <a:rPr kumimoji="0" lang="en-US" sz="1600" b="0" kern="0" dirty="0">
                <a:cs typeface="Calibri" panose="020F0502020204030204" pitchFamily="34" charset="0"/>
              </a:rPr>
              <a:t>multiple channels, </a:t>
            </a:r>
            <a:r>
              <a:rPr kumimoji="0" lang="en-US" sz="1600" b="0" kern="0" dirty="0" smtClean="0">
                <a:cs typeface="Calibri" panose="020F0502020204030204" pitchFamily="34" charset="0"/>
              </a:rPr>
              <a:t>the </a:t>
            </a:r>
            <a:r>
              <a:rPr kumimoji="0" lang="en-US" sz="1600" b="0" kern="0" dirty="0">
                <a:cs typeface="Calibri" panose="020F0502020204030204" pitchFamily="34" charset="0"/>
              </a:rPr>
              <a:t>Initiator </a:t>
            </a:r>
            <a:r>
              <a:rPr kumimoji="0" lang="en-US" sz="1600" b="0" kern="0" dirty="0" smtClean="0">
                <a:cs typeface="Calibri" panose="020F0502020204030204" pitchFamily="34" charset="0"/>
              </a:rPr>
              <a:t>can </a:t>
            </a:r>
            <a:r>
              <a:rPr kumimoji="0" lang="en-US" sz="1600" b="0" kern="0" dirty="0">
                <a:cs typeface="Calibri" panose="020F0502020204030204" pitchFamily="34" charset="0"/>
              </a:rPr>
              <a:t>set the BW field </a:t>
            </a:r>
            <a:r>
              <a:rPr kumimoji="0" lang="en-US" sz="1600" b="0" kern="0" dirty="0" smtClean="0">
                <a:cs typeface="Calibri" panose="020F0502020204030204" pitchFamily="34" charset="0"/>
              </a:rPr>
              <a:t>to </a:t>
            </a:r>
            <a:r>
              <a:rPr kumimoji="0" lang="en-US" sz="1600" b="0" kern="0" dirty="0">
                <a:cs typeface="Calibri" panose="020F0502020204030204" pitchFamily="34" charset="0"/>
              </a:rPr>
              <a:t>a non-zero value (e.g., all ‘zeros’ except one bit set to ‘one’) to indicate the operating channel(s) to be used by the sensing Responder with the identified STA ID to perform sounding and measurement in the </a:t>
            </a:r>
            <a:r>
              <a:rPr kumimoji="0" lang="en-US" sz="1600" b="0" kern="0" dirty="0" smtClean="0">
                <a:cs typeface="Calibri" panose="020F0502020204030204" pitchFamily="34" charset="0"/>
              </a:rPr>
              <a:t>sounding </a:t>
            </a:r>
            <a:r>
              <a:rPr kumimoji="0" lang="en-US" sz="1600" b="0" kern="0" dirty="0">
                <a:cs typeface="Calibri" panose="020F0502020204030204" pitchFamily="34" charset="0"/>
              </a:rPr>
              <a:t>phase. The BW fields carried in different DMG Sensing Request frames shall be set to different non-zero values for different sensing Responders with the respective STA IDs</a:t>
            </a:r>
            <a:r>
              <a:rPr kumimoji="0" lang="en-US" sz="1600" b="0" kern="0" dirty="0" smtClean="0">
                <a:cs typeface="Calibri" panose="020F0502020204030204" pitchFamily="34" charset="0"/>
              </a:rPr>
              <a:t>.</a:t>
            </a:r>
          </a:p>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For parallel coordinated DMG monostatic sensing over </a:t>
            </a:r>
            <a:r>
              <a:rPr kumimoji="0" lang="en-US" sz="1600" b="0" kern="0" dirty="0" smtClean="0">
                <a:cs typeface="Calibri" panose="020F0502020204030204" pitchFamily="34" charset="0"/>
              </a:rPr>
              <a:t>single channel, </a:t>
            </a:r>
            <a:r>
              <a:rPr kumimoji="0" lang="en-US" sz="1600" b="0" kern="0" dirty="0">
                <a:cs typeface="Calibri" panose="020F0502020204030204" pitchFamily="34" charset="0"/>
              </a:rPr>
              <a:t>the Initiator shall set the BW field DMG Sensing Request frame </a:t>
            </a:r>
            <a:r>
              <a:rPr kumimoji="0" lang="en-US" sz="1600" b="0" kern="0" dirty="0" smtClean="0">
                <a:cs typeface="Calibri" panose="020F0502020204030204" pitchFamily="34" charset="0"/>
              </a:rPr>
              <a:t>to all ‘zeros’.</a:t>
            </a: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smtClean="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p:txBody>
      </p:sp>
    </p:spTree>
    <p:extLst>
      <p:ext uri="{BB962C8B-B14F-4D97-AF65-F5344CB8AC3E}">
        <p14:creationId xmlns:p14="http://schemas.microsoft.com/office/powerpoint/2010/main" val="9692634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07784" y="667754"/>
            <a:ext cx="8470740" cy="914400"/>
          </a:xfrm>
        </p:spPr>
        <p:txBody>
          <a:bodyPr/>
          <a:lstStyle/>
          <a:p>
            <a:r>
              <a:rPr lang="en-US" altLang="ko-KR" sz="2800" dirty="0" smtClean="0">
                <a:ea typeface="Gulim" panose="020B0600000101010101" pitchFamily="34" charset="-127"/>
              </a:rPr>
              <a:t>Revisit of (E)DMG channel access</a:t>
            </a:r>
            <a:endParaRPr lang="ko-KR" altLang="en-US" sz="2800" dirty="0" smtClean="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6</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7" name="TextBox 8"/>
          <p:cNvSpPr txBox="1">
            <a:spLocks noChangeArrowheads="1"/>
          </p:cNvSpPr>
          <p:nvPr/>
        </p:nvSpPr>
        <p:spPr bwMode="auto">
          <a:xfrm>
            <a:off x="507784" y="1603607"/>
            <a:ext cx="7950416" cy="4231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defRPr sz="1400" b="1">
                <a:solidFill>
                  <a:schemeClr val="tx1"/>
                </a:solidFill>
                <a:latin typeface="Arial" panose="020B0604020202020204" pitchFamily="34" charset="0"/>
                <a:ea typeface="宋体" panose="02010600030101010101" pitchFamily="2" charset="-122"/>
              </a:defRPr>
            </a:lvl1pPr>
            <a:lvl2pPr marL="742950" indent="-285750">
              <a:defRPr sz="1400" b="1">
                <a:solidFill>
                  <a:schemeClr val="tx1"/>
                </a:solidFill>
                <a:latin typeface="Arial" panose="020B0604020202020204" pitchFamily="34" charset="0"/>
                <a:ea typeface="宋体" panose="02010600030101010101" pitchFamily="2" charset="-122"/>
              </a:defRPr>
            </a:lvl2pPr>
            <a:lvl3pPr marL="1143000" indent="-228600">
              <a:defRPr sz="1400" b="1">
                <a:solidFill>
                  <a:schemeClr val="tx1"/>
                </a:solidFill>
                <a:latin typeface="Arial" panose="020B0604020202020204" pitchFamily="34" charset="0"/>
                <a:ea typeface="宋体" panose="02010600030101010101" pitchFamily="2" charset="-122"/>
              </a:defRPr>
            </a:lvl3pPr>
            <a:lvl4pPr marL="1600200" indent="-228600">
              <a:defRPr sz="1400" b="1">
                <a:solidFill>
                  <a:schemeClr val="tx1"/>
                </a:solidFill>
                <a:latin typeface="Arial" panose="020B0604020202020204" pitchFamily="34" charset="0"/>
                <a:ea typeface="宋体" panose="02010600030101010101" pitchFamily="2" charset="-122"/>
              </a:defRPr>
            </a:lvl4pPr>
            <a:lvl5pPr marL="2057400" indent="-228600">
              <a:defRPr sz="14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宋体" panose="02010600030101010101" pitchFamily="2" charset="-122"/>
              </a:defRPr>
            </a:lvl9pPr>
          </a:lstStyle>
          <a:p>
            <a:pPr>
              <a:spcBef>
                <a:spcPts val="600"/>
              </a:spcBef>
              <a:buFont typeface="Arial" panose="020B0604020202020204" pitchFamily="34" charset="0"/>
              <a:buChar char="•"/>
            </a:pPr>
            <a:r>
              <a:rPr lang="en-US" altLang="ko-KR" sz="1800" b="0" dirty="0">
                <a:ea typeface="Gulim" panose="020B0600000101010101" pitchFamily="34" charset="-127"/>
              </a:rPr>
              <a:t>DMG </a:t>
            </a:r>
            <a:r>
              <a:rPr lang="en-US" altLang="ko-KR" sz="1800" b="0" dirty="0" smtClean="0">
                <a:ea typeface="Gulim" panose="020B0600000101010101" pitchFamily="34" charset="-127"/>
              </a:rPr>
              <a:t>channel access and EDMG channel access</a:t>
            </a:r>
          </a:p>
          <a:p>
            <a:pPr marL="0" indent="0">
              <a:spcBef>
                <a:spcPts val="600"/>
              </a:spcBef>
            </a:pPr>
            <a:r>
              <a:rPr lang="en-US" altLang="zh-CN" sz="1800" b="0" dirty="0">
                <a:ea typeface="Gulim" panose="020B0600000101010101" pitchFamily="34" charset="-127"/>
              </a:rPr>
              <a:t> </a:t>
            </a:r>
            <a:r>
              <a:rPr lang="en-US" altLang="zh-CN" sz="1800" b="0" dirty="0" smtClean="0">
                <a:ea typeface="Gulim" panose="020B0600000101010101" pitchFamily="34" charset="-127"/>
              </a:rPr>
              <a:t>    -  BTI, A-BTF, ATI and DTI (including SP and CBAP)</a:t>
            </a:r>
          </a:p>
          <a:p>
            <a:pPr marL="0" indent="0">
              <a:spcBef>
                <a:spcPts val="600"/>
              </a:spcBef>
            </a:pPr>
            <a:r>
              <a:rPr lang="en-US" altLang="zh-CN" sz="1800" b="0" dirty="0">
                <a:ea typeface="Gulim" panose="020B0600000101010101" pitchFamily="34" charset="-127"/>
              </a:rPr>
              <a:t>     -  BTI and ATI shall be transmitted on only the primary </a:t>
            </a:r>
            <a:r>
              <a:rPr lang="en-US" altLang="zh-CN" sz="1800" b="0" dirty="0" smtClean="0">
                <a:ea typeface="Gulim" panose="020B0600000101010101" pitchFamily="34" charset="-127"/>
              </a:rPr>
              <a:t>channel</a:t>
            </a:r>
          </a:p>
          <a:p>
            <a:pPr marL="0" indent="0">
              <a:spcBef>
                <a:spcPts val="600"/>
              </a:spcBef>
            </a:pPr>
            <a:r>
              <a:rPr lang="en-US" altLang="zh-CN" sz="1800" b="0" dirty="0">
                <a:ea typeface="Gulim" panose="020B0600000101010101" pitchFamily="34" charset="-127"/>
              </a:rPr>
              <a:t>     -  </a:t>
            </a:r>
            <a:r>
              <a:rPr lang="en-US" altLang="zh-CN" sz="1800" b="0" dirty="0" smtClean="0">
                <a:ea typeface="Gulim" panose="020B0600000101010101" pitchFamily="34" charset="-127"/>
              </a:rPr>
              <a:t>In </a:t>
            </a:r>
            <a:r>
              <a:rPr lang="en-US" altLang="zh-CN" sz="1800" b="0" dirty="0">
                <a:ea typeface="Gulim" panose="020B0600000101010101" pitchFamily="34" charset="-127"/>
              </a:rPr>
              <a:t>EDMG, transmissions within a CBAP or an SP may span the primary </a:t>
            </a:r>
            <a:endParaRPr lang="en-US" altLang="zh-CN" sz="1800" b="0" dirty="0" smtClean="0">
              <a:ea typeface="Gulim" panose="020B0600000101010101" pitchFamily="34" charset="-127"/>
            </a:endParaRPr>
          </a:p>
          <a:p>
            <a:pPr marL="514350" indent="-514350">
              <a:spcBef>
                <a:spcPts val="0"/>
              </a:spcBef>
            </a:pPr>
            <a:r>
              <a:rPr lang="en-US" altLang="zh-CN" sz="1800" b="0" dirty="0">
                <a:ea typeface="Gulim" panose="020B0600000101010101" pitchFamily="34" charset="-127"/>
              </a:rPr>
              <a:t> </a:t>
            </a:r>
            <a:r>
              <a:rPr lang="en-US" altLang="zh-CN" sz="1800" b="0" dirty="0" smtClean="0">
                <a:ea typeface="Gulim" panose="020B0600000101010101" pitchFamily="34" charset="-127"/>
              </a:rPr>
              <a:t>       channel </a:t>
            </a:r>
            <a:r>
              <a:rPr lang="en-US" altLang="zh-CN" sz="1800" b="0" dirty="0">
                <a:ea typeface="Gulim" panose="020B0600000101010101" pitchFamily="34" charset="-127"/>
              </a:rPr>
              <a:t>and the secondary channel(s</a:t>
            </a:r>
            <a:r>
              <a:rPr lang="en-US" altLang="zh-CN" sz="1800" b="0" dirty="0" smtClean="0">
                <a:ea typeface="Gulim" panose="020B0600000101010101" pitchFamily="34" charset="-127"/>
              </a:rPr>
              <a:t>). </a:t>
            </a:r>
          </a:p>
          <a:p>
            <a:pPr marL="514350" indent="-514350">
              <a:spcBef>
                <a:spcPts val="600"/>
              </a:spcBef>
            </a:pPr>
            <a:r>
              <a:rPr lang="en-US" altLang="ko-KR" sz="1800" b="0" dirty="0">
                <a:ea typeface="Gulim" panose="020B0600000101010101" pitchFamily="34" charset="-127"/>
              </a:rPr>
              <a:t> </a:t>
            </a:r>
            <a:r>
              <a:rPr lang="en-US" altLang="ko-KR" sz="1800" b="0" dirty="0" smtClean="0">
                <a:ea typeface="Gulim" panose="020B0600000101010101" pitchFamily="34" charset="-127"/>
              </a:rPr>
              <a:t>    -  The </a:t>
            </a:r>
            <a:r>
              <a:rPr lang="en-US" altLang="ko-KR" sz="1800" b="0" dirty="0">
                <a:ea typeface="Gulim" panose="020B0600000101010101" pitchFamily="34" charset="-127"/>
              </a:rPr>
              <a:t>schedule of the DTI of a beacon interval shall be communicated through the Extended Schedule element and, in an EDMG BSS, also through the EDMG Extended Schedule element</a:t>
            </a:r>
            <a:r>
              <a:rPr lang="en-US" altLang="ko-KR" sz="1800" b="0" dirty="0" smtClean="0">
                <a:ea typeface="Gulim" panose="020B0600000101010101" pitchFamily="34" charset="-127"/>
              </a:rPr>
              <a:t>.</a:t>
            </a:r>
          </a:p>
          <a:p>
            <a:pPr marL="514350" indent="-514350">
              <a:spcBef>
                <a:spcPts val="600"/>
              </a:spcBef>
            </a:pPr>
            <a:r>
              <a:rPr lang="en-US" altLang="ko-KR" sz="1800" b="0" dirty="0" smtClean="0">
                <a:ea typeface="Gulim" panose="020B0600000101010101" pitchFamily="34" charset="-127"/>
              </a:rPr>
              <a:t>     -  </a:t>
            </a:r>
            <a:r>
              <a:rPr lang="en-US" altLang="ko-KR" sz="1800" b="0" dirty="0">
                <a:ea typeface="Gulim" panose="020B0600000101010101" pitchFamily="34" charset="-127"/>
              </a:rPr>
              <a:t>An EDMG AP or EDMG PCP may use the EDMG Extended Schedule element to allocate an SP or a CBAP over channels with different </a:t>
            </a:r>
            <a:r>
              <a:rPr lang="en-US" altLang="ko-KR" sz="1800" b="0" dirty="0" smtClean="0">
                <a:ea typeface="Gulim" panose="020B0600000101010101" pitchFamily="34" charset="-127"/>
              </a:rPr>
              <a:t>bandwidths and the allocations may be overlapped.</a:t>
            </a:r>
            <a:endParaRPr lang="en-US" altLang="ko-KR" sz="1800" b="0" dirty="0">
              <a:ea typeface="Gulim" panose="020B0600000101010101" pitchFamily="34" charset="-127"/>
            </a:endParaRPr>
          </a:p>
          <a:p>
            <a:pPr marL="514350" indent="-514350">
              <a:spcBef>
                <a:spcPts val="600"/>
              </a:spcBef>
            </a:pPr>
            <a:endParaRPr lang="en-US" altLang="ko-KR" sz="1800" b="0" dirty="0" smtClean="0">
              <a:ea typeface="Gulim" panose="020B0600000101010101" pitchFamily="34" charset="-127"/>
            </a:endParaRPr>
          </a:p>
          <a:p>
            <a:pPr marL="514350" indent="-514350">
              <a:spcBef>
                <a:spcPts val="600"/>
              </a:spcBef>
            </a:pPr>
            <a:r>
              <a:rPr lang="en-US" altLang="ko-KR" sz="1800" b="0" dirty="0">
                <a:ea typeface="Gulim" panose="020B0600000101010101" pitchFamily="34" charset="-127"/>
              </a:rPr>
              <a:t> </a:t>
            </a:r>
            <a:r>
              <a:rPr lang="en-US" altLang="ko-KR" sz="1800" b="0" dirty="0" smtClean="0">
                <a:ea typeface="Gulim" panose="020B0600000101010101" pitchFamily="34" charset="-127"/>
              </a:rPr>
              <a:t>    </a:t>
            </a:r>
            <a:endParaRPr lang="en-US" altLang="zh-CN" sz="1800" b="0" dirty="0"/>
          </a:p>
        </p:txBody>
      </p:sp>
    </p:spTree>
    <p:extLst>
      <p:ext uri="{BB962C8B-B14F-4D97-AF65-F5344CB8AC3E}">
        <p14:creationId xmlns:p14="http://schemas.microsoft.com/office/powerpoint/2010/main" val="7598351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33400" y="606724"/>
            <a:ext cx="8470740" cy="917275"/>
          </a:xfrm>
        </p:spPr>
        <p:txBody>
          <a:bodyPr/>
          <a:lstStyle/>
          <a:p>
            <a:r>
              <a:rPr lang="en-US" altLang="ko-KR" sz="2800" dirty="0" smtClean="0">
                <a:ea typeface="Gulim" panose="020B0600000101010101" pitchFamily="34" charset="-127"/>
              </a:rPr>
              <a:t>Indications of parallel SP allocations and sounding channel in (EDMG) Extended </a:t>
            </a:r>
            <a:r>
              <a:rPr lang="en-US" altLang="ko-KR" sz="2800" dirty="0">
                <a:ea typeface="Gulim" panose="020B0600000101010101" pitchFamily="34" charset="-127"/>
              </a:rPr>
              <a:t>S</a:t>
            </a:r>
            <a:r>
              <a:rPr lang="en-US" altLang="ko-KR" sz="2800" dirty="0" smtClean="0">
                <a:ea typeface="Gulim" panose="020B0600000101010101" pitchFamily="34" charset="-127"/>
              </a:rPr>
              <a:t>chedule element</a:t>
            </a:r>
            <a:endParaRPr lang="ko-KR" altLang="en-US" sz="2800" dirty="0" smtClean="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7</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11" name="내용 개체 틀 2"/>
          <p:cNvSpPr txBox="1">
            <a:spLocks/>
          </p:cNvSpPr>
          <p:nvPr/>
        </p:nvSpPr>
        <p:spPr bwMode="auto">
          <a:xfrm>
            <a:off x="304800" y="1752600"/>
            <a:ext cx="8573054" cy="4043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800" b="0" kern="0" dirty="0">
                <a:cs typeface="Calibri" panose="020F0502020204030204" pitchFamily="34" charset="0"/>
              </a:rPr>
              <a:t>During the parallel coordinated DMG monostatic sounding phase, different SP allocations with different Allocation IDs, which overlap in time but operate over multiple channels, are specified in the Extended Schedule element and/or EDMG Extended Schedule element to respective Responders for transmissions of respective monostatic PPDUs in parallel</a:t>
            </a:r>
            <a:r>
              <a:rPr kumimoji="0" lang="en-US" sz="1800" b="0" kern="0" dirty="0" smtClean="0">
                <a:cs typeface="Calibri" panose="020F0502020204030204" pitchFamily="34" charset="0"/>
              </a:rPr>
              <a:t>.</a:t>
            </a:r>
          </a:p>
          <a:p>
            <a:pPr algn="just" latinLnBrk="0">
              <a:spcBef>
                <a:spcPts val="600"/>
              </a:spcBef>
              <a:buSzPct val="120000"/>
              <a:buFont typeface="Arial" panose="020B0604020202020204" pitchFamily="34" charset="0"/>
              <a:buChar char="•"/>
              <a:defRPr/>
            </a:pPr>
            <a:r>
              <a:rPr kumimoji="0" lang="en-US" sz="1800" b="0" kern="0" dirty="0" smtClean="0">
                <a:cs typeface="Calibri" panose="020F0502020204030204" pitchFamily="34" charset="0"/>
              </a:rPr>
              <a:t>In </a:t>
            </a:r>
            <a:r>
              <a:rPr kumimoji="0" lang="en-US" sz="1800" b="0" kern="0" dirty="0">
                <a:cs typeface="Calibri" panose="020F0502020204030204" pitchFamily="34" charset="0"/>
              </a:rPr>
              <a:t>the parallel coordinated DMG monostatic sounding </a:t>
            </a:r>
            <a:r>
              <a:rPr kumimoji="0" lang="en-US" sz="1800" b="0" kern="0" dirty="0" smtClean="0">
                <a:cs typeface="Calibri" panose="020F0502020204030204" pitchFamily="34" charset="0"/>
              </a:rPr>
              <a:t>phase, both </a:t>
            </a:r>
            <a:r>
              <a:rPr kumimoji="0" lang="en-US" sz="1800" b="0" kern="0" dirty="0">
                <a:cs typeface="Calibri" panose="020F0502020204030204" pitchFamily="34" charset="0"/>
              </a:rPr>
              <a:t>the Source AID and the Destination AID in the Extended Schedule element </a:t>
            </a:r>
            <a:r>
              <a:rPr kumimoji="0" lang="en-US" sz="1800" b="0" kern="0" dirty="0" smtClean="0">
                <a:cs typeface="Calibri" panose="020F0502020204030204" pitchFamily="34" charset="0"/>
              </a:rPr>
              <a:t>and/or in the </a:t>
            </a:r>
            <a:r>
              <a:rPr kumimoji="0" lang="en-US" sz="1800" b="0" kern="0" dirty="0">
                <a:cs typeface="Calibri" panose="020F0502020204030204" pitchFamily="34" charset="0"/>
              </a:rPr>
              <a:t>EDMG Extended Schedule </a:t>
            </a:r>
            <a:r>
              <a:rPr kumimoji="0" lang="en-US" sz="1800" b="0" kern="0" dirty="0" smtClean="0">
                <a:cs typeface="Calibri" panose="020F0502020204030204" pitchFamily="34" charset="0"/>
              </a:rPr>
              <a:t>element </a:t>
            </a:r>
            <a:r>
              <a:rPr kumimoji="0" lang="en-US" sz="1800" b="0" kern="0" dirty="0">
                <a:cs typeface="Calibri" panose="020F0502020204030204" pitchFamily="34" charset="0"/>
              </a:rPr>
              <a:t>for each SP with a unique Allocation ID </a:t>
            </a:r>
            <a:r>
              <a:rPr kumimoji="0" lang="en-US" sz="1800" b="0" kern="0" dirty="0" smtClean="0">
                <a:cs typeface="Calibri" panose="020F0502020204030204" pitchFamily="34" charset="0"/>
              </a:rPr>
              <a:t>are </a:t>
            </a:r>
            <a:r>
              <a:rPr kumimoji="0" lang="en-US" sz="1800" b="0" kern="0" dirty="0">
                <a:cs typeface="Calibri" panose="020F0502020204030204" pitchFamily="34" charset="0"/>
              </a:rPr>
              <a:t>set to be the corresponding Responder AID</a:t>
            </a:r>
            <a:r>
              <a:rPr kumimoji="0" lang="en-US" sz="1800" b="0" kern="0" dirty="0" smtClean="0">
                <a:cs typeface="Calibri" panose="020F0502020204030204" pitchFamily="34" charset="0"/>
              </a:rPr>
              <a:t>.</a:t>
            </a:r>
          </a:p>
          <a:p>
            <a:pPr algn="just" latinLnBrk="0">
              <a:spcBef>
                <a:spcPts val="600"/>
              </a:spcBef>
              <a:buSzPct val="120000"/>
              <a:buFont typeface="Arial" panose="020B0604020202020204" pitchFamily="34" charset="0"/>
              <a:buChar char="•"/>
              <a:defRPr/>
            </a:pPr>
            <a:r>
              <a:rPr kumimoji="0" lang="en-US" sz="1800" b="0" kern="0" dirty="0">
                <a:cs typeface="Calibri" panose="020F0502020204030204" pitchFamily="34" charset="0"/>
              </a:rPr>
              <a:t>For each SP allocation, the BW subfield in the Channel Allocation subfield in the EDMG Extended Schedule </a:t>
            </a:r>
            <a:r>
              <a:rPr kumimoji="0" lang="en-US" sz="1800" b="0" kern="0" dirty="0" smtClean="0">
                <a:cs typeface="Calibri" panose="020F0502020204030204" pitchFamily="34" charset="0"/>
              </a:rPr>
              <a:t>element </a:t>
            </a:r>
            <a:r>
              <a:rPr kumimoji="0" lang="en-US" sz="1800" b="0" kern="0" dirty="0">
                <a:cs typeface="Calibri" panose="020F0502020204030204" pitchFamily="34" charset="0"/>
              </a:rPr>
              <a:t>is set to different values to specify that different Responders perform sounding/measurement using different </a:t>
            </a:r>
            <a:r>
              <a:rPr kumimoji="0" lang="en-US" sz="1800" b="0" kern="0" dirty="0" smtClean="0">
                <a:cs typeface="Calibri" panose="020F0502020204030204" pitchFamily="34" charset="0"/>
              </a:rPr>
              <a:t>channels </a:t>
            </a:r>
            <a:r>
              <a:rPr kumimoji="0" lang="en-US" sz="1800" b="0" kern="0" dirty="0">
                <a:cs typeface="Calibri" panose="020F0502020204030204" pitchFamily="34" charset="0"/>
              </a:rPr>
              <a:t>during the parallel </a:t>
            </a:r>
            <a:r>
              <a:rPr kumimoji="0" lang="en-US" sz="1800" b="0" kern="0" dirty="0" smtClean="0">
                <a:cs typeface="Calibri" panose="020F0502020204030204" pitchFamily="34" charset="0"/>
              </a:rPr>
              <a:t>coordinated monostatic </a:t>
            </a:r>
            <a:r>
              <a:rPr kumimoji="0" lang="en-US" sz="1800" b="0" kern="0" dirty="0">
                <a:cs typeface="Calibri" panose="020F0502020204030204" pitchFamily="34" charset="0"/>
              </a:rPr>
              <a:t>sounding phase.</a:t>
            </a:r>
          </a:p>
          <a:p>
            <a:pPr marL="0" indent="0"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smtClean="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p:txBody>
      </p:sp>
    </p:spTree>
    <p:extLst>
      <p:ext uri="{BB962C8B-B14F-4D97-AF65-F5344CB8AC3E}">
        <p14:creationId xmlns:p14="http://schemas.microsoft.com/office/powerpoint/2010/main" val="42831359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07784" y="762000"/>
            <a:ext cx="8470740" cy="685800"/>
          </a:xfrm>
        </p:spPr>
        <p:txBody>
          <a:bodyPr/>
          <a:lstStyle/>
          <a:p>
            <a:r>
              <a:rPr lang="en-US" altLang="zh-CN" sz="2800" b="0" dirty="0" smtClean="0"/>
              <a:t/>
            </a:r>
            <a:br>
              <a:rPr lang="en-US" altLang="zh-CN" sz="2800" b="0" dirty="0" smtClean="0"/>
            </a:br>
            <a:r>
              <a:rPr lang="en-US" altLang="zh-CN" sz="2800" dirty="0" smtClean="0"/>
              <a:t>CCA </a:t>
            </a:r>
            <a:r>
              <a:rPr lang="en-US" altLang="zh-CN" sz="2800" dirty="0"/>
              <a:t>in secondary channels in </a:t>
            </a:r>
            <a:r>
              <a:rPr lang="en-US" altLang="zh-CN" sz="2800" dirty="0" smtClean="0"/>
              <a:t>EDMG (</a:t>
            </a:r>
            <a:r>
              <a:rPr lang="en-US" altLang="zh-CN" sz="2800" dirty="0" err="1" smtClean="0"/>
              <a:t>subclause</a:t>
            </a:r>
            <a:r>
              <a:rPr lang="en-US" altLang="zh-CN" sz="2800" dirty="0" smtClean="0"/>
              <a:t> 10.3.2)</a:t>
            </a:r>
            <a:r>
              <a:rPr lang="en-US" altLang="zh-CN" b="0" dirty="0"/>
              <a:t/>
            </a:r>
            <a:br>
              <a:rPr lang="en-US" altLang="zh-CN" b="0" dirty="0"/>
            </a:br>
            <a:endParaRPr lang="ko-KR" altLang="en-US" dirty="0" smtClean="0">
              <a:ea typeface="Gulim" panose="020B0600000101010101" pitchFamily="34" charset="-127"/>
            </a:endParaRPr>
          </a:p>
        </p:txBody>
      </p:sp>
      <p:sp>
        <p:nvSpPr>
          <p:cNvPr id="5126" name="슬라이드 번호 개체 틀 5"/>
          <p:cNvSpPr>
            <a:spLocks noGrp="1"/>
          </p:cNvSpPr>
          <p:nvPr>
            <p:ph type="sldNum" sz="quarter" idx="12"/>
          </p:nvPr>
        </p:nvSpPr>
        <p:spPr>
          <a:xfrm>
            <a:off x="4344988" y="6475413"/>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8</a:t>
            </a:fld>
            <a:endParaRPr lang="en-US" altLang="ko-KR" sz="1200" b="0"/>
          </a:p>
        </p:txBody>
      </p:sp>
      <p:sp>
        <p:nvSpPr>
          <p:cNvPr id="8" name="Footer Placeholder 4"/>
          <p:cNvSpPr>
            <a:spLocks noGrp="1"/>
          </p:cNvSpPr>
          <p:nvPr>
            <p:ph type="ftr" sz="quarter" idx="11"/>
          </p:nvPr>
        </p:nvSpPr>
        <p:spPr>
          <a:xfrm>
            <a:off x="6242077" y="6475413"/>
            <a:ext cx="2064658" cy="164630"/>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pic>
        <p:nvPicPr>
          <p:cNvPr id="9" name="Picture 8"/>
          <p:cNvPicPr>
            <a:picLocks noChangeAspect="1"/>
          </p:cNvPicPr>
          <p:nvPr/>
        </p:nvPicPr>
        <p:blipFill>
          <a:blip r:embed="rId2"/>
          <a:stretch>
            <a:fillRect/>
          </a:stretch>
        </p:blipFill>
        <p:spPr>
          <a:xfrm>
            <a:off x="1981200" y="3886200"/>
            <a:ext cx="4419600" cy="2529990"/>
          </a:xfrm>
          <a:prstGeom prst="rect">
            <a:avLst/>
          </a:prstGeom>
        </p:spPr>
      </p:pic>
      <p:sp>
        <p:nvSpPr>
          <p:cNvPr id="10" name="내용 개체 틀 2"/>
          <p:cNvSpPr txBox="1">
            <a:spLocks/>
          </p:cNvSpPr>
          <p:nvPr/>
        </p:nvSpPr>
        <p:spPr bwMode="auto">
          <a:xfrm>
            <a:off x="431086" y="1447800"/>
            <a:ext cx="8358027"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800" b="0" kern="0" dirty="0">
                <a:cs typeface="Calibri" panose="020F0502020204030204" pitchFamily="34" charset="0"/>
              </a:rPr>
              <a:t>An EDMG STA shall maintain physical and virtual CS on a primary </a:t>
            </a:r>
            <a:r>
              <a:rPr kumimoji="0" lang="en-US" sz="1800" b="0" kern="0" dirty="0" smtClean="0">
                <a:cs typeface="Calibri" panose="020F0502020204030204" pitchFamily="34" charset="0"/>
              </a:rPr>
              <a:t>channel. </a:t>
            </a:r>
            <a:r>
              <a:rPr kumimoji="0" lang="en-US" sz="1800" b="0" kern="0" dirty="0">
                <a:cs typeface="Calibri" panose="020F0502020204030204" pitchFamily="34" charset="0"/>
              </a:rPr>
              <a:t>To perform EDCA channel access in an EDMG BSS, an EDMG STA shall support performing energy detection on each of </a:t>
            </a:r>
            <a:r>
              <a:rPr kumimoji="0" lang="en-US" sz="1800" b="0" kern="0" dirty="0" smtClean="0">
                <a:cs typeface="Calibri" panose="020F0502020204030204" pitchFamily="34" charset="0"/>
              </a:rPr>
              <a:t>its </a:t>
            </a:r>
            <a:r>
              <a:rPr kumimoji="0" lang="en-US" sz="1800" b="0" kern="0" dirty="0">
                <a:cs typeface="Calibri" panose="020F0502020204030204" pitchFamily="34" charset="0"/>
              </a:rPr>
              <a:t>supported channels</a:t>
            </a:r>
            <a:r>
              <a:rPr kumimoji="0" lang="en-US" sz="1800" b="0" kern="0" dirty="0" smtClean="0">
                <a:cs typeface="Calibri" panose="020F0502020204030204" pitchFamily="34" charset="0"/>
              </a:rPr>
              <a:t>.</a:t>
            </a:r>
          </a:p>
          <a:p>
            <a:pPr algn="just" latinLnBrk="0">
              <a:spcBef>
                <a:spcPts val="600"/>
              </a:spcBef>
              <a:buSzPct val="120000"/>
              <a:buFont typeface="Arial" panose="020B0604020202020204" pitchFamily="34" charset="0"/>
              <a:buChar char="•"/>
              <a:defRPr/>
            </a:pPr>
            <a:r>
              <a:rPr kumimoji="0" lang="en-US" sz="1800" b="0" kern="0" dirty="0">
                <a:cs typeface="Calibri" panose="020F0502020204030204" pitchFamily="34" charset="0"/>
              </a:rPr>
              <a:t>An EDCA TXOP is obtained and the slot boundaries are determined based solely on activity of the primary channel. Once an EDCA TXOP has been obtained, channel access over other secondary channels are determined based on whether or not the CCA for those channels is idle during an interval of PIFS immediately proceeding the start of the </a:t>
            </a:r>
            <a:r>
              <a:rPr kumimoji="0" lang="en-US" sz="1800" b="0" kern="0" dirty="0" smtClean="0">
                <a:cs typeface="Calibri" panose="020F0502020204030204" pitchFamily="34" charset="0"/>
              </a:rPr>
              <a:t>TXOP.</a:t>
            </a:r>
            <a:endParaRPr kumimoji="0" lang="en-US" sz="1800" b="0" kern="0" dirty="0">
              <a:cs typeface="Calibri" panose="020F0502020204030204" pitchFamily="34" charset="0"/>
            </a:endParaRPr>
          </a:p>
          <a:p>
            <a:pPr marL="568325" indent="-568325"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smtClean="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p:txBody>
      </p:sp>
    </p:spTree>
    <p:extLst>
      <p:ext uri="{BB962C8B-B14F-4D97-AF65-F5344CB8AC3E}">
        <p14:creationId xmlns:p14="http://schemas.microsoft.com/office/powerpoint/2010/main" val="3385093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07784" y="762000"/>
            <a:ext cx="8470740" cy="685800"/>
          </a:xfrm>
        </p:spPr>
        <p:txBody>
          <a:bodyPr/>
          <a:lstStyle/>
          <a:p>
            <a:r>
              <a:rPr lang="en-US" altLang="zh-CN" sz="2800" b="0" dirty="0" smtClean="0"/>
              <a:t/>
            </a:r>
            <a:br>
              <a:rPr lang="en-US" altLang="zh-CN" sz="2800" b="0" dirty="0" smtClean="0"/>
            </a:br>
            <a:r>
              <a:rPr lang="en-US" altLang="zh-CN" sz="2800" dirty="0" smtClean="0"/>
              <a:t>Parallel coordinated </a:t>
            </a:r>
            <a:r>
              <a:rPr lang="en-US" altLang="zh-CN" sz="2800" dirty="0"/>
              <a:t>DMG </a:t>
            </a:r>
            <a:r>
              <a:rPr lang="en-US" altLang="zh-CN" sz="2800" dirty="0" smtClean="0"/>
              <a:t>monostatic </a:t>
            </a:r>
            <a:r>
              <a:rPr lang="en-US" altLang="zh-CN" sz="2800" dirty="0"/>
              <a:t>sensing </a:t>
            </a:r>
            <a:r>
              <a:rPr lang="en-US" altLang="zh-CN" sz="2800" dirty="0" smtClean="0"/>
              <a:t>over multiple channel in </a:t>
            </a:r>
            <a:r>
              <a:rPr lang="en-US" altLang="zh-CN" sz="2800" dirty="0"/>
              <a:t>CBAP with </a:t>
            </a:r>
            <a:r>
              <a:rPr lang="en-US" altLang="zh-CN" sz="2800" dirty="0" smtClean="0"/>
              <a:t>a TXOP</a:t>
            </a:r>
            <a:r>
              <a:rPr lang="en-US" altLang="zh-CN" sz="2800" dirty="0"/>
              <a:t/>
            </a:r>
            <a:br>
              <a:rPr lang="en-US" altLang="zh-CN" sz="2800" dirty="0"/>
            </a:br>
            <a:endParaRPr lang="ko-KR" altLang="en-US" dirty="0" smtClean="0">
              <a:ea typeface="Gulim" panose="020B0600000101010101" pitchFamily="34" charset="-127"/>
            </a:endParaRPr>
          </a:p>
        </p:txBody>
      </p:sp>
      <p:sp>
        <p:nvSpPr>
          <p:cNvPr id="5126" name="슬라이드 번호 개체 틀 5"/>
          <p:cNvSpPr>
            <a:spLocks noGrp="1"/>
          </p:cNvSpPr>
          <p:nvPr>
            <p:ph type="sldNum" sz="quarter" idx="12"/>
          </p:nvPr>
        </p:nvSpPr>
        <p:spPr>
          <a:xfrm>
            <a:off x="4344988" y="6475413"/>
            <a:ext cx="475589" cy="16275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9</a:t>
            </a:fld>
            <a:endParaRPr lang="en-US" altLang="ko-KR" sz="1200" b="0"/>
          </a:p>
        </p:txBody>
      </p:sp>
      <p:sp>
        <p:nvSpPr>
          <p:cNvPr id="8" name="Footer Placeholder 4"/>
          <p:cNvSpPr>
            <a:spLocks noGrp="1"/>
          </p:cNvSpPr>
          <p:nvPr>
            <p:ph type="ftr" sz="quarter" idx="11"/>
          </p:nvPr>
        </p:nvSpPr>
        <p:spPr>
          <a:xfrm>
            <a:off x="6242077" y="6475413"/>
            <a:ext cx="2064658" cy="164630"/>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pic>
        <p:nvPicPr>
          <p:cNvPr id="3" name="Picture 2"/>
          <p:cNvPicPr>
            <a:picLocks noChangeAspect="1"/>
          </p:cNvPicPr>
          <p:nvPr/>
        </p:nvPicPr>
        <p:blipFill>
          <a:blip r:embed="rId2"/>
          <a:stretch>
            <a:fillRect/>
          </a:stretch>
        </p:blipFill>
        <p:spPr>
          <a:xfrm>
            <a:off x="1754188" y="3472376"/>
            <a:ext cx="5181600" cy="3084414"/>
          </a:xfrm>
          <a:prstGeom prst="rect">
            <a:avLst/>
          </a:prstGeom>
        </p:spPr>
      </p:pic>
      <p:sp>
        <p:nvSpPr>
          <p:cNvPr id="11" name="내용 개체 틀 2"/>
          <p:cNvSpPr txBox="1">
            <a:spLocks/>
          </p:cNvSpPr>
          <p:nvPr/>
        </p:nvSpPr>
        <p:spPr bwMode="auto">
          <a:xfrm>
            <a:off x="507784" y="1523206"/>
            <a:ext cx="8358027" cy="1949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 typeface="Arial" panose="020B0604020202020204" pitchFamily="34" charset="0"/>
              <a:buChar char="•"/>
              <a:defRPr/>
            </a:pPr>
            <a:r>
              <a:rPr kumimoji="0" lang="en-US" sz="1600" b="0" kern="0" dirty="0" smtClean="0">
                <a:cs typeface="Calibri" panose="020F0502020204030204" pitchFamily="34" charset="0"/>
              </a:rPr>
              <a:t>In the sounding phase</a:t>
            </a:r>
            <a:r>
              <a:rPr kumimoji="0" lang="en-US" sz="1600" b="0" kern="0" dirty="0">
                <a:cs typeface="Calibri" panose="020F0502020204030204" pitchFamily="34" charset="0"/>
              </a:rPr>
              <a:t>, </a:t>
            </a:r>
            <a:r>
              <a:rPr kumimoji="0" lang="en-US" sz="1600" b="0" kern="0" dirty="0" smtClean="0">
                <a:cs typeface="Calibri" panose="020F0502020204030204" pitchFamily="34" charset="0"/>
              </a:rPr>
              <a:t>the responder that receives </a:t>
            </a:r>
            <a:r>
              <a:rPr kumimoji="0" lang="en-US" sz="1600" b="0" kern="0" dirty="0">
                <a:cs typeface="Calibri" panose="020F0502020204030204" pitchFamily="34" charset="0"/>
              </a:rPr>
              <a:t>the last Request frame in </a:t>
            </a:r>
            <a:r>
              <a:rPr kumimoji="0" lang="en-US" sz="1600" b="0" kern="0" dirty="0" smtClean="0">
                <a:cs typeface="Calibri" panose="020F0502020204030204" pitchFamily="34" charset="0"/>
              </a:rPr>
              <a:t>order </a:t>
            </a:r>
            <a:r>
              <a:rPr kumimoji="0" lang="en-US" sz="1600" b="0" kern="0" dirty="0">
                <a:cs typeface="Calibri" panose="020F0502020204030204" pitchFamily="34" charset="0"/>
              </a:rPr>
              <a:t>transmits monostatic sensing PPDU </a:t>
            </a:r>
            <a:r>
              <a:rPr kumimoji="0" lang="en-US" sz="1600" b="0" kern="0" dirty="0" smtClean="0">
                <a:cs typeface="Calibri" panose="020F0502020204030204" pitchFamily="34" charset="0"/>
              </a:rPr>
              <a:t>over the primary channel no </a:t>
            </a:r>
            <a:r>
              <a:rPr kumimoji="0" lang="en-US" sz="1600" b="0" kern="0" dirty="0">
                <a:cs typeface="Calibri" panose="020F0502020204030204" pitchFamily="34" charset="0"/>
              </a:rPr>
              <a:t>later than a SIFS after transmitting the Response frame without performing CCA</a:t>
            </a:r>
            <a:r>
              <a:rPr kumimoji="0" lang="en-US" sz="1600" b="0" kern="0" dirty="0" smtClean="0">
                <a:cs typeface="Calibri" panose="020F0502020204030204" pitchFamily="34" charset="0"/>
              </a:rPr>
              <a:t>.</a:t>
            </a:r>
          </a:p>
          <a:p>
            <a:pPr algn="just" latinLnBrk="0">
              <a:spcBef>
                <a:spcPts val="600"/>
              </a:spcBef>
              <a:buSzPct val="120000"/>
              <a:buFont typeface="Arial" panose="020B0604020202020204" pitchFamily="34" charset="0"/>
              <a:buChar char="•"/>
              <a:defRPr/>
            </a:pPr>
            <a:r>
              <a:rPr kumimoji="0" lang="en-US" sz="1600" b="0" kern="0" dirty="0">
                <a:cs typeface="Calibri" panose="020F0502020204030204" pitchFamily="34" charset="0"/>
              </a:rPr>
              <a:t>The Responder that receives a DMG Sensing Request frame with an assigned STA ID that is not the highest one,  may perform CCA on one of the secondary channels, which is indicated in the BW field in the correspondent DMG Sensing Request frame, during an interval of PIFS immediately proceeding the start of the monostatic sounding PPDU transmission</a:t>
            </a:r>
            <a:r>
              <a:rPr kumimoji="0" lang="en-US" sz="1600" b="0" kern="0" dirty="0" smtClean="0">
                <a:cs typeface="Calibri" panose="020F0502020204030204" pitchFamily="34" charset="0"/>
              </a:rPr>
              <a:t>.</a:t>
            </a:r>
            <a:endParaRPr kumimoji="0" lang="en-US" sz="1600" b="0" kern="0" dirty="0">
              <a:cs typeface="Calibri" panose="020F0502020204030204" pitchFamily="34" charset="0"/>
            </a:endParaRPr>
          </a:p>
          <a:p>
            <a:pPr marL="0" indent="0" algn="just" latinLnBrk="0">
              <a:spcBef>
                <a:spcPts val="600"/>
              </a:spcBef>
              <a:buSzPct val="120000"/>
              <a:buNone/>
              <a:defRPr/>
            </a:pPr>
            <a:endParaRPr kumimoji="0" lang="en-US" sz="1600" b="0" kern="0" dirty="0" smtClean="0">
              <a:cs typeface="Calibri" panose="020F0502020204030204" pitchFamily="34" charset="0"/>
            </a:endParaRPr>
          </a:p>
          <a:p>
            <a:pPr marL="0" indent="0" algn="just" latinLnBrk="0">
              <a:spcBef>
                <a:spcPts val="600"/>
              </a:spcBef>
              <a:buSzPct val="120000"/>
              <a:buNone/>
              <a:defRPr/>
            </a:pPr>
            <a:endParaRPr kumimoji="0" lang="en-US" sz="1600" b="0" kern="0" dirty="0">
              <a:cs typeface="Calibri" panose="020F0502020204030204" pitchFamily="34" charset="0"/>
            </a:endParaRPr>
          </a:p>
        </p:txBody>
      </p:sp>
    </p:spTree>
    <p:extLst>
      <p:ext uri="{BB962C8B-B14F-4D97-AF65-F5344CB8AC3E}">
        <p14:creationId xmlns:p14="http://schemas.microsoft.com/office/powerpoint/2010/main" val="131543774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227056</TotalTime>
  <Words>1327</Words>
  <Application>Microsoft Office PowerPoint</Application>
  <PresentationFormat>On-screen Show (4:3)</PresentationFormat>
  <Paragraphs>103</Paragraphs>
  <Slides>14</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 Unicode MS</vt:lpstr>
      <vt:lpstr>Gulim</vt:lpstr>
      <vt:lpstr>Gulim</vt:lpstr>
      <vt:lpstr>맑은 고딕</vt:lpstr>
      <vt:lpstr>MS Gothic</vt:lpstr>
      <vt:lpstr>宋体</vt:lpstr>
      <vt:lpstr>Arial</vt:lpstr>
      <vt:lpstr>Calibri</vt:lpstr>
      <vt:lpstr>Times New Roman</vt:lpstr>
      <vt:lpstr>802-11-Submission</vt:lpstr>
      <vt:lpstr>Parallel coordinated DMG monostatic sensing over multiple channels</vt:lpstr>
      <vt:lpstr>Background</vt:lpstr>
      <vt:lpstr>Improvement of existing solution</vt:lpstr>
      <vt:lpstr>Parallel coordinated DMG monostatic sensing over multiple channels</vt:lpstr>
      <vt:lpstr>Sounding channel indication in DMG Sensing Request frame</vt:lpstr>
      <vt:lpstr>Revisit of (E)DMG channel access</vt:lpstr>
      <vt:lpstr>Indications of parallel SP allocations and sounding channel in (EDMG) Extended Schedule element</vt:lpstr>
      <vt:lpstr> CCA in secondary channels in EDMG (subclause 10.3.2) </vt:lpstr>
      <vt:lpstr> Parallel coordinated DMG monostatic sensing over multiple channel in CBAP with a TXOP </vt:lpstr>
      <vt:lpstr> Summary </vt:lpstr>
      <vt:lpstr> SP </vt:lpstr>
      <vt:lpstr>PowerPoint Presentation</vt:lpstr>
      <vt:lpstr> Extended Schedule element (9.4.2.130, 802.11REVme D4.0) </vt:lpstr>
      <vt:lpstr> EDMG Extended Schedule element  (9.4.2.267, 802.11REVme D4.0) </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Yan Xin</cp:lastModifiedBy>
  <cp:revision>3881</cp:revision>
  <cp:lastPrinted>2019-10-30T14:42:18Z</cp:lastPrinted>
  <dcterms:created xsi:type="dcterms:W3CDTF">2007-05-21T21:00:37Z</dcterms:created>
  <dcterms:modified xsi:type="dcterms:W3CDTF">2023-11-11T04:18:08Z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1578421453</vt:lpwstr>
  </property>
</Properties>
</file>