
<file path=[Content_Types].xml><?xml version="1.0" encoding="utf-8"?>
<Types xmlns="http://schemas.openxmlformats.org/package/2006/content-types"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rts/chart1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70" r:id="rId2"/>
    <p:sldId id="318" r:id="rId3"/>
    <p:sldId id="4891" r:id="rId4"/>
    <p:sldId id="4892" r:id="rId5"/>
    <p:sldId id="4894" r:id="rId6"/>
    <p:sldId id="4903" r:id="rId7"/>
    <p:sldId id="4886" r:id="rId8"/>
    <p:sldId id="4884" r:id="rId9"/>
    <p:sldId id="4885" r:id="rId10"/>
    <p:sldId id="4883" r:id="rId11"/>
    <p:sldId id="4896" r:id="rId12"/>
    <p:sldId id="4895" r:id="rId13"/>
    <p:sldId id="4887" r:id="rId14"/>
    <p:sldId id="4897" r:id="rId15"/>
    <p:sldId id="4898" r:id="rId16"/>
    <p:sldId id="4900" r:id="rId17"/>
    <p:sldId id="4901" r:id="rId18"/>
    <p:sldId id="4899" r:id="rId19"/>
    <p:sldId id="4902" r:id="rId20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CC"/>
    <a:srgbClr val="89438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3" autoAdjust="0"/>
    <p:restoredTop sz="93484" autoAdjust="0"/>
  </p:normalViewPr>
  <p:slideViewPr>
    <p:cSldViewPr>
      <p:cViewPr varScale="1">
        <p:scale>
          <a:sx n="120" d="100"/>
          <a:sy n="120" d="100"/>
        </p:scale>
        <p:origin x="3446" y="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5742" y="10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 sz="1000"/>
            </a:pPr>
            <a:r>
              <a:rPr lang="en-US" sz="1000" dirty="0"/>
              <a:t>Rate vs Range</a:t>
            </a:r>
          </a:p>
          <a:p>
            <a:pPr>
              <a:defRPr sz="1000"/>
            </a:pPr>
            <a:r>
              <a:rPr lang="en-US" sz="1000" dirty="0"/>
              <a:t>LPI 80M RU242</a:t>
            </a:r>
          </a:p>
          <a:p>
            <a:pPr>
              <a:defRPr sz="1000"/>
            </a:pPr>
            <a:r>
              <a:rPr lang="en-US" sz="1000" dirty="0"/>
              <a:t>TGN-DNL</a:t>
            </a:r>
          </a:p>
        </c:rich>
      </c:tx>
      <c:layout>
        <c:manualLayout>
          <c:xMode val="edge"/>
          <c:yMode val="edge"/>
          <c:x val="0.36282216091716224"/>
          <c:y val="4.3743885778388412E-2"/>
        </c:manualLayout>
      </c:layout>
      <c:overlay val="0"/>
      <c:spPr>
        <a:solidFill>
          <a:schemeClr val="bg1"/>
        </a:solidFill>
      </c:spPr>
    </c:title>
    <c:autoTitleDeleted val="0"/>
    <c:plotArea>
      <c:layout>
        <c:manualLayout>
          <c:layoutTarget val="inner"/>
          <c:xMode val="edge"/>
          <c:yMode val="edge"/>
          <c:x val="9.5685056238169877E-2"/>
          <c:y val="3.4166716446742171E-2"/>
          <c:w val="0.86450714810323326"/>
          <c:h val="0.84434753861874134"/>
        </c:manualLayout>
      </c:layout>
      <c:scatterChart>
        <c:scatterStyle val="smoothMarker"/>
        <c:varyColors val="0"/>
        <c:ser>
          <c:idx val="1"/>
          <c:order val="0"/>
          <c:tx>
            <c:strRef>
              <c:f>'TGN_DNL (2)'!$C$17</c:f>
              <c:strCache>
                <c:ptCount val="1"/>
                <c:pt idx="0">
                  <c:v>rRU, 6GHz 80M-RU242 2x4-2ss DNL</c:v>
                </c:pt>
              </c:strCache>
            </c:strRef>
          </c:tx>
          <c:spPr>
            <a:ln>
              <a:solidFill>
                <a:srgbClr val="0000FF"/>
              </a:solidFill>
            </a:ln>
          </c:spPr>
          <c:marker>
            <c:symbol val="circle"/>
            <c:size val="7"/>
            <c:spPr>
              <a:solidFill>
                <a:srgbClr val="0000FF"/>
              </a:solidFill>
              <a:ln>
                <a:solidFill>
                  <a:schemeClr val="accent2"/>
                </a:solidFill>
              </a:ln>
            </c:spPr>
          </c:marker>
          <c:xVal>
            <c:numRef>
              <c:f>('TGN_DNL (2)'!$M$17:$M$30,'TGN_DNL (2)'!$M$60)</c:f>
              <c:numCache>
                <c:formatCode>0.0_ </c:formatCode>
                <c:ptCount val="15"/>
                <c:pt idx="0">
                  <c:v>97.950305411111685</c:v>
                </c:pt>
                <c:pt idx="1">
                  <c:v>81.203962700016334</c:v>
                </c:pt>
                <c:pt idx="2">
                  <c:v>69.939106574586873</c:v>
                </c:pt>
                <c:pt idx="3">
                  <c:v>53.792295832964143</c:v>
                </c:pt>
                <c:pt idx="4">
                  <c:v>46.421597338982622</c:v>
                </c:pt>
                <c:pt idx="5">
                  <c:v>34.891535336873957</c:v>
                </c:pt>
                <c:pt idx="6">
                  <c:v>32.455739487453378</c:v>
                </c:pt>
                <c:pt idx="7">
                  <c:v>29.367226805317284</c:v>
                </c:pt>
                <c:pt idx="8">
                  <c:v>22.631851258861587</c:v>
                </c:pt>
                <c:pt idx="9">
                  <c:v>20.130888218610011</c:v>
                </c:pt>
                <c:pt idx="10">
                  <c:v>15.616266902313054</c:v>
                </c:pt>
                <c:pt idx="11">
                  <c:v>14.0283242139942</c:v>
                </c:pt>
                <c:pt idx="14">
                  <c:v>471.14243350058484</c:v>
                </c:pt>
              </c:numCache>
            </c:numRef>
          </c:xVal>
          <c:yVal>
            <c:numRef>
              <c:f>('TGN_DNL (2)'!$H$17:$H$30,'TGN_DNL (2)'!$H$30)</c:f>
              <c:numCache>
                <c:formatCode>General</c:formatCode>
                <c:ptCount val="15"/>
                <c:pt idx="0">
                  <c:v>11.68</c:v>
                </c:pt>
                <c:pt idx="1">
                  <c:v>23.36</c:v>
                </c:pt>
                <c:pt idx="2">
                  <c:v>35.04</c:v>
                </c:pt>
                <c:pt idx="3">
                  <c:v>46.88</c:v>
                </c:pt>
                <c:pt idx="4">
                  <c:v>70.239999999999995</c:v>
                </c:pt>
                <c:pt idx="5">
                  <c:v>93.600000000000009</c:v>
                </c:pt>
                <c:pt idx="6">
                  <c:v>105.28</c:v>
                </c:pt>
                <c:pt idx="7">
                  <c:v>116.96</c:v>
                </c:pt>
                <c:pt idx="8">
                  <c:v>140.47999999999999</c:v>
                </c:pt>
                <c:pt idx="9">
                  <c:v>156</c:v>
                </c:pt>
                <c:pt idx="10">
                  <c:v>175.52</c:v>
                </c:pt>
                <c:pt idx="11">
                  <c:v>195.04000000000002</c:v>
                </c:pt>
                <c:pt idx="12">
                  <c:v>195.04000000000002</c:v>
                </c:pt>
                <c:pt idx="13">
                  <c:v>195.04000000000002</c:v>
                </c:pt>
                <c:pt idx="14">
                  <c:v>195.04000000000002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0-6EF0-42A2-A35D-B703EF49445A}"/>
            </c:ext>
          </c:extLst>
        </c:ser>
        <c:ser>
          <c:idx val="2"/>
          <c:order val="1"/>
          <c:tx>
            <c:strRef>
              <c:f>'TGN_DNL (2)'!$C$46</c:f>
              <c:strCache>
                <c:ptCount val="1"/>
                <c:pt idx="0">
                  <c:v>dRU, 6GHz 80M-RU242 2x4-2ss DNL</c:v>
                </c:pt>
              </c:strCache>
            </c:strRef>
          </c:tx>
          <c:spPr>
            <a:ln>
              <a:solidFill>
                <a:srgbClr val="FF0000"/>
              </a:solidFill>
            </a:ln>
          </c:spPr>
          <c:marker>
            <c:symbol val="circle"/>
            <c:size val="7"/>
            <c:spPr>
              <a:solidFill>
                <a:srgbClr val="FF0000"/>
              </a:solidFill>
              <a:ln>
                <a:solidFill>
                  <a:schemeClr val="accent5"/>
                </a:solidFill>
              </a:ln>
            </c:spPr>
          </c:marker>
          <c:xVal>
            <c:numRef>
              <c:f>'TGN_DNL (2)'!$M$46:$M$59</c:f>
              <c:numCache>
                <c:formatCode>0.0_ </c:formatCode>
                <c:ptCount val="14"/>
                <c:pt idx="0">
                  <c:v>137.18022434127337</c:v>
                </c:pt>
                <c:pt idx="1">
                  <c:v>113.72683090506158</c:v>
                </c:pt>
                <c:pt idx="2">
                  <c:v>97.950305411111685</c:v>
                </c:pt>
                <c:pt idx="3">
                  <c:v>75.336561527056247</c:v>
                </c:pt>
                <c:pt idx="4">
                  <c:v>65.01383646037597</c:v>
                </c:pt>
                <c:pt idx="5">
                  <c:v>48.865887911574141</c:v>
                </c:pt>
                <c:pt idx="6">
                  <c:v>45.454535392859555</c:v>
                </c:pt>
                <c:pt idx="7">
                  <c:v>41.129047474899131</c:v>
                </c:pt>
                <c:pt idx="8">
                  <c:v>31.696097525355608</c:v>
                </c:pt>
                <c:pt idx="9">
                  <c:v>28.193477809255931</c:v>
                </c:pt>
                <c:pt idx="10">
                  <c:v>21.870712786868825</c:v>
                </c:pt>
                <c:pt idx="11">
                  <c:v>19.646785732120165</c:v>
                </c:pt>
              </c:numCache>
            </c:numRef>
          </c:xVal>
          <c:yVal>
            <c:numRef>
              <c:f>'TGN_DNL (2)'!$H$46:$H$59</c:f>
              <c:numCache>
                <c:formatCode>General</c:formatCode>
                <c:ptCount val="14"/>
                <c:pt idx="0">
                  <c:v>11.68</c:v>
                </c:pt>
                <c:pt idx="1">
                  <c:v>23.36</c:v>
                </c:pt>
                <c:pt idx="2">
                  <c:v>35.04</c:v>
                </c:pt>
                <c:pt idx="3">
                  <c:v>46.88</c:v>
                </c:pt>
                <c:pt idx="4">
                  <c:v>70.239999999999995</c:v>
                </c:pt>
                <c:pt idx="5">
                  <c:v>93.600000000000009</c:v>
                </c:pt>
                <c:pt idx="6">
                  <c:v>105.28</c:v>
                </c:pt>
                <c:pt idx="7">
                  <c:v>116.96</c:v>
                </c:pt>
                <c:pt idx="8">
                  <c:v>140.47999999999999</c:v>
                </c:pt>
                <c:pt idx="9">
                  <c:v>156</c:v>
                </c:pt>
                <c:pt idx="10">
                  <c:v>175.52</c:v>
                </c:pt>
                <c:pt idx="11">
                  <c:v>195.04000000000002</c:v>
                </c:pt>
                <c:pt idx="12">
                  <c:v>195.04000000000002</c:v>
                </c:pt>
                <c:pt idx="13">
                  <c:v>195.04000000000002</c:v>
                </c:pt>
              </c:numCache>
            </c:numRef>
          </c:yVal>
          <c:smooth val="1"/>
          <c:extLst>
            <c:ext xmlns:c16="http://schemas.microsoft.com/office/drawing/2014/chart" uri="{C3380CC4-5D6E-409C-BE32-E72D297353CC}">
              <c16:uniqueId val="{00000001-6EF0-42A2-A35D-B703EF49445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-1932871984"/>
        <c:axId val="-1932873072"/>
      </c:scatterChart>
      <c:valAx>
        <c:axId val="-1932871984"/>
        <c:scaling>
          <c:orientation val="minMax"/>
          <c:max val="200"/>
          <c:min val="0"/>
        </c:scaling>
        <c:delete val="0"/>
        <c:axPos val="b"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Distance (m)</a:t>
                </a:r>
              </a:p>
            </c:rich>
          </c:tx>
          <c:overlay val="0"/>
        </c:title>
        <c:numFmt formatCode="0.0_ " sourceLinked="1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en-US"/>
          </a:p>
        </c:txPr>
        <c:crossAx val="-1932873072"/>
        <c:crosses val="autoZero"/>
        <c:crossBetween val="midCat"/>
        <c:majorUnit val="10"/>
        <c:minorUnit val="5"/>
      </c:valAx>
      <c:valAx>
        <c:axId val="-1932873072"/>
        <c:scaling>
          <c:orientation val="minMax"/>
          <c:max val="200"/>
        </c:scaling>
        <c:delete val="0"/>
        <c:axPos val="l"/>
        <c:maj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/>
                  <a:t>Data Rate (Mbps)</a:t>
                </a:r>
              </a:p>
            </c:rich>
          </c:tx>
          <c:layout>
            <c:manualLayout>
              <c:xMode val="edge"/>
              <c:yMode val="edge"/>
              <c:x val="8.3251355710854975E-3"/>
              <c:y val="0.24070437880324252"/>
            </c:manualLayout>
          </c:layout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800" baseline="0"/>
            </a:pPr>
            <a:endParaRPr lang="en-US"/>
          </a:p>
        </c:txPr>
        <c:crossAx val="-1932871984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58112107478823238"/>
          <c:y val="5.7676292158714337E-2"/>
          <c:w val="0.37364944697846436"/>
          <c:h val="7.8182295459745879E-2"/>
        </c:manualLayout>
      </c:layout>
      <c:overlay val="0"/>
      <c:spPr>
        <a:solidFill>
          <a:schemeClr val="bg1"/>
        </a:solidFill>
      </c:spPr>
      <c:txPr>
        <a:bodyPr/>
        <a:lstStyle/>
        <a:p>
          <a:pPr>
            <a:defRPr sz="800" baseline="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F54F3633-8635-49BE-B7DB-4FE733D299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5360623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2C873923-7103-4AF9-AECF-EE09B40480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2033704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81608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3063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856085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36817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79498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7169939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00356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342119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17451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71107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1333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76443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049220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7083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367234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0ABA6D-F0DA-4F85-A720-04754C301D6D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10618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7593344" y="6475413"/>
            <a:ext cx="950581" cy="184666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xxx, Broadcom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0743412-9668-4686-B109-E3B2457EFE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DC9B8F1-287D-4B8B-8904-2261870F7D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6E05228-1FDB-49BC-8BC4-A91A7D762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Fu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C9211404-45CD-4325-8498-AF8EEE4AA2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0383" y="6517749"/>
            <a:ext cx="89768" cy="92333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600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fld id="{0AEF9A4B-07C9-404C-9053-A3A2AC3AD5D6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26" name="內容版面配置區 25"/>
          <p:cNvSpPr>
            <a:spLocks noGrp="1"/>
          </p:cNvSpPr>
          <p:nvPr>
            <p:ph sz="quarter" idx="10"/>
          </p:nvPr>
        </p:nvSpPr>
        <p:spPr>
          <a:xfrm>
            <a:off x="323850" y="1343609"/>
            <a:ext cx="8218489" cy="4943151"/>
          </a:xfrm>
        </p:spPr>
        <p:txBody>
          <a:bodyPr/>
          <a:lstStyle>
            <a:lvl1pPr>
              <a:defRPr sz="1600" b="1">
                <a:latin typeface="+mj-lt"/>
              </a:defRPr>
            </a:lvl1pPr>
            <a:lvl2pPr>
              <a:defRPr sz="1400" b="1">
                <a:latin typeface="+mj-lt"/>
              </a:defRPr>
            </a:lvl2pPr>
            <a:lvl3pPr>
              <a:defRPr sz="1200">
                <a:latin typeface="+mj-lt"/>
              </a:defRPr>
            </a:lvl3pPr>
            <a:lvl4pPr>
              <a:defRPr sz="1100">
                <a:latin typeface="+mj-lt"/>
              </a:defRPr>
            </a:lvl4pPr>
            <a:lvl5pPr>
              <a:defRPr sz="1000">
                <a:latin typeface="+mj-lt"/>
              </a:defRPr>
            </a:lvl5pPr>
          </a:lstStyle>
          <a:p>
            <a:pPr lvl="0"/>
            <a:r>
              <a:rPr lang="en-US" altLang="zh-TW"/>
              <a:t>Click to edit Master text styles</a:t>
            </a:r>
          </a:p>
          <a:p>
            <a:pPr lvl="1"/>
            <a:r>
              <a:rPr lang="en-US" altLang="zh-TW"/>
              <a:t>Second level</a:t>
            </a:r>
          </a:p>
          <a:p>
            <a:pPr lvl="2"/>
            <a:r>
              <a:rPr lang="en-US" altLang="zh-TW"/>
              <a:t>Third level</a:t>
            </a:r>
          </a:p>
          <a:p>
            <a:pPr lvl="3"/>
            <a:r>
              <a:rPr lang="en-US" altLang="zh-TW"/>
              <a:t>Fourth level</a:t>
            </a:r>
          </a:p>
          <a:p>
            <a:pPr lvl="4"/>
            <a:r>
              <a:rPr lang="en-US" altLang="zh-TW"/>
              <a:t>Fifth level</a:t>
            </a:r>
            <a:endParaRPr lang="zh-TW" altLang="en-US" dirty="0"/>
          </a:p>
        </p:txBody>
      </p:sp>
      <p:sp>
        <p:nvSpPr>
          <p:cNvPr id="6" name="標題版面配置區 1"/>
          <p:cNvSpPr>
            <a:spLocks noGrp="1"/>
          </p:cNvSpPr>
          <p:nvPr>
            <p:ph type="title"/>
          </p:nvPr>
        </p:nvSpPr>
        <p:spPr>
          <a:xfrm>
            <a:off x="323850" y="236893"/>
            <a:ext cx="8218488" cy="96061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>
              <a:defRPr>
                <a:solidFill>
                  <a:srgbClr val="F39A1E"/>
                </a:solidFill>
              </a:defRPr>
            </a:lvl1pPr>
          </a:lstStyle>
          <a:p>
            <a:r>
              <a:rPr lang="en-US" altLang="zh-TW"/>
              <a:t>Click to edit Master title style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2780785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>
            <a:lvl1pPr>
              <a:defRPr sz="28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>
            <a:lvl1pPr>
              <a:defRPr sz="2000" b="0" i="0" baseline="0"/>
            </a:lvl1pPr>
            <a:lvl2pPr>
              <a:defRPr sz="1800" baseline="0"/>
            </a:lvl2pPr>
            <a:lvl3pPr>
              <a:defRPr sz="1600" baseline="0"/>
            </a:lvl3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2A146-6F07-41EF-8958-F5CF356A0B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B3AFDE4-E638-42C0-A68B-50C601C7C8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7F62F27-0EC7-4D1C-8A98-B521A5C1B64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11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69D9E18-8FC9-4D6F-9D47-7F236DA35C3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A8CB34A-F2D3-4F3B-AD27-33B98B268C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42823D-4EFD-4122-8A9F-C6D9274A89D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1079F9C-5C87-45BF-8450-007BCEAE6F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884816" y="6475413"/>
            <a:ext cx="1659109" cy="184666"/>
          </a:xfrm>
          <a:ln/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ko-KR" dirty="0"/>
              <a:t>Jianhan Liu, Mediatek Inc.</a:t>
            </a:r>
          </a:p>
        </p:txBody>
      </p:sp>
      <p:sp>
        <p:nvSpPr>
          <p:cNvPr id="9" name="Rectangle 4"/>
          <p:cNvSpPr>
            <a:spLocks noGrp="1" noChangeArrowheads="1"/>
          </p:cNvSpPr>
          <p:nvPr>
            <p:ph type="dt" sz="half" idx="13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March 2019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322437" y="6475413"/>
            <a:ext cx="122148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 altLang="ko-KR" dirty="0"/>
              <a:t>xxx, NEWRACOM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7614916F-BBEF-4684-B6F5-1E636F42B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>
                <a:solidFill>
                  <a:schemeClr val="tx1"/>
                </a:solidFill>
                <a:cs typeface="+mn-cs"/>
              </a:rPr>
              <a:t>doc.: IEEE 802.11-20/xxxxr0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 dirty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858209"/>
            <a:ext cx="8751887" cy="819506"/>
          </a:xfrm>
        </p:spPr>
        <p:txBody>
          <a:bodyPr/>
          <a:lstStyle/>
          <a:p>
            <a:pPr marR="0" lvl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ea typeface="Times New Roman" panose="02020603050405020304" pitchFamily="18" charset="0"/>
                <a:cs typeface="Calibri" panose="020F0502020204030204" pitchFamily="34" charset="0"/>
              </a:rPr>
              <a:t>High-Level Perspectives on Distributed Tone RU for 11bn</a:t>
            </a:r>
            <a:endParaRPr lang="en-US" sz="2400" dirty="0">
              <a:effectLst/>
              <a:ea typeface="DengXian" panose="02010600030101010101" pitchFamily="2" charset="-122"/>
              <a:cs typeface="Calibri" panose="020F0502020204030204" pitchFamily="34" charset="0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Dec. 2022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7" name="Rectangle 6"/>
          <p:cNvSpPr txBox="1">
            <a:spLocks noChangeArrowheads="1"/>
          </p:cNvSpPr>
          <p:nvPr/>
        </p:nvSpPr>
        <p:spPr bwMode="auto">
          <a:xfrm>
            <a:off x="771525" y="1883794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2023-11-02</a:t>
            </a:r>
          </a:p>
        </p:txBody>
      </p:sp>
      <p:sp>
        <p:nvSpPr>
          <p:cNvPr id="8" name="Rectangle 12"/>
          <p:cNvSpPr>
            <a:spLocks noChangeArrowheads="1"/>
          </p:cNvSpPr>
          <p:nvPr/>
        </p:nvSpPr>
        <p:spPr bwMode="auto">
          <a:xfrm>
            <a:off x="802005" y="2333909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Mediatek Inc.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065247"/>
              </p:ext>
            </p:extLst>
          </p:nvPr>
        </p:nvGraphicFramePr>
        <p:xfrm>
          <a:off x="990600" y="2895600"/>
          <a:ext cx="7391400" cy="181810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447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09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7511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Name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Affiliations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Address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Phone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Email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7511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 Hu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Mediatek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5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2840 Junction Ave.</a:t>
                      </a:r>
                    </a:p>
                    <a:p>
                      <a:pPr algn="ctr"/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San</a:t>
                      </a:r>
                      <a:r>
                        <a:rPr lang="en-US" sz="1200" baseline="0" dirty="0">
                          <a:solidFill>
                            <a:schemeClr val="tx1"/>
                          </a:solidFill>
                        </a:rPr>
                        <a:t> Jose, CA, 95134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Shengquan.hu@mediatek.com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052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 Liu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jianhan.liu@mediatek.com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68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Gary Anwyl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2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</a:rPr>
                        <a:t>Thomas Pare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886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89148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672254"/>
            <a:ext cx="8218488" cy="276038"/>
          </a:xfrm>
        </p:spPr>
        <p:txBody>
          <a:bodyPr>
            <a:noAutofit/>
          </a:bodyPr>
          <a:lstStyle/>
          <a:p>
            <a:r>
              <a:rPr lang="en-US" altLang="zh-TW" sz="2400" dirty="0" err="1">
                <a:solidFill>
                  <a:schemeClr val="tx1"/>
                </a:solidFill>
              </a:rPr>
              <a:t>dRU</a:t>
            </a:r>
            <a:r>
              <a:rPr lang="en-US" altLang="zh-TW" sz="2400" dirty="0">
                <a:solidFill>
                  <a:schemeClr val="tx1"/>
                </a:solidFill>
              </a:rPr>
              <a:t> Operation Mode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650772" y="1002413"/>
            <a:ext cx="8218488" cy="3077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400" dirty="0"/>
              <a:t>To balance the flexibility and complexity, we propose the following </a:t>
            </a:r>
            <a:r>
              <a:rPr lang="en-US" sz="1400" dirty="0" err="1"/>
              <a:t>dRU</a:t>
            </a:r>
            <a:r>
              <a:rPr lang="en-US" sz="1400" dirty="0"/>
              <a:t> operation modes for 11bn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B1F9E1A-C56F-8F28-3C37-D551A05E9917}"/>
              </a:ext>
            </a:extLst>
          </p:cNvPr>
          <p:cNvSpPr txBox="1"/>
          <p:nvPr/>
        </p:nvSpPr>
        <p:spPr>
          <a:xfrm>
            <a:off x="650772" y="2599854"/>
            <a:ext cx="7740164" cy="236988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/>
              <a:t>Hybrid Mode with </a:t>
            </a:r>
            <a:r>
              <a:rPr lang="en-US" sz="1600" b="1" dirty="0" err="1"/>
              <a:t>dRUs</a:t>
            </a:r>
            <a:r>
              <a:rPr lang="en-US" sz="1600" b="1" dirty="0"/>
              <a:t> and </a:t>
            </a:r>
            <a:r>
              <a:rPr lang="en-US" sz="1600" b="1" dirty="0" err="1"/>
              <a:t>rRUs</a:t>
            </a:r>
            <a:endParaRPr lang="en-US" sz="1600" b="1" dirty="0"/>
          </a:p>
          <a:p>
            <a:pPr marL="742950" lvl="1" indent="-285750">
              <a:buFontTx/>
              <a:buChar char="-"/>
            </a:pPr>
            <a:r>
              <a:rPr lang="en-US" dirty="0"/>
              <a:t>For a wider BW spectrum such as 160MHz/320MHz in 6GHz band, it has high possibility across different power mode region due to either SP/AFC is not available or part of spectrum is LPI only. 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Each OFDMA user may be scheduled with different RU size, a user with larger RU/MRU such as RU996 or MRU(484+242) may be using </a:t>
            </a:r>
            <a:r>
              <a:rPr lang="en-US" dirty="0" err="1"/>
              <a:t>rRU</a:t>
            </a:r>
            <a:r>
              <a:rPr lang="en-US" dirty="0"/>
              <a:t> on a frequency segment, and a user with smaller RU such as 26/52/106 </a:t>
            </a:r>
            <a:r>
              <a:rPr lang="en-US" dirty="0" err="1"/>
              <a:t>etc</a:t>
            </a:r>
            <a:r>
              <a:rPr lang="en-US" dirty="0"/>
              <a:t> may be using </a:t>
            </a:r>
            <a:r>
              <a:rPr lang="en-US" dirty="0" err="1"/>
              <a:t>dRU</a:t>
            </a:r>
            <a:r>
              <a:rPr lang="en-US" dirty="0"/>
              <a:t> to boost power on another frequency segment.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It is important to support hybrid of </a:t>
            </a:r>
            <a:r>
              <a:rPr lang="en-US" dirty="0" err="1"/>
              <a:t>dRU</a:t>
            </a:r>
            <a:r>
              <a:rPr lang="en-US" dirty="0"/>
              <a:t> and </a:t>
            </a:r>
            <a:r>
              <a:rPr lang="en-US" dirty="0" err="1"/>
              <a:t>rRU</a:t>
            </a:r>
            <a:r>
              <a:rPr lang="en-US" dirty="0"/>
              <a:t> in larger BW to achieve higher throughput, better spectral efficiency, and back compatibility to Wi-Fi 6/7 in A-PPDU fashion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Hybrid mode is only for 160MHz and 320MHz BW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Hybrid mode is not supported within 80MHz frequency subblock, i.e. either </a:t>
            </a:r>
            <a:r>
              <a:rPr lang="en-US" dirty="0" err="1"/>
              <a:t>dRU</a:t>
            </a:r>
            <a:r>
              <a:rPr lang="en-US" dirty="0"/>
              <a:t> or </a:t>
            </a:r>
            <a:r>
              <a:rPr lang="en-US" dirty="0" err="1"/>
              <a:t>rRU</a:t>
            </a:r>
            <a:r>
              <a:rPr lang="en-US" dirty="0"/>
              <a:t> is transmitted in 80MHz, no mixed </a:t>
            </a:r>
            <a:r>
              <a:rPr lang="en-US" dirty="0" err="1"/>
              <a:t>dRU</a:t>
            </a:r>
            <a:r>
              <a:rPr lang="en-US" dirty="0"/>
              <a:t>/</a:t>
            </a:r>
            <a:r>
              <a:rPr lang="en-US" dirty="0" err="1"/>
              <a:t>rRU</a:t>
            </a:r>
            <a:r>
              <a:rPr lang="en-US" dirty="0"/>
              <a:t> in 80MHz subblock</a:t>
            </a:r>
          </a:p>
          <a:p>
            <a:pPr marL="742950" lvl="1" indent="-285750">
              <a:buFontTx/>
              <a:buChar char="-"/>
            </a:pPr>
            <a:r>
              <a:rPr lang="en-US" dirty="0"/>
              <a:t>The minimum size of </a:t>
            </a:r>
            <a:r>
              <a:rPr lang="en-US" dirty="0" err="1"/>
              <a:t>rRU</a:t>
            </a:r>
            <a:r>
              <a:rPr lang="en-US" dirty="0"/>
              <a:t> in hybrid mode in 160/320MHz PPDU will be 242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CA5406A-5616-CF88-E68D-D7033540D1A0}"/>
              </a:ext>
            </a:extLst>
          </p:cNvPr>
          <p:cNvSpPr txBox="1"/>
          <p:nvPr/>
        </p:nvSpPr>
        <p:spPr>
          <a:xfrm>
            <a:off x="694256" y="1330350"/>
            <a:ext cx="6995076" cy="33855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err="1"/>
              <a:t>dRU</a:t>
            </a:r>
            <a:r>
              <a:rPr lang="en-US" sz="1600" b="1" dirty="0"/>
              <a:t> on entire PPDU with BW20/40/80MHz</a:t>
            </a:r>
          </a:p>
        </p:txBody>
      </p:sp>
      <p:graphicFrame>
        <p:nvGraphicFramePr>
          <p:cNvPr id="23" name="Table 22">
            <a:extLst>
              <a:ext uri="{FF2B5EF4-FFF2-40B4-BE49-F238E27FC236}">
                <a16:creationId xmlns:a16="http://schemas.microsoft.com/office/drawing/2014/main" id="{DBD13569-1071-DEF4-454D-705B6F37C3D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13592215"/>
              </p:ext>
            </p:extLst>
          </p:nvPr>
        </p:nvGraphicFramePr>
        <p:xfrm>
          <a:off x="1398144" y="5760982"/>
          <a:ext cx="3622492" cy="251692"/>
        </p:xfrm>
        <a:graphic>
          <a:graphicData uri="http://schemas.openxmlformats.org/drawingml/2006/table">
            <a:tbl>
              <a:tblPr/>
              <a:tblGrid>
                <a:gridCol w="1811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1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6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000000"/>
                      </a:fgClr>
                      <a:bgClr>
                        <a:srgbClr val="A5A5A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6" name="TextBox 25">
            <a:extLst>
              <a:ext uri="{FF2B5EF4-FFF2-40B4-BE49-F238E27FC236}">
                <a16:creationId xmlns:a16="http://schemas.microsoft.com/office/drawing/2014/main" id="{7136B1BB-05B1-E7BF-F3DA-C9BA11CD6738}"/>
              </a:ext>
            </a:extLst>
          </p:cNvPr>
          <p:cNvSpPr txBox="1"/>
          <p:nvPr/>
        </p:nvSpPr>
        <p:spPr>
          <a:xfrm>
            <a:off x="1410844" y="6107106"/>
            <a:ext cx="17236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dRU</a:t>
            </a:r>
            <a:r>
              <a:rPr lang="en-US" sz="1200" dirty="0"/>
              <a:t> on 1</a:t>
            </a:r>
            <a:r>
              <a:rPr lang="en-US" sz="1200" baseline="30000" dirty="0"/>
              <a:t>st</a:t>
            </a:r>
            <a:r>
              <a:rPr lang="en-US" sz="1200" dirty="0"/>
              <a:t> 80M segment</a:t>
            </a:r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C6F55557-42BD-32A5-E1A3-81EA0514F8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1935516"/>
              </p:ext>
            </p:extLst>
          </p:nvPr>
        </p:nvGraphicFramePr>
        <p:xfrm>
          <a:off x="5018050" y="5760982"/>
          <a:ext cx="3622492" cy="251692"/>
        </p:xfrm>
        <a:graphic>
          <a:graphicData uri="http://schemas.openxmlformats.org/drawingml/2006/table">
            <a:tbl>
              <a:tblPr/>
              <a:tblGrid>
                <a:gridCol w="1811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1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6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000000"/>
                      </a:fgClr>
                      <a:bgClr>
                        <a:srgbClr val="A5A5A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34" name="Table 33">
            <a:extLst>
              <a:ext uri="{FF2B5EF4-FFF2-40B4-BE49-F238E27FC236}">
                <a16:creationId xmlns:a16="http://schemas.microsoft.com/office/drawing/2014/main" id="{03F2E275-9584-36EC-57F6-FC705675C0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0213055"/>
              </p:ext>
            </p:extLst>
          </p:nvPr>
        </p:nvGraphicFramePr>
        <p:xfrm>
          <a:off x="1395558" y="5057585"/>
          <a:ext cx="3622492" cy="251692"/>
        </p:xfrm>
        <a:graphic>
          <a:graphicData uri="http://schemas.openxmlformats.org/drawingml/2006/table">
            <a:tbl>
              <a:tblPr/>
              <a:tblGrid>
                <a:gridCol w="1811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112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516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000000"/>
                      </a:fgClr>
                      <a:bgClr>
                        <a:srgbClr val="A5A5A5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173C6C08-9F17-CD6D-B90F-1166B80A686A}"/>
              </a:ext>
            </a:extLst>
          </p:cNvPr>
          <p:cNvCxnSpPr/>
          <p:nvPr/>
        </p:nvCxnSpPr>
        <p:spPr bwMode="auto">
          <a:xfrm>
            <a:off x="1398144" y="6108639"/>
            <a:ext cx="18112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38" name="TextBox 37">
            <a:extLst>
              <a:ext uri="{FF2B5EF4-FFF2-40B4-BE49-F238E27FC236}">
                <a16:creationId xmlns:a16="http://schemas.microsoft.com/office/drawing/2014/main" id="{FE25A1D2-FCC3-3A59-BCC3-D62E5439A098}"/>
              </a:ext>
            </a:extLst>
          </p:cNvPr>
          <p:cNvSpPr txBox="1"/>
          <p:nvPr/>
        </p:nvSpPr>
        <p:spPr>
          <a:xfrm>
            <a:off x="1415698" y="5397122"/>
            <a:ext cx="172361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dRU</a:t>
            </a:r>
            <a:r>
              <a:rPr lang="en-US" sz="1200" dirty="0"/>
              <a:t> on 1</a:t>
            </a:r>
            <a:r>
              <a:rPr lang="en-US" sz="1200" baseline="30000" dirty="0"/>
              <a:t>st</a:t>
            </a:r>
            <a:r>
              <a:rPr lang="en-US" sz="1200" dirty="0"/>
              <a:t> 80M segment</a:t>
            </a:r>
          </a:p>
        </p:txBody>
      </p:sp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CF8FEF5A-8497-E9E2-FE58-AB12756EBE52}"/>
              </a:ext>
            </a:extLst>
          </p:cNvPr>
          <p:cNvCxnSpPr/>
          <p:nvPr/>
        </p:nvCxnSpPr>
        <p:spPr bwMode="auto">
          <a:xfrm>
            <a:off x="1402998" y="5398655"/>
            <a:ext cx="18112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4E03CCAE-C079-5699-365E-CF2873571CBB}"/>
              </a:ext>
            </a:extLst>
          </p:cNvPr>
          <p:cNvSpPr txBox="1"/>
          <p:nvPr/>
        </p:nvSpPr>
        <p:spPr>
          <a:xfrm>
            <a:off x="3214244" y="5397122"/>
            <a:ext cx="17924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rRU</a:t>
            </a:r>
            <a:r>
              <a:rPr lang="en-US" sz="1200" dirty="0"/>
              <a:t> on 2</a:t>
            </a:r>
            <a:r>
              <a:rPr lang="en-US" sz="1200" baseline="30000" dirty="0"/>
              <a:t>nd</a:t>
            </a:r>
            <a:r>
              <a:rPr lang="en-US" sz="1200" dirty="0"/>
              <a:t> 80M segment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AD604311-705F-19F5-34FB-73857FE74242}"/>
              </a:ext>
            </a:extLst>
          </p:cNvPr>
          <p:cNvCxnSpPr/>
          <p:nvPr/>
        </p:nvCxnSpPr>
        <p:spPr bwMode="auto">
          <a:xfrm>
            <a:off x="3201544" y="5398655"/>
            <a:ext cx="18112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2" name="TextBox 41">
            <a:extLst>
              <a:ext uri="{FF2B5EF4-FFF2-40B4-BE49-F238E27FC236}">
                <a16:creationId xmlns:a16="http://schemas.microsoft.com/office/drawing/2014/main" id="{EB76B13A-FB05-69C4-5BF2-070953D0C89F}"/>
              </a:ext>
            </a:extLst>
          </p:cNvPr>
          <p:cNvSpPr txBox="1"/>
          <p:nvPr/>
        </p:nvSpPr>
        <p:spPr>
          <a:xfrm>
            <a:off x="5042356" y="6101481"/>
            <a:ext cx="17924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dRU</a:t>
            </a:r>
            <a:r>
              <a:rPr lang="en-US" sz="1200" dirty="0"/>
              <a:t> on 3</a:t>
            </a:r>
            <a:r>
              <a:rPr lang="en-US" sz="1200" baseline="30000" dirty="0"/>
              <a:t>rd</a:t>
            </a:r>
            <a:r>
              <a:rPr lang="en-US" sz="1200" dirty="0"/>
              <a:t> 80M segment</a:t>
            </a:r>
          </a:p>
        </p:txBody>
      </p: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F3D8E2C-5255-4C19-AD43-63989E608E72}"/>
              </a:ext>
            </a:extLst>
          </p:cNvPr>
          <p:cNvCxnSpPr/>
          <p:nvPr/>
        </p:nvCxnSpPr>
        <p:spPr bwMode="auto">
          <a:xfrm>
            <a:off x="5029656" y="6103014"/>
            <a:ext cx="18112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876B5724-CED5-E86E-1A4A-761F0765E22A}"/>
              </a:ext>
            </a:extLst>
          </p:cNvPr>
          <p:cNvSpPr txBox="1"/>
          <p:nvPr/>
        </p:nvSpPr>
        <p:spPr>
          <a:xfrm>
            <a:off x="6840902" y="6101481"/>
            <a:ext cx="175881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rRU</a:t>
            </a:r>
            <a:r>
              <a:rPr lang="en-US" sz="1200" dirty="0"/>
              <a:t> on </a:t>
            </a:r>
            <a:r>
              <a:rPr lang="en-US" dirty="0"/>
              <a:t>4</a:t>
            </a:r>
            <a:r>
              <a:rPr lang="en-US" baseline="30000" dirty="0"/>
              <a:t>th</a:t>
            </a:r>
            <a:r>
              <a:rPr lang="en-US" dirty="0"/>
              <a:t> </a:t>
            </a:r>
            <a:r>
              <a:rPr lang="en-US" sz="1200" dirty="0"/>
              <a:t>80M segment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29E96B88-13E4-8E2F-8FA7-C41ABF05069C}"/>
              </a:ext>
            </a:extLst>
          </p:cNvPr>
          <p:cNvCxnSpPr/>
          <p:nvPr/>
        </p:nvCxnSpPr>
        <p:spPr bwMode="auto">
          <a:xfrm>
            <a:off x="6828202" y="6103014"/>
            <a:ext cx="18112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D7F5F061-0D34-23C1-5FF8-0065D05AA083}"/>
              </a:ext>
            </a:extLst>
          </p:cNvPr>
          <p:cNvSpPr txBox="1"/>
          <p:nvPr/>
        </p:nvSpPr>
        <p:spPr>
          <a:xfrm>
            <a:off x="3238952" y="6108639"/>
            <a:ext cx="179247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err="1"/>
              <a:t>rRU</a:t>
            </a:r>
            <a:r>
              <a:rPr lang="en-US" sz="1200" dirty="0"/>
              <a:t> on 2</a:t>
            </a:r>
            <a:r>
              <a:rPr lang="en-US" sz="1200" baseline="30000" dirty="0"/>
              <a:t>nd</a:t>
            </a:r>
            <a:r>
              <a:rPr lang="en-US" sz="1200" dirty="0"/>
              <a:t> 80M segment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BE58D723-CD73-8A52-8872-679A909EF34E}"/>
              </a:ext>
            </a:extLst>
          </p:cNvPr>
          <p:cNvCxnSpPr/>
          <p:nvPr/>
        </p:nvCxnSpPr>
        <p:spPr bwMode="auto">
          <a:xfrm>
            <a:off x="3226252" y="6110172"/>
            <a:ext cx="18112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graphicFrame>
        <p:nvGraphicFramePr>
          <p:cNvPr id="50" name="Table 49">
            <a:extLst>
              <a:ext uri="{FF2B5EF4-FFF2-40B4-BE49-F238E27FC236}">
                <a16:creationId xmlns:a16="http://schemas.microsoft.com/office/drawing/2014/main" id="{D83A3682-B67E-3008-E34D-414F6882061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5277755"/>
              </p:ext>
            </p:extLst>
          </p:nvPr>
        </p:nvGraphicFramePr>
        <p:xfrm>
          <a:off x="1427706" y="2180568"/>
          <a:ext cx="1811246" cy="251692"/>
        </p:xfrm>
        <a:graphic>
          <a:graphicData uri="http://schemas.openxmlformats.org/drawingml/2006/table">
            <a:tbl>
              <a:tblPr/>
              <a:tblGrid>
                <a:gridCol w="18112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5169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dnDiag">
                      <a:fgClr>
                        <a:srgbClr val="000000"/>
                      </a:fgClr>
                      <a:bgClr>
                        <a:srgbClr val="A5A5A5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51" name="TextBox 50">
            <a:extLst>
              <a:ext uri="{FF2B5EF4-FFF2-40B4-BE49-F238E27FC236}">
                <a16:creationId xmlns:a16="http://schemas.microsoft.com/office/drawing/2014/main" id="{8BA6596D-21C9-0343-2679-9A396C3BE989}"/>
              </a:ext>
            </a:extLst>
          </p:cNvPr>
          <p:cNvSpPr txBox="1"/>
          <p:nvPr/>
        </p:nvSpPr>
        <p:spPr>
          <a:xfrm>
            <a:off x="1463047" y="1830887"/>
            <a:ext cx="136928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/>
              <a:t>e.g. </a:t>
            </a:r>
            <a:r>
              <a:rPr lang="en-US" sz="1200" dirty="0" err="1"/>
              <a:t>dRU</a:t>
            </a:r>
            <a:r>
              <a:rPr lang="en-US" sz="1200" dirty="0"/>
              <a:t> on </a:t>
            </a:r>
            <a:r>
              <a:rPr lang="en-US" dirty="0"/>
              <a:t>BW80</a:t>
            </a:r>
            <a:endParaRPr lang="en-US" sz="1200" dirty="0"/>
          </a:p>
        </p:txBody>
      </p: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9DA7F3C3-AF80-4BE7-BBEE-6518CAC6B8AA}"/>
              </a:ext>
            </a:extLst>
          </p:cNvPr>
          <p:cNvCxnSpPr/>
          <p:nvPr/>
        </p:nvCxnSpPr>
        <p:spPr bwMode="auto">
          <a:xfrm>
            <a:off x="1427706" y="2082613"/>
            <a:ext cx="1811246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53" name="TextBox 52">
            <a:extLst>
              <a:ext uri="{FF2B5EF4-FFF2-40B4-BE49-F238E27FC236}">
                <a16:creationId xmlns:a16="http://schemas.microsoft.com/office/drawing/2014/main" id="{268257E5-D08A-EAD9-A27F-CDB64E4EE3BF}"/>
              </a:ext>
            </a:extLst>
          </p:cNvPr>
          <p:cNvSpPr txBox="1"/>
          <p:nvPr/>
        </p:nvSpPr>
        <p:spPr>
          <a:xfrm>
            <a:off x="170131" y="4986111"/>
            <a:ext cx="1131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 of hybrid mode for BW160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9CB7D338-EC2B-8277-7688-8ACAE8BADD9A}"/>
              </a:ext>
            </a:extLst>
          </p:cNvPr>
          <p:cNvSpPr txBox="1"/>
          <p:nvPr/>
        </p:nvSpPr>
        <p:spPr>
          <a:xfrm>
            <a:off x="229867" y="5723946"/>
            <a:ext cx="113144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Example of hybrid mode for BW320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C3A05D8-4C57-830B-DB59-B34E81D5A89D}"/>
              </a:ext>
            </a:extLst>
          </p:cNvPr>
          <p:cNvSpPr txBox="1"/>
          <p:nvPr/>
        </p:nvSpPr>
        <p:spPr>
          <a:xfrm>
            <a:off x="955842" y="1610389"/>
            <a:ext cx="7883358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dirty="0"/>
              <a:t>For 20/40/80MHz PPDU, </a:t>
            </a:r>
            <a:r>
              <a:rPr lang="en-US" dirty="0" err="1"/>
              <a:t>dRU</a:t>
            </a:r>
            <a:r>
              <a:rPr lang="en-US" dirty="0"/>
              <a:t> can distribute tones over entire PPDU BW to maximize the transmit power </a:t>
            </a:r>
          </a:p>
        </p:txBody>
      </p:sp>
    </p:spTree>
    <p:extLst>
      <p:ext uri="{BB962C8B-B14F-4D97-AF65-F5344CB8AC3E}">
        <p14:creationId xmlns:p14="http://schemas.microsoft.com/office/powerpoint/2010/main" val="19359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62756" y="688532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 err="1">
                <a:solidFill>
                  <a:schemeClr val="tx1"/>
                </a:solidFill>
              </a:rPr>
              <a:t>dRU</a:t>
            </a:r>
            <a:r>
              <a:rPr lang="en-US" altLang="zh-TW" sz="2400" dirty="0">
                <a:solidFill>
                  <a:schemeClr val="tx1"/>
                </a:solidFill>
              </a:rPr>
              <a:t> Operation Mode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F3939ED-D9DC-855E-7813-53F0AC80989B}"/>
              </a:ext>
            </a:extLst>
          </p:cNvPr>
          <p:cNvSpPr txBox="1"/>
          <p:nvPr/>
        </p:nvSpPr>
        <p:spPr>
          <a:xfrm>
            <a:off x="575987" y="1094206"/>
            <a:ext cx="7992026" cy="163121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600" b="1" dirty="0" err="1"/>
              <a:t>dRU</a:t>
            </a:r>
            <a:r>
              <a:rPr lang="en-US" sz="1600" b="1" dirty="0"/>
              <a:t> in punctured 80MHz subblock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OBSS interference and in-device co-existence interference are the main sources to cause puncturing in 6GHz band.  Puncturing with 20MHz granularity will be flexible enough.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In a punctured 80MHz subblock, the only allowed distribution BWs are 20MHz and 40MHz</a:t>
            </a:r>
          </a:p>
          <a:p>
            <a:pPr marL="742950" lvl="1" indent="-285750">
              <a:buFontTx/>
              <a:buChar char="-"/>
            </a:pPr>
            <a:r>
              <a:rPr lang="en-US" sz="1400" dirty="0" err="1"/>
              <a:t>dRU</a:t>
            </a:r>
            <a:r>
              <a:rPr lang="en-US" sz="1400" dirty="0"/>
              <a:t> will not be allowed to distribute over 20+40=60MHz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Within the punctured 80MHz subblock, mixed-</a:t>
            </a:r>
            <a:r>
              <a:rPr lang="en-US" sz="1400" dirty="0" err="1"/>
              <a:t>dRU</a:t>
            </a:r>
            <a:r>
              <a:rPr lang="en-US" sz="1400" dirty="0"/>
              <a:t>/</a:t>
            </a:r>
            <a:r>
              <a:rPr lang="en-US" sz="1400" dirty="0" err="1"/>
              <a:t>rRU</a:t>
            </a:r>
            <a:r>
              <a:rPr lang="en-US" sz="1400" dirty="0"/>
              <a:t> transmission will not be supported, i.e. either </a:t>
            </a:r>
            <a:r>
              <a:rPr lang="en-US" sz="1400" dirty="0" err="1"/>
              <a:t>dRU</a:t>
            </a:r>
            <a:r>
              <a:rPr lang="en-US" sz="1400" dirty="0"/>
              <a:t> or </a:t>
            </a:r>
            <a:r>
              <a:rPr lang="en-US" sz="1400" dirty="0" err="1"/>
              <a:t>rRU</a:t>
            </a:r>
            <a:r>
              <a:rPr lang="en-US" sz="1400" dirty="0"/>
              <a:t> is transmitted in each 20 and 40 segment</a:t>
            </a: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93AD7FFF-4D02-7D27-A3BE-C0D8A0F3EB8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22593354"/>
              </p:ext>
            </p:extLst>
          </p:nvPr>
        </p:nvGraphicFramePr>
        <p:xfrm>
          <a:off x="1289845" y="3178386"/>
          <a:ext cx="3733800" cy="222442"/>
        </p:xfrm>
        <a:graphic>
          <a:graphicData uri="http://schemas.openxmlformats.org/drawingml/2006/table">
            <a:tbl>
              <a:tblPr/>
              <a:tblGrid>
                <a:gridCol w="103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9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4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C5D9F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Horz">
                      <a:fgClr>
                        <a:srgbClr val="000000"/>
                      </a:fgClr>
                      <a:bgClr>
                        <a:srgbClr val="7F7F7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0A23D4E-25AD-CB0C-736F-31CA7325B8B5}"/>
              </a:ext>
            </a:extLst>
          </p:cNvPr>
          <p:cNvCxnSpPr>
            <a:cxnSpLocks/>
          </p:cNvCxnSpPr>
          <p:nvPr/>
        </p:nvCxnSpPr>
        <p:spPr>
          <a:xfrm>
            <a:off x="1291357" y="3489873"/>
            <a:ext cx="1057717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6F55D5B5-593E-B946-057A-45645E572F67}"/>
              </a:ext>
            </a:extLst>
          </p:cNvPr>
          <p:cNvSpPr txBox="1"/>
          <p:nvPr/>
        </p:nvSpPr>
        <p:spPr>
          <a:xfrm>
            <a:off x="1180465" y="3511816"/>
            <a:ext cx="15164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dRU</a:t>
            </a:r>
            <a:r>
              <a:rPr lang="en-US" sz="1000" dirty="0"/>
              <a:t> on 20M segment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1A94E53A-A15C-B64B-C48E-C717EC7547DE}"/>
              </a:ext>
            </a:extLst>
          </p:cNvPr>
          <p:cNvCxnSpPr>
            <a:cxnSpLocks/>
          </p:cNvCxnSpPr>
          <p:nvPr/>
        </p:nvCxnSpPr>
        <p:spPr>
          <a:xfrm>
            <a:off x="3359438" y="3498599"/>
            <a:ext cx="1664207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FDD5B37E-7FAA-7BAF-AC16-CA4644D52857}"/>
              </a:ext>
            </a:extLst>
          </p:cNvPr>
          <p:cNvSpPr txBox="1"/>
          <p:nvPr/>
        </p:nvSpPr>
        <p:spPr>
          <a:xfrm>
            <a:off x="3580387" y="3536670"/>
            <a:ext cx="14432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dRU</a:t>
            </a:r>
            <a:r>
              <a:rPr lang="en-US" sz="1000" dirty="0"/>
              <a:t> on 40M segment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E2D0BE90-F9F3-4DF5-D513-BDD6BB65E200}"/>
              </a:ext>
            </a:extLst>
          </p:cNvPr>
          <p:cNvCxnSpPr>
            <a:cxnSpLocks/>
          </p:cNvCxnSpPr>
          <p:nvPr/>
        </p:nvCxnSpPr>
        <p:spPr>
          <a:xfrm flipV="1">
            <a:off x="2585245" y="3344539"/>
            <a:ext cx="185199" cy="326419"/>
          </a:xfrm>
          <a:prstGeom prst="straightConnector1">
            <a:avLst/>
          </a:prstGeom>
          <a:ln w="6350">
            <a:solidFill>
              <a:schemeClr val="tx1"/>
            </a:solidFill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C929B333-DC3A-1E07-1614-B7359A225E59}"/>
              </a:ext>
            </a:extLst>
          </p:cNvPr>
          <p:cNvSpPr txBox="1"/>
          <p:nvPr/>
        </p:nvSpPr>
        <p:spPr>
          <a:xfrm>
            <a:off x="2355424" y="3680852"/>
            <a:ext cx="112003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rgbClr val="FF0000"/>
                </a:solidFill>
              </a:rPr>
              <a:t>20MHz </a:t>
            </a:r>
            <a:r>
              <a:rPr lang="en-US" sz="1000" dirty="0" err="1">
                <a:solidFill>
                  <a:srgbClr val="FF0000"/>
                </a:solidFill>
              </a:rPr>
              <a:t>subblock</a:t>
            </a:r>
            <a:r>
              <a:rPr lang="en-US" sz="1000" dirty="0">
                <a:solidFill>
                  <a:srgbClr val="FF0000"/>
                </a:solidFill>
              </a:rPr>
              <a:t> is punctured</a:t>
            </a:r>
          </a:p>
        </p:txBody>
      </p:sp>
      <p:graphicFrame>
        <p:nvGraphicFramePr>
          <p:cNvPr id="15" name="Table 14">
            <a:extLst>
              <a:ext uri="{FF2B5EF4-FFF2-40B4-BE49-F238E27FC236}">
                <a16:creationId xmlns:a16="http://schemas.microsoft.com/office/drawing/2014/main" id="{D1FD5B02-FB7E-2A6D-91DC-2993A190204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6891421"/>
              </p:ext>
            </p:extLst>
          </p:nvPr>
        </p:nvGraphicFramePr>
        <p:xfrm>
          <a:off x="5029200" y="5683258"/>
          <a:ext cx="3733800" cy="222442"/>
        </p:xfrm>
        <a:graphic>
          <a:graphicData uri="http://schemas.openxmlformats.org/drawingml/2006/table">
            <a:tbl>
              <a:tblPr/>
              <a:tblGrid>
                <a:gridCol w="103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9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punctured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0E7B9B0-2E17-394D-72FB-F93664E3A54A}"/>
              </a:ext>
            </a:extLst>
          </p:cNvPr>
          <p:cNvCxnSpPr>
            <a:cxnSpLocks/>
          </p:cNvCxnSpPr>
          <p:nvPr/>
        </p:nvCxnSpPr>
        <p:spPr>
          <a:xfrm>
            <a:off x="1289845" y="3080098"/>
            <a:ext cx="37338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2DDADC84-5977-DF92-C36C-9A1F85B40D57}"/>
              </a:ext>
            </a:extLst>
          </p:cNvPr>
          <p:cNvSpPr txBox="1"/>
          <p:nvPr/>
        </p:nvSpPr>
        <p:spPr>
          <a:xfrm>
            <a:off x="2836643" y="2889198"/>
            <a:ext cx="5868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80MHz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3AA1C5DD-C278-9B16-F845-CF72DD9628FD}"/>
              </a:ext>
            </a:extLst>
          </p:cNvPr>
          <p:cNvCxnSpPr>
            <a:cxnSpLocks/>
          </p:cNvCxnSpPr>
          <p:nvPr/>
        </p:nvCxnSpPr>
        <p:spPr>
          <a:xfrm>
            <a:off x="5029200" y="5581511"/>
            <a:ext cx="37338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>
            <a:extLst>
              <a:ext uri="{FF2B5EF4-FFF2-40B4-BE49-F238E27FC236}">
                <a16:creationId xmlns:a16="http://schemas.microsoft.com/office/drawing/2014/main" id="{1F73C1FE-D7CC-8781-8535-B9D4D76AF4AD}"/>
              </a:ext>
            </a:extLst>
          </p:cNvPr>
          <p:cNvSpPr txBox="1"/>
          <p:nvPr/>
        </p:nvSpPr>
        <p:spPr>
          <a:xfrm>
            <a:off x="6575998" y="5349743"/>
            <a:ext cx="5868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80MHz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6F839886-25B4-8CFB-8C2A-01825E8A1570}"/>
              </a:ext>
            </a:extLst>
          </p:cNvPr>
          <p:cNvSpPr txBox="1"/>
          <p:nvPr/>
        </p:nvSpPr>
        <p:spPr>
          <a:xfrm>
            <a:off x="6172200" y="6007446"/>
            <a:ext cx="1143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rMRU</a:t>
            </a:r>
            <a:r>
              <a:rPr lang="en-US" sz="1000" dirty="0"/>
              <a:t>(484+242)</a:t>
            </a: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4AF8C3AB-C52F-59C3-2D5F-0F2CCA0353C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05647507"/>
              </p:ext>
            </p:extLst>
          </p:nvPr>
        </p:nvGraphicFramePr>
        <p:xfrm>
          <a:off x="1289845" y="4458441"/>
          <a:ext cx="3733800" cy="222442"/>
        </p:xfrm>
        <a:graphic>
          <a:graphicData uri="http://schemas.openxmlformats.org/drawingml/2006/table">
            <a:tbl>
              <a:tblPr/>
              <a:tblGrid>
                <a:gridCol w="103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9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42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C5D9F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punctured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Horz">
                      <a:fgClr>
                        <a:srgbClr val="000000"/>
                      </a:fgClr>
                      <a:bgClr>
                        <a:srgbClr val="7F7F7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162D131-2702-4AE3-2556-0D8658D5C791}"/>
              </a:ext>
            </a:extLst>
          </p:cNvPr>
          <p:cNvCxnSpPr>
            <a:cxnSpLocks/>
          </p:cNvCxnSpPr>
          <p:nvPr/>
        </p:nvCxnSpPr>
        <p:spPr>
          <a:xfrm>
            <a:off x="1291357" y="4769928"/>
            <a:ext cx="1057717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3" name="TextBox 32">
            <a:extLst>
              <a:ext uri="{FF2B5EF4-FFF2-40B4-BE49-F238E27FC236}">
                <a16:creationId xmlns:a16="http://schemas.microsoft.com/office/drawing/2014/main" id="{922E9618-36A7-D734-01D4-D7FB0C427449}"/>
              </a:ext>
            </a:extLst>
          </p:cNvPr>
          <p:cNvSpPr txBox="1"/>
          <p:nvPr/>
        </p:nvSpPr>
        <p:spPr>
          <a:xfrm>
            <a:off x="1180465" y="4791871"/>
            <a:ext cx="15164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dRU</a:t>
            </a:r>
            <a:r>
              <a:rPr lang="en-US" sz="1000" dirty="0"/>
              <a:t> on 20M segment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C6E243AA-D858-1F2A-9DD1-2FA7B00B1054}"/>
              </a:ext>
            </a:extLst>
          </p:cNvPr>
          <p:cNvCxnSpPr>
            <a:cxnSpLocks/>
          </p:cNvCxnSpPr>
          <p:nvPr/>
        </p:nvCxnSpPr>
        <p:spPr>
          <a:xfrm>
            <a:off x="3359438" y="4778654"/>
            <a:ext cx="1664207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6F6C697B-D3A8-A9AF-4CEA-0C7B14056171}"/>
              </a:ext>
            </a:extLst>
          </p:cNvPr>
          <p:cNvSpPr txBox="1"/>
          <p:nvPr/>
        </p:nvSpPr>
        <p:spPr>
          <a:xfrm>
            <a:off x="3580387" y="4816725"/>
            <a:ext cx="14432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dRU</a:t>
            </a:r>
            <a:r>
              <a:rPr lang="en-US" sz="1000" dirty="0"/>
              <a:t> on 40M segment</a:t>
            </a:r>
          </a:p>
        </p:txBody>
      </p: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0C2BD812-7EFB-6AD1-8303-EA2BBEE14561}"/>
              </a:ext>
            </a:extLst>
          </p:cNvPr>
          <p:cNvCxnSpPr>
            <a:cxnSpLocks/>
          </p:cNvCxnSpPr>
          <p:nvPr/>
        </p:nvCxnSpPr>
        <p:spPr>
          <a:xfrm>
            <a:off x="1289845" y="4360153"/>
            <a:ext cx="37338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>
            <a:extLst>
              <a:ext uri="{FF2B5EF4-FFF2-40B4-BE49-F238E27FC236}">
                <a16:creationId xmlns:a16="http://schemas.microsoft.com/office/drawing/2014/main" id="{18E5ADAB-A2AD-F1A4-424D-7E4D371AC8EA}"/>
              </a:ext>
            </a:extLst>
          </p:cNvPr>
          <p:cNvSpPr txBox="1"/>
          <p:nvPr/>
        </p:nvSpPr>
        <p:spPr>
          <a:xfrm>
            <a:off x="2836643" y="4128385"/>
            <a:ext cx="5868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80MHz</a:t>
            </a:r>
          </a:p>
        </p:txBody>
      </p:sp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DBFA3529-25B4-8DAB-4073-C6054DE6AC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4280672"/>
              </p:ext>
            </p:extLst>
          </p:nvPr>
        </p:nvGraphicFramePr>
        <p:xfrm>
          <a:off x="5027655" y="4461492"/>
          <a:ext cx="3653589" cy="219415"/>
        </p:xfrm>
        <a:graphic>
          <a:graphicData uri="http://schemas.openxmlformats.org/drawingml/2006/table">
            <a:tbl>
              <a:tblPr/>
              <a:tblGrid>
                <a:gridCol w="365358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19415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Vert">
                      <a:fgClr>
                        <a:schemeClr val="tx1">
                          <a:lumMod val="50000"/>
                          <a:lumOff val="50000"/>
                        </a:schemeClr>
                      </a:fgClr>
                      <a:bgClr>
                        <a:schemeClr val="bg1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39" name="Straight Arrow Connector 38">
            <a:extLst>
              <a:ext uri="{FF2B5EF4-FFF2-40B4-BE49-F238E27FC236}">
                <a16:creationId xmlns:a16="http://schemas.microsoft.com/office/drawing/2014/main" id="{F4333A5C-4458-7C3C-CB51-72781B47A46B}"/>
              </a:ext>
            </a:extLst>
          </p:cNvPr>
          <p:cNvCxnSpPr>
            <a:cxnSpLocks/>
          </p:cNvCxnSpPr>
          <p:nvPr/>
        </p:nvCxnSpPr>
        <p:spPr>
          <a:xfrm>
            <a:off x="5023645" y="4356718"/>
            <a:ext cx="3657599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>
            <a:extLst>
              <a:ext uri="{FF2B5EF4-FFF2-40B4-BE49-F238E27FC236}">
                <a16:creationId xmlns:a16="http://schemas.microsoft.com/office/drawing/2014/main" id="{D32012E8-854C-C010-0648-8E959FC45743}"/>
              </a:ext>
            </a:extLst>
          </p:cNvPr>
          <p:cNvSpPr txBox="1"/>
          <p:nvPr/>
        </p:nvSpPr>
        <p:spPr>
          <a:xfrm>
            <a:off x="6689505" y="4128544"/>
            <a:ext cx="5868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80MHz</a:t>
            </a:r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29924FD9-BACE-CF58-23F8-DE01548B7C35}"/>
              </a:ext>
            </a:extLst>
          </p:cNvPr>
          <p:cNvSpPr txBox="1"/>
          <p:nvPr/>
        </p:nvSpPr>
        <p:spPr>
          <a:xfrm>
            <a:off x="6166645" y="4680211"/>
            <a:ext cx="14432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dRU</a:t>
            </a:r>
            <a:r>
              <a:rPr lang="en-US" sz="1000" dirty="0"/>
              <a:t> on 80M segment</a:t>
            </a:r>
          </a:p>
        </p:txBody>
      </p:sp>
      <p:graphicFrame>
        <p:nvGraphicFramePr>
          <p:cNvPr id="42" name="Table 41">
            <a:extLst>
              <a:ext uri="{FF2B5EF4-FFF2-40B4-BE49-F238E27FC236}">
                <a16:creationId xmlns:a16="http://schemas.microsoft.com/office/drawing/2014/main" id="{22605287-5C42-AAE8-7A73-D35C84130A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643597"/>
              </p:ext>
            </p:extLst>
          </p:nvPr>
        </p:nvGraphicFramePr>
        <p:xfrm>
          <a:off x="1295400" y="5675557"/>
          <a:ext cx="3733800" cy="222442"/>
        </p:xfrm>
        <a:graphic>
          <a:graphicData uri="http://schemas.openxmlformats.org/drawingml/2006/table">
            <a:tbl>
              <a:tblPr/>
              <a:tblGrid>
                <a:gridCol w="10371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71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946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2244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DnDiag">
                      <a:fgClr>
                        <a:srgbClr val="000000"/>
                      </a:fgClr>
                      <a:bgClr>
                        <a:srgbClr val="C5D9F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punctured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7620" marR="7620" marT="762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ltHorz">
                      <a:fgClr>
                        <a:srgbClr val="000000"/>
                      </a:fgClr>
                      <a:bgClr>
                        <a:srgbClr val="7F7F7F"/>
                      </a:bgClr>
                    </a:patt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B0C169D3-0478-E9A7-AD6D-B2C7811E2BE9}"/>
              </a:ext>
            </a:extLst>
          </p:cNvPr>
          <p:cNvCxnSpPr>
            <a:cxnSpLocks/>
          </p:cNvCxnSpPr>
          <p:nvPr/>
        </p:nvCxnSpPr>
        <p:spPr>
          <a:xfrm>
            <a:off x="1296912" y="5987044"/>
            <a:ext cx="1057717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4" name="TextBox 43">
            <a:extLst>
              <a:ext uri="{FF2B5EF4-FFF2-40B4-BE49-F238E27FC236}">
                <a16:creationId xmlns:a16="http://schemas.microsoft.com/office/drawing/2014/main" id="{5A149E71-7F40-32F1-4B1F-22F931E64A36}"/>
              </a:ext>
            </a:extLst>
          </p:cNvPr>
          <p:cNvSpPr txBox="1"/>
          <p:nvPr/>
        </p:nvSpPr>
        <p:spPr>
          <a:xfrm>
            <a:off x="1186020" y="6008987"/>
            <a:ext cx="151642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dRU</a:t>
            </a:r>
            <a:r>
              <a:rPr lang="en-US" sz="1000" dirty="0"/>
              <a:t> on 20M segment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F1494B91-05F3-F64B-3535-BF174922538A}"/>
              </a:ext>
            </a:extLst>
          </p:cNvPr>
          <p:cNvCxnSpPr>
            <a:cxnSpLocks/>
          </p:cNvCxnSpPr>
          <p:nvPr/>
        </p:nvCxnSpPr>
        <p:spPr>
          <a:xfrm>
            <a:off x="3364993" y="5995770"/>
            <a:ext cx="1664207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6" name="TextBox 45">
            <a:extLst>
              <a:ext uri="{FF2B5EF4-FFF2-40B4-BE49-F238E27FC236}">
                <a16:creationId xmlns:a16="http://schemas.microsoft.com/office/drawing/2014/main" id="{9251C804-629C-E6A5-992C-167CC71A9FEE}"/>
              </a:ext>
            </a:extLst>
          </p:cNvPr>
          <p:cNvSpPr txBox="1"/>
          <p:nvPr/>
        </p:nvSpPr>
        <p:spPr>
          <a:xfrm>
            <a:off x="3585942" y="6033841"/>
            <a:ext cx="144325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err="1"/>
              <a:t>dRU</a:t>
            </a:r>
            <a:r>
              <a:rPr lang="en-US" sz="1000" dirty="0"/>
              <a:t> on 40M segment</a:t>
            </a:r>
          </a:p>
        </p:txBody>
      </p:sp>
      <p:cxnSp>
        <p:nvCxnSpPr>
          <p:cNvPr id="47" name="Straight Arrow Connector 46">
            <a:extLst>
              <a:ext uri="{FF2B5EF4-FFF2-40B4-BE49-F238E27FC236}">
                <a16:creationId xmlns:a16="http://schemas.microsoft.com/office/drawing/2014/main" id="{A73767EF-F0F1-8B0C-D2E7-D2FF68EE9FA4}"/>
              </a:ext>
            </a:extLst>
          </p:cNvPr>
          <p:cNvCxnSpPr>
            <a:cxnSpLocks/>
          </p:cNvCxnSpPr>
          <p:nvPr/>
        </p:nvCxnSpPr>
        <p:spPr>
          <a:xfrm>
            <a:off x="1295400" y="5577269"/>
            <a:ext cx="3733800" cy="0"/>
          </a:xfrm>
          <a:prstGeom prst="straightConnector1">
            <a:avLst/>
          </a:prstGeom>
          <a:ln w="6350">
            <a:solidFill>
              <a:schemeClr val="tx1"/>
            </a:solidFill>
            <a:headEnd type="arrow"/>
            <a:tailEnd type="arrow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>
            <a:extLst>
              <a:ext uri="{FF2B5EF4-FFF2-40B4-BE49-F238E27FC236}">
                <a16:creationId xmlns:a16="http://schemas.microsoft.com/office/drawing/2014/main" id="{89FD1FD0-F41A-1016-B063-7A2E307557FA}"/>
              </a:ext>
            </a:extLst>
          </p:cNvPr>
          <p:cNvSpPr txBox="1"/>
          <p:nvPr/>
        </p:nvSpPr>
        <p:spPr>
          <a:xfrm>
            <a:off x="2842198" y="5345501"/>
            <a:ext cx="58680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80MHz</a:t>
            </a:r>
          </a:p>
        </p:txBody>
      </p:sp>
    </p:spTree>
    <p:extLst>
      <p:ext uri="{BB962C8B-B14F-4D97-AF65-F5344CB8AC3E}">
        <p14:creationId xmlns:p14="http://schemas.microsoft.com/office/powerpoint/2010/main" val="26975401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3900" y="1402630"/>
            <a:ext cx="7772400" cy="4495800"/>
          </a:xfrm>
        </p:spPr>
        <p:txBody>
          <a:bodyPr/>
          <a:lstStyle/>
          <a:p>
            <a:r>
              <a:rPr lang="en-US" dirty="0"/>
              <a:t>In this contribution, we shared our high-level views on </a:t>
            </a:r>
            <a:r>
              <a:rPr lang="en-US" dirty="0" err="1"/>
              <a:t>dRU</a:t>
            </a:r>
            <a:r>
              <a:rPr lang="en-US" dirty="0"/>
              <a:t> for 11bn:</a:t>
            </a:r>
          </a:p>
          <a:p>
            <a:pPr lvl="1"/>
            <a:r>
              <a:rPr lang="en-US" dirty="0" err="1"/>
              <a:t>dRU</a:t>
            </a:r>
            <a:r>
              <a:rPr lang="en-US" dirty="0"/>
              <a:t> can boost transmission power up to 11dB, significantly enhance the spectrum efficiency of 6GHz LPI and improve the coverage range</a:t>
            </a:r>
          </a:p>
          <a:p>
            <a:pPr lvl="1"/>
            <a:r>
              <a:rPr lang="en-US" dirty="0" err="1"/>
              <a:t>dRU</a:t>
            </a:r>
            <a:r>
              <a:rPr lang="en-US" dirty="0"/>
              <a:t> distribution BW can be up to 80MHz</a:t>
            </a:r>
          </a:p>
          <a:p>
            <a:pPr lvl="1"/>
            <a:r>
              <a:rPr lang="en-US" dirty="0" err="1"/>
              <a:t>dRU</a:t>
            </a:r>
            <a:r>
              <a:rPr lang="en-US" dirty="0"/>
              <a:t> should keep </a:t>
            </a:r>
            <a:r>
              <a:rPr lang="en-US" sz="1800" dirty="0"/>
              <a:t>the same set of RU sizes as </a:t>
            </a:r>
            <a:r>
              <a:rPr lang="en-US" sz="1800" dirty="0" err="1"/>
              <a:t>rRU</a:t>
            </a:r>
            <a:endParaRPr lang="en-US" dirty="0"/>
          </a:p>
          <a:p>
            <a:pPr lvl="1"/>
            <a:r>
              <a:rPr lang="en-US" dirty="0"/>
              <a:t>Each distribution BW may support different </a:t>
            </a:r>
            <a:r>
              <a:rPr lang="en-US" dirty="0" err="1"/>
              <a:t>dRU</a:t>
            </a:r>
            <a:r>
              <a:rPr lang="en-US" dirty="0"/>
              <a:t> sets</a:t>
            </a:r>
          </a:p>
          <a:p>
            <a:pPr lvl="1"/>
            <a:r>
              <a:rPr lang="en-US" dirty="0"/>
              <a:t>Hybrid mode with </a:t>
            </a:r>
            <a:r>
              <a:rPr lang="en-US" dirty="0" err="1"/>
              <a:t>dRU</a:t>
            </a:r>
            <a:r>
              <a:rPr lang="en-US" dirty="0"/>
              <a:t> or </a:t>
            </a:r>
            <a:r>
              <a:rPr lang="en-US" dirty="0" err="1"/>
              <a:t>rRU</a:t>
            </a:r>
            <a:r>
              <a:rPr lang="en-US" dirty="0"/>
              <a:t> in each 80MHz subblock can be operated for BW160/320</a:t>
            </a:r>
          </a:p>
          <a:p>
            <a:pPr lvl="1"/>
            <a:r>
              <a:rPr lang="en-US" dirty="0" err="1"/>
              <a:t>dRU</a:t>
            </a:r>
            <a:r>
              <a:rPr lang="en-US" dirty="0"/>
              <a:t> with distribution BW20/40 is allowed in punctured 80MHz subblock</a:t>
            </a:r>
          </a:p>
          <a:p>
            <a:pPr lvl="1"/>
            <a:endParaRPr lang="en-US" dirty="0"/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  <p:sp>
        <p:nvSpPr>
          <p:cNvPr id="8" name="Date Placeholder 3">
            <a:extLst>
              <a:ext uri="{FF2B5EF4-FFF2-40B4-BE49-F238E27FC236}">
                <a16:creationId xmlns:a16="http://schemas.microsoft.com/office/drawing/2014/main" id="{CDB06A7D-7429-4DAB-A39D-B320A560811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914400" y="31427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Dec. 2022</a:t>
            </a:r>
          </a:p>
        </p:txBody>
      </p:sp>
    </p:spTree>
    <p:extLst>
      <p:ext uri="{BB962C8B-B14F-4D97-AF65-F5344CB8AC3E}">
        <p14:creationId xmlns:p14="http://schemas.microsoft.com/office/powerpoint/2010/main" val="38698070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Straw Poll #1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641836" y="1447800"/>
            <a:ext cx="850216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Do you support that 11bn introduces distributed tone RUs (</a:t>
            </a:r>
            <a:r>
              <a:rPr lang="en-US" sz="1800" dirty="0" err="1"/>
              <a:t>dRU</a:t>
            </a:r>
            <a:r>
              <a:rPr lang="en-US" sz="1800" dirty="0"/>
              <a:t>)?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2295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Straw Poll #2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277355" y="1385084"/>
            <a:ext cx="85021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Do you support that the allowed distribution BWs of an </a:t>
            </a:r>
            <a:r>
              <a:rPr lang="en-US" sz="1800" dirty="0" err="1"/>
              <a:t>dRU</a:t>
            </a:r>
            <a:r>
              <a:rPr lang="en-US" sz="1800" dirty="0"/>
              <a:t> in 11bn are 20MHz, 40MHz, 80MHz?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06061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Straw Poll #3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277355" y="1385084"/>
            <a:ext cx="85021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Do you support that the allowed </a:t>
            </a:r>
            <a:r>
              <a:rPr lang="en-US" sz="1800" dirty="0" err="1"/>
              <a:t>dRU</a:t>
            </a:r>
            <a:r>
              <a:rPr lang="en-US" sz="1800" dirty="0"/>
              <a:t> sizes in 11bn are 26-tone, 52-tone, and 106-tone in distribution BW 20MHz?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550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Straw Poll #4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277355" y="1385084"/>
            <a:ext cx="85021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Do you support that the allowed </a:t>
            </a:r>
            <a:r>
              <a:rPr lang="en-US" sz="1800" dirty="0" err="1"/>
              <a:t>dRU</a:t>
            </a:r>
            <a:r>
              <a:rPr lang="en-US" sz="1800" dirty="0"/>
              <a:t> sizes in 11bn are 26-tone, 52-tone, 106-tone and 242-tone in distribution BW 40MHz?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948433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Straw Poll #5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277355" y="1385084"/>
            <a:ext cx="850216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Do you support that the allowed </a:t>
            </a:r>
            <a:r>
              <a:rPr lang="en-US" sz="1800" dirty="0" err="1"/>
              <a:t>dRU</a:t>
            </a:r>
            <a:r>
              <a:rPr lang="en-US" sz="1800" dirty="0"/>
              <a:t> sizes in 11bn are 52-tone, 106-tone, 242-tone and 484-tone in distribution BW 80MHz?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4304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Straw Poll #6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18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48CB8B0-9CB9-7D4E-FF11-9A429D4CC485}"/>
              </a:ext>
            </a:extLst>
          </p:cNvPr>
          <p:cNvSpPr txBox="1"/>
          <p:nvPr/>
        </p:nvSpPr>
        <p:spPr>
          <a:xfrm>
            <a:off x="277355" y="1385084"/>
            <a:ext cx="8502164" cy="10772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Do you agree that 11bn supports the hybrid mode with </a:t>
            </a:r>
            <a:r>
              <a:rPr lang="en-US" sz="1800" dirty="0" err="1"/>
              <a:t>dRUs</a:t>
            </a:r>
            <a:r>
              <a:rPr lang="en-US" sz="1800" dirty="0"/>
              <a:t> and </a:t>
            </a:r>
            <a:r>
              <a:rPr lang="en-US" sz="1800" dirty="0" err="1"/>
              <a:t>rRUs</a:t>
            </a:r>
            <a:r>
              <a:rPr lang="en-US" sz="1800" dirty="0"/>
              <a:t> in an OFDMA transmissions?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Non mixing </a:t>
            </a:r>
            <a:r>
              <a:rPr lang="en-US" sz="1400" dirty="0" err="1"/>
              <a:t>dRU</a:t>
            </a:r>
            <a:r>
              <a:rPr lang="en-US" sz="1400" dirty="0"/>
              <a:t> and </a:t>
            </a:r>
            <a:r>
              <a:rPr lang="en-US" sz="1400" dirty="0" err="1"/>
              <a:t>rRU</a:t>
            </a:r>
            <a:r>
              <a:rPr lang="en-US" sz="1400" dirty="0"/>
              <a:t> in one 80MHz frequency subblock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Minimum size of </a:t>
            </a:r>
            <a:r>
              <a:rPr lang="en-US" sz="1400" dirty="0" err="1"/>
              <a:t>rRU</a:t>
            </a:r>
            <a:r>
              <a:rPr lang="en-US" sz="1400" dirty="0"/>
              <a:t> in hybrid mode in 160MHz and 320MHz is 242</a:t>
            </a:r>
          </a:p>
        </p:txBody>
      </p:sp>
    </p:spTree>
    <p:extLst>
      <p:ext uri="{BB962C8B-B14F-4D97-AF65-F5344CB8AC3E}">
        <p14:creationId xmlns:p14="http://schemas.microsoft.com/office/powerpoint/2010/main" val="2534973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Straw Poll #7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19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9064976-603B-9880-0CDE-44CBCF6CA040}"/>
              </a:ext>
            </a:extLst>
          </p:cNvPr>
          <p:cNvSpPr txBox="1"/>
          <p:nvPr/>
        </p:nvSpPr>
        <p:spPr>
          <a:xfrm>
            <a:off x="804116" y="1371600"/>
            <a:ext cx="772364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800" dirty="0"/>
              <a:t>Do you support that in a punctured 80MHz subblock, the only allowed distribution BWs are 20MHz and 40MHz in 11bn?</a:t>
            </a:r>
          </a:p>
        </p:txBody>
      </p:sp>
    </p:spTree>
    <p:extLst>
      <p:ext uri="{BB962C8B-B14F-4D97-AF65-F5344CB8AC3E}">
        <p14:creationId xmlns:p14="http://schemas.microsoft.com/office/powerpoint/2010/main" val="5105050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6913" y="600740"/>
            <a:ext cx="7772400" cy="389860"/>
          </a:xfrm>
        </p:spPr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6913" y="1181100"/>
            <a:ext cx="7989887" cy="4762500"/>
          </a:xfrm>
        </p:spPr>
        <p:txBody>
          <a:bodyPr/>
          <a:lstStyle/>
          <a:p>
            <a:r>
              <a:rPr lang="en-US" sz="1400" dirty="0"/>
              <a:t>6GHz spectrum was opened for Wi-Fi since 11ax</a:t>
            </a:r>
          </a:p>
          <a:p>
            <a:r>
              <a:rPr lang="en-US" sz="1400" dirty="0"/>
              <a:t>There are two main power modes in 6GHz bands: Standard Power (SP) and Low Power Indoor (LPI)</a:t>
            </a:r>
          </a:p>
          <a:p>
            <a:r>
              <a:rPr lang="en-US" sz="1400" dirty="0"/>
              <a:t>For SP mode, it is required to operate with AFC, however</a:t>
            </a:r>
          </a:p>
          <a:p>
            <a:pPr lvl="1"/>
            <a:r>
              <a:rPr lang="en-US" sz="1400" dirty="0"/>
              <a:t>AFC doesn’t cover entire 6GHz spectrum,  &gt; 43% of 6GHz spectrum is LPI channel only</a:t>
            </a:r>
          </a:p>
          <a:p>
            <a:pPr lvl="1"/>
            <a:r>
              <a:rPr lang="en-US" sz="1400" dirty="0"/>
              <a:t>AFC may not be always available due to AFC server/operator down/offline</a:t>
            </a:r>
          </a:p>
          <a:p>
            <a:pPr lvl="1"/>
            <a:r>
              <a:rPr lang="en-US" sz="1400" dirty="0"/>
              <a:t>LPI can cover a broad class of indoor products that do not require cost of AFC implementation</a:t>
            </a:r>
          </a:p>
          <a:p>
            <a:r>
              <a:rPr lang="en-US" sz="1400" dirty="0"/>
              <a:t>For LPI mode, the PSD limitations are very tough.  For non-AP STA in LPI mode, the PSD limitation is -1dBm/</a:t>
            </a:r>
            <a:r>
              <a:rPr lang="en-US" sz="1400" dirty="0" err="1"/>
              <a:t>MHz.</a:t>
            </a:r>
            <a:r>
              <a:rPr lang="en-US" sz="1400" dirty="0"/>
              <a:t>  This will significantly limit UL coverage range</a:t>
            </a:r>
          </a:p>
          <a:p>
            <a:pPr lvl="1"/>
            <a:r>
              <a:rPr lang="en-US" sz="1400" dirty="0"/>
              <a:t>For an example, for 52-tone RU, STA only can transmit about 5dBm, it is far away from the max allowed transmit power of 24dBm</a:t>
            </a:r>
          </a:p>
          <a:p>
            <a:r>
              <a:rPr lang="en-US" sz="1400" dirty="0"/>
              <a:t>Efficient utilization of 6GHz spectrum and achieving reliable communication in 6GHz band is one of the key objectives for 11bn UHR system</a:t>
            </a:r>
          </a:p>
          <a:p>
            <a:r>
              <a:rPr lang="en-US" sz="1400" dirty="0"/>
              <a:t>Distributed tone RU (</a:t>
            </a:r>
            <a:r>
              <a:rPr lang="en-US" sz="1400" dirty="0" err="1"/>
              <a:t>dRU</a:t>
            </a:r>
            <a:r>
              <a:rPr lang="en-US" sz="1400" dirty="0"/>
              <a:t>) introduced in [1] can significantly boost transmission power and enhance overall 6GHz spectrum efficiency.  </a:t>
            </a:r>
            <a:r>
              <a:rPr lang="en-US" sz="1400" dirty="0" err="1"/>
              <a:t>dRU</a:t>
            </a:r>
            <a:r>
              <a:rPr lang="en-US" sz="1400" dirty="0"/>
              <a:t> and AFC can be considered as complementary technologies to improve the adoption and efficiency of 6GHz spectrum</a:t>
            </a:r>
          </a:p>
          <a:p>
            <a:r>
              <a:rPr lang="en-US" sz="1400" dirty="0"/>
              <a:t>Other than using </a:t>
            </a:r>
            <a:r>
              <a:rPr lang="en-US" sz="1400" dirty="0" err="1"/>
              <a:t>dRU</a:t>
            </a:r>
            <a:r>
              <a:rPr lang="en-US" sz="1400" dirty="0"/>
              <a:t> for power boost in 6GHz LPI, </a:t>
            </a:r>
            <a:r>
              <a:rPr lang="en-US" sz="1400" dirty="0" err="1"/>
              <a:t>dRU</a:t>
            </a:r>
            <a:r>
              <a:rPr lang="en-US" sz="1400" dirty="0"/>
              <a:t> can also be used for some other scenarios such </a:t>
            </a:r>
            <a:r>
              <a:rPr lang="en-US" sz="1400"/>
              <a:t>as VLP in 6GHz band, 2.4/5GHz </a:t>
            </a:r>
            <a:r>
              <a:rPr lang="en-US" sz="1400" dirty="0"/>
              <a:t>bands in some regions that also have PSD limitations. </a:t>
            </a:r>
          </a:p>
          <a:p>
            <a:r>
              <a:rPr lang="en-US" sz="1400" dirty="0"/>
              <a:t>In this contribution, we will share our thoughts on </a:t>
            </a:r>
            <a:r>
              <a:rPr lang="en-US" sz="1400" dirty="0" err="1"/>
              <a:t>dRU</a:t>
            </a:r>
            <a:r>
              <a:rPr lang="en-US" sz="1400" dirty="0"/>
              <a:t> for 11bn from high-level perspective, such as optimal power boost gain, distribution bandwidth, </a:t>
            </a:r>
            <a:r>
              <a:rPr lang="en-US" sz="1400" dirty="0" err="1"/>
              <a:t>dRU</a:t>
            </a:r>
            <a:r>
              <a:rPr lang="en-US" sz="1400" dirty="0"/>
              <a:t> size, </a:t>
            </a:r>
            <a:r>
              <a:rPr lang="en-US" sz="1400" dirty="0" err="1"/>
              <a:t>dRU</a:t>
            </a:r>
            <a:r>
              <a:rPr lang="en-US" sz="1400" dirty="0"/>
              <a:t> operation modes, </a:t>
            </a:r>
            <a:r>
              <a:rPr lang="en-US" sz="1400" dirty="0" err="1"/>
              <a:t>etc</a:t>
            </a:r>
            <a:endParaRPr lang="en-US" sz="1400" dirty="0"/>
          </a:p>
          <a:p>
            <a:endParaRPr lang="en-US" altLang="zh-TW" sz="1400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698868" y="6475413"/>
            <a:ext cx="1845057" cy="184666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Shengquan Hu, </a:t>
            </a:r>
            <a:r>
              <a:rPr lang="en-US" altLang="ko-KR" dirty="0" err="1"/>
              <a:t>Mediatek</a:t>
            </a:r>
            <a:r>
              <a:rPr lang="en-US" altLang="ko-KR" dirty="0"/>
              <a:t>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C1789BC7-C074-42CC-ADF8-5107DF6BD1C1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2"/>
          </p:nvPr>
        </p:nvSpPr>
        <p:spPr>
          <a:xfrm>
            <a:off x="696913" y="332601"/>
            <a:ext cx="948978" cy="276999"/>
          </a:xfrm>
        </p:spPr>
        <p:txBody>
          <a:bodyPr/>
          <a:lstStyle/>
          <a:p>
            <a:pPr>
              <a:defRPr/>
            </a:pPr>
            <a:r>
              <a:rPr lang="en-US" dirty="0"/>
              <a:t>Dec. 2022</a:t>
            </a:r>
          </a:p>
        </p:txBody>
      </p:sp>
    </p:spTree>
    <p:extLst>
      <p:ext uri="{BB962C8B-B14F-4D97-AF65-F5344CB8AC3E}">
        <p14:creationId xmlns:p14="http://schemas.microsoft.com/office/powerpoint/2010/main" val="38315260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6GHz Spectrum and PSD Requirement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230404" y="1177787"/>
            <a:ext cx="850216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Strict PSD requirement of -1dBm/MHz for 6GHz LPI will cause reduced coverage range and UL/DL Tx power imbalance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3D8379A-353B-6AD6-49FA-C0FF12FADE5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4300" y="1937129"/>
            <a:ext cx="8915400" cy="1634971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29AE0F9E-C70B-15BE-FF7B-9FFD0C37C734}"/>
              </a:ext>
            </a:extLst>
          </p:cNvPr>
          <p:cNvSpPr/>
          <p:nvPr/>
        </p:nvSpPr>
        <p:spPr bwMode="auto">
          <a:xfrm>
            <a:off x="6359287" y="3038381"/>
            <a:ext cx="989012" cy="163992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4B08827A-F11D-D029-BF04-7C35B59DEA26}"/>
              </a:ext>
            </a:extLst>
          </p:cNvPr>
          <p:cNvSpPr/>
          <p:nvPr/>
        </p:nvSpPr>
        <p:spPr bwMode="auto">
          <a:xfrm>
            <a:off x="4290986" y="3044177"/>
            <a:ext cx="989012" cy="152400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5C2E152-5433-DA6E-3784-AE84B8FB172C}"/>
              </a:ext>
            </a:extLst>
          </p:cNvPr>
          <p:cNvSpPr/>
          <p:nvPr/>
        </p:nvSpPr>
        <p:spPr bwMode="auto">
          <a:xfrm>
            <a:off x="7343609" y="3043626"/>
            <a:ext cx="989012" cy="163992"/>
          </a:xfrm>
          <a:prstGeom prst="rect">
            <a:avLst/>
          </a:prstGeom>
          <a:noFill/>
          <a:ln w="28575" cap="flat" cmpd="sng" algn="ctr">
            <a:solidFill>
              <a:srgbClr val="FFC000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9204A9D-8151-46A5-75D6-BCD07A66B0BF}"/>
              </a:ext>
            </a:extLst>
          </p:cNvPr>
          <p:cNvSpPr txBox="1"/>
          <p:nvPr/>
        </p:nvSpPr>
        <p:spPr>
          <a:xfrm>
            <a:off x="5505589" y="3473726"/>
            <a:ext cx="261321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FFC000"/>
                </a:solidFill>
              </a:rPr>
              <a:t>LPI only (&gt;40% of overall spectrum)</a:t>
            </a:r>
          </a:p>
        </p:txBody>
      </p:sp>
      <p:cxnSp>
        <p:nvCxnSpPr>
          <p:cNvPr id="7" name="Straight Arrow Connector 6">
            <a:extLst>
              <a:ext uri="{FF2B5EF4-FFF2-40B4-BE49-F238E27FC236}">
                <a16:creationId xmlns:a16="http://schemas.microsoft.com/office/drawing/2014/main" id="{516E39D2-7157-A632-A284-AE4EAF57CF1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5136895" y="3270794"/>
            <a:ext cx="616205" cy="219747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C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0974C5EE-5928-DFEF-5F62-7C320A742ECC}"/>
              </a:ext>
            </a:extLst>
          </p:cNvPr>
          <p:cNvCxnSpPr>
            <a:cxnSpLocks/>
          </p:cNvCxnSpPr>
          <p:nvPr/>
        </p:nvCxnSpPr>
        <p:spPr bwMode="auto">
          <a:xfrm flipV="1">
            <a:off x="5934279" y="3177462"/>
            <a:ext cx="688388" cy="313079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C000"/>
            </a:solidFill>
            <a:prstDash val="solid"/>
            <a:round/>
            <a:headEnd type="none" w="sm" len="sm"/>
            <a:tailEnd type="triangle"/>
          </a:ln>
          <a:effectLst/>
        </p:spPr>
      </p:cxn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FA79577F-12A7-9523-4D20-4F3E9F902AD2}"/>
              </a:ext>
            </a:extLst>
          </p:cNvPr>
          <p:cNvCxnSpPr>
            <a:cxnSpLocks/>
          </p:cNvCxnSpPr>
          <p:nvPr/>
        </p:nvCxnSpPr>
        <p:spPr bwMode="auto">
          <a:xfrm flipV="1">
            <a:off x="6000703" y="3207618"/>
            <a:ext cx="1419501" cy="302432"/>
          </a:xfrm>
          <a:prstGeom prst="straightConnector1">
            <a:avLst/>
          </a:prstGeom>
          <a:solidFill>
            <a:schemeClr val="accent1"/>
          </a:solidFill>
          <a:ln w="6350" cap="flat" cmpd="sng" algn="ctr">
            <a:solidFill>
              <a:srgbClr val="FFC000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07ADF4DA-7FA5-6F5D-D109-D032B23D3D0A}"/>
              </a:ext>
            </a:extLst>
          </p:cNvPr>
          <p:cNvSpPr txBox="1"/>
          <p:nvPr/>
        </p:nvSpPr>
        <p:spPr>
          <a:xfrm>
            <a:off x="5245202" y="4028346"/>
            <a:ext cx="3083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b="1" dirty="0"/>
              <a:t> </a:t>
            </a:r>
            <a:r>
              <a:rPr lang="en-US" b="1" dirty="0" err="1"/>
              <a:t>Tx</a:t>
            </a:r>
            <a:r>
              <a:rPr lang="en-US" b="1" dirty="0"/>
              <a:t> Power (</a:t>
            </a:r>
            <a:r>
              <a:rPr lang="en-US" b="1" dirty="0" err="1"/>
              <a:t>dBm</a:t>
            </a:r>
            <a:r>
              <a:rPr lang="en-US" b="1" dirty="0"/>
              <a:t>)  without tone distribution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F69CC385-1438-E901-C114-077E16F5A4B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370381" y="4154970"/>
            <a:ext cx="3201619" cy="1571020"/>
          </a:xfrm>
          <a:prstGeom prst="rect">
            <a:avLst/>
          </a:prstGeom>
        </p:spPr>
      </p:pic>
      <p:sp>
        <p:nvSpPr>
          <p:cNvPr id="23" name="Rectangle 22">
            <a:extLst>
              <a:ext uri="{FF2B5EF4-FFF2-40B4-BE49-F238E27FC236}">
                <a16:creationId xmlns:a16="http://schemas.microsoft.com/office/drawing/2014/main" id="{B0A61C34-A6FA-623F-2FA6-C1350276A441}"/>
              </a:ext>
            </a:extLst>
          </p:cNvPr>
          <p:cNvSpPr/>
          <p:nvPr/>
        </p:nvSpPr>
        <p:spPr>
          <a:xfrm>
            <a:off x="1379488" y="5180951"/>
            <a:ext cx="656643" cy="545039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40290B3-96D6-BA51-F868-4EEDFFAA7505}"/>
              </a:ext>
            </a:extLst>
          </p:cNvPr>
          <p:cNvSpPr/>
          <p:nvPr/>
        </p:nvSpPr>
        <p:spPr>
          <a:xfrm>
            <a:off x="3505514" y="5414272"/>
            <a:ext cx="1016618" cy="273452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F4877BD-FD08-B234-3CDF-5AD4857AEF54}"/>
              </a:ext>
            </a:extLst>
          </p:cNvPr>
          <p:cNvSpPr txBox="1"/>
          <p:nvPr/>
        </p:nvSpPr>
        <p:spPr>
          <a:xfrm>
            <a:off x="1331640" y="5725990"/>
            <a:ext cx="1016618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/>
              <a:t>LPI for both AP and STA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509DDB1F-5363-0DEF-841C-FA774967C55F}"/>
              </a:ext>
            </a:extLst>
          </p:cNvPr>
          <p:cNvSpPr txBox="1"/>
          <p:nvPr/>
        </p:nvSpPr>
        <p:spPr>
          <a:xfrm>
            <a:off x="3327803" y="5651532"/>
            <a:ext cx="1372039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Strict PSD requirement</a:t>
            </a:r>
          </a:p>
        </p:txBody>
      </p: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7AA288A4-C82E-CF98-D8DA-649D1F86360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4125797"/>
              </p:ext>
            </p:extLst>
          </p:nvPr>
        </p:nvGraphicFramePr>
        <p:xfrm>
          <a:off x="5365779" y="4272142"/>
          <a:ext cx="2349276" cy="1415582"/>
        </p:xfrm>
        <a:graphic>
          <a:graphicData uri="http://schemas.openxmlformats.org/drawingml/2006/table">
            <a:tbl>
              <a:tblPr/>
              <a:tblGrid>
                <a:gridCol w="860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8976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2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latin typeface="Calibri"/>
                        </a:rPr>
                        <a:t>rRU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 size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STA-Tx Pwr (dBm)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2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2.08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02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5.09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02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106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8.18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2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242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11.77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02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484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14.78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222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996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8DB4E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17.91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28" name="Down Arrow 11">
            <a:extLst>
              <a:ext uri="{FF2B5EF4-FFF2-40B4-BE49-F238E27FC236}">
                <a16:creationId xmlns:a16="http://schemas.microsoft.com/office/drawing/2014/main" id="{E13A08F0-EF6E-52EC-DF67-B33F3F5F3CA2}"/>
              </a:ext>
            </a:extLst>
          </p:cNvPr>
          <p:cNvSpPr/>
          <p:nvPr/>
        </p:nvSpPr>
        <p:spPr>
          <a:xfrm rot="16200000">
            <a:off x="4871046" y="5247766"/>
            <a:ext cx="195687" cy="589935"/>
          </a:xfrm>
          <a:prstGeom prst="downArrow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5F98B22-22CF-DFEE-65B5-E15E0B47CCE8}"/>
              </a:ext>
            </a:extLst>
          </p:cNvPr>
          <p:cNvSpPr txBox="1"/>
          <p:nvPr/>
        </p:nvSpPr>
        <p:spPr>
          <a:xfrm>
            <a:off x="3197213" y="5963250"/>
            <a:ext cx="174438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sz="1000" dirty="0"/>
              <a:t> Reduced coverage range</a:t>
            </a:r>
          </a:p>
          <a:p>
            <a:pPr>
              <a:buFont typeface="Arial" pitchFamily="34" charset="0"/>
              <a:buChar char="•"/>
            </a:pPr>
            <a:r>
              <a:rPr lang="en-US" sz="1000" dirty="0"/>
              <a:t> DL &amp; UL </a:t>
            </a:r>
            <a:r>
              <a:rPr lang="en-US" sz="1000" dirty="0" err="1"/>
              <a:t>Tx</a:t>
            </a:r>
            <a:r>
              <a:rPr lang="en-US" sz="1000" dirty="0"/>
              <a:t> Power unbalance</a:t>
            </a:r>
          </a:p>
        </p:txBody>
      </p:sp>
      <p:sp>
        <p:nvSpPr>
          <p:cNvPr id="30" name="Down Arrow 13">
            <a:extLst>
              <a:ext uri="{FF2B5EF4-FFF2-40B4-BE49-F238E27FC236}">
                <a16:creationId xmlns:a16="http://schemas.microsoft.com/office/drawing/2014/main" id="{72B9E0C1-6DCA-AFBD-D3F2-14E4EED078D0}"/>
              </a:ext>
            </a:extLst>
          </p:cNvPr>
          <p:cNvSpPr/>
          <p:nvPr/>
        </p:nvSpPr>
        <p:spPr>
          <a:xfrm>
            <a:off x="3932734" y="5850535"/>
            <a:ext cx="93786" cy="133497"/>
          </a:xfrm>
          <a:prstGeom prst="downArrow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7DFDAA30-1964-4FCC-E0E5-2898DE5F9031}"/>
              </a:ext>
            </a:extLst>
          </p:cNvPr>
          <p:cNvSpPr txBox="1"/>
          <p:nvPr/>
        </p:nvSpPr>
        <p:spPr>
          <a:xfrm>
            <a:off x="1677839" y="3504444"/>
            <a:ext cx="198964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1" dirty="0">
                <a:solidFill>
                  <a:srgbClr val="00B050"/>
                </a:solidFill>
              </a:rPr>
              <a:t>LPI optional when AFC not available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46F5BA4D-39E8-1DAE-B36E-57F568A99031}"/>
              </a:ext>
            </a:extLst>
          </p:cNvPr>
          <p:cNvCxnSpPr>
            <a:cxnSpLocks/>
          </p:cNvCxnSpPr>
          <p:nvPr/>
        </p:nvCxnSpPr>
        <p:spPr>
          <a:xfrm flipH="1" flipV="1">
            <a:off x="2235033" y="3340062"/>
            <a:ext cx="206218" cy="1821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Left Brace 32">
            <a:extLst>
              <a:ext uri="{FF2B5EF4-FFF2-40B4-BE49-F238E27FC236}">
                <a16:creationId xmlns:a16="http://schemas.microsoft.com/office/drawing/2014/main" id="{18672DD7-48D5-C673-5CCB-D8B206CAD5CB}"/>
              </a:ext>
            </a:extLst>
          </p:cNvPr>
          <p:cNvSpPr/>
          <p:nvPr/>
        </p:nvSpPr>
        <p:spPr>
          <a:xfrm rot="16200000">
            <a:off x="2679494" y="1876082"/>
            <a:ext cx="176535" cy="2913432"/>
          </a:xfrm>
          <a:prstGeom prst="leftBrace">
            <a:avLst>
              <a:gd name="adj1" fmla="val 31112"/>
              <a:gd name="adj2" fmla="val 50000"/>
            </a:avLst>
          </a:prstGeom>
          <a:ln w="190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24837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381000" y="665861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Distributed Tone RU (</a:t>
            </a:r>
            <a:r>
              <a:rPr lang="en-US" altLang="zh-TW" sz="2400" dirty="0" err="1">
                <a:solidFill>
                  <a:schemeClr val="tx1"/>
                </a:solidFill>
              </a:rPr>
              <a:t>dRU</a:t>
            </a:r>
            <a:r>
              <a:rPr lang="en-US" altLang="zh-TW" sz="2400" dirty="0">
                <a:solidFill>
                  <a:schemeClr val="tx1"/>
                </a:solidFill>
              </a:rPr>
              <a:t>) for Power Boost in 6GHz LPI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08744B19-90FA-211E-ECB7-9EE3A5E6C84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178385"/>
              </p:ext>
            </p:extLst>
          </p:nvPr>
        </p:nvGraphicFramePr>
        <p:xfrm>
          <a:off x="1905000" y="3429000"/>
          <a:ext cx="5910461" cy="11380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91597">
                  <a:extLst>
                    <a:ext uri="{9D8B030D-6E8A-4147-A177-3AD203B41FA5}">
                      <a16:colId xmlns:a16="http://schemas.microsoft.com/office/drawing/2014/main" val="2767601670"/>
                    </a:ext>
                  </a:extLst>
                </a:gridCol>
                <a:gridCol w="1156822">
                  <a:extLst>
                    <a:ext uri="{9D8B030D-6E8A-4147-A177-3AD203B41FA5}">
                      <a16:colId xmlns:a16="http://schemas.microsoft.com/office/drawing/2014/main" val="1951023176"/>
                    </a:ext>
                  </a:extLst>
                </a:gridCol>
                <a:gridCol w="1154014">
                  <a:extLst>
                    <a:ext uri="{9D8B030D-6E8A-4147-A177-3AD203B41FA5}">
                      <a16:colId xmlns:a16="http://schemas.microsoft.com/office/drawing/2014/main" val="1658837716"/>
                    </a:ext>
                  </a:extLst>
                </a:gridCol>
                <a:gridCol w="1154014">
                  <a:extLst>
                    <a:ext uri="{9D8B030D-6E8A-4147-A177-3AD203B41FA5}">
                      <a16:colId xmlns:a16="http://schemas.microsoft.com/office/drawing/2014/main" val="1217758574"/>
                    </a:ext>
                  </a:extLst>
                </a:gridCol>
                <a:gridCol w="1154014">
                  <a:extLst>
                    <a:ext uri="{9D8B030D-6E8A-4147-A177-3AD203B41FA5}">
                      <a16:colId xmlns:a16="http://schemas.microsoft.com/office/drawing/2014/main" val="1417320297"/>
                    </a:ext>
                  </a:extLst>
                </a:gridCol>
              </a:tblGrid>
              <a:tr h="162576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RU Size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rRU</a:t>
                      </a:r>
                      <a:r>
                        <a:rPr lang="en-US" sz="1000" u="none" strike="noStrike" dirty="0">
                          <a:effectLst/>
                        </a:rPr>
                        <a:t> Tx Power (dBm)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 err="1">
                          <a:effectLst/>
                        </a:rPr>
                        <a:t>dRU</a:t>
                      </a:r>
                      <a:r>
                        <a:rPr lang="en-US" sz="1000" u="none" strike="noStrike" dirty="0">
                          <a:effectLst/>
                        </a:rPr>
                        <a:t> Tx Power (dBm)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43288046"/>
                  </a:ext>
                </a:extLst>
              </a:tr>
              <a:tr h="16257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dRU</a:t>
                      </a:r>
                      <a:r>
                        <a:rPr lang="en-US" sz="1000" u="none" strike="noStrike" dirty="0"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000" u="none" strike="noStrike" dirty="0">
                          <a:effectLst/>
                        </a:rPr>
                        <a:t>BW20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dRU</a:t>
                      </a:r>
                      <a:r>
                        <a:rPr lang="en-US" sz="1000" u="none" strike="noStrike" dirty="0"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000" u="none" strike="noStrike" dirty="0">
                          <a:effectLst/>
                        </a:rPr>
                        <a:t>BW40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dRU</a:t>
                      </a:r>
                      <a:r>
                        <a:rPr lang="en-US" sz="1000" u="none" strike="noStrike" dirty="0">
                          <a:effectLst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000" u="none" strike="noStrike" dirty="0">
                          <a:effectLst/>
                        </a:rPr>
                        <a:t>BW80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9614704"/>
                  </a:ext>
                </a:extLst>
              </a:tr>
              <a:tr h="1625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RU26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2.08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10.21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13.22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13.22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08448756"/>
                  </a:ext>
                </a:extLst>
              </a:tr>
              <a:tr h="1625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RU52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5.09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>
                          <a:effectLst/>
                        </a:rPr>
                        <a:t>11.46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13.22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16.23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95520529"/>
                  </a:ext>
                </a:extLst>
              </a:tr>
              <a:tr h="1625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RU106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8.18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11.74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14.55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16.31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89826924"/>
                  </a:ext>
                </a:extLst>
              </a:tr>
              <a:tr h="1625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RU242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11.77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14.46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16.89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89807022"/>
                  </a:ext>
                </a:extLst>
              </a:tr>
              <a:tr h="1625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RU484</a:t>
                      </a:r>
                      <a:endParaRPr lang="en-US" sz="10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>
                          <a:effectLst/>
                        </a:rPr>
                        <a:t>14.78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u="none" strike="noStrike" dirty="0">
                          <a:effectLst/>
                        </a:rPr>
                        <a:t> 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effectLst/>
                        </a:rPr>
                        <a:t>17.47</a:t>
                      </a:r>
                      <a:endParaRPr lang="en-US" sz="10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4039449"/>
                  </a:ext>
                </a:extLst>
              </a:tr>
            </a:tbl>
          </a:graphicData>
        </a:graphic>
      </p:graphicFrame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7B113362-E00F-C0E6-1BEA-2D7DA8D6A117}"/>
              </a:ext>
            </a:extLst>
          </p:cNvPr>
          <p:cNvCxnSpPr>
            <a:cxnSpLocks/>
          </p:cNvCxnSpPr>
          <p:nvPr/>
        </p:nvCxnSpPr>
        <p:spPr>
          <a:xfrm>
            <a:off x="1891778" y="3106836"/>
            <a:ext cx="142725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3A3BBF2C-9ACB-9B2B-D0A4-504A0A712C9E}"/>
              </a:ext>
            </a:extLst>
          </p:cNvPr>
          <p:cNvCxnSpPr>
            <a:cxnSpLocks/>
          </p:cNvCxnSpPr>
          <p:nvPr/>
        </p:nvCxnSpPr>
        <p:spPr>
          <a:xfrm>
            <a:off x="5980916" y="2596412"/>
            <a:ext cx="0" cy="483137"/>
          </a:xfrm>
          <a:prstGeom prst="line">
            <a:avLst/>
          </a:prstGeom>
          <a:ln>
            <a:solidFill>
              <a:srgbClr val="1717A3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12BB3BE1-0645-2BF7-00B3-1CC7AD841AB8}"/>
              </a:ext>
            </a:extLst>
          </p:cNvPr>
          <p:cNvCxnSpPr>
            <a:cxnSpLocks/>
          </p:cNvCxnSpPr>
          <p:nvPr/>
        </p:nvCxnSpPr>
        <p:spPr>
          <a:xfrm>
            <a:off x="6126127" y="2596412"/>
            <a:ext cx="0" cy="483137"/>
          </a:xfrm>
          <a:prstGeom prst="line">
            <a:avLst/>
          </a:prstGeom>
          <a:ln>
            <a:solidFill>
              <a:srgbClr val="1717A3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FCC9E4E-A8C7-02DA-53ED-1FC24DA382C5}"/>
              </a:ext>
            </a:extLst>
          </p:cNvPr>
          <p:cNvCxnSpPr/>
          <p:nvPr/>
        </p:nvCxnSpPr>
        <p:spPr>
          <a:xfrm>
            <a:off x="6403995" y="2842859"/>
            <a:ext cx="645459" cy="0"/>
          </a:xfrm>
          <a:prstGeom prst="line">
            <a:avLst/>
          </a:prstGeom>
          <a:ln>
            <a:solidFill>
              <a:srgbClr val="1717A3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D8CCC8BF-88D5-F615-95C0-77C67AA1D5DE}"/>
              </a:ext>
            </a:extLst>
          </p:cNvPr>
          <p:cNvCxnSpPr>
            <a:cxnSpLocks/>
          </p:cNvCxnSpPr>
          <p:nvPr/>
        </p:nvCxnSpPr>
        <p:spPr>
          <a:xfrm>
            <a:off x="7167421" y="2588677"/>
            <a:ext cx="0" cy="483137"/>
          </a:xfrm>
          <a:prstGeom prst="line">
            <a:avLst/>
          </a:prstGeom>
          <a:ln>
            <a:solidFill>
              <a:srgbClr val="1717A3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Arrow: Right 8">
            <a:extLst>
              <a:ext uri="{FF2B5EF4-FFF2-40B4-BE49-F238E27FC236}">
                <a16:creationId xmlns:a16="http://schemas.microsoft.com/office/drawing/2014/main" id="{9446E817-3556-D399-D9D0-4CB0590D9606}"/>
              </a:ext>
            </a:extLst>
          </p:cNvPr>
          <p:cNvSpPr/>
          <p:nvPr/>
        </p:nvSpPr>
        <p:spPr>
          <a:xfrm>
            <a:off x="4246246" y="2771871"/>
            <a:ext cx="788884" cy="160071"/>
          </a:xfrm>
          <a:prstGeom prst="rightArrow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6965EEC-C3A7-CC0E-C63A-41CDBD7FB5BD}"/>
              </a:ext>
            </a:extLst>
          </p:cNvPr>
          <p:cNvSpPr txBox="1"/>
          <p:nvPr/>
        </p:nvSpPr>
        <p:spPr>
          <a:xfrm>
            <a:off x="330778" y="1106601"/>
            <a:ext cx="869251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Spread or distribute the tones over wider spectrum to minimize number of tones in 1MHz to boost Tx power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Note that the PSD limitations are defined by per MHz and for each STA. If we distribute tones of a small-size RU over a wide bandwidth, then the tones for each STA become non-contiguous and therefore each tone can be transmitted with higher power.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400" dirty="0"/>
              <a:t>For convenience, we call the RUs defined in 11ax and 11be with contiguous tones as regular RUs (</a:t>
            </a:r>
            <a:r>
              <a:rPr lang="en-US" sz="1400" dirty="0" err="1"/>
              <a:t>rRU</a:t>
            </a:r>
            <a:r>
              <a:rPr lang="en-US" sz="1400" dirty="0"/>
              <a:t>) and call the RUs with distributed tones as distributed tones RU (</a:t>
            </a:r>
            <a:r>
              <a:rPr lang="en-US" sz="1400" dirty="0" err="1"/>
              <a:t>dRU</a:t>
            </a:r>
            <a:r>
              <a:rPr lang="en-US" sz="1400" dirty="0"/>
              <a:t>).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9314893-CFC4-5C2D-C28C-D215B5C8B68A}"/>
              </a:ext>
            </a:extLst>
          </p:cNvPr>
          <p:cNvSpPr txBox="1"/>
          <p:nvPr/>
        </p:nvSpPr>
        <p:spPr>
          <a:xfrm>
            <a:off x="1941834" y="2575471"/>
            <a:ext cx="339305" cy="163787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100" b="1" dirty="0" err="1"/>
              <a:t>rRU</a:t>
            </a:r>
            <a:endParaRPr lang="en-US" sz="1100" b="1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895646B-6AAA-1997-9957-DFB9BBAB7C71}"/>
              </a:ext>
            </a:extLst>
          </p:cNvPr>
          <p:cNvSpPr txBox="1"/>
          <p:nvPr/>
        </p:nvSpPr>
        <p:spPr>
          <a:xfrm>
            <a:off x="6535990" y="2460236"/>
            <a:ext cx="339305" cy="163787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100" b="1" dirty="0" err="1"/>
              <a:t>dRU</a:t>
            </a:r>
            <a:endParaRPr lang="en-US" sz="1100" b="1" dirty="0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D310A84-29C3-06CE-2DDA-3997FECD84EF}"/>
              </a:ext>
            </a:extLst>
          </p:cNvPr>
          <p:cNvSpPr txBox="1"/>
          <p:nvPr/>
        </p:nvSpPr>
        <p:spPr>
          <a:xfrm>
            <a:off x="4139357" y="2595046"/>
            <a:ext cx="1075359" cy="163787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100" dirty="0"/>
              <a:t>Tone distribution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C6A204EC-21BD-75AE-222D-D2ED2593B368}"/>
              </a:ext>
            </a:extLst>
          </p:cNvPr>
          <p:cNvSpPr txBox="1"/>
          <p:nvPr/>
        </p:nvSpPr>
        <p:spPr>
          <a:xfrm>
            <a:off x="4005242" y="2937978"/>
            <a:ext cx="1570241" cy="160059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000" b="1" dirty="0"/>
              <a:t>Up to 11dB power boost gain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E6FF317-C5E3-2D73-3F2A-973E09CCED91}"/>
              </a:ext>
            </a:extLst>
          </p:cNvPr>
          <p:cNvSpPr txBox="1"/>
          <p:nvPr/>
        </p:nvSpPr>
        <p:spPr>
          <a:xfrm>
            <a:off x="3173724" y="3152395"/>
            <a:ext cx="233935" cy="160059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000" dirty="0" err="1"/>
              <a:t>freq</a:t>
            </a:r>
            <a:endParaRPr lang="en-US" sz="1000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0B06746-BCCC-9853-2445-9BE1D514626A}"/>
              </a:ext>
            </a:extLst>
          </p:cNvPr>
          <p:cNvSpPr txBox="1"/>
          <p:nvPr/>
        </p:nvSpPr>
        <p:spPr>
          <a:xfrm>
            <a:off x="7156769" y="3121832"/>
            <a:ext cx="233935" cy="160059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000" dirty="0" err="1"/>
              <a:t>freq</a:t>
            </a:r>
            <a:endParaRPr lang="en-US" sz="10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1C06848A-AB11-A345-7466-83BAB611AE9C}"/>
              </a:ext>
            </a:extLst>
          </p:cNvPr>
          <p:cNvSpPr txBox="1"/>
          <p:nvPr/>
        </p:nvSpPr>
        <p:spPr>
          <a:xfrm>
            <a:off x="4002022" y="4721021"/>
            <a:ext cx="902958" cy="160071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200" b="1" dirty="0"/>
              <a:t>power boost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9B4912EC-130B-C880-3BB9-1DD15C6E2C75}"/>
              </a:ext>
            </a:extLst>
          </p:cNvPr>
          <p:cNvSpPr/>
          <p:nvPr/>
        </p:nvSpPr>
        <p:spPr>
          <a:xfrm>
            <a:off x="3186362" y="3411564"/>
            <a:ext cx="1122666" cy="1138032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79DBCE9A-AF3D-B414-70CF-E95A6F9CCE09}"/>
              </a:ext>
            </a:extLst>
          </p:cNvPr>
          <p:cNvSpPr/>
          <p:nvPr/>
        </p:nvSpPr>
        <p:spPr>
          <a:xfrm>
            <a:off x="4381816" y="3411563"/>
            <a:ext cx="3447305" cy="1155469"/>
          </a:xfrm>
          <a:prstGeom prst="rect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Arrow: Right 22">
            <a:extLst>
              <a:ext uri="{FF2B5EF4-FFF2-40B4-BE49-F238E27FC236}">
                <a16:creationId xmlns:a16="http://schemas.microsoft.com/office/drawing/2014/main" id="{AD4D8E2B-6792-BD33-63BF-FD2CB1EE9114}"/>
              </a:ext>
            </a:extLst>
          </p:cNvPr>
          <p:cNvSpPr/>
          <p:nvPr/>
        </p:nvSpPr>
        <p:spPr>
          <a:xfrm>
            <a:off x="4002022" y="4592873"/>
            <a:ext cx="788884" cy="160071"/>
          </a:xfrm>
          <a:prstGeom prst="rightArrow">
            <a:avLst/>
          </a:pr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A50660CF-E0D7-85C8-71FF-04853EAEDFDA}"/>
              </a:ext>
            </a:extLst>
          </p:cNvPr>
          <p:cNvCxnSpPr>
            <a:cxnSpLocks/>
          </p:cNvCxnSpPr>
          <p:nvPr/>
        </p:nvCxnSpPr>
        <p:spPr>
          <a:xfrm>
            <a:off x="6273042" y="2601290"/>
            <a:ext cx="0" cy="483137"/>
          </a:xfrm>
          <a:prstGeom prst="line">
            <a:avLst/>
          </a:prstGeom>
          <a:ln>
            <a:solidFill>
              <a:srgbClr val="1717A3"/>
            </a:solidFill>
            <a:head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4E6F73B7-93C4-052F-8AC5-D7010ABF68E9}"/>
              </a:ext>
            </a:extLst>
          </p:cNvPr>
          <p:cNvCxnSpPr>
            <a:cxnSpLocks/>
          </p:cNvCxnSpPr>
          <p:nvPr/>
        </p:nvCxnSpPr>
        <p:spPr>
          <a:xfrm>
            <a:off x="5910958" y="3080599"/>
            <a:ext cx="1427252" cy="0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25">
            <a:extLst>
              <a:ext uri="{FF2B5EF4-FFF2-40B4-BE49-F238E27FC236}">
                <a16:creationId xmlns:a16="http://schemas.microsoft.com/office/drawing/2014/main" id="{0B89717E-A8AD-9961-BFE4-B7382B7D30E7}"/>
              </a:ext>
            </a:extLst>
          </p:cNvPr>
          <p:cNvSpPr/>
          <p:nvPr/>
        </p:nvSpPr>
        <p:spPr>
          <a:xfrm>
            <a:off x="1941834" y="2758833"/>
            <a:ext cx="210316" cy="34640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27" name="Table 26">
            <a:extLst>
              <a:ext uri="{FF2B5EF4-FFF2-40B4-BE49-F238E27FC236}">
                <a16:creationId xmlns:a16="http://schemas.microsoft.com/office/drawing/2014/main" id="{FFF1FE11-24C1-A4A4-9AF7-A8D22CA40A8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4210943"/>
              </p:ext>
            </p:extLst>
          </p:nvPr>
        </p:nvGraphicFramePr>
        <p:xfrm>
          <a:off x="3294097" y="5135403"/>
          <a:ext cx="2256454" cy="121186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6674">
                  <a:extLst>
                    <a:ext uri="{9D8B030D-6E8A-4147-A177-3AD203B41FA5}">
                      <a16:colId xmlns:a16="http://schemas.microsoft.com/office/drawing/2014/main" val="3586386629"/>
                    </a:ext>
                  </a:extLst>
                </a:gridCol>
                <a:gridCol w="563260">
                  <a:extLst>
                    <a:ext uri="{9D8B030D-6E8A-4147-A177-3AD203B41FA5}">
                      <a16:colId xmlns:a16="http://schemas.microsoft.com/office/drawing/2014/main" val="690979683"/>
                    </a:ext>
                  </a:extLst>
                </a:gridCol>
                <a:gridCol w="563260">
                  <a:extLst>
                    <a:ext uri="{9D8B030D-6E8A-4147-A177-3AD203B41FA5}">
                      <a16:colId xmlns:a16="http://schemas.microsoft.com/office/drawing/2014/main" val="3138203528"/>
                    </a:ext>
                  </a:extLst>
                </a:gridCol>
                <a:gridCol w="563260">
                  <a:extLst>
                    <a:ext uri="{9D8B030D-6E8A-4147-A177-3AD203B41FA5}">
                      <a16:colId xmlns:a16="http://schemas.microsoft.com/office/drawing/2014/main" val="3168929308"/>
                    </a:ext>
                  </a:extLst>
                </a:gridCol>
              </a:tblGrid>
              <a:tr h="24069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 Size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BW20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BW40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1" dirty="0"/>
                        <a:t>BW80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1351144"/>
                  </a:ext>
                </a:extLst>
              </a:tr>
              <a:tr h="275077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Power Boost (dB)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Power Boost (dB)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Power Boost (dB)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4957296"/>
                  </a:ext>
                </a:extLst>
              </a:tr>
              <a:tr h="1375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RU26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8.13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11.14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11.14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1926838"/>
                  </a:ext>
                </a:extLst>
              </a:tr>
              <a:tr h="1375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>
                          <a:effectLst/>
                        </a:rPr>
                        <a:t>RU52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6.37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8.13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11.14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559335"/>
                  </a:ext>
                </a:extLst>
              </a:tr>
              <a:tr h="1375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RU106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3.56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6.37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u="none" strike="noStrike">
                          <a:solidFill>
                            <a:schemeClr val="tx1"/>
                          </a:solidFill>
                          <a:effectLst/>
                        </a:rPr>
                        <a:t>8.13</a:t>
                      </a:r>
                      <a:endParaRPr lang="en-US" sz="800" b="0" i="0" u="none" strike="noStrike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3264890"/>
                  </a:ext>
                </a:extLst>
              </a:tr>
              <a:tr h="14594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RU242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N/A</a:t>
                      </a:r>
                      <a:endParaRPr lang="en-US" sz="8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2.69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5.12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4962022"/>
                  </a:ext>
                </a:extLst>
              </a:tr>
              <a:tr h="1375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RU484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N/A</a:t>
                      </a:r>
                      <a:endParaRPr lang="en-US" sz="8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N/A</a:t>
                      </a:r>
                      <a:endParaRPr lang="en-US" sz="8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2.69</a:t>
                      </a:r>
                      <a:endParaRPr lang="en-US" sz="8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9435783"/>
                  </a:ext>
                </a:extLst>
              </a:tr>
            </a:tbl>
          </a:graphicData>
        </a:graphic>
      </p:graphicFrame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2EAD702B-21FF-3B4B-E817-A4C0AB13CC8B}"/>
              </a:ext>
            </a:extLst>
          </p:cNvPr>
          <p:cNvCxnSpPr/>
          <p:nvPr/>
        </p:nvCxnSpPr>
        <p:spPr>
          <a:xfrm>
            <a:off x="5873331" y="2536470"/>
            <a:ext cx="215169" cy="0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>
            <a:extLst>
              <a:ext uri="{FF2B5EF4-FFF2-40B4-BE49-F238E27FC236}">
                <a16:creationId xmlns:a16="http://schemas.microsoft.com/office/drawing/2014/main" id="{0E671763-E3BB-6EC1-DB2A-F3E0CA86A77D}"/>
              </a:ext>
            </a:extLst>
          </p:cNvPr>
          <p:cNvSpPr txBox="1"/>
          <p:nvPr/>
        </p:nvSpPr>
        <p:spPr>
          <a:xfrm>
            <a:off x="5847187" y="2373426"/>
            <a:ext cx="274178" cy="139872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800" dirty="0"/>
              <a:t>1MHz</a:t>
            </a:r>
          </a:p>
        </p:txBody>
      </p:sp>
    </p:spTree>
    <p:extLst>
      <p:ext uri="{BB962C8B-B14F-4D97-AF65-F5344CB8AC3E}">
        <p14:creationId xmlns:p14="http://schemas.microsoft.com/office/powerpoint/2010/main" val="2185680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000" dirty="0">
                <a:solidFill>
                  <a:schemeClr val="tx1"/>
                </a:solidFill>
              </a:rPr>
              <a:t>Distributed-Tone Resource Units (</a:t>
            </a:r>
            <a:r>
              <a:rPr lang="en-US" sz="2000" dirty="0" err="1">
                <a:solidFill>
                  <a:schemeClr val="tx1"/>
                </a:solidFill>
              </a:rPr>
              <a:t>dRU</a:t>
            </a:r>
            <a:r>
              <a:rPr lang="en-US" sz="2000" dirty="0">
                <a:solidFill>
                  <a:schemeClr val="tx1"/>
                </a:solidFill>
              </a:rPr>
              <a:t>) in UL-OFDMA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C3CD7951-D563-4C4E-1977-00FAFDFFB903}"/>
              </a:ext>
            </a:extLst>
          </p:cNvPr>
          <p:cNvSpPr txBox="1">
            <a:spLocks/>
          </p:cNvSpPr>
          <p:nvPr/>
        </p:nvSpPr>
        <p:spPr>
          <a:xfrm>
            <a:off x="723244" y="1182996"/>
            <a:ext cx="7772400" cy="1484003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1600" kern="0" dirty="0" err="1"/>
              <a:t>dRU</a:t>
            </a:r>
            <a:r>
              <a:rPr lang="en-US" sz="1600" kern="0" dirty="0"/>
              <a:t> is particularly useful in UL-OFDMA. </a:t>
            </a:r>
          </a:p>
          <a:p>
            <a:pPr lvl="1"/>
            <a:r>
              <a:rPr lang="en-US" sz="1600" kern="0" dirty="0"/>
              <a:t>As shown in the following figure, STA1, STA2 and STA3 can all boost its transmit power by using </a:t>
            </a:r>
            <a:r>
              <a:rPr lang="en-US" sz="1600" kern="0" dirty="0" err="1"/>
              <a:t>dRU</a:t>
            </a:r>
            <a:r>
              <a:rPr lang="en-US" sz="1600" kern="0" dirty="0"/>
              <a:t>. </a:t>
            </a:r>
          </a:p>
          <a:p>
            <a:pPr lvl="1"/>
            <a:r>
              <a:rPr lang="en-US" sz="1600" kern="0" dirty="0"/>
              <a:t>Compared to using same size </a:t>
            </a:r>
            <a:r>
              <a:rPr lang="en-US" sz="1600" kern="0" dirty="0" err="1"/>
              <a:t>rRU</a:t>
            </a:r>
            <a:r>
              <a:rPr lang="en-US" sz="1600" kern="0" dirty="0"/>
              <a:t>, all the tones get higher transmit power and therefore overall spectrum efficiency is enhanced significantly. 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19D561F-E40A-DA74-8824-60C18BAB199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8931" y="2971800"/>
            <a:ext cx="6686550" cy="2988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14086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Rate vs Range Improvement by </a:t>
            </a:r>
            <a:r>
              <a:rPr lang="en-US" altLang="zh-TW" sz="2400" dirty="0" err="1">
                <a:solidFill>
                  <a:schemeClr val="tx1"/>
                </a:solidFill>
              </a:rPr>
              <a:t>dRU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606FE1B4-CD0B-50F9-D925-8A1ED2556B6B}"/>
              </a:ext>
            </a:extLst>
          </p:cNvPr>
          <p:cNvSpPr txBox="1"/>
          <p:nvPr/>
        </p:nvSpPr>
        <p:spPr>
          <a:xfrm>
            <a:off x="4022440" y="2255354"/>
            <a:ext cx="1246909" cy="263236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Rate vs Range</a:t>
            </a:r>
          </a:p>
        </p:txBody>
      </p:sp>
      <p:graphicFrame>
        <p:nvGraphicFramePr>
          <p:cNvPr id="3" name="Chart 2">
            <a:extLst>
              <a:ext uri="{FF2B5EF4-FFF2-40B4-BE49-F238E27FC236}">
                <a16:creationId xmlns:a16="http://schemas.microsoft.com/office/drawing/2014/main" id="{996D44F4-D28D-5638-7B2D-A8E53473E5A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7941342"/>
              </p:ext>
            </p:extLst>
          </p:nvPr>
        </p:nvGraphicFramePr>
        <p:xfrm>
          <a:off x="3581400" y="2438400"/>
          <a:ext cx="5275830" cy="34437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561F0254-1725-D38D-3A5A-FDACA370AAA8}"/>
              </a:ext>
            </a:extLst>
          </p:cNvPr>
          <p:cNvCxnSpPr>
            <a:cxnSpLocks/>
          </p:cNvCxnSpPr>
          <p:nvPr/>
        </p:nvCxnSpPr>
        <p:spPr>
          <a:xfrm>
            <a:off x="5210403" y="4594605"/>
            <a:ext cx="449179" cy="0"/>
          </a:xfrm>
          <a:prstGeom prst="straightConnector1">
            <a:avLst/>
          </a:prstGeom>
          <a:ln w="28575"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id="{C5A47131-9707-D54C-8521-BDE69BC75E3B}"/>
              </a:ext>
            </a:extLst>
          </p:cNvPr>
          <p:cNvCxnSpPr>
            <a:cxnSpLocks/>
          </p:cNvCxnSpPr>
          <p:nvPr/>
        </p:nvCxnSpPr>
        <p:spPr>
          <a:xfrm flipV="1">
            <a:off x="5452857" y="4338296"/>
            <a:ext cx="0" cy="531576"/>
          </a:xfrm>
          <a:prstGeom prst="straightConnector1">
            <a:avLst/>
          </a:prstGeom>
          <a:ln w="28575"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309B523C-14FD-7CF1-782C-70D81D68B1A6}"/>
              </a:ext>
            </a:extLst>
          </p:cNvPr>
          <p:cNvCxnSpPr>
            <a:cxnSpLocks/>
          </p:cNvCxnSpPr>
          <p:nvPr/>
        </p:nvCxnSpPr>
        <p:spPr>
          <a:xfrm>
            <a:off x="3050692" y="4259014"/>
            <a:ext cx="2320636" cy="256326"/>
          </a:xfrm>
          <a:prstGeom prst="straightConnector1">
            <a:avLst/>
          </a:prstGeom>
          <a:ln w="12700">
            <a:solidFill>
              <a:srgbClr val="FFC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866E0B89-720C-E0F9-CF66-35AA317445DD}"/>
              </a:ext>
            </a:extLst>
          </p:cNvPr>
          <p:cNvSpPr txBox="1"/>
          <p:nvPr/>
        </p:nvSpPr>
        <p:spPr>
          <a:xfrm>
            <a:off x="5902036" y="4001412"/>
            <a:ext cx="2424546" cy="602111"/>
          </a:xfrm>
          <a:prstGeom prst="rect">
            <a:avLst/>
          </a:prstGeom>
          <a:solidFill>
            <a:srgbClr val="FFC000"/>
          </a:solidFill>
        </p:spPr>
        <p:txBody>
          <a:bodyPr wrap="none" lIns="0" tIns="0" rIns="0" bIns="0" rtlCol="0">
            <a:noAutofit/>
          </a:bodyPr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200" b="1" dirty="0"/>
              <a:t>40% range increase @60Mbps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200" b="1" dirty="0"/>
              <a:t>~100% </a:t>
            </a:r>
            <a:r>
              <a:rPr lang="en-US" sz="1200" b="1" dirty="0" err="1"/>
              <a:t>Tput</a:t>
            </a:r>
            <a:r>
              <a:rPr lang="en-US" sz="1200" b="1" dirty="0"/>
              <a:t> increase @60m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en-US" sz="1200" b="1" dirty="0"/>
              <a:t>&gt; 40m range extension</a:t>
            </a:r>
          </a:p>
        </p:txBody>
      </p: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37E5F90A-D698-F449-BE7E-8C115285F353}"/>
              </a:ext>
            </a:extLst>
          </p:cNvPr>
          <p:cNvCxnSpPr/>
          <p:nvPr/>
        </p:nvCxnSpPr>
        <p:spPr>
          <a:xfrm>
            <a:off x="6338455" y="5306291"/>
            <a:ext cx="886691" cy="0"/>
          </a:xfrm>
          <a:prstGeom prst="straightConnector1">
            <a:avLst/>
          </a:prstGeom>
          <a:ln>
            <a:solidFill>
              <a:srgbClr val="FFC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BF4FE8F2-0BDF-70CB-CBAC-43651BA8FBDA}"/>
              </a:ext>
            </a:extLst>
          </p:cNvPr>
          <p:cNvSpPr txBox="1"/>
          <p:nvPr/>
        </p:nvSpPr>
        <p:spPr>
          <a:xfrm>
            <a:off x="4948705" y="3391272"/>
            <a:ext cx="354062" cy="22275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noAutofit/>
          </a:bodyPr>
          <a:lstStyle/>
          <a:p>
            <a:r>
              <a:rPr lang="en-US" b="1" dirty="0" err="1">
                <a:solidFill>
                  <a:srgbClr val="FF0000"/>
                </a:solidFill>
              </a:rPr>
              <a:t>dRU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8DAAA2F-7A61-877C-C525-7F3F02A5CE21}"/>
              </a:ext>
            </a:extLst>
          </p:cNvPr>
          <p:cNvSpPr txBox="1"/>
          <p:nvPr/>
        </p:nvSpPr>
        <p:spPr>
          <a:xfrm>
            <a:off x="4211011" y="3506048"/>
            <a:ext cx="354062" cy="222756"/>
          </a:xfrm>
          <a:prstGeom prst="rect">
            <a:avLst/>
          </a:prstGeom>
          <a:solidFill>
            <a:schemeClr val="bg1"/>
          </a:solidFill>
        </p:spPr>
        <p:txBody>
          <a:bodyPr wrap="none" lIns="0" tIns="0" rIns="0" bIns="0" rtlCol="0">
            <a:noAutofit/>
          </a:bodyPr>
          <a:lstStyle/>
          <a:p>
            <a:r>
              <a:rPr lang="en-US" b="1" dirty="0" err="1">
                <a:solidFill>
                  <a:srgbClr val="0000FF"/>
                </a:solidFill>
              </a:rPr>
              <a:t>rRU</a:t>
            </a:r>
            <a:endParaRPr lang="en-US" b="1" dirty="0">
              <a:solidFill>
                <a:srgbClr val="0000FF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C2E9CFC-761D-A41D-CFD7-8E374787ED16}"/>
              </a:ext>
            </a:extLst>
          </p:cNvPr>
          <p:cNvSpPr txBox="1"/>
          <p:nvPr/>
        </p:nvSpPr>
        <p:spPr>
          <a:xfrm>
            <a:off x="6612466" y="5279248"/>
            <a:ext cx="338667" cy="167212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r>
              <a:rPr lang="en-US" sz="1100" dirty="0"/>
              <a:t>40m</a:t>
            </a:r>
          </a:p>
        </p:txBody>
      </p:sp>
      <p:graphicFrame>
        <p:nvGraphicFramePr>
          <p:cNvPr id="14" name="Table 13">
            <a:extLst>
              <a:ext uri="{FF2B5EF4-FFF2-40B4-BE49-F238E27FC236}">
                <a16:creationId xmlns:a16="http://schemas.microsoft.com/office/drawing/2014/main" id="{5383AE51-5997-ED08-1E7B-2D7034A809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072836"/>
              </p:ext>
            </p:extLst>
          </p:nvPr>
        </p:nvGraphicFramePr>
        <p:xfrm>
          <a:off x="656548" y="2968792"/>
          <a:ext cx="2350839" cy="15465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0376">
                  <a:extLst>
                    <a:ext uri="{9D8B030D-6E8A-4147-A177-3AD203B41FA5}">
                      <a16:colId xmlns:a16="http://schemas.microsoft.com/office/drawing/2014/main" val="3586386629"/>
                    </a:ext>
                  </a:extLst>
                </a:gridCol>
                <a:gridCol w="586821">
                  <a:extLst>
                    <a:ext uri="{9D8B030D-6E8A-4147-A177-3AD203B41FA5}">
                      <a16:colId xmlns:a16="http://schemas.microsoft.com/office/drawing/2014/main" val="690979683"/>
                    </a:ext>
                  </a:extLst>
                </a:gridCol>
                <a:gridCol w="586821">
                  <a:extLst>
                    <a:ext uri="{9D8B030D-6E8A-4147-A177-3AD203B41FA5}">
                      <a16:colId xmlns:a16="http://schemas.microsoft.com/office/drawing/2014/main" val="3138203528"/>
                    </a:ext>
                  </a:extLst>
                </a:gridCol>
                <a:gridCol w="586821">
                  <a:extLst>
                    <a:ext uri="{9D8B030D-6E8A-4147-A177-3AD203B41FA5}">
                      <a16:colId xmlns:a16="http://schemas.microsoft.com/office/drawing/2014/main" val="3168929308"/>
                    </a:ext>
                  </a:extLst>
                </a:gridCol>
              </a:tblGrid>
              <a:tr h="19280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 Size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BW20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BW40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900" b="1" dirty="0"/>
                        <a:t>BW80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01351144"/>
                  </a:ext>
                </a:extLst>
              </a:tr>
              <a:tr h="35394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Power Boost (dB)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Power Boost (dB)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Power Boost (dB)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4957296"/>
                  </a:ext>
                </a:extLst>
              </a:tr>
              <a:tr h="192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RU26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8.13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11.14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61926838"/>
                  </a:ext>
                </a:extLst>
              </a:tr>
              <a:tr h="192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>
                          <a:effectLst/>
                        </a:rPr>
                        <a:t>RU52</a:t>
                      </a:r>
                      <a:endParaRPr lang="en-US" sz="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6.37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8.13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11.14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0559335"/>
                  </a:ext>
                </a:extLst>
              </a:tr>
              <a:tr h="192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RU106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3.56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6.37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8.13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3264890"/>
                  </a:ext>
                </a:extLst>
              </a:tr>
              <a:tr h="192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RU242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N/A</a:t>
                      </a:r>
                      <a:endParaRPr lang="en-US" sz="8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>
                          <a:effectLst/>
                        </a:rPr>
                        <a:t>2.69</a:t>
                      </a:r>
                      <a:endParaRPr lang="en-US" sz="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1" u="none" strike="noStrike" dirty="0">
                          <a:solidFill>
                            <a:srgbClr val="C00000"/>
                          </a:solidFill>
                          <a:effectLst/>
                        </a:rPr>
                        <a:t>5.12</a:t>
                      </a:r>
                      <a:endParaRPr lang="en-US" sz="1000" b="1" i="0" u="none" strike="noStrike" dirty="0">
                        <a:solidFill>
                          <a:srgbClr val="C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34962022"/>
                  </a:ext>
                </a:extLst>
              </a:tr>
              <a:tr h="1928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1" u="none" strike="noStrike" dirty="0">
                          <a:effectLst/>
                        </a:rPr>
                        <a:t>RU484</a:t>
                      </a:r>
                      <a:endParaRPr lang="en-US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N/A</a:t>
                      </a:r>
                      <a:endParaRPr lang="en-US" sz="8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solidFill>
                            <a:schemeClr val="bg1">
                              <a:lumMod val="65000"/>
                            </a:schemeClr>
                          </a:solidFill>
                          <a:effectLst/>
                        </a:rPr>
                        <a:t>N/A</a:t>
                      </a:r>
                      <a:endParaRPr lang="en-US" sz="800" b="0" i="0" u="none" strike="noStrike" dirty="0">
                        <a:solidFill>
                          <a:schemeClr val="bg1">
                            <a:lumMod val="65000"/>
                          </a:schemeClr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u="none" strike="noStrike" dirty="0">
                          <a:effectLst/>
                        </a:rPr>
                        <a:t>2.69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99435783"/>
                  </a:ext>
                </a:extLst>
              </a:tr>
            </a:tbl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ADFE8BBB-F190-F9F3-0333-15384645E4B3}"/>
              </a:ext>
            </a:extLst>
          </p:cNvPr>
          <p:cNvSpPr txBox="1"/>
          <p:nvPr/>
        </p:nvSpPr>
        <p:spPr>
          <a:xfrm>
            <a:off x="656548" y="2703302"/>
            <a:ext cx="1246909" cy="263236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/>
              <a:t>Power Boost</a:t>
            </a:r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0BAC116B-0976-965F-1B83-D35AA3441A52}"/>
              </a:ext>
            </a:extLst>
          </p:cNvPr>
          <p:cNvSpPr/>
          <p:nvPr/>
        </p:nvSpPr>
        <p:spPr>
          <a:xfrm>
            <a:off x="2415165" y="4131834"/>
            <a:ext cx="592221" cy="187037"/>
          </a:xfrm>
          <a:prstGeom prst="roundRect">
            <a:avLst/>
          </a:prstGeom>
          <a:noFill/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6DB15D4E-3BF9-479D-6AAF-1F1BE7C8E19F}"/>
              </a:ext>
            </a:extLst>
          </p:cNvPr>
          <p:cNvSpPr txBox="1"/>
          <p:nvPr/>
        </p:nvSpPr>
        <p:spPr>
          <a:xfrm>
            <a:off x="975713" y="4740096"/>
            <a:ext cx="1855487" cy="1065067"/>
          </a:xfrm>
          <a:prstGeom prst="rect">
            <a:avLst/>
          </a:prstGeom>
        </p:spPr>
        <p:txBody>
          <a:bodyPr wrap="none" lIns="0" tIns="0" rIns="0" bIns="0" rtlCol="0">
            <a:no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BW80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4 OFDMA UL users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242-tone RUs per user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D-NLOS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dirty="0"/>
              <a:t>2ss, 2T4R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3E8A0EE0-D614-5D48-8C75-8013DA33A33D}"/>
              </a:ext>
            </a:extLst>
          </p:cNvPr>
          <p:cNvSpPr txBox="1"/>
          <p:nvPr/>
        </p:nvSpPr>
        <p:spPr>
          <a:xfrm>
            <a:off x="304800" y="1213455"/>
            <a:ext cx="8839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Wi-Fi 8 will be aimed at Ultra-High Reliability, </a:t>
            </a:r>
            <a:r>
              <a:rPr lang="en-US" sz="1400" dirty="0" err="1"/>
              <a:t>RvR</a:t>
            </a:r>
            <a:r>
              <a:rPr lang="en-US" sz="1400" dirty="0"/>
              <a:t> enhancement is one of 11bn targets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Simulation results show the significant </a:t>
            </a:r>
            <a:r>
              <a:rPr lang="en-US" sz="1400" dirty="0" err="1"/>
              <a:t>RvR</a:t>
            </a:r>
            <a:r>
              <a:rPr lang="en-US" sz="1400" dirty="0"/>
              <a:t> improvement can be achieved by </a:t>
            </a:r>
            <a:r>
              <a:rPr lang="en-US" sz="1400" dirty="0" err="1"/>
              <a:t>dRU</a:t>
            </a:r>
            <a:r>
              <a:rPr lang="en-US" sz="1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74323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>
                <a:solidFill>
                  <a:schemeClr val="tx1"/>
                </a:solidFill>
              </a:rPr>
              <a:t>Optimal </a:t>
            </a:r>
            <a:r>
              <a:rPr lang="en-US" altLang="zh-TW" sz="2400" dirty="0" err="1">
                <a:solidFill>
                  <a:schemeClr val="tx1"/>
                </a:solidFill>
              </a:rPr>
              <a:t>dRU</a:t>
            </a:r>
            <a:r>
              <a:rPr lang="en-US" altLang="zh-TW" sz="2400" dirty="0">
                <a:solidFill>
                  <a:schemeClr val="tx1"/>
                </a:solidFill>
              </a:rPr>
              <a:t> Power Boost Gains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228600" y="1219200"/>
            <a:ext cx="8839200" cy="11695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For subcarrier spacing = 78.125kHz in 11ax/11be, there are about </a:t>
            </a:r>
            <a:r>
              <a:rPr lang="en-US" sz="1400" dirty="0">
                <a:sym typeface="Wingdings" pitchFamily="2" charset="2"/>
              </a:rPr>
              <a:t>ceil(1000/78.125)=13 tones in 1MHz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itchFamily="2" charset="2"/>
              </a:rPr>
              <a:t>The </a:t>
            </a:r>
            <a:r>
              <a:rPr lang="en-US" sz="1400" dirty="0" err="1">
                <a:sym typeface="Wingdings" pitchFamily="2" charset="2"/>
              </a:rPr>
              <a:t>dRU</a:t>
            </a:r>
            <a:r>
              <a:rPr lang="en-US" sz="1400" dirty="0">
                <a:sym typeface="Wingdings" pitchFamily="2" charset="2"/>
              </a:rPr>
              <a:t> distribution gain can be computed as: 10*log10(13/n), where n is the number of tones in 1MHz for a </a:t>
            </a:r>
            <a:r>
              <a:rPr lang="en-US" sz="1400" dirty="0" err="1">
                <a:sym typeface="Wingdings" pitchFamily="2" charset="2"/>
              </a:rPr>
              <a:t>dRU</a:t>
            </a:r>
            <a:endParaRPr lang="en-US" sz="1400" dirty="0">
              <a:sym typeface="Wingdings" pitchFamily="2" charset="2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itchFamily="2" charset="2"/>
              </a:rPr>
              <a:t>The max </a:t>
            </a:r>
            <a:r>
              <a:rPr lang="en-US" sz="1400" dirty="0" err="1">
                <a:sym typeface="Wingdings" pitchFamily="2" charset="2"/>
              </a:rPr>
              <a:t>dRU</a:t>
            </a:r>
            <a:r>
              <a:rPr lang="en-US" sz="1400" dirty="0">
                <a:sym typeface="Wingdings" pitchFamily="2" charset="2"/>
              </a:rPr>
              <a:t> power boost gain will be 10*log10(13/1) =11.14dB, i.e. 1 tone in 1MHz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>
                <a:sym typeface="Wingdings" pitchFamily="2" charset="2"/>
              </a:rPr>
              <a:t>The optimal power boost gain and minimum number of tones in 1MHz for a </a:t>
            </a:r>
            <a:r>
              <a:rPr lang="en-US" sz="1400" dirty="0" err="1">
                <a:sym typeface="Wingdings" pitchFamily="2" charset="2"/>
              </a:rPr>
              <a:t>dRU</a:t>
            </a:r>
            <a:r>
              <a:rPr lang="en-US" sz="1400" dirty="0">
                <a:sym typeface="Wingdings" pitchFamily="2" charset="2"/>
              </a:rPr>
              <a:t> over a distribution BW is given as below</a:t>
            </a:r>
            <a:endParaRPr lang="en-US" sz="1400" dirty="0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C39E8CCE-F103-9808-C27B-39EDC8811B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859537"/>
              </p:ext>
            </p:extLst>
          </p:nvPr>
        </p:nvGraphicFramePr>
        <p:xfrm>
          <a:off x="1371601" y="3048000"/>
          <a:ext cx="6400797" cy="220979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19143">
                  <a:extLst>
                    <a:ext uri="{9D8B030D-6E8A-4147-A177-3AD203B41FA5}">
                      <a16:colId xmlns:a16="http://schemas.microsoft.com/office/drawing/2014/main" val="1953354043"/>
                    </a:ext>
                  </a:extLst>
                </a:gridCol>
                <a:gridCol w="913609">
                  <a:extLst>
                    <a:ext uri="{9D8B030D-6E8A-4147-A177-3AD203B41FA5}">
                      <a16:colId xmlns:a16="http://schemas.microsoft.com/office/drawing/2014/main" val="3300509165"/>
                    </a:ext>
                  </a:extLst>
                </a:gridCol>
                <a:gridCol w="913609">
                  <a:extLst>
                    <a:ext uri="{9D8B030D-6E8A-4147-A177-3AD203B41FA5}">
                      <a16:colId xmlns:a16="http://schemas.microsoft.com/office/drawing/2014/main" val="1242605817"/>
                    </a:ext>
                  </a:extLst>
                </a:gridCol>
                <a:gridCol w="913609">
                  <a:extLst>
                    <a:ext uri="{9D8B030D-6E8A-4147-A177-3AD203B41FA5}">
                      <a16:colId xmlns:a16="http://schemas.microsoft.com/office/drawing/2014/main" val="3351417276"/>
                    </a:ext>
                  </a:extLst>
                </a:gridCol>
                <a:gridCol w="913609">
                  <a:extLst>
                    <a:ext uri="{9D8B030D-6E8A-4147-A177-3AD203B41FA5}">
                      <a16:colId xmlns:a16="http://schemas.microsoft.com/office/drawing/2014/main" val="197202204"/>
                    </a:ext>
                  </a:extLst>
                </a:gridCol>
                <a:gridCol w="913609">
                  <a:extLst>
                    <a:ext uri="{9D8B030D-6E8A-4147-A177-3AD203B41FA5}">
                      <a16:colId xmlns:a16="http://schemas.microsoft.com/office/drawing/2014/main" val="2510646583"/>
                    </a:ext>
                  </a:extLst>
                </a:gridCol>
                <a:gridCol w="913609">
                  <a:extLst>
                    <a:ext uri="{9D8B030D-6E8A-4147-A177-3AD203B41FA5}">
                      <a16:colId xmlns:a16="http://schemas.microsoft.com/office/drawing/2014/main" val="298333851"/>
                    </a:ext>
                  </a:extLst>
                </a:gridCol>
              </a:tblGrid>
              <a:tr h="224668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 Size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BW20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BW40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BW80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49096963"/>
                  </a:ext>
                </a:extLst>
              </a:tr>
              <a:tr h="41245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#Tone/MHz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Power Boost (dB)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#Tone/MHz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Power Boost (dB)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#Tone/MHz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Power Boost (dB)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54341648"/>
                  </a:ext>
                </a:extLst>
              </a:tr>
              <a:tr h="224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RU26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8.13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1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11.14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11.14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89394139"/>
                  </a:ext>
                </a:extLst>
              </a:tr>
              <a:tr h="224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>
                          <a:effectLst/>
                        </a:rPr>
                        <a:t>RU52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6.37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8.13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11.14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39343985"/>
                  </a:ext>
                </a:extLst>
              </a:tr>
              <a:tr h="224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RU106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3.56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6.37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8.13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57151224"/>
                  </a:ext>
                </a:extLst>
              </a:tr>
              <a:tr h="224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RU242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7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2.69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5.12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79780"/>
                  </a:ext>
                </a:extLst>
              </a:tr>
              <a:tr h="224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RU484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N/A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7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2.69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40227533"/>
                  </a:ext>
                </a:extLst>
              </a:tr>
              <a:tr h="224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RU996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N/A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1159274"/>
                  </a:ext>
                </a:extLst>
              </a:tr>
              <a:tr h="22466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1" u="none" strike="noStrike" dirty="0">
                          <a:effectLst/>
                        </a:rPr>
                        <a:t>RU2x996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N/A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N/A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N/A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42059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966366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sz="2400" dirty="0">
                <a:solidFill>
                  <a:schemeClr val="tx1"/>
                </a:solidFill>
              </a:rPr>
              <a:t>Distribution BW for </a:t>
            </a:r>
            <a:r>
              <a:rPr lang="en-US" sz="2400" dirty="0" err="1">
                <a:solidFill>
                  <a:schemeClr val="tx1"/>
                </a:solidFill>
              </a:rPr>
              <a:t>dRU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277355" y="1385084"/>
            <a:ext cx="8502164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 err="1"/>
              <a:t>dRU</a:t>
            </a:r>
            <a:r>
              <a:rPr lang="en-US" sz="1400" dirty="0"/>
              <a:t> transmission with distribution BW = 20MHz, 40MHz, 80MHz are proposed for 11bn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80MHz is mandatory BW for non-AP STAs in 11be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Smaller RU26/52 can be boosted with almost full distribution gain in 20/40/80MHz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dRU26 on BW40 and dRU52 on BW80 harvest the maximum 11dB power boost gains.  26-tone and 52-tone RUs distributed over wider BW beyond 80MHz will not further benefit power boost gains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Distribution on 20/40MHz allows </a:t>
            </a:r>
            <a:r>
              <a:rPr lang="en-US" sz="1400" dirty="0" err="1"/>
              <a:t>dRU</a:t>
            </a:r>
            <a:r>
              <a:rPr lang="en-US" sz="1400" dirty="0"/>
              <a:t> transmission with punctured mode in 80MHz subblock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Not support </a:t>
            </a:r>
            <a:r>
              <a:rPr lang="en-US" sz="1400" dirty="0" err="1"/>
              <a:t>dRU</a:t>
            </a:r>
            <a:r>
              <a:rPr lang="en-US" sz="1400" dirty="0"/>
              <a:t> over 60(=20+40)MHz</a:t>
            </a:r>
          </a:p>
          <a:p>
            <a:pPr marL="742950" lvl="1" indent="-285750">
              <a:buFontTx/>
              <a:buChar char="-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80MHz operation STA in wider BW160/320 can perform </a:t>
            </a:r>
            <a:r>
              <a:rPr lang="en-US" sz="1400" dirty="0" err="1"/>
              <a:t>dRU</a:t>
            </a:r>
            <a:r>
              <a:rPr lang="en-US" sz="1400" dirty="0"/>
              <a:t> transmission on 80MHz subblock basis, fits well with 80MHz distribution BW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Non-AP STA can transmit regular 242/484/996-tone RUs in 80MHz with 12~18dBm,  Each 80MHz frequency subblock either uses larger regular RUs/MRUs or distributed tone RUs (</a:t>
            </a:r>
            <a:r>
              <a:rPr lang="en-US" sz="1400" dirty="0" err="1"/>
              <a:t>dRUs</a:t>
            </a:r>
            <a:r>
              <a:rPr lang="en-US" sz="1400" dirty="0"/>
              <a:t>)</a:t>
            </a:r>
          </a:p>
          <a:p>
            <a:pPr marL="742950" lvl="1" indent="-285750">
              <a:buFontTx/>
              <a:buChar char="-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Per-80MHz signaling makes it more flexible to enable </a:t>
            </a:r>
            <a:r>
              <a:rPr lang="en-US" sz="1400" dirty="0" err="1"/>
              <a:t>dRU</a:t>
            </a:r>
            <a:r>
              <a:rPr lang="en-US" sz="1400" dirty="0"/>
              <a:t> distribution up to 80MHz</a:t>
            </a:r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7697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4"/>
          <p:cNvSpPr>
            <a:spLocks noGrp="1"/>
          </p:cNvSpPr>
          <p:nvPr>
            <p:ph type="title"/>
          </p:nvPr>
        </p:nvSpPr>
        <p:spPr>
          <a:xfrm>
            <a:off x="422054" y="735434"/>
            <a:ext cx="8218488" cy="313110"/>
          </a:xfrm>
        </p:spPr>
        <p:txBody>
          <a:bodyPr>
            <a:noAutofit/>
          </a:bodyPr>
          <a:lstStyle/>
          <a:p>
            <a:r>
              <a:rPr lang="en-US" altLang="zh-TW" sz="2400" dirty="0" err="1">
                <a:solidFill>
                  <a:schemeClr val="tx1"/>
                </a:solidFill>
              </a:rPr>
              <a:t>dRU</a:t>
            </a:r>
            <a:r>
              <a:rPr lang="en-US" altLang="zh-TW" sz="2400" dirty="0">
                <a:solidFill>
                  <a:schemeClr val="tx1"/>
                </a:solidFill>
              </a:rPr>
              <a:t> Size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D61182B-D4F7-4C9E-9FEF-FBD6D72C6B5D}"/>
              </a:ext>
            </a:extLst>
          </p:cNvPr>
          <p:cNvSpPr txBox="1"/>
          <p:nvPr/>
        </p:nvSpPr>
        <p:spPr>
          <a:xfrm>
            <a:off x="320918" y="1164134"/>
            <a:ext cx="8502164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We propose that </a:t>
            </a:r>
            <a:r>
              <a:rPr lang="en-US" sz="1400" dirty="0" err="1"/>
              <a:t>dRU</a:t>
            </a:r>
            <a:r>
              <a:rPr lang="en-US" sz="1400" dirty="0"/>
              <a:t> only supports the same set of RU sizes as </a:t>
            </a:r>
            <a:r>
              <a:rPr lang="en-US" sz="1400" dirty="0" err="1"/>
              <a:t>rRU</a:t>
            </a:r>
            <a:r>
              <a:rPr lang="en-US" sz="1400" dirty="0"/>
              <a:t>, i.e. 26-tone, 52-tone, 106-tone, 242-tone, 484-tone RU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Different </a:t>
            </a:r>
            <a:r>
              <a:rPr lang="en-US" sz="1400" dirty="0" err="1"/>
              <a:t>dRU</a:t>
            </a:r>
            <a:r>
              <a:rPr lang="en-US" sz="1400" dirty="0"/>
              <a:t> size can be supported for different distribution BW, but only supports the most useful </a:t>
            </a:r>
            <a:r>
              <a:rPr lang="en-US" sz="1400" dirty="0" err="1"/>
              <a:t>dRU</a:t>
            </a:r>
            <a:r>
              <a:rPr lang="en-US" sz="1400" dirty="0"/>
              <a:t> size to reduce implementation &amp; testing complexity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For distribution BW 20MHz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26/52/106-tone </a:t>
            </a:r>
            <a:r>
              <a:rPr lang="en-US" sz="1400" dirty="0" err="1"/>
              <a:t>dRU</a:t>
            </a:r>
            <a:r>
              <a:rPr lang="en-US" sz="1400" dirty="0"/>
              <a:t> can be supported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No distribution gain for 242-tone RU on BW20</a:t>
            </a:r>
          </a:p>
          <a:p>
            <a:pPr marL="742950" lvl="1" indent="-285750">
              <a:buFontTx/>
              <a:buChar char="-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For distribution BW40MHz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26/52/106/242-tone </a:t>
            </a:r>
            <a:r>
              <a:rPr lang="en-US" sz="1400" dirty="0" err="1"/>
              <a:t>dRU</a:t>
            </a:r>
            <a:r>
              <a:rPr lang="en-US" sz="1400" dirty="0"/>
              <a:t> can be supported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No distribution gain for 484-tone RU on BW40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For distribution BW80MHz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52/106/242/484-tone </a:t>
            </a:r>
            <a:r>
              <a:rPr lang="en-US" sz="1400" dirty="0" err="1"/>
              <a:t>dRU</a:t>
            </a:r>
            <a:r>
              <a:rPr lang="en-US" sz="1400" dirty="0"/>
              <a:t> will be supported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Both 26-tone and 52-tone </a:t>
            </a:r>
            <a:r>
              <a:rPr lang="en-US" sz="1400" dirty="0" err="1"/>
              <a:t>dRU</a:t>
            </a:r>
            <a:r>
              <a:rPr lang="en-US" sz="1400" dirty="0"/>
              <a:t> achieve maximum power boost gain of ~11dB, but dRU52 can transmit 3dB higher power than dRU26.  AP may be better schedule dRU52 instead of dRU26 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No distribution gain for 996-tone RU on BW40</a:t>
            </a:r>
          </a:p>
          <a:p>
            <a:pPr marL="742950" lvl="1" indent="-285750">
              <a:buFontTx/>
              <a:buChar char="-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Distribution of MRU(52+26) &amp; MRU(106+26) can achieve marginal benefit, but could add implementation complexity   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E.g. 8.13dB gain for </a:t>
            </a:r>
            <a:r>
              <a:rPr lang="en-US" sz="1400" dirty="0" err="1"/>
              <a:t>dMRU</a:t>
            </a:r>
            <a:r>
              <a:rPr lang="en-US" sz="1400" dirty="0"/>
              <a:t>(52+26) on 80MHz vs 8.05dB gain for dRU106 on 80MHz</a:t>
            </a:r>
          </a:p>
          <a:p>
            <a:pPr marL="742950" lvl="1" indent="-285750">
              <a:buFontTx/>
              <a:buChar char="-"/>
            </a:pPr>
            <a:r>
              <a:rPr lang="en-US" sz="1400" dirty="0"/>
              <a:t>Channel smoothing for </a:t>
            </a:r>
            <a:r>
              <a:rPr lang="en-US" sz="1400" dirty="0" err="1"/>
              <a:t>dMRU</a:t>
            </a:r>
            <a:r>
              <a:rPr lang="en-US" sz="1400" dirty="0"/>
              <a:t> will be more complicated than </a:t>
            </a:r>
            <a:r>
              <a:rPr lang="en-US" sz="1400" dirty="0" err="1"/>
              <a:t>dRU</a:t>
            </a:r>
            <a:endParaRPr lang="en-US" sz="1400" dirty="0"/>
          </a:p>
          <a:p>
            <a:pPr marL="742950" lvl="1" indent="-285750">
              <a:buFontTx/>
              <a:buChar char="-"/>
            </a:pPr>
            <a:r>
              <a:rPr lang="en-US" sz="1400" dirty="0"/>
              <a:t>Prefer not to support </a:t>
            </a:r>
            <a:r>
              <a:rPr lang="en-US" sz="1400" dirty="0" err="1"/>
              <a:t>dMRU</a:t>
            </a:r>
            <a:endParaRPr lang="en-US" sz="1400" dirty="0"/>
          </a:p>
          <a:p>
            <a:pPr marL="742950" lvl="1" indent="-285750">
              <a:buFontTx/>
              <a:buChar char="-"/>
            </a:pPr>
            <a:endParaRPr lang="en-US" sz="1400" dirty="0"/>
          </a:p>
          <a:p>
            <a:pPr marL="742950" lvl="1" indent="-285750">
              <a:buFontTx/>
              <a:buChar char="-"/>
            </a:pPr>
            <a:endParaRPr lang="en-US" sz="1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400" dirty="0"/>
          </a:p>
        </p:txBody>
      </p:sp>
      <p:sp>
        <p:nvSpPr>
          <p:cNvPr id="16" name="Footer Placeholder 3">
            <a:extLst>
              <a:ext uri="{FF2B5EF4-FFF2-40B4-BE49-F238E27FC236}">
                <a16:creationId xmlns:a16="http://schemas.microsoft.com/office/drawing/2014/main" id="{591655A6-DF91-4F95-9AAF-F29574B0C0B0}"/>
              </a:ext>
            </a:extLst>
          </p:cNvPr>
          <p:cNvSpPr txBox="1">
            <a:spLocks/>
          </p:cNvSpPr>
          <p:nvPr/>
        </p:nvSpPr>
        <p:spPr>
          <a:xfrm>
            <a:off x="6324600" y="6475413"/>
            <a:ext cx="2219325" cy="1539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altLang="ko-KR"/>
              <a:t>Shengquan Hu, Mediatek Inc.</a:t>
            </a:r>
            <a:endParaRPr lang="en-US" altLang="ko-KR" dirty="0"/>
          </a:p>
        </p:txBody>
      </p:sp>
      <p:sp>
        <p:nvSpPr>
          <p:cNvPr id="17" name="Slide Number Placeholder 4">
            <a:extLst>
              <a:ext uri="{FF2B5EF4-FFF2-40B4-BE49-F238E27FC236}">
                <a16:creationId xmlns:a16="http://schemas.microsoft.com/office/drawing/2014/main" id="{63C0D414-434B-4F0D-9058-8B186B04A77F}"/>
              </a:ext>
            </a:extLst>
          </p:cNvPr>
          <p:cNvSpPr txBox="1">
            <a:spLocks/>
          </p:cNvSpPr>
          <p:nvPr/>
        </p:nvSpPr>
        <p:spPr>
          <a:xfrm>
            <a:off x="4191794" y="6475413"/>
            <a:ext cx="760412" cy="230187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sz="1200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>
              <a:defRPr/>
            </a:pPr>
            <a:r>
              <a:rPr lang="en-US" dirty="0"/>
              <a:t>Slide </a:t>
            </a:r>
            <a:fld id="{C1789BC7-C074-42CC-ADF8-5107DF6BD1C1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116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113772</TotalTime>
  <Words>2303</Words>
  <Application>Microsoft Office PowerPoint</Application>
  <PresentationFormat>On-screen Show (4:3)</PresentationFormat>
  <Paragraphs>422</Paragraphs>
  <Slides>19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4" baseType="lpstr">
      <vt:lpstr>Arial</vt:lpstr>
      <vt:lpstr>Calibri</vt:lpstr>
      <vt:lpstr>Times New Roman</vt:lpstr>
      <vt:lpstr>Wingdings</vt:lpstr>
      <vt:lpstr>802-11-Submission</vt:lpstr>
      <vt:lpstr>High-Level Perspectives on Distributed Tone RU for 11bn</vt:lpstr>
      <vt:lpstr>Introduction</vt:lpstr>
      <vt:lpstr>6GHz Spectrum and PSD Requirement</vt:lpstr>
      <vt:lpstr>Distributed Tone RU (dRU) for Power Boost in 6GHz LPI</vt:lpstr>
      <vt:lpstr>Distributed-Tone Resource Units (dRU) in UL-OFDMA</vt:lpstr>
      <vt:lpstr>Rate vs Range Improvement by dRU</vt:lpstr>
      <vt:lpstr>Optimal dRU Power Boost Gains</vt:lpstr>
      <vt:lpstr>Distribution BW for dRU</vt:lpstr>
      <vt:lpstr>dRU Size</vt:lpstr>
      <vt:lpstr>dRU Operation Mode</vt:lpstr>
      <vt:lpstr>dRU Operation Mode</vt:lpstr>
      <vt:lpstr>Summary</vt:lpstr>
      <vt:lpstr>Straw Poll #1</vt:lpstr>
      <vt:lpstr>Straw Poll #2</vt:lpstr>
      <vt:lpstr>Straw Poll #3</vt:lpstr>
      <vt:lpstr>Straw Poll #4</vt:lpstr>
      <vt:lpstr>Straw Poll #5</vt:lpstr>
      <vt:lpstr>Straw Poll #6</vt:lpstr>
      <vt:lpstr>Straw Poll #7</vt:lpstr>
    </vt:vector>
  </TitlesOfParts>
  <Company>Mediatek Inc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EHT Tone Plans and Tone Mapper</dc:title>
  <dc:creator>Jianhan Liu</dc:creator>
  <cp:lastModifiedBy>Shengquan Hu</cp:lastModifiedBy>
  <cp:revision>969</cp:revision>
  <cp:lastPrinted>1998-02-10T13:28:06Z</cp:lastPrinted>
  <dcterms:created xsi:type="dcterms:W3CDTF">2007-05-21T21:00:37Z</dcterms:created>
  <dcterms:modified xsi:type="dcterms:W3CDTF">2023-11-14T00:11:31Z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  <property fmtid="{D5CDD505-2E9C-101B-9397-08002B2CF9AE}" pid="3" name="MSIP_Label_83bcef13-7cac-433f-ba1d-47a323951816_Enabled">
    <vt:lpwstr>true</vt:lpwstr>
  </property>
  <property fmtid="{D5CDD505-2E9C-101B-9397-08002B2CF9AE}" pid="4" name="MSIP_Label_83bcef13-7cac-433f-ba1d-47a323951816_SetDate">
    <vt:lpwstr>2022-11-28T23:02:32Z</vt:lpwstr>
  </property>
  <property fmtid="{D5CDD505-2E9C-101B-9397-08002B2CF9AE}" pid="5" name="MSIP_Label_83bcef13-7cac-433f-ba1d-47a323951816_Method">
    <vt:lpwstr>Privileged</vt:lpwstr>
  </property>
  <property fmtid="{D5CDD505-2E9C-101B-9397-08002B2CF9AE}" pid="6" name="MSIP_Label_83bcef13-7cac-433f-ba1d-47a323951816_Name">
    <vt:lpwstr>MTK_Unclassified</vt:lpwstr>
  </property>
  <property fmtid="{D5CDD505-2E9C-101B-9397-08002B2CF9AE}" pid="7" name="MSIP_Label_83bcef13-7cac-433f-ba1d-47a323951816_SiteId">
    <vt:lpwstr>a7687ede-7a6b-4ef6-bace-642f677fbe31</vt:lpwstr>
  </property>
  <property fmtid="{D5CDD505-2E9C-101B-9397-08002B2CF9AE}" pid="8" name="MSIP_Label_83bcef13-7cac-433f-ba1d-47a323951816_ActionId">
    <vt:lpwstr>594ac713-ed2d-4529-ace9-aee2509cd8c0</vt:lpwstr>
  </property>
  <property fmtid="{D5CDD505-2E9C-101B-9397-08002B2CF9AE}" pid="9" name="MSIP_Label_83bcef13-7cac-433f-ba1d-47a323951816_ContentBits">
    <vt:lpwstr>0</vt:lpwstr>
  </property>
</Properties>
</file>