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1"/>
  </p:notesMasterIdLst>
  <p:handoutMasterIdLst>
    <p:handoutMasterId r:id="rId12"/>
  </p:handoutMasterIdLst>
  <p:sldIdLst>
    <p:sldId id="287" r:id="rId7"/>
    <p:sldId id="335" r:id="rId8"/>
    <p:sldId id="355" r:id="rId9"/>
    <p:sldId id="34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64" d="100"/>
          <a:sy n="64" d="100"/>
        </p:scale>
        <p:origin x="8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3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</a:t>
            </a:r>
            <a:r>
              <a:rPr lang="en-US" sz="1800" b="1" dirty="0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Nov 2023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HT C</a:t>
            </a:r>
            <a:r>
              <a:rPr lang="en-US" altLang="zh-CN" dirty="0" smtClean="0"/>
              <a:t>ontrol field expansion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2023-11-10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765128"/>
              </p:ext>
            </p:extLst>
          </p:nvPr>
        </p:nvGraphicFramePr>
        <p:xfrm>
          <a:off x="1576810" y="3322233"/>
          <a:ext cx="9631363" cy="442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Document" r:id="rId4" imgW="9612588" imgH="4440117" progId="Word.Document.8">
                  <p:embed/>
                </p:oleObj>
              </mc:Choice>
              <mc:Fallback>
                <p:oleObj name="Document" r:id="rId4" imgW="9612588" imgH="4440117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810" y="3322233"/>
                        <a:ext cx="9631363" cy="4424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2300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HT Control field and A-Control subfield are useful.</a:t>
            </a:r>
          </a:p>
          <a:p>
            <a:pPr marL="342900" lvl="1" indent="-342900">
              <a:buChar char="•"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Only  </a:t>
            </a:r>
            <a:r>
              <a:rPr lang="en-US" altLang="zh-CN" sz="1800" b="1" dirty="0">
                <a:ea typeface="+mn-ea"/>
                <a:cs typeface="+mn-cs"/>
              </a:rPr>
              <a:t>5 A-Control IDs are reserved for future usage.</a:t>
            </a:r>
          </a:p>
          <a:p>
            <a:pPr lvl="1"/>
            <a:r>
              <a:rPr lang="en-US" altLang="zh-CN" sz="1600" dirty="0" smtClean="0"/>
              <a:t>Expansion with the reserved A-Control ID ONES leads to overhead and complexity.</a:t>
            </a:r>
            <a:endParaRPr lang="en-US" sz="1600" dirty="0"/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for A-Control field expansion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2229759"/>
          </a:xfrm>
        </p:spPr>
        <p:txBody>
          <a:bodyPr/>
          <a:lstStyle/>
          <a:p>
            <a:r>
              <a:rPr lang="en-US" sz="1800" dirty="0" smtClean="0"/>
              <a:t>Retry subfield is reserved in frames that are not non-A-MPDUs and under a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agreement. </a:t>
            </a:r>
          </a:p>
          <a:p>
            <a:pPr lvl="1"/>
            <a:r>
              <a:rPr lang="en-US" sz="1600" dirty="0" smtClean="0"/>
              <a:t>Most of exchanged frames </a:t>
            </a:r>
            <a:r>
              <a:rPr lang="en-US" altLang="zh-CN" sz="1600" dirty="0" smtClean="0"/>
              <a:t>in UHR </a:t>
            </a:r>
            <a:r>
              <a:rPr lang="en-US" sz="1600" dirty="0" smtClean="0"/>
              <a:t>are frames that are not non-A-MPDUs and under a block </a:t>
            </a:r>
            <a:r>
              <a:rPr lang="en-US" sz="1600" dirty="0" err="1" smtClean="0"/>
              <a:t>ack</a:t>
            </a:r>
            <a:r>
              <a:rPr lang="en-US" sz="1600" dirty="0" smtClean="0"/>
              <a:t> agreement.</a:t>
            </a:r>
          </a:p>
          <a:p>
            <a:pPr lvl="1"/>
            <a:r>
              <a:rPr lang="en-US" sz="1600" dirty="0" smtClean="0"/>
              <a:t>It is possible for other frames in UHR to check whether they are retransmissions or not, regardless Retry subfield.</a:t>
            </a:r>
            <a:endParaRPr lang="en-US" sz="1600" dirty="0"/>
          </a:p>
          <a:p>
            <a:endParaRPr lang="en-US" sz="1800" dirty="0" smtClean="0"/>
          </a:p>
          <a:p>
            <a:r>
              <a:rPr lang="en-US" sz="1800" dirty="0" smtClean="0"/>
              <a:t>Retry subfield can be leveraged for A-Control field expansion. </a:t>
            </a:r>
          </a:p>
          <a:p>
            <a:pPr lvl="1"/>
            <a:r>
              <a:rPr lang="en-US" sz="1600" dirty="0" smtClean="0"/>
              <a:t>If Retry subfield is equal to 0, it is HT Control field.</a:t>
            </a:r>
          </a:p>
          <a:p>
            <a:pPr lvl="1"/>
            <a:r>
              <a:rPr lang="en-US" sz="1600" dirty="0" smtClean="0"/>
              <a:t>If Retry subfield is equal to 1,  </a:t>
            </a:r>
            <a:r>
              <a:rPr lang="en-US" sz="1600" dirty="0"/>
              <a:t>it is </a:t>
            </a:r>
            <a:r>
              <a:rPr lang="en-US" sz="1600" dirty="0" smtClean="0"/>
              <a:t>A-Control Expansion field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613439"/>
              </p:ext>
            </p:extLst>
          </p:nvPr>
        </p:nvGraphicFramePr>
        <p:xfrm>
          <a:off x="2004970" y="4343710"/>
          <a:ext cx="5176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668">
                  <a:extLst>
                    <a:ext uri="{9D8B030D-6E8A-4147-A177-3AD203B41FA5}">
                      <a16:colId xmlns:a16="http://schemas.microsoft.com/office/drawing/2014/main" val="127424893"/>
                    </a:ext>
                  </a:extLst>
                </a:gridCol>
                <a:gridCol w="862668">
                  <a:extLst>
                    <a:ext uri="{9D8B030D-6E8A-4147-A177-3AD203B41FA5}">
                      <a16:colId xmlns:a16="http://schemas.microsoft.com/office/drawing/2014/main" val="2184043031"/>
                    </a:ext>
                  </a:extLst>
                </a:gridCol>
                <a:gridCol w="862668">
                  <a:extLst>
                    <a:ext uri="{9D8B030D-6E8A-4147-A177-3AD203B41FA5}">
                      <a16:colId xmlns:a16="http://schemas.microsoft.com/office/drawing/2014/main" val="3473849297"/>
                    </a:ext>
                  </a:extLst>
                </a:gridCol>
                <a:gridCol w="862668">
                  <a:extLst>
                    <a:ext uri="{9D8B030D-6E8A-4147-A177-3AD203B41FA5}">
                      <a16:colId xmlns:a16="http://schemas.microsoft.com/office/drawing/2014/main" val="222363212"/>
                    </a:ext>
                  </a:extLst>
                </a:gridCol>
                <a:gridCol w="862668">
                  <a:extLst>
                    <a:ext uri="{9D8B030D-6E8A-4147-A177-3AD203B41FA5}">
                      <a16:colId xmlns:a16="http://schemas.microsoft.com/office/drawing/2014/main" val="3779521697"/>
                    </a:ext>
                  </a:extLst>
                </a:gridCol>
                <a:gridCol w="862668">
                  <a:extLst>
                    <a:ext uri="{9D8B030D-6E8A-4147-A177-3AD203B41FA5}">
                      <a16:colId xmlns:a16="http://schemas.microsoft.com/office/drawing/2014/main" val="3679816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PV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Type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Retry=0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+HTC=1</a:t>
                      </a:r>
                      <a:endParaRPr lang="en-US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9198"/>
              </p:ext>
            </p:extLst>
          </p:nvPr>
        </p:nvGraphicFramePr>
        <p:xfrm>
          <a:off x="7180978" y="4074470"/>
          <a:ext cx="31878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605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  <a:gridCol w="1062605">
                  <a:extLst>
                    <a:ext uri="{9D8B030D-6E8A-4147-A177-3AD203B41FA5}">
                      <a16:colId xmlns:a16="http://schemas.microsoft.com/office/drawing/2014/main" val="1798755628"/>
                    </a:ext>
                  </a:extLst>
                </a:gridCol>
                <a:gridCol w="1062605">
                  <a:extLst>
                    <a:ext uri="{9D8B030D-6E8A-4147-A177-3AD203B41FA5}">
                      <a16:colId xmlns:a16="http://schemas.microsoft.com/office/drawing/2014/main" val="2227791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Duration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…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HT Control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29129"/>
              </p:ext>
            </p:extLst>
          </p:nvPr>
        </p:nvGraphicFramePr>
        <p:xfrm>
          <a:off x="2004970" y="5435678"/>
          <a:ext cx="5177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901">
                  <a:extLst>
                    <a:ext uri="{9D8B030D-6E8A-4147-A177-3AD203B41FA5}">
                      <a16:colId xmlns:a16="http://schemas.microsoft.com/office/drawing/2014/main" val="127424893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184043031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4738492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22363212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7795216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679816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PV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Type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Retry=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+HTC=1</a:t>
                      </a:r>
                      <a:endParaRPr lang="en-US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0402"/>
              </p:ext>
            </p:extLst>
          </p:nvPr>
        </p:nvGraphicFramePr>
        <p:xfrm>
          <a:off x="7182376" y="5227398"/>
          <a:ext cx="318641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3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1798755628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2227791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Duration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…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A-Control Expansion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1556781"/>
          </a:xfrm>
        </p:spPr>
        <p:txBody>
          <a:bodyPr/>
          <a:lstStyle/>
          <a:p>
            <a:r>
              <a:rPr lang="en-US" altLang="zh-CN" sz="1800" dirty="0" smtClean="0"/>
              <a:t>A-Control Expansion field indicated by Retry subfield is proposed. </a:t>
            </a:r>
          </a:p>
          <a:p>
            <a:pPr lvl="1"/>
            <a:r>
              <a:rPr lang="en-US" altLang="zh-CN" sz="1800" dirty="0" smtClean="0"/>
              <a:t>Easier and no overhead.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485f1d-aa39-44dc-9c7d-ec1e296eeb56"/>
    <ds:schemaRef ds:uri="71c5aaf6-e6ce-465b-b873-5148d2a4c10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12417</TotalTime>
  <Words>212</Words>
  <Application>Microsoft Office PowerPoint</Application>
  <PresentationFormat>宽屏</PresentationFormat>
  <Paragraphs>48</Paragraphs>
  <Slides>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Document</vt:lpstr>
      <vt:lpstr>HT Control field expansion</vt:lpstr>
      <vt:lpstr>Background</vt:lpstr>
      <vt:lpstr>Another way for A-Control field expansion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顾祥新 (Xiangxin Gu)</cp:lastModifiedBy>
  <cp:revision>267</cp:revision>
  <dcterms:created xsi:type="dcterms:W3CDTF">2020-11-25T01:30:38Z</dcterms:created>
  <dcterms:modified xsi:type="dcterms:W3CDTF">2023-11-11T00:18:54Z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