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7" r:id="rId2"/>
    <p:sldId id="346" r:id="rId3"/>
    <p:sldId id="379" r:id="rId4"/>
    <p:sldId id="446" r:id="rId5"/>
    <p:sldId id="472" r:id="rId6"/>
    <p:sldId id="471" r:id="rId7"/>
    <p:sldId id="451" r:id="rId8"/>
    <p:sldId id="447" r:id="rId9"/>
    <p:sldId id="473" r:id="rId10"/>
    <p:sldId id="474" r:id="rId11"/>
    <p:sldId id="359" r:id="rId12"/>
    <p:sldId id="443" r:id="rId13"/>
    <p:sldId id="445" r:id="rId14"/>
  </p:sldIdLst>
  <p:sldSz cx="12190413" cy="6859588"/>
  <p:notesSz cx="6934200" cy="92805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97799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95599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493398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991197" algn="l" rtl="0" fontAlgn="base">
      <a:spcBef>
        <a:spcPct val="0"/>
      </a:spcBef>
      <a:spcAft>
        <a:spcPct val="0"/>
      </a:spcAft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488997" algn="l" defTabSz="497799" rtl="0" eaLnBrk="1" latinLnBrk="0" hangingPunct="1"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986796" algn="l" defTabSz="497799" rtl="0" eaLnBrk="1" latinLnBrk="0" hangingPunct="1"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484596" algn="l" defTabSz="497799" rtl="0" eaLnBrk="1" latinLnBrk="0" hangingPunct="1"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982395" algn="l" defTabSz="497799" rtl="0" eaLnBrk="1" latinLnBrk="0" hangingPunct="1">
      <a:defRPr sz="13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Cover Page" id="{7E367D55-C77A-3F4F-941C-92F6A234F7F7}">
          <p14:sldIdLst>
            <p14:sldId id="287"/>
          </p14:sldIdLst>
        </p14:section>
        <p14:section name="Presentation" id="{423C3B5B-A901-8240-AD93-EF2BDAB31CDF}">
          <p14:sldIdLst>
            <p14:sldId id="346"/>
            <p14:sldId id="379"/>
            <p14:sldId id="446"/>
            <p14:sldId id="472"/>
            <p14:sldId id="471"/>
            <p14:sldId id="451"/>
            <p14:sldId id="447"/>
            <p14:sldId id="473"/>
            <p14:sldId id="474"/>
            <p14:sldId id="359"/>
            <p14:sldId id="443"/>
            <p14:sldId id="4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illy Verso" initials="BV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15" autoAdjust="0"/>
    <p:restoredTop sz="96424" autoAdjust="0"/>
  </p:normalViewPr>
  <p:slideViewPr>
    <p:cSldViewPr>
      <p:cViewPr varScale="1">
        <p:scale>
          <a:sx n="92" d="100"/>
          <a:sy n="92" d="100"/>
        </p:scale>
        <p:origin x="81" y="123"/>
      </p:cViewPr>
      <p:guideLst>
        <p:guide orient="horz" pos="2160"/>
        <p:guide pos="2880"/>
        <p:guide orient="horz" pos="2161"/>
        <p:guide pos="3840"/>
      </p:guideLst>
    </p:cSldViewPr>
  </p:slideViewPr>
  <p:outlineViewPr>
    <p:cViewPr>
      <p:scale>
        <a:sx n="33" d="100"/>
        <a:sy n="33" d="100"/>
      </p:scale>
      <p:origin x="0" y="245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312" y="-120"/>
      </p:cViewPr>
      <p:guideLst>
        <p:guide orient="horz" pos="2923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544888" y="177800"/>
            <a:ext cx="2693987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802.15-&lt;15-09-0758-00-004e&gt;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95325" y="177800"/>
            <a:ext cx="230981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&lt;month year&gt;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4160838" y="8982075"/>
            <a:ext cx="2157412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000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&lt;Pat Kinney&gt;, &lt;Kinney Consulting LLC&gt;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2697163" y="8982075"/>
            <a:ext cx="1385887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ctr" defTabSz="933450" eaLnBrk="0" hangingPunct="0">
              <a:defRPr sz="1000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A02D7F57-CF25-5744-BB38-A746692E522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693738" y="387350"/>
            <a:ext cx="55467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693738" y="8982075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933450" eaLnBrk="0" hangingPunct="0"/>
            <a:r>
              <a:rPr lang="en-US" dirty="0"/>
              <a:t>Submission</a:t>
            </a:r>
          </a:p>
        </p:txBody>
      </p:sp>
      <p:sp>
        <p:nvSpPr>
          <p:cNvPr id="13320" name="Line 8"/>
          <p:cNvSpPr>
            <a:spLocks noChangeShapeType="1"/>
          </p:cNvSpPr>
          <p:nvPr/>
        </p:nvSpPr>
        <p:spPr bwMode="auto">
          <a:xfrm>
            <a:off x="693738" y="8970963"/>
            <a:ext cx="57007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3264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467100" y="98425"/>
            <a:ext cx="28146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 sz="1400" b="1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doc.: IEEE 802.15-&lt;15-09-0758-00-004e&gt;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654050" y="98425"/>
            <a:ext cx="273685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33450" eaLnBrk="0" hangingPunct="0">
              <a:defRPr sz="1400" b="1"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&lt;month year&gt;</a:t>
            </a:r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5763" y="701675"/>
            <a:ext cx="6162675" cy="34686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408488"/>
            <a:ext cx="5086350" cy="417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662" tIns="46038" rIns="93662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771900" y="8985250"/>
            <a:ext cx="250983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5pPr marL="457200" lvl="4" algn="r" defTabSz="933450" eaLnBrk="0" hangingPunct="0">
              <a:defRPr>
                <a:latin typeface="Times New Roman" pitchFamily="18" charset="0"/>
                <a:ea typeface="ＭＳ Ｐゴシック" pitchFamily="-65" charset="-128"/>
                <a:cs typeface="+mn-cs"/>
              </a:defRPr>
            </a:lvl5pPr>
          </a:lstStyle>
          <a:p>
            <a:pPr lvl="4">
              <a:defRPr/>
            </a:pPr>
            <a:r>
              <a:rPr lang="en-US" dirty="0"/>
              <a:t>&lt;Pat Kinney&gt;, &lt;Kinney Consulting LLC&gt;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2933700" y="8985250"/>
            <a:ext cx="8016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33450" eaLnBrk="0" hangingPunct="0">
              <a:defRPr>
                <a:latin typeface="Times New Roman" pitchFamily="18" charset="0"/>
                <a:ea typeface="ＭＳ Ｐゴシック" pitchFamily="-65" charset="-128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44150747-EEFC-F243-90C1-8A0124CC47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723900" y="8985250"/>
            <a:ext cx="7112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dirty="0"/>
              <a:t>Submission</a:t>
            </a:r>
          </a:p>
        </p:txBody>
      </p:sp>
      <p:sp>
        <p:nvSpPr>
          <p:cNvPr id="14345" name="Line 9"/>
          <p:cNvSpPr>
            <a:spLocks noChangeShapeType="1"/>
          </p:cNvSpPr>
          <p:nvPr/>
        </p:nvSpPr>
        <p:spPr bwMode="auto">
          <a:xfrm>
            <a:off x="723900" y="8983663"/>
            <a:ext cx="5486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14346" name="Line 10"/>
          <p:cNvSpPr>
            <a:spLocks noChangeShapeType="1"/>
          </p:cNvSpPr>
          <p:nvPr/>
        </p:nvSpPr>
        <p:spPr bwMode="auto">
          <a:xfrm>
            <a:off x="647700" y="296863"/>
            <a:ext cx="56388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50781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65" charset="-128"/>
        <a:cs typeface="ＭＳ Ｐゴシック" pitchFamily="-65" charset="-128"/>
      </a:defRPr>
    </a:lvl1pPr>
    <a:lvl2pPr marL="124450"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2pPr>
    <a:lvl3pPr marL="248900"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3pPr>
    <a:lvl4pPr marL="373350"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4pPr>
    <a:lvl5pPr marL="497799" algn="l" defTabSz="1016340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Times New Roman" pitchFamily="-109" charset="0"/>
        <a:ea typeface="ＭＳ Ｐゴシック" pitchFamily="-109" charset="-128"/>
        <a:cs typeface="+mn-cs"/>
      </a:defRPr>
    </a:lvl5pPr>
    <a:lvl6pPr marL="2488997" algn="l" defTabSz="4977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6796" algn="l" defTabSz="4977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596" algn="l" defTabSz="4977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395" algn="l" defTabSz="497799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hd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/>
              <a:t>doc.: IEEE 802.15-&lt;15-09-0758-00-004e&gt;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sz="1400" dirty="0"/>
              <a:t>&lt;month year&gt;</a:t>
            </a: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33450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3345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 dirty="0"/>
              <a:t>Page </a:t>
            </a:r>
            <a:fld id="{866C5DAD-7524-994C-A6BA-A3A5EEF4EA53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63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5763" y="701675"/>
            <a:ext cx="6162675" cy="3468688"/>
          </a:xfrm>
          <a:ln/>
        </p:spPr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dirty="0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363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7736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4718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282" y="685959"/>
            <a:ext cx="10361851" cy="1067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251" tIns="50126" rIns="100251" bIns="5012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282" y="1981659"/>
            <a:ext cx="10361851" cy="4115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100251" tIns="50126" rIns="100251" bIns="501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6399967" y="366696"/>
            <a:ext cx="528251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lvl="4" algn="r" eaLnBrk="0" hangingPunct="0"/>
            <a:r>
              <a:rPr lang="en-US" sz="1500" b="1" dirty="0"/>
              <a:t>doc.: </a:t>
            </a:r>
            <a:r>
              <a:rPr kumimoji="0" lang="en-GB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IEEE </a:t>
            </a:r>
            <a:r>
              <a:rPr kumimoji="0" lang="en-GB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802.11-23/</a:t>
            </a:r>
            <a:r>
              <a:rPr kumimoji="0" lang="en-US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2013</a:t>
            </a:r>
            <a:r>
              <a:rPr kumimoji="0" lang="en-GB" altLang="zh-CN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6" charset="0"/>
                <a:ea typeface="MS Gothic" charset="-128"/>
                <a:cs typeface="Arial Unicode MS" charset="0"/>
              </a:rPr>
              <a:t>r0</a:t>
            </a:r>
            <a:endParaRPr lang="en-US" sz="1500" b="1" dirty="0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07933" y="6476914"/>
            <a:ext cx="9481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eaLnBrk="0" hangingPunct="0"/>
            <a:r>
              <a:rPr lang="en-US" altLang="zh-CN" dirty="0"/>
              <a:t>Submission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507934" y="6376877"/>
            <a:ext cx="11072959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9560" tIns="49780" rIns="99560" bIns="49780" anchor="ctr"/>
          <a:lstStyle/>
          <a:p>
            <a:endParaRPr lang="en-US" dirty="0"/>
          </a:p>
        </p:txBody>
      </p:sp>
      <p:sp>
        <p:nvSpPr>
          <p:cNvPr id="11" name="Rectangle 9"/>
          <p:cNvSpPr>
            <a:spLocks noChangeArrowheads="1"/>
          </p:cNvSpPr>
          <p:nvPr userDrawn="1"/>
        </p:nvSpPr>
        <p:spPr bwMode="auto">
          <a:xfrm>
            <a:off x="507934" y="279465"/>
            <a:ext cx="4368072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marL="0" marR="0" lvl="0" indent="0" algn="l" defTabSz="9955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1600" kern="1200" dirty="0" smtClean="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November 2023</a:t>
            </a:r>
            <a:endParaRPr lang="en-GB" altLang="zh-CN" sz="1600" dirty="0" smtClean="0"/>
          </a:p>
        </p:txBody>
      </p:sp>
      <p:sp>
        <p:nvSpPr>
          <p:cNvPr id="15" name="Rectangle 7"/>
          <p:cNvSpPr>
            <a:spLocks noChangeArrowheads="1"/>
          </p:cNvSpPr>
          <p:nvPr userDrawn="1"/>
        </p:nvSpPr>
        <p:spPr bwMode="auto">
          <a:xfrm>
            <a:off x="6298381" y="6472367"/>
            <a:ext cx="5282512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>
            <a:spAutoFit/>
          </a:bodyPr>
          <a:lstStyle/>
          <a:p>
            <a:pPr algn="r">
              <a:defRPr/>
            </a:pPr>
            <a:r>
              <a:rPr lang="en-US" dirty="0"/>
              <a:t>Wei</a:t>
            </a:r>
            <a:r>
              <a:rPr lang="en-US" baseline="0" dirty="0"/>
              <a:t> </a:t>
            </a:r>
            <a:r>
              <a:rPr lang="en-US" baseline="0" dirty="0" smtClean="0"/>
              <a:t>Lin et al, </a:t>
            </a:r>
            <a:r>
              <a:rPr lang="en-US" altLang="zh-CN" dirty="0" smtClean="0"/>
              <a:t>Huawei</a:t>
            </a:r>
            <a:endParaRPr lang="en-US" dirty="0"/>
          </a:p>
        </p:txBody>
      </p:sp>
      <p:sp>
        <p:nvSpPr>
          <p:cNvPr id="16" name="Line 10"/>
          <p:cNvSpPr>
            <a:spLocks noChangeShapeType="1"/>
          </p:cNvSpPr>
          <p:nvPr userDrawn="1"/>
        </p:nvSpPr>
        <p:spPr bwMode="auto">
          <a:xfrm>
            <a:off x="507935" y="612917"/>
            <a:ext cx="11174546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9560" tIns="49780" rIns="99560" bIns="49780" anchor="ctr"/>
          <a:lstStyle/>
          <a:p>
            <a:endParaRPr lang="en-US" dirty="0"/>
          </a:p>
        </p:txBody>
      </p:sp>
      <p:sp>
        <p:nvSpPr>
          <p:cNvPr id="17" name="Rectangle 9"/>
          <p:cNvSpPr>
            <a:spLocks noChangeArrowheads="1"/>
          </p:cNvSpPr>
          <p:nvPr userDrawn="1"/>
        </p:nvSpPr>
        <p:spPr bwMode="auto">
          <a:xfrm>
            <a:off x="5621135" y="6476914"/>
            <a:ext cx="948144" cy="200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marL="0" marR="0" lvl="0" indent="0" algn="l" defTabSz="995599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Slide </a:t>
            </a:r>
            <a:fld id="{AD8365B0-1DCB-374B-8D2E-32E02956BE58}" type="slidenum">
              <a:rPr lang="en-US" smtClean="0"/>
              <a:pPr marL="0" marR="0" lvl="0" indent="0" algn="l" defTabSz="995599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5" r:id="rId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  <a:ea typeface="ＭＳ Ｐゴシック" pitchFamily="-65" charset="-128"/>
          <a:cs typeface="ＭＳ Ｐゴシック" pitchFamily="-65" charset="-128"/>
        </a:defRPr>
      </a:lvl5pPr>
      <a:lvl6pPr marL="497799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</a:defRPr>
      </a:lvl6pPr>
      <a:lvl7pPr marL="995599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</a:defRPr>
      </a:lvl7pPr>
      <a:lvl8pPr marL="1493398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</a:defRPr>
      </a:lvl8pPr>
      <a:lvl9pPr marL="1991197" algn="ctr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Times New Roman" pitchFamily="-109" charset="0"/>
        </a:defRPr>
      </a:lvl9pPr>
    </p:titleStyle>
    <p:bodyStyle>
      <a:lvl1pPr marL="373350" indent="-373350" algn="l" rtl="0" eaLnBrk="0" fontAlgn="base" hangingPunct="0">
        <a:spcBef>
          <a:spcPct val="20000"/>
        </a:spcBef>
        <a:spcAft>
          <a:spcPct val="0"/>
        </a:spcAft>
        <a:buChar char="•"/>
        <a:defRPr sz="35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808924" indent="-311125" algn="l" rtl="0" eaLnBrk="0" fontAlgn="base" hangingPunct="0">
        <a:spcBef>
          <a:spcPct val="20000"/>
        </a:spcBef>
        <a:spcAft>
          <a:spcPct val="0"/>
        </a:spcAft>
        <a:buChar char="–"/>
        <a:defRPr sz="3000">
          <a:solidFill>
            <a:schemeClr val="tx1"/>
          </a:solidFill>
          <a:latin typeface="+mn-lt"/>
          <a:ea typeface="ＭＳ Ｐゴシック" pitchFamily="-109" charset="-128"/>
        </a:defRPr>
      </a:lvl2pPr>
      <a:lvl3pPr marL="1182273" indent="-248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pitchFamily="-109" charset="-128"/>
        </a:defRPr>
      </a:lvl3pPr>
      <a:lvl4pPr marL="1555623" indent="-2489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pitchFamily="-109" charset="-128"/>
        </a:defRPr>
      </a:lvl4pPr>
      <a:lvl5pPr marL="1928973" indent="-248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5pPr>
      <a:lvl6pPr marL="2426772" indent="-248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6pPr>
      <a:lvl7pPr marL="2924571" indent="-248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7pPr>
      <a:lvl8pPr marL="3422371" indent="-248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8pPr>
      <a:lvl9pPr marL="3920170" indent="-2489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pitchFamily="-109" charset="-128"/>
        </a:defRPr>
      </a:lvl9pPr>
    </p:bodyStyle>
    <p:otherStyle>
      <a:defPPr>
        <a:defRPr lang="en-US"/>
      </a:defPPr>
      <a:lvl1pPr marL="0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799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599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398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197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8997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6796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596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395" algn="l" defTabSz="497799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 bwMode="auto">
          <a:xfrm>
            <a:off x="1370806" y="777083"/>
            <a:ext cx="8915400" cy="819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/>
            <a:r>
              <a:rPr lang="en-US" kern="0" dirty="0" smtClean="0">
                <a:solidFill>
                  <a:srgbClr val="000000"/>
                </a:solidFill>
              </a:rPr>
              <a:t>Discussions on AMP Link Budgets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1989931" y="1995425"/>
            <a:ext cx="7772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2pPr>
            <a:lvl3pPr marL="1085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4287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+mn-lt"/>
              </a:defRPr>
            </a:lvl4pPr>
            <a:lvl5pPr marL="17716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2288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6860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1432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600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en-US" sz="2000" dirty="0">
                <a:solidFill>
                  <a:srgbClr val="000000"/>
                </a:solidFill>
                <a:latin typeface="Times New Roman"/>
              </a:rPr>
              <a:t>Date:</a:t>
            </a:r>
            <a:r>
              <a:rPr lang="en-US" sz="2000" b="0" dirty="0">
                <a:solidFill>
                  <a:srgbClr val="000000"/>
                </a:solidFill>
                <a:latin typeface="Times New Roman"/>
              </a:rPr>
              <a:t> </a:t>
            </a:r>
            <a:r>
              <a:rPr lang="en-US" sz="2000" b="0" dirty="0" smtClean="0">
                <a:solidFill>
                  <a:srgbClr val="000000"/>
                </a:solidFill>
                <a:latin typeface="Times New Roman"/>
              </a:rPr>
              <a:t>2023-11-08</a:t>
            </a:r>
            <a:endParaRPr lang="en-US" sz="2000" b="0" dirty="0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1266031" y="2376425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n-US" sz="2000" b="1" dirty="0">
                <a:solidFill>
                  <a:srgbClr val="000000"/>
                </a:solidFill>
                <a:latin typeface="Times New Roman" pitchFamily="18" charset="0"/>
                <a:ea typeface="+mn-ea"/>
                <a:cs typeface="Arial" charset="0"/>
              </a:rPr>
              <a:t>Authors:</a:t>
            </a:r>
            <a:endParaRPr lang="en-US" sz="2000" dirty="0">
              <a:solidFill>
                <a:srgbClr val="000000"/>
              </a:solidFill>
              <a:latin typeface="Times New Roman" pitchFamily="18" charset="0"/>
              <a:ea typeface="+mn-ea"/>
              <a:cs typeface="Arial" charset="0"/>
            </a:endParaRPr>
          </a:p>
        </p:txBody>
      </p:sp>
      <p:graphicFrame>
        <p:nvGraphicFramePr>
          <p:cNvPr id="6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7380303"/>
              </p:ext>
            </p:extLst>
          </p:nvPr>
        </p:nvGraphicFramePr>
        <p:xfrm>
          <a:off x="1370807" y="2955218"/>
          <a:ext cx="9601198" cy="2468880"/>
        </p:xfrm>
        <a:graphic>
          <a:graphicData uri="http://schemas.openxmlformats.org/drawingml/2006/table">
            <a:tbl>
              <a:tblPr firstRow="1" bandRow="1"/>
              <a:tblGrid>
                <a:gridCol w="188064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8675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249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89083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870461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87425">
                <a:tc>
                  <a:txBody>
                    <a:bodyPr/>
                    <a:lstStyle>
                      <a:lvl1pPr marL="0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97799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95599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493398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991197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488997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986796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484596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982395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97799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95599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493398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991197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488997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986796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484596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982395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Affiliations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97799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95599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493398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991197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488997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986796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484596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982395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Address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97799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95599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493398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991197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488997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986796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484596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982395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Phone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1pPr>
                      <a:lvl2pPr marL="497799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2pPr>
                      <a:lvl3pPr marL="995599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3pPr>
                      <a:lvl4pPr marL="1493398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4pPr>
                      <a:lvl5pPr marL="1991197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5pPr>
                      <a:lvl6pPr marL="2488997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6pPr>
                      <a:lvl7pPr marL="2986796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7pPr>
                      <a:lvl8pPr marL="3484596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8pPr>
                      <a:lvl9pPr marL="3982395" algn="l" defTabSz="497799" rtl="0" eaLnBrk="1" latinLnBrk="0" hangingPunct="1">
                        <a:defRPr sz="2000" b="1" kern="1200">
                          <a:solidFill>
                            <a:schemeClr val="lt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Email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7425">
                <a:tc>
                  <a:txBody>
                    <a:bodyPr/>
                    <a:lstStyle>
                      <a:lvl1pPr marL="0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977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955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493398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9911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4889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9867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4845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982395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Wei Lin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8">
                  <a:txBody>
                    <a:bodyPr/>
                    <a:lstStyle>
                      <a:lvl1pPr marL="0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977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955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493398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9911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4889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9867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4845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982395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Huawei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Huawei,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Shenzhen,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China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977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955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493398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9911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4889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9867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4845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982395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977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955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493398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9911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4889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9867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4845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982395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lin.linwei@huawei.com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0204">
                <a:tc>
                  <a:txBody>
                    <a:bodyPr/>
                    <a:lstStyle>
                      <a:lvl1pPr marL="0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977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955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493398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9911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4889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9867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4845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982395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Lei Huang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Huawei,</a:t>
                      </a: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Singapore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977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955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493398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9911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4889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9867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4845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982395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977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955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493398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9911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4889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9867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4845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982395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0204">
                <a:tc>
                  <a:txBody>
                    <a:bodyPr/>
                    <a:lstStyle>
                      <a:lvl1pPr marL="0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977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955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493398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9911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4889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9867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4845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982395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Bin Qian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Huawei,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Shenzhen,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China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>
                      <a:lvl1pPr marL="0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977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955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493398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9911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4889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9867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4845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982395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1pPr>
                      <a:lvl2pPr marL="4977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2pPr>
                      <a:lvl3pPr marL="995599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3pPr>
                      <a:lvl4pPr marL="1493398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4pPr>
                      <a:lvl5pPr marL="19911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5pPr>
                      <a:lvl6pPr marL="2488997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6pPr>
                      <a:lvl7pPr marL="29867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7pPr>
                      <a:lvl8pPr marL="3484596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8pPr>
                      <a:lvl9pPr marL="3982395" algn="l" defTabSz="497799" rtl="0" eaLnBrk="1" latinLnBrk="0" hangingPunct="1">
                        <a:defRPr sz="2000" kern="1200">
                          <a:solidFill>
                            <a:schemeClr val="dk1"/>
                          </a:solidFill>
                          <a:latin typeface="Times New Roman"/>
                        </a:defRPr>
                      </a:lvl9pPr>
                    </a:lstStyle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354829555"/>
                  </a:ext>
                </a:extLst>
              </a:tr>
              <a:tr h="2002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Zhi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 Mao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Huawei,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Shenzhen,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China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Ying Li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Huawei,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Shenzhen,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China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Rojan Chitrakar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Huawei,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Singapore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err="1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Shuqiao</a:t>
                      </a: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 Chen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Huawei,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Singapore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0020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200" kern="1200" dirty="0" smtClean="0">
                          <a:solidFill>
                            <a:schemeClr val="tx1"/>
                          </a:solidFill>
                          <a:latin typeface="Times New Roman"/>
                          <a:ea typeface="+mn-ea"/>
                          <a:cs typeface="+mn-cs"/>
                        </a:rPr>
                        <a:t>David Xun Yang</a:t>
                      </a: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Huawei,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zh-CN" sz="1200" dirty="0" smtClean="0">
                          <a:solidFill>
                            <a:schemeClr val="tx1"/>
                          </a:solidFill>
                        </a:rPr>
                        <a:t>Shenzhen,</a:t>
                      </a:r>
                      <a:r>
                        <a:rPr lang="en-US" altLang="zh-CN" sz="1200" baseline="0" dirty="0" smtClean="0">
                          <a:solidFill>
                            <a:schemeClr val="tx1"/>
                          </a:solidFill>
                        </a:rPr>
                        <a:t> China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 smtClean="0"/>
              <a:t>Summary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5" y="1372394"/>
            <a:ext cx="11479306" cy="4876799"/>
          </a:xfrm>
        </p:spPr>
        <p:txBody>
          <a:bodyPr/>
          <a:lstStyle/>
          <a:p>
            <a:r>
              <a:rPr lang="en-US" altLang="zh-CN" sz="2000" dirty="0" err="1" smtClean="0"/>
              <a:t>Friis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equation is too optimistic for link budget evaluations on S1G or 2.4GHz </a:t>
            </a:r>
            <a:r>
              <a:rPr lang="en-US" altLang="zh-CN" sz="2000" dirty="0" smtClean="0"/>
              <a:t>channels</a:t>
            </a:r>
          </a:p>
          <a:p>
            <a:pPr lvl="1" defTabSz="914400"/>
            <a:endParaRPr lang="en-US" altLang="zh-CN" sz="1600" dirty="0" smtClean="0"/>
          </a:p>
          <a:p>
            <a:pPr lvl="1" defTabSz="914400"/>
            <a:r>
              <a:rPr lang="en-US" altLang="zh-CN" sz="1800" dirty="0" smtClean="0"/>
              <a:t>With 11ah (Sub-1G) </a:t>
            </a:r>
            <a:r>
              <a:rPr lang="en-US" altLang="zh-CN" sz="1800" dirty="0"/>
              <a:t>or </a:t>
            </a:r>
            <a:r>
              <a:rPr lang="en-US" altLang="zh-CN" sz="1800" dirty="0" smtClean="0"/>
              <a:t>11n (2.4G) </a:t>
            </a:r>
            <a:r>
              <a:rPr lang="en-US" altLang="zh-CN" sz="1800" dirty="0"/>
              <a:t>channel </a:t>
            </a:r>
            <a:r>
              <a:rPr lang="en-US" altLang="zh-CN" sz="1800" dirty="0" smtClean="0"/>
              <a:t>models, the </a:t>
            </a:r>
            <a:r>
              <a:rPr lang="en-US" altLang="zh-CN" sz="1800" dirty="0"/>
              <a:t>actual maximum communication distances are greatly </a:t>
            </a:r>
            <a:r>
              <a:rPr lang="en-US" altLang="zh-CN" sz="1800" dirty="0" smtClean="0"/>
              <a:t>reduced for both downlink and uplink</a:t>
            </a:r>
            <a:r>
              <a:rPr lang="en-US" altLang="zh-CN" sz="1800" dirty="0"/>
              <a:t> </a:t>
            </a:r>
            <a:r>
              <a:rPr lang="en-US" altLang="zh-CN" sz="1800" dirty="0" smtClean="0"/>
              <a:t>communications</a:t>
            </a:r>
            <a:endParaRPr lang="en-US" altLang="zh-CN" sz="1800" dirty="0" smtClean="0">
              <a:solidFill>
                <a:srgbClr val="000000"/>
              </a:solidFill>
            </a:endParaRPr>
          </a:p>
          <a:p>
            <a:endParaRPr lang="en-US" altLang="zh-CN" sz="1600" dirty="0">
              <a:solidFill>
                <a:srgbClr val="000000"/>
              </a:solidFill>
            </a:endParaRPr>
          </a:p>
          <a:p>
            <a:r>
              <a:rPr lang="en-US" altLang="zh-CN" sz="2000" dirty="0" smtClean="0">
                <a:solidFill>
                  <a:srgbClr val="000000"/>
                </a:solidFill>
              </a:rPr>
              <a:t>It can be observed that, there are significant downlink and uplink coverage imbalances</a:t>
            </a:r>
            <a:endParaRPr lang="en-US" altLang="zh-CN" sz="2000" dirty="0">
              <a:solidFill>
                <a:srgbClr val="000000"/>
              </a:solidFill>
            </a:endParaRPr>
          </a:p>
          <a:p>
            <a:pPr lvl="1" defTabSz="914400"/>
            <a:endParaRPr lang="en-US" altLang="zh-CN" sz="1800" dirty="0" smtClean="0"/>
          </a:p>
          <a:p>
            <a:pPr lvl="1" defTabSz="914400"/>
            <a:r>
              <a:rPr lang="en-US" altLang="zh-CN" sz="1800" dirty="0" smtClean="0"/>
              <a:t>Uplink coverages are larger than downlink coverages in most cases, especially for very low power AMP-Only devices (i.e., Case 1)</a:t>
            </a:r>
          </a:p>
          <a:p>
            <a:pPr lvl="1" defTabSz="914400"/>
            <a:endParaRPr lang="en-US" altLang="zh-CN" sz="1800" dirty="0" smtClean="0"/>
          </a:p>
          <a:p>
            <a:pPr lvl="1" defTabSz="914400"/>
            <a:r>
              <a:rPr lang="en-US" altLang="zh-CN" sz="1800" dirty="0" smtClean="0"/>
              <a:t>To overcome the</a:t>
            </a:r>
            <a:r>
              <a:rPr lang="en-US" altLang="zh-CN" sz="1800" dirty="0">
                <a:solidFill>
                  <a:srgbClr val="000000"/>
                </a:solidFill>
              </a:rPr>
              <a:t> downlink </a:t>
            </a:r>
            <a:r>
              <a:rPr lang="en-US" altLang="zh-CN" sz="1800" dirty="0" smtClean="0">
                <a:solidFill>
                  <a:srgbClr val="000000"/>
                </a:solidFill>
              </a:rPr>
              <a:t>&amp; uplink</a:t>
            </a:r>
            <a:r>
              <a:rPr lang="en-US" altLang="zh-CN" sz="1800" dirty="0" smtClean="0"/>
              <a:t> </a:t>
            </a:r>
            <a:r>
              <a:rPr lang="en-US" altLang="zh-CN" sz="1800" dirty="0" smtClean="0">
                <a:solidFill>
                  <a:srgbClr val="000000"/>
                </a:solidFill>
              </a:rPr>
              <a:t>imbalance, relay devices maybe required </a:t>
            </a:r>
            <a:endParaRPr lang="en-US" altLang="zh-CN" sz="1800" dirty="0" smtClean="0"/>
          </a:p>
        </p:txBody>
      </p:sp>
    </p:spTree>
    <p:extLst>
      <p:ext uri="{BB962C8B-B14F-4D97-AF65-F5344CB8AC3E}">
        <p14:creationId xmlns:p14="http://schemas.microsoft.com/office/powerpoint/2010/main" val="9742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972489"/>
            <a:ext cx="12190413" cy="654530"/>
          </a:xfrm>
          <a:prstGeom prst="rect">
            <a:avLst/>
          </a:prstGeom>
          <a:noFill/>
        </p:spPr>
        <p:txBody>
          <a:bodyPr wrap="square" lIns="99560" tIns="49780" rIns="99560" bIns="49780" rtlCol="0">
            <a:spAutoFit/>
          </a:bodyPr>
          <a:lstStyle/>
          <a:p>
            <a:pPr algn="ctr"/>
            <a:r>
              <a:rPr lang="en-IE" sz="3600" b="1" dirty="0"/>
              <a:t>Than</a:t>
            </a:r>
            <a:r>
              <a:rPr lang="en-US" sz="3600" b="1" dirty="0"/>
              <a:t>k You</a:t>
            </a:r>
            <a:endParaRPr lang="en-IE" sz="3600" b="1" dirty="0"/>
          </a:p>
        </p:txBody>
      </p:sp>
    </p:spTree>
    <p:extLst>
      <p:ext uri="{BB962C8B-B14F-4D97-AF65-F5344CB8AC3E}">
        <p14:creationId xmlns:p14="http://schemas.microsoft.com/office/powerpoint/2010/main" val="214540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 smtClean="0"/>
              <a:t>Recap of AMP Link Budget Computations in [1]</a:t>
            </a:r>
            <a:endParaRPr lang="en-US" sz="3500" dirty="0">
              <a:latin typeface="Arial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277" y="1829594"/>
            <a:ext cx="5381506" cy="44958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606" y="2058194"/>
            <a:ext cx="5460558" cy="422698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56406" y="1372394"/>
            <a:ext cx="96279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Link Budget Evaluations for Case1/2/3 at both Sub 1 GHz and 2.4GHz </a:t>
            </a:r>
            <a:r>
              <a:rPr lang="en-US" altLang="zh-CN" sz="16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" panose="05000000000000000000" pitchFamily="2" charset="2"/>
              </a:rPr>
              <a:t> </a:t>
            </a:r>
            <a:r>
              <a:rPr lang="en-US" altLang="zh-CN" sz="16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Backscatter Transmitters </a:t>
            </a:r>
            <a:endParaRPr lang="zh-CN" altLang="en-US" sz="1600" dirty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7004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 smtClean="0"/>
              <a:t>Recap of AMP Link Budget Computations in [1]</a:t>
            </a:r>
            <a:endParaRPr lang="en-US" sz="3500" dirty="0">
              <a:latin typeface="Arial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56406" y="1372394"/>
            <a:ext cx="87623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6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The Link Budget Evaluations for Case 4 at both Sub 1 GHz and 2.4GHz</a:t>
            </a:r>
            <a:r>
              <a:rPr lang="en-US" altLang="zh-CN" sz="1400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" panose="05000000000000000000" pitchFamily="2" charset="2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  <a:sym typeface="Wingdings" panose="05000000000000000000" pitchFamily="2" charset="2"/>
              </a:rPr>
              <a:t> </a:t>
            </a:r>
            <a:r>
              <a:rPr lang="en-US" altLang="zh-CN" sz="1600" dirty="0" smtClean="0">
                <a:solidFill>
                  <a:srgbClr val="00000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Active Transmitters </a:t>
            </a:r>
            <a:endParaRPr lang="zh-CN" altLang="en-US" sz="1600" dirty="0">
              <a:solidFill>
                <a:srgbClr val="00000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406" y="2058194"/>
            <a:ext cx="5832565" cy="3776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53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/>
              <a:t>Related Submissions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5" y="1524795"/>
            <a:ext cx="11479306" cy="449579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[</a:t>
            </a:r>
            <a:r>
              <a:rPr lang="en-US" altLang="zh-CN" sz="1800" dirty="0"/>
              <a:t>1] </a:t>
            </a:r>
            <a:r>
              <a:rPr lang="en-US" altLang="zh-CN" sz="1800" dirty="0" smtClean="0"/>
              <a:t>IEEE </a:t>
            </a:r>
            <a:r>
              <a:rPr lang="en-US" altLang="zh-CN" sz="1800" dirty="0"/>
              <a:t>802.11-23/1562r8, Draft Technical Report on support of AMP IoT devices in WLAN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[2] </a:t>
            </a:r>
            <a:r>
              <a:rPr lang="en-US" altLang="zh-CN" sz="1800" dirty="0"/>
              <a:t>IEEE 802.11-03/940r4</a:t>
            </a:r>
            <a:r>
              <a:rPr lang="en-US" altLang="zh-CN" sz="1800" dirty="0" smtClean="0"/>
              <a:t>, </a:t>
            </a:r>
            <a:r>
              <a:rPr lang="en-US" altLang="zh-CN" sz="1800" dirty="0" err="1"/>
              <a:t>TGn</a:t>
            </a:r>
            <a:r>
              <a:rPr lang="en-US" altLang="zh-CN" sz="1800" dirty="0"/>
              <a:t> Channel </a:t>
            </a:r>
            <a:r>
              <a:rPr lang="en-US" altLang="zh-CN" sz="1800" dirty="0" smtClean="0"/>
              <a:t>Models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[</a:t>
            </a:r>
            <a:r>
              <a:rPr lang="en-US" altLang="zh-CN" sz="1800" dirty="0"/>
              <a:t>3] IEEE </a:t>
            </a:r>
            <a:r>
              <a:rPr lang="en-US" altLang="zh-CN" sz="1800" dirty="0" smtClean="0"/>
              <a:t>802.11-11/0968r3, </a:t>
            </a:r>
            <a:r>
              <a:rPr lang="en-US" altLang="zh-CN" sz="1800" dirty="0" err="1"/>
              <a:t>TGah</a:t>
            </a:r>
            <a:r>
              <a:rPr lang="en-US" altLang="zh-CN" sz="1800" dirty="0"/>
              <a:t> Channel Model – Proposed </a:t>
            </a:r>
            <a:r>
              <a:rPr lang="en-US" altLang="zh-CN" sz="1800" dirty="0" smtClean="0"/>
              <a:t>Text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1800" dirty="0" smtClean="0"/>
              <a:t>[4</a:t>
            </a:r>
            <a:r>
              <a:rPr lang="en-US" altLang="zh-CN" sz="1800" dirty="0"/>
              <a:t>] IEEE </a:t>
            </a:r>
            <a:r>
              <a:rPr lang="en-US" altLang="zh-CN" sz="1800" dirty="0" smtClean="0"/>
              <a:t>802.11-15/0425r1, Corrections </a:t>
            </a:r>
            <a:r>
              <a:rPr lang="en-US" altLang="zh-CN" sz="1800" dirty="0"/>
              <a:t>to </a:t>
            </a:r>
            <a:r>
              <a:rPr lang="en-US" altLang="zh-CN" sz="1800" dirty="0" err="1"/>
              <a:t>TGah</a:t>
            </a:r>
            <a:r>
              <a:rPr lang="en-US" altLang="zh-CN" sz="1800" dirty="0"/>
              <a:t> Channel </a:t>
            </a:r>
            <a:r>
              <a:rPr lang="en-US" altLang="zh-CN" sz="1800" dirty="0" smtClean="0"/>
              <a:t>Model</a:t>
            </a:r>
          </a:p>
        </p:txBody>
      </p:sp>
    </p:spTree>
    <p:extLst>
      <p:ext uri="{BB962C8B-B14F-4D97-AF65-F5344CB8AC3E}">
        <p14:creationId xmlns:p14="http://schemas.microsoft.com/office/powerpoint/2010/main" val="77538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 smtClean="0"/>
              <a:t>Recap of AMP Link Budget Computations in [1]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5" y="1372394"/>
            <a:ext cx="11479306" cy="4876799"/>
          </a:xfrm>
        </p:spPr>
        <p:txBody>
          <a:bodyPr/>
          <a:lstStyle/>
          <a:p>
            <a:r>
              <a:rPr lang="en-US" altLang="zh-CN" sz="2000" dirty="0"/>
              <a:t>The consideration of </a:t>
            </a:r>
            <a:r>
              <a:rPr lang="en-US" altLang="zh-CN" sz="2000" dirty="0" smtClean="0"/>
              <a:t>link budget computations were extensively </a:t>
            </a:r>
            <a:r>
              <a:rPr lang="en-US" altLang="zh-CN" sz="2000" dirty="0"/>
              <a:t>discussed in [</a:t>
            </a:r>
            <a:r>
              <a:rPr lang="en-US" altLang="zh-CN" sz="2000" dirty="0" smtClean="0"/>
              <a:t>1]</a:t>
            </a:r>
            <a:endParaRPr lang="en-US" altLang="zh-CN" sz="2000" dirty="0"/>
          </a:p>
          <a:p>
            <a:pPr lvl="1" defTabSz="914400"/>
            <a:r>
              <a:rPr lang="en-US" altLang="zh-CN" sz="1600" dirty="0" smtClean="0">
                <a:solidFill>
                  <a:srgbClr val="000000"/>
                </a:solidFill>
              </a:rPr>
              <a:t>AMP-only </a:t>
            </a:r>
            <a:r>
              <a:rPr lang="en-US" altLang="zh-CN" sz="1600" dirty="0">
                <a:solidFill>
                  <a:srgbClr val="000000"/>
                </a:solidFill>
              </a:rPr>
              <a:t>device are assumed since AMP-assisted IoT device has similar coverage as the current Wi-Fi </a:t>
            </a:r>
            <a:r>
              <a:rPr lang="en-US" altLang="zh-CN" sz="1600" dirty="0" smtClean="0">
                <a:solidFill>
                  <a:srgbClr val="000000"/>
                </a:solidFill>
              </a:rPr>
              <a:t>device</a:t>
            </a:r>
          </a:p>
          <a:p>
            <a:pPr lvl="1" defTabSz="914400"/>
            <a:endParaRPr lang="en-US" altLang="zh-CN" sz="1600" dirty="0">
              <a:solidFill>
                <a:srgbClr val="000000"/>
              </a:solidFill>
            </a:endParaRPr>
          </a:p>
          <a:p>
            <a:r>
              <a:rPr lang="en-US" altLang="zh-CN" sz="2000" dirty="0">
                <a:solidFill>
                  <a:srgbClr val="000000"/>
                </a:solidFill>
              </a:rPr>
              <a:t>Three types of AMP IoT device with </a:t>
            </a:r>
            <a:r>
              <a:rPr lang="en-US" altLang="zh-CN" sz="2000" dirty="0">
                <a:solidFill>
                  <a:srgbClr val="C00000"/>
                </a:solidFill>
              </a:rPr>
              <a:t>backscatter</a:t>
            </a:r>
            <a:r>
              <a:rPr lang="en-US" altLang="zh-CN" sz="2000" dirty="0">
                <a:solidFill>
                  <a:srgbClr val="000000"/>
                </a:solidFill>
              </a:rPr>
              <a:t> </a:t>
            </a:r>
            <a:r>
              <a:rPr lang="en-US" altLang="zh-CN" sz="2000" dirty="0">
                <a:solidFill>
                  <a:srgbClr val="C00000"/>
                </a:solidFill>
              </a:rPr>
              <a:t>transmitter</a:t>
            </a:r>
            <a:r>
              <a:rPr lang="en-US" altLang="zh-CN" sz="2000" dirty="0">
                <a:solidFill>
                  <a:srgbClr val="000000"/>
                </a:solidFill>
              </a:rPr>
              <a:t> are </a:t>
            </a:r>
            <a:r>
              <a:rPr lang="en-US" altLang="zh-CN" sz="2000" dirty="0" smtClean="0">
                <a:solidFill>
                  <a:srgbClr val="000000"/>
                </a:solidFill>
              </a:rPr>
              <a:t>assumed:</a:t>
            </a:r>
            <a:endParaRPr lang="en-US" altLang="zh-CN" sz="2000" dirty="0"/>
          </a:p>
          <a:p>
            <a:pPr lvl="1" defTabSz="914400"/>
            <a:r>
              <a:rPr lang="en-US" altLang="zh-CN" sz="1600" dirty="0">
                <a:solidFill>
                  <a:srgbClr val="C00000"/>
                </a:solidFill>
              </a:rPr>
              <a:t>Case 1</a:t>
            </a:r>
            <a:r>
              <a:rPr lang="en-US" altLang="zh-CN" sz="1600" dirty="0">
                <a:solidFill>
                  <a:srgbClr val="000000"/>
                </a:solidFill>
              </a:rPr>
              <a:t>: energy is harvested from RF and without power storage</a:t>
            </a:r>
          </a:p>
          <a:p>
            <a:pPr lvl="1" defTabSz="914400"/>
            <a:r>
              <a:rPr lang="en-US" altLang="zh-CN" sz="1600" dirty="0" smtClean="0">
                <a:solidFill>
                  <a:srgbClr val="C00000"/>
                </a:solidFill>
              </a:rPr>
              <a:t>Case </a:t>
            </a:r>
            <a:r>
              <a:rPr lang="en-US" altLang="zh-CN" sz="1600" dirty="0">
                <a:solidFill>
                  <a:srgbClr val="C00000"/>
                </a:solidFill>
              </a:rPr>
              <a:t>2</a:t>
            </a:r>
            <a:r>
              <a:rPr lang="en-US" altLang="zh-CN" sz="1600" dirty="0">
                <a:solidFill>
                  <a:srgbClr val="000000"/>
                </a:solidFill>
              </a:rPr>
              <a:t>: energy is harvested from RF and with power storage</a:t>
            </a:r>
          </a:p>
          <a:p>
            <a:pPr lvl="1" defTabSz="914400"/>
            <a:r>
              <a:rPr lang="en-US" altLang="zh-CN" sz="1600" dirty="0" smtClean="0">
                <a:solidFill>
                  <a:srgbClr val="C00000"/>
                </a:solidFill>
              </a:rPr>
              <a:t>Case </a:t>
            </a:r>
            <a:r>
              <a:rPr lang="en-US" altLang="zh-CN" sz="1600" dirty="0">
                <a:solidFill>
                  <a:srgbClr val="C00000"/>
                </a:solidFill>
              </a:rPr>
              <a:t>3</a:t>
            </a:r>
            <a:r>
              <a:rPr lang="en-US" altLang="zh-CN" sz="1600" dirty="0">
                <a:solidFill>
                  <a:srgbClr val="000000"/>
                </a:solidFill>
              </a:rPr>
              <a:t>: energy is harvested from light and with power </a:t>
            </a:r>
            <a:r>
              <a:rPr lang="en-US" altLang="zh-CN" sz="1600" dirty="0" smtClean="0">
                <a:solidFill>
                  <a:srgbClr val="000000"/>
                </a:solidFill>
              </a:rPr>
              <a:t>storage (</a:t>
            </a:r>
            <a:r>
              <a:rPr lang="en-US" altLang="zh-CN" sz="1600" dirty="0" err="1" smtClean="0">
                <a:solidFill>
                  <a:srgbClr val="000000"/>
                </a:solidFill>
              </a:rPr>
              <a:t>Tx</a:t>
            </a:r>
            <a:r>
              <a:rPr lang="en-US" altLang="zh-CN" sz="1600" dirty="0" smtClean="0">
                <a:solidFill>
                  <a:srgbClr val="000000"/>
                </a:solidFill>
              </a:rPr>
              <a:t> LNA Supported)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lvl="1"/>
            <a:endParaRPr lang="en-US" altLang="zh-CN" sz="1600" dirty="0" smtClean="0"/>
          </a:p>
          <a:p>
            <a:r>
              <a:rPr lang="en-US" altLang="zh-CN" sz="2000" dirty="0" smtClean="0"/>
              <a:t>One type of </a:t>
            </a:r>
            <a:r>
              <a:rPr lang="en-US" altLang="zh-CN" sz="2000" dirty="0">
                <a:solidFill>
                  <a:srgbClr val="000000"/>
                </a:solidFill>
              </a:rPr>
              <a:t>AMP IoT device with </a:t>
            </a:r>
            <a:r>
              <a:rPr lang="en-US" altLang="zh-CN" sz="2000" dirty="0" smtClean="0">
                <a:solidFill>
                  <a:srgbClr val="C00000"/>
                </a:solidFill>
              </a:rPr>
              <a:t>active transmitter </a:t>
            </a:r>
            <a:r>
              <a:rPr lang="en-US" altLang="zh-CN" sz="2000" dirty="0">
                <a:solidFill>
                  <a:srgbClr val="000000"/>
                </a:solidFill>
              </a:rPr>
              <a:t>are </a:t>
            </a:r>
            <a:r>
              <a:rPr lang="en-US" altLang="zh-CN" sz="2000" dirty="0" smtClean="0">
                <a:solidFill>
                  <a:srgbClr val="000000"/>
                </a:solidFill>
              </a:rPr>
              <a:t>also assumed:</a:t>
            </a:r>
          </a:p>
          <a:p>
            <a:pPr lvl="1" defTabSz="914400"/>
            <a:r>
              <a:rPr lang="en-US" altLang="zh-CN" sz="1600" dirty="0">
                <a:solidFill>
                  <a:srgbClr val="C00000"/>
                </a:solidFill>
              </a:rPr>
              <a:t>Case </a:t>
            </a:r>
            <a:r>
              <a:rPr lang="en-US" altLang="zh-CN" sz="1600" dirty="0" smtClean="0">
                <a:solidFill>
                  <a:srgbClr val="C00000"/>
                </a:solidFill>
              </a:rPr>
              <a:t>4</a:t>
            </a:r>
            <a:r>
              <a:rPr lang="en-US" altLang="zh-CN" sz="1600" dirty="0" smtClean="0">
                <a:solidFill>
                  <a:srgbClr val="000000"/>
                </a:solidFill>
              </a:rPr>
              <a:t>: </a:t>
            </a:r>
            <a:r>
              <a:rPr lang="en-US" altLang="zh-CN" sz="1600" dirty="0">
                <a:solidFill>
                  <a:srgbClr val="000000"/>
                </a:solidFill>
              </a:rPr>
              <a:t>energy is harvested from light and with power </a:t>
            </a:r>
            <a:r>
              <a:rPr lang="en-US" altLang="zh-CN" sz="1600" dirty="0" smtClean="0">
                <a:solidFill>
                  <a:srgbClr val="000000"/>
                </a:solidFill>
              </a:rPr>
              <a:t>storage, and t</a:t>
            </a:r>
            <a:r>
              <a:rPr lang="en-US" altLang="zh-CN" sz="1600" dirty="0" smtClean="0"/>
              <a:t>he </a:t>
            </a:r>
            <a:r>
              <a:rPr lang="en-US" altLang="zh-CN" sz="1600" dirty="0"/>
              <a:t>difference from case 3 is that an active transmitter is used and the maximum transmission power is assumed to be -</a:t>
            </a:r>
            <a:r>
              <a:rPr lang="en-US" altLang="zh-CN" sz="1600" dirty="0" smtClean="0"/>
              <a:t>15dBm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lvl="1" defTabSz="914400"/>
            <a:endParaRPr lang="en-US" altLang="zh-CN" sz="2000" dirty="0" smtClean="0"/>
          </a:p>
          <a:p>
            <a:r>
              <a:rPr lang="en-US" altLang="zh-CN" sz="2000" dirty="0" smtClean="0"/>
              <a:t>It </a:t>
            </a:r>
            <a:r>
              <a:rPr lang="en-US" altLang="zh-CN" sz="2000" dirty="0"/>
              <a:t>should be noted that </a:t>
            </a:r>
            <a:r>
              <a:rPr lang="en-US" altLang="zh-CN" sz="2000" dirty="0" err="1"/>
              <a:t>Friis</a:t>
            </a:r>
            <a:r>
              <a:rPr lang="en-US" altLang="zh-CN" sz="2000" dirty="0"/>
              <a:t> equation is applied in the link budget </a:t>
            </a:r>
            <a:r>
              <a:rPr lang="en-US" altLang="zh-CN" sz="2000" dirty="0" smtClean="0"/>
              <a:t>evaluation [1]</a:t>
            </a:r>
            <a:endParaRPr lang="en-US" altLang="zh-CN" sz="2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606" y="5639594"/>
            <a:ext cx="4495800" cy="52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38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 smtClean="0"/>
              <a:t>Discussion on AMP Link Budget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5" y="1372394"/>
            <a:ext cx="11479306" cy="4876799"/>
          </a:xfrm>
        </p:spPr>
        <p:txBody>
          <a:bodyPr/>
          <a:lstStyle/>
          <a:p>
            <a:r>
              <a:rPr lang="en-US" altLang="zh-CN" sz="2000" dirty="0" smtClean="0"/>
              <a:t>Simple </a:t>
            </a:r>
            <a:r>
              <a:rPr lang="en-US" altLang="zh-CN" sz="2000" dirty="0" err="1" smtClean="0"/>
              <a:t>Friis</a:t>
            </a:r>
            <a:r>
              <a:rPr lang="en-US" altLang="zh-CN" sz="2000" dirty="0" smtClean="0"/>
              <a:t> </a:t>
            </a:r>
            <a:r>
              <a:rPr lang="en-US" altLang="zh-CN" sz="2000" dirty="0"/>
              <a:t>equation is </a:t>
            </a:r>
            <a:r>
              <a:rPr lang="en-US" altLang="zh-CN" sz="2000" dirty="0" smtClean="0"/>
              <a:t>too optimistic for link </a:t>
            </a:r>
            <a:r>
              <a:rPr lang="en-US" altLang="zh-CN" sz="2000" dirty="0"/>
              <a:t>budget </a:t>
            </a:r>
            <a:r>
              <a:rPr lang="en-US" altLang="zh-CN" sz="2000" dirty="0" smtClean="0"/>
              <a:t>evaluations on S1G or 2.4GHz channels</a:t>
            </a:r>
          </a:p>
          <a:p>
            <a:pPr lvl="1" defTabSz="914400"/>
            <a:r>
              <a:rPr lang="en-US" altLang="zh-CN" sz="1600" dirty="0" smtClean="0"/>
              <a:t>According to the defined channel models </a:t>
            </a:r>
            <a:r>
              <a:rPr lang="en-US" altLang="zh-CN" sz="1600" dirty="0"/>
              <a:t>[2]-[4]</a:t>
            </a:r>
            <a:r>
              <a:rPr lang="en-US" altLang="zh-CN" sz="1600" dirty="0" smtClean="0"/>
              <a:t>, shadowing fading shall be considered o</a:t>
            </a:r>
            <a:r>
              <a:rPr lang="en-US" altLang="zh-CN" sz="1600" dirty="0" smtClean="0">
                <a:solidFill>
                  <a:srgbClr val="000000"/>
                </a:solidFill>
              </a:rPr>
              <a:t>n </a:t>
            </a:r>
            <a:r>
              <a:rPr lang="en-US" altLang="zh-CN" sz="1600" dirty="0">
                <a:solidFill>
                  <a:srgbClr val="000000"/>
                </a:solidFill>
              </a:rPr>
              <a:t>either </a:t>
            </a:r>
            <a:r>
              <a:rPr lang="en-US" altLang="zh-CN" sz="1600" dirty="0" smtClean="0"/>
              <a:t>S1G (</a:t>
            </a:r>
            <a:r>
              <a:rPr lang="en-US" altLang="zh-CN" sz="1600" dirty="0" smtClean="0">
                <a:solidFill>
                  <a:srgbClr val="C00000"/>
                </a:solidFill>
              </a:rPr>
              <a:t>2~4 </a:t>
            </a:r>
            <a:r>
              <a:rPr lang="en-US" altLang="zh-CN" sz="1600" dirty="0">
                <a:solidFill>
                  <a:srgbClr val="C00000"/>
                </a:solidFill>
              </a:rPr>
              <a:t>dB </a:t>
            </a:r>
            <a:r>
              <a:rPr lang="en-US" altLang="zh-CN" sz="1600" dirty="0"/>
              <a:t>decreasing</a:t>
            </a:r>
            <a:r>
              <a:rPr lang="en-US" altLang="zh-CN" sz="1600" dirty="0" smtClean="0"/>
              <a:t>) or 2.4GHz (</a:t>
            </a:r>
            <a:r>
              <a:rPr lang="en-US" altLang="zh-CN" sz="1600" dirty="0" smtClean="0">
                <a:solidFill>
                  <a:srgbClr val="C00000"/>
                </a:solidFill>
              </a:rPr>
              <a:t>3~5 </a:t>
            </a:r>
            <a:r>
              <a:rPr lang="en-US" altLang="zh-CN" sz="1600" dirty="0">
                <a:solidFill>
                  <a:srgbClr val="C00000"/>
                </a:solidFill>
              </a:rPr>
              <a:t>dB </a:t>
            </a:r>
            <a:r>
              <a:rPr lang="en-US" altLang="zh-CN" sz="1600" dirty="0" smtClean="0"/>
              <a:t>decreasing) channels</a:t>
            </a:r>
          </a:p>
          <a:p>
            <a:pPr lvl="1" defTabSz="914400"/>
            <a:r>
              <a:rPr lang="en-US" altLang="zh-CN" sz="1600" dirty="0" smtClean="0">
                <a:solidFill>
                  <a:srgbClr val="000000"/>
                </a:solidFill>
              </a:rPr>
              <a:t>Furthermore, breaking point at 10 meter distance shall be considered </a:t>
            </a:r>
            <a:r>
              <a:rPr lang="en-US" altLang="zh-CN" sz="1600" dirty="0"/>
              <a:t>[2]-[4</a:t>
            </a:r>
            <a:r>
              <a:rPr lang="en-US" altLang="zh-CN" sz="1600" dirty="0" smtClean="0"/>
              <a:t>]</a:t>
            </a:r>
            <a:endParaRPr lang="en-US" altLang="zh-CN" sz="1600" dirty="0" smtClean="0">
              <a:solidFill>
                <a:srgbClr val="000000"/>
              </a:solidFill>
            </a:endParaRPr>
          </a:p>
          <a:p>
            <a:pPr lvl="1" defTabSz="914400"/>
            <a:endParaRPr lang="en-US" altLang="zh-CN" sz="1600" dirty="0">
              <a:solidFill>
                <a:srgbClr val="000000"/>
              </a:solidFill>
            </a:endParaRPr>
          </a:p>
          <a:p>
            <a:pPr lvl="1"/>
            <a:endParaRPr lang="en-US" altLang="zh-CN" sz="1600" dirty="0" smtClean="0"/>
          </a:p>
          <a:p>
            <a:pPr lvl="1"/>
            <a:endParaRPr lang="en-US" altLang="zh-CN" sz="1600" dirty="0"/>
          </a:p>
          <a:p>
            <a:r>
              <a:rPr lang="en-US" altLang="zh-CN" sz="2000" dirty="0" smtClean="0"/>
              <a:t>Assume the sensitivities of the receivers have taken into account </a:t>
            </a:r>
            <a:r>
              <a:rPr lang="en-US" altLang="zh-CN" sz="2000" dirty="0" err="1"/>
              <a:t>kTB</a:t>
            </a:r>
            <a:r>
              <a:rPr lang="en-US" altLang="zh-CN" sz="2000" dirty="0"/>
              <a:t>, NF, and minimum SNR </a:t>
            </a:r>
            <a:endParaRPr lang="en-US" altLang="zh-CN" sz="2000" dirty="0" smtClean="0"/>
          </a:p>
          <a:p>
            <a:pPr lvl="1"/>
            <a:endParaRPr lang="en-US" altLang="zh-CN" sz="1600" dirty="0" smtClean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F00456F7-B8A3-4C11-821F-8FB97B6AAD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606" y="2644691"/>
            <a:ext cx="4038600" cy="70890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864" y="3948379"/>
            <a:ext cx="2315923" cy="2263138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257006" y="3948379"/>
            <a:ext cx="423385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dirty="0"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Sensitivity = 10xlog10(kTB) + 30 + NF + C/N</a:t>
            </a:r>
          </a:p>
        </p:txBody>
      </p:sp>
      <p:sp>
        <p:nvSpPr>
          <p:cNvPr id="7" name="矩形 6"/>
          <p:cNvSpPr/>
          <p:nvPr/>
        </p:nvSpPr>
        <p:spPr>
          <a:xfrm>
            <a:off x="4114006" y="4532477"/>
            <a:ext cx="7086600" cy="1471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8924" lvl="1" indent="-311125" eaLnBrk="0" hangingPunct="0">
              <a:spcBef>
                <a:spcPct val="20000"/>
              </a:spcBef>
              <a:buChar char="–"/>
            </a:pPr>
            <a:r>
              <a:rPr lang="zh-CN" altLang="en-US" sz="1400" b="1" dirty="0" smtClean="0">
                <a:latin typeface="+mn-ea"/>
                <a:ea typeface="+mn-ea"/>
                <a:cs typeface="Arial Unicode MS" panose="020B0604020202020204" pitchFamily="34" charset="-122"/>
              </a:rPr>
              <a:t>Noise figure</a:t>
            </a:r>
            <a:r>
              <a:rPr lang="en-US" altLang="zh-CN" sz="1400" dirty="0" smtClean="0">
                <a:latin typeface="+mn-ea"/>
                <a:ea typeface="+mn-ea"/>
                <a:cs typeface="Arial Unicode MS" panose="020B0604020202020204" pitchFamily="34" charset="-122"/>
              </a:rPr>
              <a:t>:</a:t>
            </a:r>
            <a:r>
              <a:rPr lang="zh-CN" altLang="en-US" sz="1400" dirty="0" smtClean="0">
                <a:latin typeface="+mn-ea"/>
                <a:ea typeface="+mn-ea"/>
                <a:cs typeface="Arial Unicode MS" panose="020B0604020202020204" pitchFamily="34" charset="-122"/>
              </a:rPr>
              <a:t> </a:t>
            </a:r>
            <a:r>
              <a:rPr lang="zh-CN" altLang="en-US" sz="1400" dirty="0">
                <a:latin typeface="+mn-ea"/>
                <a:ea typeface="+mn-ea"/>
                <a:cs typeface="Arial Unicode MS" panose="020B0604020202020204" pitchFamily="34" charset="-122"/>
              </a:rPr>
              <a:t>the amount of noise power added by the electronic circuitry in the receiver to the thermal noise power from the input of the receiver. </a:t>
            </a:r>
          </a:p>
          <a:p>
            <a:pPr marL="808924" lvl="1" indent="-311125" eaLnBrk="0" hangingPunct="0">
              <a:spcBef>
                <a:spcPct val="20000"/>
              </a:spcBef>
              <a:buChar char="–"/>
            </a:pPr>
            <a:endParaRPr lang="zh-CN" altLang="en-US" sz="1400" dirty="0">
              <a:latin typeface="+mn-ea"/>
              <a:ea typeface="+mn-ea"/>
              <a:cs typeface="Arial Unicode MS" panose="020B0604020202020204" pitchFamily="34" charset="-122"/>
            </a:endParaRPr>
          </a:p>
          <a:p>
            <a:pPr marL="808924" lvl="1" indent="-311125" eaLnBrk="0" hangingPunct="0">
              <a:spcBef>
                <a:spcPct val="20000"/>
              </a:spcBef>
              <a:buChar char="–"/>
            </a:pPr>
            <a:r>
              <a:rPr lang="zh-CN" altLang="en-US" sz="1400" b="1" dirty="0" smtClean="0">
                <a:latin typeface="+mn-ea"/>
                <a:ea typeface="+mn-ea"/>
                <a:cs typeface="Arial Unicode MS" panose="020B0604020202020204" pitchFamily="34" charset="-122"/>
              </a:rPr>
              <a:t>kTB</a:t>
            </a:r>
            <a:r>
              <a:rPr lang="en-US" altLang="zh-CN" sz="1400" dirty="0" smtClean="0">
                <a:latin typeface="+mn-ea"/>
                <a:ea typeface="+mn-ea"/>
                <a:cs typeface="Arial Unicode MS" panose="020B0604020202020204" pitchFamily="34" charset="-122"/>
              </a:rPr>
              <a:t>:</a:t>
            </a:r>
            <a:r>
              <a:rPr lang="zh-CN" altLang="en-US" sz="1400" dirty="0" smtClean="0">
                <a:latin typeface="+mn-ea"/>
                <a:ea typeface="+mn-ea"/>
                <a:cs typeface="Arial Unicode MS" panose="020B0604020202020204" pitchFamily="34" charset="-122"/>
              </a:rPr>
              <a:t> The </a:t>
            </a:r>
            <a:r>
              <a:rPr lang="zh-CN" altLang="en-US" sz="1400" dirty="0">
                <a:latin typeface="+mn-ea"/>
                <a:ea typeface="+mn-ea"/>
                <a:cs typeface="Arial Unicode MS" panose="020B0604020202020204" pitchFamily="34" charset="-122"/>
              </a:rPr>
              <a:t>total thermal noise power </a:t>
            </a:r>
            <a:r>
              <a:rPr lang="zh-CN" altLang="en-US" sz="1400" dirty="0" smtClean="0">
                <a:latin typeface="+mn-ea"/>
                <a:ea typeface="+mn-ea"/>
                <a:cs typeface="Arial Unicode MS" panose="020B0604020202020204" pitchFamily="34" charset="-122"/>
              </a:rPr>
              <a:t>is </a:t>
            </a:r>
            <a:r>
              <a:rPr lang="zh-CN" altLang="en-US" sz="1400" dirty="0">
                <a:latin typeface="+mn-ea"/>
                <a:ea typeface="+mn-ea"/>
                <a:cs typeface="Arial Unicode MS" panose="020B0604020202020204" pitchFamily="34" charset="-122"/>
              </a:rPr>
              <a:t>a function of three quantities, 1) Boltzmann’s constant “k” in Joules/˚K, 2) temperature in ˚Kelvin, and 3) the overall bandwidth of the channel selective filtering in the receiver. </a:t>
            </a:r>
          </a:p>
        </p:txBody>
      </p:sp>
    </p:spTree>
    <p:extLst>
      <p:ext uri="{BB962C8B-B14F-4D97-AF65-F5344CB8AC3E}">
        <p14:creationId xmlns:p14="http://schemas.microsoft.com/office/powerpoint/2010/main" val="4151245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 smtClean="0"/>
              <a:t>Recap of </a:t>
            </a:r>
            <a:r>
              <a:rPr lang="en-US" altLang="zh-CN" sz="3600" dirty="0" smtClean="0">
                <a:solidFill>
                  <a:srgbClr val="000000"/>
                </a:solidFill>
              </a:rPr>
              <a:t>AMP </a:t>
            </a:r>
            <a:r>
              <a:rPr lang="en-US" altLang="zh-CN" sz="3600" dirty="0">
                <a:solidFill>
                  <a:srgbClr val="000000"/>
                </a:solidFill>
              </a:rPr>
              <a:t>IoT </a:t>
            </a:r>
            <a:r>
              <a:rPr lang="en-US" altLang="zh-CN" sz="3600" dirty="0" smtClean="0">
                <a:solidFill>
                  <a:srgbClr val="000000"/>
                </a:solidFill>
              </a:rPr>
              <a:t>Device Types in [1]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5" y="1372394"/>
            <a:ext cx="11479306" cy="4876799"/>
          </a:xfrm>
        </p:spPr>
        <p:txBody>
          <a:bodyPr/>
          <a:lstStyle/>
          <a:p>
            <a:r>
              <a:rPr lang="en-US" altLang="zh-CN" sz="2000" dirty="0" smtClean="0"/>
              <a:t>For </a:t>
            </a:r>
            <a:r>
              <a:rPr lang="en-US" altLang="zh-CN" sz="2000" dirty="0">
                <a:solidFill>
                  <a:srgbClr val="000000"/>
                </a:solidFill>
              </a:rPr>
              <a:t>AMP-only </a:t>
            </a:r>
            <a:r>
              <a:rPr lang="en-US" altLang="zh-CN" sz="2000" dirty="0" smtClean="0">
                <a:solidFill>
                  <a:srgbClr val="000000"/>
                </a:solidFill>
              </a:rPr>
              <a:t>devices</a:t>
            </a:r>
            <a:r>
              <a:rPr lang="en-US" altLang="zh-CN" sz="2000" dirty="0" smtClean="0"/>
              <a:t>, three </a:t>
            </a:r>
            <a:r>
              <a:rPr lang="en-US" altLang="zh-CN" sz="2000" dirty="0">
                <a:solidFill>
                  <a:srgbClr val="000000"/>
                </a:solidFill>
              </a:rPr>
              <a:t>types of AMP IoT device </a:t>
            </a:r>
            <a:r>
              <a:rPr lang="en-US" altLang="zh-CN" sz="2000" dirty="0" smtClean="0">
                <a:solidFill>
                  <a:srgbClr val="000000"/>
                </a:solidFill>
              </a:rPr>
              <a:t>with </a:t>
            </a:r>
            <a:r>
              <a:rPr lang="en-US" altLang="zh-CN" sz="2000" dirty="0">
                <a:solidFill>
                  <a:srgbClr val="000000"/>
                </a:solidFill>
              </a:rPr>
              <a:t>backscatter transmitter are </a:t>
            </a:r>
            <a:r>
              <a:rPr lang="en-US" altLang="zh-CN" sz="2000" dirty="0" smtClean="0">
                <a:solidFill>
                  <a:srgbClr val="000000"/>
                </a:solidFill>
              </a:rPr>
              <a:t>assumed, while one </a:t>
            </a:r>
            <a:r>
              <a:rPr lang="en-US" altLang="zh-CN" sz="2000" dirty="0"/>
              <a:t>type of </a:t>
            </a:r>
            <a:r>
              <a:rPr lang="en-US" altLang="zh-CN" sz="2000" dirty="0">
                <a:solidFill>
                  <a:srgbClr val="000000"/>
                </a:solidFill>
              </a:rPr>
              <a:t>AMP IoT device with active transmitter are also </a:t>
            </a:r>
            <a:r>
              <a:rPr lang="en-US" altLang="zh-CN" sz="2000" dirty="0" smtClean="0">
                <a:solidFill>
                  <a:srgbClr val="000000"/>
                </a:solidFill>
              </a:rPr>
              <a:t>assumed in [1]</a:t>
            </a:r>
            <a:endParaRPr lang="en-US" altLang="zh-CN" sz="2000" dirty="0" smtClean="0"/>
          </a:p>
          <a:p>
            <a:pPr lvl="1" defTabSz="914400"/>
            <a:endParaRPr lang="en-US" altLang="zh-CN" sz="1600" dirty="0" smtClean="0">
              <a:solidFill>
                <a:srgbClr val="000000"/>
              </a:solidFill>
            </a:endParaRPr>
          </a:p>
          <a:p>
            <a:pPr lvl="1" defTabSz="914400"/>
            <a:r>
              <a:rPr lang="en-US" altLang="zh-CN" sz="1600" dirty="0" smtClean="0">
                <a:solidFill>
                  <a:srgbClr val="000000"/>
                </a:solidFill>
              </a:rPr>
              <a:t>Receiver sensitivities </a:t>
            </a:r>
            <a:r>
              <a:rPr lang="en-US" altLang="zh-CN" sz="1600" dirty="0">
                <a:solidFill>
                  <a:srgbClr val="000000"/>
                </a:solidFill>
              </a:rPr>
              <a:t>for </a:t>
            </a:r>
            <a:r>
              <a:rPr lang="en-US" altLang="zh-CN" sz="1600" dirty="0" smtClean="0">
                <a:solidFill>
                  <a:srgbClr val="000000"/>
                </a:solidFill>
              </a:rPr>
              <a:t>Backscatter IoT devices of Case 1 to Case 3 are </a:t>
            </a:r>
            <a:r>
              <a:rPr lang="en-US" altLang="zh-CN" sz="1600" dirty="0">
                <a:solidFill>
                  <a:srgbClr val="000000"/>
                </a:solidFill>
              </a:rPr>
              <a:t>-20dBm, -30dBm, </a:t>
            </a:r>
            <a:r>
              <a:rPr lang="en-US" altLang="zh-CN" sz="1600" dirty="0" smtClean="0">
                <a:solidFill>
                  <a:srgbClr val="000000"/>
                </a:solidFill>
              </a:rPr>
              <a:t>-45dBm individually, for the power storage capabilities increases </a:t>
            </a:r>
            <a:r>
              <a:rPr lang="en-US" altLang="zh-CN" sz="1600" dirty="0">
                <a:solidFill>
                  <a:srgbClr val="000000"/>
                </a:solidFill>
              </a:rPr>
              <a:t>from Case1 to Case </a:t>
            </a:r>
            <a:r>
              <a:rPr lang="en-US" altLang="zh-CN" sz="1600" dirty="0" smtClean="0">
                <a:solidFill>
                  <a:srgbClr val="000000"/>
                </a:solidFill>
              </a:rPr>
              <a:t>3 (</a:t>
            </a:r>
            <a:r>
              <a:rPr lang="en-US" altLang="zh-CN" sz="1600" dirty="0">
                <a:solidFill>
                  <a:srgbClr val="000000"/>
                </a:solidFill>
              </a:rPr>
              <a:t>Case </a:t>
            </a:r>
            <a:r>
              <a:rPr lang="en-US" altLang="zh-CN" sz="1600" dirty="0" smtClean="0">
                <a:solidFill>
                  <a:srgbClr val="000000"/>
                </a:solidFill>
              </a:rPr>
              <a:t>1 has no </a:t>
            </a:r>
            <a:r>
              <a:rPr lang="en-US" altLang="zh-CN" sz="1600" dirty="0">
                <a:solidFill>
                  <a:srgbClr val="000000"/>
                </a:solidFill>
              </a:rPr>
              <a:t>power storage</a:t>
            </a:r>
            <a:r>
              <a:rPr lang="en-US" altLang="zh-CN" sz="1600" dirty="0" smtClean="0">
                <a:solidFill>
                  <a:srgbClr val="000000"/>
                </a:solidFill>
              </a:rPr>
              <a:t>)</a:t>
            </a:r>
          </a:p>
          <a:p>
            <a:pPr lvl="1" defTabSz="914400"/>
            <a:endParaRPr lang="en-US" altLang="zh-CN" sz="1600" dirty="0" smtClean="0">
              <a:solidFill>
                <a:srgbClr val="000000"/>
              </a:solidFill>
            </a:endParaRPr>
          </a:p>
          <a:p>
            <a:pPr lvl="1" defTabSz="914400"/>
            <a:r>
              <a:rPr lang="en-US" altLang="zh-CN" sz="1600" dirty="0" smtClean="0">
                <a:solidFill>
                  <a:srgbClr val="000000"/>
                </a:solidFill>
              </a:rPr>
              <a:t>Receiver </a:t>
            </a:r>
            <a:r>
              <a:rPr lang="en-US" altLang="zh-CN" sz="1600" dirty="0">
                <a:solidFill>
                  <a:srgbClr val="000000"/>
                </a:solidFill>
              </a:rPr>
              <a:t>sensitivities </a:t>
            </a:r>
            <a:r>
              <a:rPr lang="en-US" altLang="zh-CN" sz="1600" dirty="0" smtClean="0">
                <a:solidFill>
                  <a:srgbClr val="000000"/>
                </a:solidFill>
              </a:rPr>
              <a:t>for Active </a:t>
            </a:r>
            <a:r>
              <a:rPr lang="en-US" altLang="zh-CN" sz="1600" dirty="0">
                <a:solidFill>
                  <a:srgbClr val="000000"/>
                </a:solidFill>
              </a:rPr>
              <a:t>IoT </a:t>
            </a:r>
            <a:r>
              <a:rPr lang="en-US" altLang="zh-CN" sz="1600" dirty="0" smtClean="0">
                <a:solidFill>
                  <a:srgbClr val="000000"/>
                </a:solidFill>
              </a:rPr>
              <a:t>devices </a:t>
            </a:r>
            <a:r>
              <a:rPr lang="en-US" altLang="zh-CN" sz="1600" dirty="0">
                <a:solidFill>
                  <a:srgbClr val="000000"/>
                </a:solidFill>
              </a:rPr>
              <a:t>of </a:t>
            </a:r>
            <a:r>
              <a:rPr lang="en-US" altLang="zh-CN" sz="1600" dirty="0" smtClean="0">
                <a:solidFill>
                  <a:srgbClr val="000000"/>
                </a:solidFill>
              </a:rPr>
              <a:t>Case 4 is </a:t>
            </a:r>
            <a:r>
              <a:rPr lang="en-US" altLang="zh-CN" sz="1600" dirty="0">
                <a:solidFill>
                  <a:srgbClr val="000000"/>
                </a:solidFill>
              </a:rPr>
              <a:t>-</a:t>
            </a:r>
            <a:r>
              <a:rPr lang="en-US" altLang="zh-CN" sz="1600" dirty="0" smtClean="0">
                <a:solidFill>
                  <a:srgbClr val="000000"/>
                </a:solidFill>
              </a:rPr>
              <a:t>45dBm, and the maximum uplink transmitting distance of Case 4 is the longest among all cases (259.49m at S1G band) without backscattering loss</a:t>
            </a:r>
          </a:p>
          <a:p>
            <a:pPr lvl="1" defTabSz="914400"/>
            <a:endParaRPr lang="en-US" altLang="zh-CN" sz="1600" dirty="0">
              <a:solidFill>
                <a:srgbClr val="000000"/>
              </a:solidFill>
            </a:endParaRPr>
          </a:p>
          <a:p>
            <a:r>
              <a:rPr lang="en-US" altLang="zh-CN" sz="2000" dirty="0" smtClean="0">
                <a:solidFill>
                  <a:srgbClr val="000000"/>
                </a:solidFill>
              </a:rPr>
              <a:t>Transmission model assumption: </a:t>
            </a:r>
            <a:r>
              <a:rPr lang="en-US" altLang="zh-CN" sz="2000" dirty="0" smtClean="0">
                <a:solidFill>
                  <a:srgbClr val="0000FF"/>
                </a:solidFill>
              </a:rPr>
              <a:t>direct link </a:t>
            </a:r>
            <a:r>
              <a:rPr lang="en-US" altLang="zh-CN" sz="2000" dirty="0" smtClean="0">
                <a:solidFill>
                  <a:srgbClr val="000000"/>
                </a:solidFill>
              </a:rPr>
              <a:t>between AP and AMP device</a:t>
            </a:r>
          </a:p>
        </p:txBody>
      </p:sp>
    </p:spTree>
    <p:extLst>
      <p:ext uri="{BB962C8B-B14F-4D97-AF65-F5344CB8AC3E}">
        <p14:creationId xmlns:p14="http://schemas.microsoft.com/office/powerpoint/2010/main" val="88542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/>
              <a:t>Adjusted AMP </a:t>
            </a:r>
            <a:r>
              <a:rPr lang="en-US" altLang="zh-CN" sz="3600" dirty="0" smtClean="0"/>
              <a:t>Link Budget on 2.4GHz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5" y="1372394"/>
            <a:ext cx="11479306" cy="4876799"/>
          </a:xfrm>
        </p:spPr>
        <p:txBody>
          <a:bodyPr/>
          <a:lstStyle/>
          <a:p>
            <a:r>
              <a:rPr lang="en-US" altLang="zh-CN" sz="2000" dirty="0" smtClean="0"/>
              <a:t>Adjusted </a:t>
            </a:r>
            <a:r>
              <a:rPr lang="en-GB" altLang="zh-CN" sz="2000" dirty="0"/>
              <a:t>Link </a:t>
            </a:r>
            <a:r>
              <a:rPr lang="en-GB" altLang="zh-CN" sz="2000" dirty="0" smtClean="0"/>
              <a:t>budgets with 11n channel </a:t>
            </a:r>
            <a:r>
              <a:rPr lang="en-US" altLang="zh-CN" sz="2000" dirty="0" smtClean="0"/>
              <a:t>D</a:t>
            </a:r>
            <a:r>
              <a:rPr lang="en-GB" altLang="zh-CN" sz="2000" dirty="0" smtClean="0"/>
              <a:t> at 2.4 GHz</a:t>
            </a:r>
            <a:endParaRPr lang="en-US" altLang="zh-CN" sz="1600" dirty="0" smtClean="0"/>
          </a:p>
          <a:p>
            <a:pPr lvl="1"/>
            <a:endParaRPr lang="en-US" altLang="zh-CN" sz="1600" dirty="0"/>
          </a:p>
          <a:p>
            <a:pPr lvl="1"/>
            <a:endParaRPr lang="en-US" altLang="zh-CN" sz="1600" dirty="0" smtClean="0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6406" y="4117710"/>
            <a:ext cx="3567896" cy="219972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4588" y="4117710"/>
            <a:ext cx="3603869" cy="2205281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6379809" y="1777852"/>
            <a:ext cx="3549236" cy="2201841"/>
            <a:chOff x="8208609" y="1777852"/>
            <a:chExt cx="3549236" cy="2201841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208609" y="1777852"/>
              <a:ext cx="3549236" cy="2201841"/>
            </a:xfrm>
            <a:prstGeom prst="rect">
              <a:avLst/>
            </a:prstGeom>
          </p:spPr>
        </p:pic>
        <p:sp>
          <p:nvSpPr>
            <p:cNvPr id="14" name="矩形 13"/>
            <p:cNvSpPr/>
            <p:nvPr/>
          </p:nvSpPr>
          <p:spPr>
            <a:xfrm>
              <a:off x="9679091" y="2972594"/>
              <a:ext cx="53091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sz="1000" dirty="0" smtClean="0"/>
                <a:t>Case 1</a:t>
              </a:r>
              <a:endParaRPr lang="zh-CN" altLang="en-US" sz="1000" dirty="0"/>
            </a:p>
          </p:txBody>
        </p:sp>
      </p:grpSp>
      <p:sp>
        <p:nvSpPr>
          <p:cNvPr id="15" name="矩形 14"/>
          <p:cNvSpPr/>
          <p:nvPr/>
        </p:nvSpPr>
        <p:spPr>
          <a:xfrm>
            <a:off x="5902010" y="5545773"/>
            <a:ext cx="5309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000" dirty="0" smtClean="0"/>
              <a:t>Case 3</a:t>
            </a:r>
            <a:endParaRPr lang="zh-CN" altLang="en-US" sz="1000" dirty="0"/>
          </a:p>
        </p:txBody>
      </p:sp>
      <p:sp>
        <p:nvSpPr>
          <p:cNvPr id="16" name="矩形 15"/>
          <p:cNvSpPr/>
          <p:nvPr/>
        </p:nvSpPr>
        <p:spPr>
          <a:xfrm>
            <a:off x="10210006" y="5393373"/>
            <a:ext cx="5309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000" dirty="0" smtClean="0"/>
              <a:t>Case 4</a:t>
            </a:r>
            <a:endParaRPr lang="zh-CN" altLang="en-US" sz="1000" dirty="0"/>
          </a:p>
        </p:txBody>
      </p:sp>
      <p:grpSp>
        <p:nvGrpSpPr>
          <p:cNvPr id="5" name="组合 4"/>
          <p:cNvGrpSpPr/>
          <p:nvPr/>
        </p:nvGrpSpPr>
        <p:grpSpPr>
          <a:xfrm>
            <a:off x="2132806" y="1845511"/>
            <a:ext cx="3634918" cy="2201841"/>
            <a:chOff x="3961606" y="1845511"/>
            <a:chExt cx="3634918" cy="2201841"/>
          </a:xfrm>
        </p:grpSpPr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961606" y="1845511"/>
              <a:ext cx="3634918" cy="2201841"/>
            </a:xfrm>
            <a:prstGeom prst="rect">
              <a:avLst/>
            </a:prstGeom>
          </p:spPr>
        </p:pic>
        <p:sp>
          <p:nvSpPr>
            <p:cNvPr id="12" name="矩形 11"/>
            <p:cNvSpPr/>
            <p:nvPr/>
          </p:nvSpPr>
          <p:spPr>
            <a:xfrm>
              <a:off x="4192691" y="2726373"/>
              <a:ext cx="53091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sz="1000" dirty="0" smtClean="0"/>
                <a:t>Case 1</a:t>
              </a:r>
              <a:endParaRPr lang="zh-CN" altLang="en-US" sz="1000" dirty="0"/>
            </a:p>
          </p:txBody>
        </p:sp>
        <p:sp>
          <p:nvSpPr>
            <p:cNvPr id="13" name="矩形 12"/>
            <p:cNvSpPr/>
            <p:nvPr/>
          </p:nvSpPr>
          <p:spPr>
            <a:xfrm>
              <a:off x="5368610" y="3107373"/>
              <a:ext cx="630301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sz="1000" dirty="0" smtClean="0"/>
                <a:t>Case 3/4</a:t>
              </a:r>
              <a:endParaRPr lang="zh-CN" altLang="en-US" sz="1000" dirty="0"/>
            </a:p>
          </p:txBody>
        </p:sp>
        <p:sp>
          <p:nvSpPr>
            <p:cNvPr id="17" name="矩形 16"/>
            <p:cNvSpPr/>
            <p:nvPr/>
          </p:nvSpPr>
          <p:spPr>
            <a:xfrm>
              <a:off x="4573691" y="2878773"/>
              <a:ext cx="53091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altLang="zh-CN" sz="1000" dirty="0" smtClean="0"/>
                <a:t>Case 2</a:t>
              </a:r>
              <a:endParaRPr lang="zh-CN" altLang="en-US" sz="1000" dirty="0"/>
            </a:p>
          </p:txBody>
        </p:sp>
      </p:grpSp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0206" y="4123832"/>
            <a:ext cx="3535410" cy="2193603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1218406" y="5094461"/>
            <a:ext cx="5309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000" dirty="0" smtClean="0"/>
              <a:t>Case 2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3901357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 smtClean="0"/>
              <a:t>Discussion on AMP Link Budget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5" y="1372394"/>
            <a:ext cx="11479306" cy="4876799"/>
          </a:xfrm>
        </p:spPr>
        <p:txBody>
          <a:bodyPr/>
          <a:lstStyle/>
          <a:p>
            <a:r>
              <a:rPr lang="en-US" altLang="zh-CN" sz="2000" dirty="0" smtClean="0"/>
              <a:t>Adjusted </a:t>
            </a:r>
            <a:r>
              <a:rPr lang="en-GB" altLang="zh-CN" sz="2000" dirty="0"/>
              <a:t>Link </a:t>
            </a:r>
            <a:r>
              <a:rPr lang="en-GB" altLang="zh-CN" sz="2000" dirty="0" smtClean="0"/>
              <a:t>budgets with 11n channel model </a:t>
            </a:r>
            <a:r>
              <a:rPr lang="en-GB" altLang="zh-CN" sz="2000" dirty="0"/>
              <a:t>at </a:t>
            </a:r>
            <a:r>
              <a:rPr lang="en-GB" altLang="zh-CN" sz="2000" dirty="0" smtClean="0"/>
              <a:t>2.4GHz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lvl="1"/>
            <a:endParaRPr lang="en-US" altLang="zh-CN" sz="1600" dirty="0" smtClean="0"/>
          </a:p>
          <a:p>
            <a:pPr lvl="1"/>
            <a:endParaRPr lang="en-US" altLang="zh-CN" sz="1600" dirty="0"/>
          </a:p>
          <a:p>
            <a:pPr lvl="1"/>
            <a:endParaRPr lang="en-US" altLang="zh-CN" sz="1600" dirty="0" smtClean="0"/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3729031"/>
              </p:ext>
            </p:extLst>
          </p:nvPr>
        </p:nvGraphicFramePr>
        <p:xfrm>
          <a:off x="685007" y="1829594"/>
          <a:ext cx="10820399" cy="4439920"/>
        </p:xfrm>
        <a:graphic>
          <a:graphicData uri="http://schemas.openxmlformats.org/drawingml/2006/table">
            <a:tbl>
              <a:tblPr/>
              <a:tblGrid>
                <a:gridCol w="4952999"/>
                <a:gridCol w="1466850"/>
                <a:gridCol w="1466850"/>
                <a:gridCol w="1466850"/>
                <a:gridCol w="1466850"/>
              </a:tblGrid>
              <a:tr h="273050">
                <a:tc>
                  <a:txBody>
                    <a:bodyPr/>
                    <a:lstStyle/>
                    <a:p>
                      <a:endParaRPr lang="zh-CN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Case 1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zh-CN" sz="11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Case 2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Case 3</a:t>
                      </a:r>
                      <a:endParaRPr lang="zh-CN" altLang="zh-CN" sz="1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Case 4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Frequency (GHz)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2.4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2.4</a:t>
                      </a:r>
                      <a:endParaRPr lang="zh-CN" altLang="zh-CN" sz="1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2.4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2.4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EIRP of AP (dBm)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27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27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27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Receiver sensitivity of AP (dBm)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-95 (Note 1)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-95 (Note 1)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-95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-95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Antenna gain of IoT device (dBi)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Minimum receiving power for IoT device (dBm)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-20 (Note 2)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-30 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(Note 2)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-45 (Note 3)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-45 (Note 3)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150"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Max. </a:t>
                      </a:r>
                      <a:r>
                        <a:rPr lang="en-GB" altLang="zh-CN" sz="1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commun</a:t>
                      </a: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 distance from AP to IoT device (m) (</a:t>
                      </a:r>
                      <a:r>
                        <a:rPr lang="en-GB" altLang="zh-CN" sz="1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Friis</a:t>
                      </a: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[1])</a:t>
                      </a:r>
                      <a:r>
                        <a:rPr lang="en-GB" altLang="zh-CN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(Note 6)</a:t>
                      </a:r>
                      <a:endParaRPr lang="en-US" altLang="zh-CN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2.8</a:t>
                      </a: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8.87</a:t>
                      </a: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49.85 </a:t>
                      </a:r>
                      <a:endParaRPr lang="zh-CN" sz="1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49.85</a:t>
                      </a: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Max. </a:t>
                      </a:r>
                      <a:r>
                        <a:rPr lang="en-GB" altLang="zh-CN" sz="1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commun</a:t>
                      </a: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 distance from AP to IoT device (m) (11n Channel D)</a:t>
                      </a:r>
                      <a:endParaRPr lang="zh-CN" alt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6</a:t>
                      </a: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17.8</a:t>
                      </a:r>
                      <a:endParaRPr lang="zh-CN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17.8</a:t>
                      </a:r>
                      <a:endParaRPr lang="zh-CN" altLang="zh-CN" sz="11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Backscattering loss at IoT device (dB)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Maximum transmission power of IoT device (</a:t>
                      </a:r>
                      <a:r>
                        <a:rPr lang="en-GB" altLang="zh-CN" sz="1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dBm</a:t>
                      </a: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endParaRPr lang="zh-CN" altLang="zh-CN" sz="1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-15 </a:t>
                      </a: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(Note 5)</a:t>
                      </a:r>
                      <a:endParaRPr lang="zh-CN" altLang="zh-CN" sz="1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890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Low Noise Amplifier factor (dB)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 (Note 4)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Max. </a:t>
                      </a:r>
                      <a:r>
                        <a:rPr lang="en-GB" altLang="zh-CN" sz="1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commun</a:t>
                      </a: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 distance from IoT device to AP (m) (</a:t>
                      </a:r>
                      <a:r>
                        <a:rPr lang="en-GB" altLang="zh-CN" sz="1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Friis</a:t>
                      </a: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[1]) </a:t>
                      </a:r>
                      <a:r>
                        <a:rPr lang="en-GB" altLang="zh-CN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(Note 6)</a:t>
                      </a:r>
                      <a:endParaRPr lang="en-US" altLang="zh-CN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39.60</a:t>
                      </a:r>
                      <a:endParaRPr lang="zh-CN" sz="1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12.52</a:t>
                      </a:r>
                      <a:endParaRPr lang="zh-CN" altLang="zh-CN" sz="110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70.42</a:t>
                      </a:r>
                      <a:endParaRPr lang="zh-CN" sz="1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zh-CN" sz="1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99.47</a:t>
                      </a:r>
                      <a:endParaRPr lang="zh-CN" altLang="zh-CN" sz="1100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Max. </a:t>
                      </a:r>
                      <a:r>
                        <a:rPr lang="en-GB" altLang="zh-CN" sz="1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commun</a:t>
                      </a: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 distance from IoT device to AP (m) (11n Channel D)</a:t>
                      </a:r>
                      <a:endParaRPr lang="zh-CN" altLang="zh-CN" sz="1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16</a:t>
                      </a:r>
                      <a:endParaRPr lang="zh-CN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8.8</a:t>
                      </a:r>
                      <a:endParaRPr lang="zh-CN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21.9</a:t>
                      </a:r>
                      <a:endParaRPr lang="zh-CN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27</a:t>
                      </a:r>
                      <a:endParaRPr lang="zh-CN" altLang="zh-CN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5515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*Notes: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Both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Reuse the receiver sensitivity of an 802.11 ah AP 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Both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minimum required signal power for an IoT device is -20dBm when the IoT device can’t store power itself. It can be -30dBm when the IoT device has the capability of power storage. 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Both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-45 </a:t>
                      </a:r>
                      <a:r>
                        <a:rPr lang="en-GB" sz="1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dBm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is assumed as the sensitivity of ultra-low power receiver.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Both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LNA with 30 </a:t>
                      </a:r>
                      <a:r>
                        <a:rPr lang="en-GB" sz="1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dBm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gain is assumed to boost the backscattering signal, it can have ultra-low power consumption.  </a:t>
                      </a:r>
                      <a:endParaRPr lang="en-GB" sz="1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342900" marR="0" lvl="0" indent="-34290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Both"/>
                        <a:tabLst>
                          <a:tab pos="457200" algn="l"/>
                        </a:tabLst>
                        <a:defRPr/>
                      </a:pP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Ultra-low power active transmitter is assumed. </a:t>
                      </a:r>
                    </a:p>
                    <a:p>
                      <a:pPr marL="342900" marR="0" lvl="0" indent="-34290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Both"/>
                        <a:tabLst>
                          <a:tab pos="457200" algn="l"/>
                        </a:tabLst>
                        <a:defRPr/>
                      </a:pP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Distances</a:t>
                      </a:r>
                      <a:r>
                        <a:rPr lang="en-US" altLang="zh-CN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calculated w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ith</a:t>
                      </a:r>
                      <a:r>
                        <a:rPr lang="en-US" altLang="zh-CN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Friis</a:t>
                      </a:r>
                      <a:r>
                        <a:rPr lang="en-US" altLang="zh-CN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Equation in [1]</a:t>
                      </a:r>
                      <a:endParaRPr lang="zh-CN" altLang="zh-CN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4290" marR="34290" marT="34290" marB="3429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5911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 smtClean="0"/>
              <a:t>Discussion on AMP Link Budget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5" y="1372394"/>
            <a:ext cx="11479306" cy="4876799"/>
          </a:xfrm>
        </p:spPr>
        <p:txBody>
          <a:bodyPr/>
          <a:lstStyle/>
          <a:p>
            <a:r>
              <a:rPr lang="en-US" altLang="zh-CN" sz="2000" dirty="0" smtClean="0"/>
              <a:t>Adjusted </a:t>
            </a:r>
            <a:r>
              <a:rPr lang="en-GB" altLang="zh-CN" sz="2000" dirty="0"/>
              <a:t>Link </a:t>
            </a:r>
            <a:r>
              <a:rPr lang="en-GB" altLang="zh-CN" sz="2000" dirty="0" smtClean="0"/>
              <a:t>budgets with 11ah (indoor) channel </a:t>
            </a:r>
            <a:r>
              <a:rPr lang="en-US" altLang="zh-CN" sz="2000" dirty="0" smtClean="0"/>
              <a:t>D</a:t>
            </a:r>
            <a:r>
              <a:rPr lang="en-GB" altLang="zh-CN" sz="2000" dirty="0" smtClean="0"/>
              <a:t> at </a:t>
            </a:r>
            <a:r>
              <a:rPr lang="en-GB" altLang="zh-CN" sz="2000" dirty="0"/>
              <a:t>sub </a:t>
            </a:r>
            <a:r>
              <a:rPr lang="en-GB" altLang="zh-CN" sz="2000" dirty="0" smtClean="0"/>
              <a:t>1GHz</a:t>
            </a:r>
            <a:endParaRPr lang="en-US" altLang="zh-CN" sz="1600" dirty="0">
              <a:solidFill>
                <a:srgbClr val="000000"/>
              </a:solidFill>
            </a:endParaRPr>
          </a:p>
          <a:p>
            <a:pPr lvl="1"/>
            <a:endParaRPr lang="en-US" altLang="zh-CN" sz="1600" dirty="0" smtClean="0"/>
          </a:p>
          <a:p>
            <a:pPr lvl="1"/>
            <a:endParaRPr lang="en-US" altLang="zh-CN" sz="1600" dirty="0"/>
          </a:p>
          <a:p>
            <a:pPr lvl="1"/>
            <a:endParaRPr lang="en-US" altLang="zh-CN" sz="1600" dirty="0" smtClean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1806" y="1825019"/>
            <a:ext cx="3634918" cy="22143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38310" y="1841283"/>
            <a:ext cx="3638296" cy="222992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606" y="4103018"/>
            <a:ext cx="3642487" cy="2255073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58512" y="4103018"/>
            <a:ext cx="3527894" cy="2146175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285206" y="2667794"/>
            <a:ext cx="5309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000" dirty="0" smtClean="0"/>
              <a:t>Case 1</a:t>
            </a:r>
            <a:endParaRPr lang="zh-CN" altLang="en-US" sz="1000" dirty="0"/>
          </a:p>
        </p:txBody>
      </p:sp>
      <p:sp>
        <p:nvSpPr>
          <p:cNvPr id="20" name="矩形 19"/>
          <p:cNvSpPr/>
          <p:nvPr/>
        </p:nvSpPr>
        <p:spPr>
          <a:xfrm>
            <a:off x="4321905" y="2667794"/>
            <a:ext cx="63030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000" dirty="0" smtClean="0"/>
              <a:t>Case 3/4</a:t>
            </a:r>
            <a:endParaRPr lang="zh-CN" altLang="en-US" sz="1000" dirty="0"/>
          </a:p>
        </p:txBody>
      </p:sp>
      <p:sp>
        <p:nvSpPr>
          <p:cNvPr id="23" name="矩形 22"/>
          <p:cNvSpPr/>
          <p:nvPr/>
        </p:nvSpPr>
        <p:spPr>
          <a:xfrm>
            <a:off x="8155091" y="2667794"/>
            <a:ext cx="5309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000" dirty="0" smtClean="0"/>
              <a:t>Case 1</a:t>
            </a:r>
            <a:endParaRPr lang="zh-CN" altLang="en-US" sz="1000" dirty="0"/>
          </a:p>
        </p:txBody>
      </p:sp>
      <p:sp>
        <p:nvSpPr>
          <p:cNvPr id="24" name="矩形 23"/>
          <p:cNvSpPr/>
          <p:nvPr/>
        </p:nvSpPr>
        <p:spPr>
          <a:xfrm>
            <a:off x="7009606" y="5029994"/>
            <a:ext cx="5309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000" dirty="0" smtClean="0"/>
              <a:t>Case 3</a:t>
            </a:r>
            <a:endParaRPr lang="zh-CN" altLang="en-US" sz="1000" dirty="0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7934" y="4071205"/>
            <a:ext cx="3606072" cy="2213028"/>
          </a:xfrm>
          <a:prstGeom prst="rect">
            <a:avLst/>
          </a:prstGeom>
        </p:spPr>
      </p:pic>
      <p:sp>
        <p:nvSpPr>
          <p:cNvPr id="15" name="矩形 14"/>
          <p:cNvSpPr/>
          <p:nvPr/>
        </p:nvSpPr>
        <p:spPr>
          <a:xfrm>
            <a:off x="2744891" y="2667794"/>
            <a:ext cx="5309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000" dirty="0" smtClean="0"/>
              <a:t>Case 2</a:t>
            </a:r>
            <a:endParaRPr lang="zh-CN" altLang="en-US" sz="1000" dirty="0"/>
          </a:p>
        </p:txBody>
      </p:sp>
      <p:sp>
        <p:nvSpPr>
          <p:cNvPr id="16" name="矩形 15"/>
          <p:cNvSpPr/>
          <p:nvPr/>
        </p:nvSpPr>
        <p:spPr>
          <a:xfrm>
            <a:off x="1486348" y="4898072"/>
            <a:ext cx="5309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000" dirty="0" smtClean="0"/>
              <a:t>Case 2</a:t>
            </a:r>
            <a:endParaRPr lang="zh-CN" altLang="en-US" sz="1000" dirty="0"/>
          </a:p>
        </p:txBody>
      </p:sp>
      <p:sp>
        <p:nvSpPr>
          <p:cNvPr id="17" name="矩形 16"/>
          <p:cNvSpPr/>
          <p:nvPr/>
        </p:nvSpPr>
        <p:spPr>
          <a:xfrm>
            <a:off x="11203091" y="5487194"/>
            <a:ext cx="53091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zh-CN" sz="1000" dirty="0" smtClean="0"/>
              <a:t>Case 4</a:t>
            </a:r>
            <a:endParaRPr lang="zh-CN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9518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06347" y="685959"/>
            <a:ext cx="11580893" cy="457306"/>
          </a:xfrm>
        </p:spPr>
        <p:txBody>
          <a:bodyPr/>
          <a:lstStyle/>
          <a:p>
            <a:r>
              <a:rPr lang="en-US" altLang="zh-CN" sz="3600" dirty="0" smtClean="0"/>
              <a:t>Discussion on AMP Link Budget</a:t>
            </a:r>
            <a:endParaRPr lang="en-US" sz="3500" dirty="0">
              <a:latin typeface="Arial" charset="0"/>
            </a:endParaRPr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507935" y="1372394"/>
            <a:ext cx="11479306" cy="4876799"/>
          </a:xfrm>
        </p:spPr>
        <p:txBody>
          <a:bodyPr/>
          <a:lstStyle/>
          <a:p>
            <a:r>
              <a:rPr lang="en-US" altLang="zh-CN" sz="2000" dirty="0" smtClean="0"/>
              <a:t>Adjusted </a:t>
            </a:r>
            <a:r>
              <a:rPr lang="en-GB" altLang="zh-CN" sz="2000" dirty="0"/>
              <a:t>Link </a:t>
            </a:r>
            <a:r>
              <a:rPr lang="en-GB" altLang="zh-CN" sz="2000" dirty="0" smtClean="0"/>
              <a:t>budgets with 11ah channel model </a:t>
            </a:r>
            <a:r>
              <a:rPr lang="en-GB" altLang="zh-CN" sz="2000" dirty="0"/>
              <a:t>at </a:t>
            </a:r>
            <a:r>
              <a:rPr lang="en-US" altLang="zh-CN" sz="2000" dirty="0" smtClean="0"/>
              <a:t>S</a:t>
            </a:r>
            <a:r>
              <a:rPr lang="en-GB" altLang="zh-CN" sz="2000" dirty="0" smtClean="0"/>
              <a:t>ub</a:t>
            </a:r>
            <a:r>
              <a:rPr lang="en-GB" altLang="zh-CN" sz="2000" dirty="0"/>
              <a:t>-</a:t>
            </a:r>
            <a:r>
              <a:rPr lang="en-GB" altLang="zh-CN" sz="2000" dirty="0" smtClean="0"/>
              <a:t>1GHz</a:t>
            </a:r>
            <a:endParaRPr lang="en-US" altLang="zh-CN" sz="2000" dirty="0"/>
          </a:p>
          <a:p>
            <a:pPr lvl="1" defTabSz="914400"/>
            <a:endParaRPr lang="en-US" altLang="zh-CN" sz="1600" dirty="0">
              <a:solidFill>
                <a:srgbClr val="000000"/>
              </a:solidFill>
            </a:endParaRPr>
          </a:p>
          <a:p>
            <a:pPr lvl="1"/>
            <a:endParaRPr lang="en-US" altLang="zh-CN" sz="1600" dirty="0" smtClean="0"/>
          </a:p>
          <a:p>
            <a:pPr lvl="1"/>
            <a:endParaRPr lang="en-US" altLang="zh-CN" sz="1600" dirty="0"/>
          </a:p>
          <a:p>
            <a:pPr lvl="1"/>
            <a:endParaRPr lang="en-US" altLang="zh-CN" sz="1600" dirty="0" smtClean="0"/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720141"/>
              </p:ext>
            </p:extLst>
          </p:nvPr>
        </p:nvGraphicFramePr>
        <p:xfrm>
          <a:off x="685006" y="1800898"/>
          <a:ext cx="10820400" cy="4524496"/>
        </p:xfrm>
        <a:graphic>
          <a:graphicData uri="http://schemas.openxmlformats.org/drawingml/2006/table">
            <a:tbl>
              <a:tblPr/>
              <a:tblGrid>
                <a:gridCol w="4495800"/>
                <a:gridCol w="1581150"/>
                <a:gridCol w="1581150"/>
                <a:gridCol w="1581150"/>
                <a:gridCol w="1581150"/>
              </a:tblGrid>
              <a:tr h="289551">
                <a:tc>
                  <a:txBody>
                    <a:bodyPr/>
                    <a:lstStyle/>
                    <a:p>
                      <a:endParaRPr lang="zh-CN" sz="1000" dirty="0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Case 1 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zh-CN" sz="11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Case 2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Case 3 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Case 4 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8955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Frequency (MHz)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920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b="1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920</a:t>
                      </a:r>
                      <a:endParaRPr lang="zh-CN" altLang="zh-CN" sz="1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920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920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69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EIRP of AP (dBm)</a:t>
                      </a:r>
                      <a:endParaRPr lang="zh-CN" sz="110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Receiver sensitivity of AP (</a:t>
                      </a:r>
                      <a:r>
                        <a:rPr lang="en-GB" sz="1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dBm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-95 (Note 1)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-95 (Note 1)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-95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-95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94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Antenna gain of IoT device (</a:t>
                      </a:r>
                      <a:r>
                        <a:rPr lang="en-GB" sz="1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dBi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Minimum receiving power for IoT device (</a:t>
                      </a:r>
                      <a:r>
                        <a:rPr lang="en-GB" sz="1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dBm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-20 (Note 2)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-30 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(Note 2)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-45 (Note 3)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-45 (Note 3)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4931"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Max. </a:t>
                      </a:r>
                      <a:r>
                        <a:rPr lang="en-GB" sz="1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commun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 distance from 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AP to IoT device (m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 (</a:t>
                      </a:r>
                      <a:r>
                        <a:rPr lang="en-GB" sz="1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Friis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[1]) </a:t>
                      </a:r>
                      <a:r>
                        <a:rPr lang="en-GB" altLang="zh-CN" sz="1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GB" altLang="zh-CN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(Note 6)</a:t>
                      </a:r>
                      <a:endParaRPr lang="en-US" altLang="zh-CN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10.33</a:t>
                      </a:r>
                      <a:endParaRPr lang="en-US" sz="110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zh-CN" sz="1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32.67</a:t>
                      </a: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183.71</a:t>
                      </a:r>
                      <a:endParaRPr lang="en-US" altLang="zh-CN" sz="110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183.71</a:t>
                      </a:r>
                      <a:endParaRPr lang="en-US" altLang="zh-CN" sz="110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Max. </a:t>
                      </a:r>
                      <a:r>
                        <a:rPr lang="en-GB" altLang="zh-CN" sz="1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commun</a:t>
                      </a: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 distance from AP to IoT device (m) (11ah Channel D Indoor)</a:t>
                      </a:r>
                      <a:endParaRPr lang="zh-CN" alt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8</a:t>
                      </a:r>
                      <a:endParaRPr lang="zh-CN" sz="1100" strike="sngStrike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</a:t>
                      </a:r>
                      <a:endParaRPr lang="en-US" altLang="zh-CN" sz="110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40.2</a:t>
                      </a:r>
                      <a:endParaRPr lang="zh-CN" altLang="zh-CN" sz="1100" strike="sng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40.2</a:t>
                      </a:r>
                      <a:endParaRPr lang="zh-CN" altLang="zh-CN" sz="1100" strike="sngStrike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Backscattering loss at IoT device (dB)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5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79"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Maximum transmission power of IoT device (</a:t>
                      </a:r>
                      <a:r>
                        <a:rPr lang="en-GB" altLang="zh-CN" sz="1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dBm</a:t>
                      </a: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</a:t>
                      </a:r>
                      <a:endParaRPr lang="zh-CN" altLang="zh-CN" sz="1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-15 (Note 5)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3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Low Noise Amplifier factor (dB)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0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30 (Note 4)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/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5589"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Max. </a:t>
                      </a:r>
                      <a:r>
                        <a:rPr lang="en-GB" altLang="zh-CN" sz="1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commun</a:t>
                      </a: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 distance 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from 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IoT device to AP (m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) </a:t>
                      </a: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(</a:t>
                      </a:r>
                      <a:r>
                        <a:rPr lang="en-GB" altLang="zh-CN" sz="1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Friis</a:t>
                      </a: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[1]) </a:t>
                      </a:r>
                      <a:r>
                        <a:rPr lang="en-GB" altLang="zh-CN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(Note 6)</a:t>
                      </a:r>
                      <a:endParaRPr lang="en-US" altLang="zh-CN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103.31</a:t>
                      </a:r>
                      <a:endParaRPr lang="en-US" altLang="zh-CN" sz="110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zh-CN" sz="1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32.67</a:t>
                      </a: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183.71</a:t>
                      </a:r>
                      <a:endParaRPr lang="en-US" altLang="zh-CN" sz="110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kern="120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259.49</a:t>
                      </a:r>
                      <a:endParaRPr lang="en-US" altLang="zh-CN" sz="1100" dirty="0" smtClean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Max. </a:t>
                      </a:r>
                      <a:r>
                        <a:rPr lang="en-GB" altLang="zh-CN" sz="1100" dirty="0" err="1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commun</a:t>
                      </a: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 distance from IoT device to AP (m) (11ah Channel D Indoor)</a:t>
                      </a:r>
                      <a:endParaRPr lang="zh-CN" altLang="zh-CN" sz="1100" dirty="0" smtClean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31</a:t>
                      </a:r>
                      <a:endParaRPr lang="zh-CN" altLang="zh-CN" sz="11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altLang="zh-CN" sz="1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15</a:t>
                      </a:r>
                      <a:endParaRPr lang="zh-CN" altLang="zh-CN" sz="1100" dirty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40.1</a:t>
                      </a:r>
                      <a:endParaRPr lang="zh-CN" altLang="zh-CN" sz="11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1100" dirty="0" smtClean="0">
                          <a:solidFill>
                            <a:srgbClr val="C00000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48.7</a:t>
                      </a:r>
                      <a:endParaRPr lang="en-US" altLang="zh-CN" sz="1100" dirty="0" smtClean="0">
                        <a:solidFill>
                          <a:srgbClr val="C00000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25891">
                <a:tc gridSpan="5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*Notes: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Both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Reuse the receiver sensitivity of an 802.11 ah AP 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Both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The minimum required signal power for an IoT device is -20dBm when the IoT device can’t store power itself. It can be -30dBm when the IoT device has the capability of power storage. 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Both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-45 </a:t>
                      </a:r>
                      <a:r>
                        <a:rPr lang="en-GB" sz="1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dBm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is assumed as the sensitivity of ultra-low power 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receiver.</a:t>
                      </a:r>
                      <a:endParaRPr lang="zh-CN" sz="1100" dirty="0"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arenBoth"/>
                        <a:tabLst>
                          <a:tab pos="457200" algn="l"/>
                        </a:tabLst>
                      </a:pP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LNA with 30 </a:t>
                      </a:r>
                      <a:r>
                        <a:rPr lang="en-GB" sz="1100" dirty="0" err="1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dBm</a:t>
                      </a:r>
                      <a:r>
                        <a:rPr lang="en-GB" sz="1100" dirty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gain is assumed to boost the backscattering signal, it can have ultra-low power </a:t>
                      </a:r>
                      <a:r>
                        <a:rPr lang="en-GB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consumption.  </a:t>
                      </a:r>
                    </a:p>
                    <a:p>
                      <a:pPr marL="342900" marR="0" lvl="0" indent="-34290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Both"/>
                        <a:tabLst>
                          <a:tab pos="457200" algn="l"/>
                        </a:tabLst>
                        <a:defRPr/>
                      </a:pPr>
                      <a:r>
                        <a:rPr lang="en-GB" altLang="zh-CN" sz="1100" dirty="0" smtClean="0"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Ultra-low power active transmitter is assumed. </a:t>
                      </a:r>
                    </a:p>
                    <a:p>
                      <a:pPr marL="342900" marR="0" lvl="0" indent="-342900" algn="l" defTabSz="49779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arenBoth"/>
                        <a:tabLst>
                          <a:tab pos="457200" algn="l"/>
                        </a:tabLst>
                        <a:defRPr/>
                      </a:pP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Distances</a:t>
                      </a:r>
                      <a:r>
                        <a:rPr lang="en-US" altLang="zh-CN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calculated w</a:t>
                      </a:r>
                      <a:r>
                        <a:rPr lang="en-US" altLang="zh-CN" sz="11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ith</a:t>
                      </a:r>
                      <a:r>
                        <a:rPr lang="en-US" altLang="zh-CN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</a:t>
                      </a:r>
                      <a:r>
                        <a:rPr lang="en-US" altLang="zh-CN" sz="1100" baseline="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Friis</a:t>
                      </a:r>
                      <a:r>
                        <a:rPr lang="en-US" altLang="zh-CN" sz="11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 Equation in [1]</a:t>
                      </a:r>
                      <a:endParaRPr lang="zh-CN" altLang="zh-CN" sz="11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宋体" panose="02010600030101010101" pitchFamily="2" charset="-122"/>
                      </a:endParaRPr>
                    </a:p>
                  </a:txBody>
                  <a:tcPr marL="33844" marR="33844" marT="33844" marB="338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045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9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141708</TotalTime>
  <Words>1509</Words>
  <Application>Microsoft Office PowerPoint</Application>
  <PresentationFormat>自定义</PresentationFormat>
  <Paragraphs>250</Paragraphs>
  <Slides>13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Arial Unicode MS</vt:lpstr>
      <vt:lpstr>MS Gothic</vt:lpstr>
      <vt:lpstr>ＭＳ Ｐゴシック</vt:lpstr>
      <vt:lpstr>宋体</vt:lpstr>
      <vt:lpstr>Arial</vt:lpstr>
      <vt:lpstr>Times New Roman</vt:lpstr>
      <vt:lpstr>Wingdings</vt:lpstr>
      <vt:lpstr>Default Design</vt:lpstr>
      <vt:lpstr>PowerPoint 演示文稿</vt:lpstr>
      <vt:lpstr>Related Submissions</vt:lpstr>
      <vt:lpstr>Recap of AMP Link Budget Computations in [1]</vt:lpstr>
      <vt:lpstr>Discussion on AMP Link Budget</vt:lpstr>
      <vt:lpstr>Recap of AMP IoT Device Types in [1]</vt:lpstr>
      <vt:lpstr>Adjusted AMP Link Budget on 2.4GHz</vt:lpstr>
      <vt:lpstr>Discussion on AMP Link Budget</vt:lpstr>
      <vt:lpstr>Discussion on AMP Link Budget</vt:lpstr>
      <vt:lpstr>Discussion on AMP Link Budget</vt:lpstr>
      <vt:lpstr>Summary</vt:lpstr>
      <vt:lpstr>PowerPoint 演示文稿</vt:lpstr>
      <vt:lpstr>Recap of AMP Link Budget Computations in [1]</vt:lpstr>
      <vt:lpstr>Recap of AMP Link Budget Computations in [1]</vt:lpstr>
    </vt:vector>
  </TitlesOfParts>
  <Company>Decawave Ltd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Localisation architecture review and proposal for TG12 ULI</dc:title>
  <dc:subject>IEEE 802.15 &lt;TG12 ULI&gt;</dc:subject>
  <dc:creator>Billy Verso</dc:creator>
  <dc:description>&lt;15-16-xxxx-00-0012&gt;</dc:description>
  <cp:lastModifiedBy>Linwei (XD)</cp:lastModifiedBy>
  <cp:revision>2293</cp:revision>
  <cp:lastPrinted>2015-07-14T16:02:16Z</cp:lastPrinted>
  <dcterms:created xsi:type="dcterms:W3CDTF">2009-07-12T16:25:16Z</dcterms:created>
  <dcterms:modified xsi:type="dcterms:W3CDTF">2023-11-13T18:19:44Z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2015_ms_pID_725343">
    <vt:lpwstr>(3)vMR/ZPvVSlLo+L+E2PuvOrk+u0OUiAcP4RLtJzM7ULbWWabOcUtDnmA759WaKGefedbu13tV
TSoYLv6I55so12YTazi6+7ZpirVygv5U9xVgpilO4r/IbAtedRdvahjDAOkL9mLJKDzfW64s
ybTlADLOk59cnwr1lV7yiDG3WK83w9iXUZP619pOQ9KvXPxPrwbSb9LBDNQ2bnCi6FFcbAWN
xg42ETDImW9PQpXeTm</vt:lpwstr>
  </property>
  <property fmtid="{D5CDD505-2E9C-101B-9397-08002B2CF9AE}" pid="3" name="_2015_ms_pID_7253431">
    <vt:lpwstr>Jdfvp2sAr0AP81fVHiXpW9QgIPIpyBIZHaP+CGclPjNO9cTJHldmvx
oEscM2fwun7esc/VGiV6Y9LqYswuGuRXlimo8kSbR90yMZW9tmJAHrwdIZjFwhUwwm98XyDu
aLNrwfuyjayeuG0uKgnrquKheX5d03m/BlVoDxN73NxP3VuqV0EMnWDQBVZSUBwBhpbi03bU
xHctl5Gjm+YTATTzYSKyOVT/SOGJagNH0dz1</vt:lpwstr>
  </property>
  <property fmtid="{D5CDD505-2E9C-101B-9397-08002B2CF9AE}" pid="4" name="_2015_ms_pID_7253432">
    <vt:lpwstr>A0c+Ryd9YAGWEK8ls2isjmk=</vt:lpwstr>
  </property>
  <property fmtid="{D5CDD505-2E9C-101B-9397-08002B2CF9AE}" pid="5" name="_readonly">
    <vt:lpwstr/>
  </property>
  <property fmtid="{D5CDD505-2E9C-101B-9397-08002B2CF9AE}" pid="6" name="_change">
    <vt:lpwstr/>
  </property>
  <property fmtid="{D5CDD505-2E9C-101B-9397-08002B2CF9AE}" pid="7" name="_full-control">
    <vt:lpwstr/>
  </property>
  <property fmtid="{D5CDD505-2E9C-101B-9397-08002B2CF9AE}" pid="8" name="sflag">
    <vt:lpwstr>1651751348</vt:lpwstr>
  </property>
</Properties>
</file>