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  <p:sldMasterId id="2147483893" r:id="rId5"/>
    <p:sldMasterId id="2147483896" r:id="rId6"/>
    <p:sldMasterId id="2147483908" r:id="rId7"/>
  </p:sldMasterIdLst>
  <p:notesMasterIdLst>
    <p:notesMasterId r:id="rId24"/>
  </p:notesMasterIdLst>
  <p:handoutMasterIdLst>
    <p:handoutMasterId r:id="rId25"/>
  </p:handoutMasterIdLst>
  <p:sldIdLst>
    <p:sldId id="1071" r:id="rId8"/>
    <p:sldId id="270" r:id="rId9"/>
    <p:sldId id="1067" r:id="rId10"/>
    <p:sldId id="273" r:id="rId11"/>
    <p:sldId id="1087" r:id="rId12"/>
    <p:sldId id="1086" r:id="rId13"/>
    <p:sldId id="278" r:id="rId14"/>
    <p:sldId id="1085" r:id="rId15"/>
    <p:sldId id="1084" r:id="rId16"/>
    <p:sldId id="1090" r:id="rId17"/>
    <p:sldId id="1089" r:id="rId18"/>
    <p:sldId id="1075" r:id="rId19"/>
    <p:sldId id="1091" r:id="rId20"/>
    <p:sldId id="1095" r:id="rId21"/>
    <p:sldId id="1092" r:id="rId22"/>
    <p:sldId id="1093" r:id="rId23"/>
  </p:sldIdLst>
  <p:sldSz cx="9144000" cy="6858000" type="screen4x3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1071"/>
          </p14:sldIdLst>
        </p14:section>
        <p14:section name="章节页" id="{FD05EE94-C931-8C4B-83A2-004B32AA1207}">
          <p14:sldIdLst>
            <p14:sldId id="270"/>
            <p14:sldId id="1067"/>
            <p14:sldId id="273"/>
            <p14:sldId id="1087"/>
            <p14:sldId id="1086"/>
            <p14:sldId id="278"/>
            <p14:sldId id="1085"/>
            <p14:sldId id="1084"/>
            <p14:sldId id="1090"/>
            <p14:sldId id="1089"/>
            <p14:sldId id="1075"/>
            <p14:sldId id="1091"/>
            <p14:sldId id="1095"/>
            <p14:sldId id="1092"/>
            <p14:sldId id="1093"/>
          </p14:sldIdLst>
        </p14:section>
        <p14:section name="结束页" id="{3F9D54A7-3BE2-2540-BB4C-DFE5509085F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99"/>
    <a:srgbClr val="FFFF00"/>
    <a:srgbClr val="C00000"/>
    <a:srgbClr val="FFFFFF"/>
    <a:srgbClr val="00CC98"/>
    <a:srgbClr val="000000"/>
    <a:srgbClr val="E9002F"/>
    <a:srgbClr val="595757"/>
    <a:srgbClr val="221815"/>
    <a:srgbClr val="8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0" autoAdjust="0"/>
    <p:restoredTop sz="96424" autoAdjust="0"/>
  </p:normalViewPr>
  <p:slideViewPr>
    <p:cSldViewPr snapToGrid="0" snapToObjects="1">
      <p:cViewPr varScale="1">
        <p:scale>
          <a:sx n="112" d="100"/>
          <a:sy n="112" d="100"/>
        </p:scale>
        <p:origin x="12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Main AP</a:t>
            </a:r>
          </a:p>
          <a:p>
            <a:r>
              <a:rPr lang="en-US" altLang="zh-CN" dirty="0"/>
              <a:t>Secondary Ap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[x] Consideration on multi-AP coordination for EHT, IEEE 802.11-18/1982r0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8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STA</a:t>
            </a:r>
            <a:r>
              <a:rPr lang="zh-CN" altLang="en-US" dirty="0"/>
              <a:t>测 联合均衡</a:t>
            </a:r>
            <a:endParaRPr lang="en-US" altLang="zh-CN" dirty="0"/>
          </a:p>
          <a:p>
            <a:r>
              <a:rPr lang="en-US" altLang="zh-CN" sz="1600" dirty="0">
                <a:latin typeface="+mn-ea"/>
                <a:ea typeface="+mn-ea"/>
              </a:rPr>
              <a:t>, space division multiplexing gain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5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STA</a:t>
            </a:r>
            <a:r>
              <a:rPr lang="zh-CN" altLang="en-US" dirty="0"/>
              <a:t>测 单独均衡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[x] Consideration on multi-AP coordination for EHT, IEEE 802.11-18/1982r0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[x] Consideration on multi-AP coordination for EHT, IEEE 802.11-18/1982r0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82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[x] Consideration on multi-AP coordination for EHT, IEEE 802.11-18/1982r0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3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1"/>
            <a:ext cx="915103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5800425" y="2220409"/>
            <a:ext cx="701032" cy="538242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75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984" y="907093"/>
            <a:ext cx="4917935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2399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673" y="1949372"/>
            <a:ext cx="4899967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923" y="6227191"/>
            <a:ext cx="1212404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763" indent="0">
              <a:buNone/>
              <a:defRPr sz="1349"/>
            </a:lvl2pPr>
            <a:lvl3pPr marL="685526" indent="0">
              <a:buNone/>
              <a:defRPr sz="1200"/>
            </a:lvl3pPr>
            <a:lvl4pPr marL="1028289" indent="0">
              <a:buNone/>
              <a:defRPr sz="1050"/>
            </a:lvl4pPr>
            <a:lvl5pPr marL="1371051" indent="0">
              <a:buNone/>
              <a:defRPr sz="1050"/>
            </a:lvl5pPr>
            <a:lvl6pPr marL="1713814" indent="0">
              <a:buNone/>
              <a:defRPr sz="1050"/>
            </a:lvl6pPr>
            <a:lvl7pPr marL="2056577" indent="0">
              <a:buNone/>
              <a:defRPr sz="1050"/>
            </a:lvl7pPr>
            <a:lvl8pPr marL="2399340" indent="0">
              <a:buNone/>
              <a:defRPr sz="1050"/>
            </a:lvl8pPr>
            <a:lvl9pPr marL="2742103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7058" y="6475414"/>
            <a:ext cx="2606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Kiseon Ryu, LG Electronics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D7F07127-60C6-490E-BD5E-10A564DB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Sep.</a:t>
            </a:r>
            <a:r>
              <a:rPr lang="en-US" dirty="0">
                <a:solidFill>
                  <a:srgbClr val="000000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14491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C534B78D-2574-44F0-82CA-47DCCCE3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Sep.</a:t>
            </a:r>
            <a:r>
              <a:rPr lang="en-US" dirty="0">
                <a:solidFill>
                  <a:srgbClr val="000000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57098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D2EDE40D-CFEE-4E64-827E-9FE59ACF2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211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Sep.</a:t>
            </a:r>
            <a:r>
              <a:rPr lang="en-US" dirty="0">
                <a:solidFill>
                  <a:srgbClr val="000000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61825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3FFDB73-FA02-4DBD-87D1-D863AE02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Sep.</a:t>
            </a:r>
            <a:r>
              <a:rPr lang="en-US" dirty="0">
                <a:solidFill>
                  <a:srgbClr val="000000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510511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F2C06B91-9B6B-444A-94F1-80EB045D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Sep.</a:t>
            </a:r>
            <a:r>
              <a:rPr lang="en-US" dirty="0">
                <a:solidFill>
                  <a:srgbClr val="000000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88664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763" indent="0">
              <a:buNone/>
              <a:defRPr sz="900"/>
            </a:lvl2pPr>
            <a:lvl3pPr marL="685526" indent="0">
              <a:buNone/>
              <a:defRPr sz="750"/>
            </a:lvl3pPr>
            <a:lvl4pPr marL="1028289" indent="0">
              <a:buNone/>
              <a:defRPr sz="675"/>
            </a:lvl4pPr>
            <a:lvl5pPr marL="1371051" indent="0">
              <a:buNone/>
              <a:defRPr sz="675"/>
            </a:lvl5pPr>
            <a:lvl6pPr marL="1713814" indent="0">
              <a:buNone/>
              <a:defRPr sz="675"/>
            </a:lvl6pPr>
            <a:lvl7pPr marL="2056577" indent="0">
              <a:buNone/>
              <a:defRPr sz="675"/>
            </a:lvl7pPr>
            <a:lvl8pPr marL="2399340" indent="0">
              <a:buNone/>
              <a:defRPr sz="675"/>
            </a:lvl8pPr>
            <a:lvl9pPr marL="2742103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7058" y="6475414"/>
            <a:ext cx="2606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Kiseon Ryu, LG Electronics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30B4C4FA-0EA5-4D78-AEBE-DEE85386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July 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763" indent="0">
              <a:buNone/>
              <a:defRPr sz="2099"/>
            </a:lvl2pPr>
            <a:lvl3pPr marL="685526" indent="0">
              <a:buNone/>
              <a:defRPr sz="1799"/>
            </a:lvl3pPr>
            <a:lvl4pPr marL="1028289" indent="0">
              <a:buNone/>
              <a:defRPr sz="1499"/>
            </a:lvl4pPr>
            <a:lvl5pPr marL="1371051" indent="0">
              <a:buNone/>
              <a:defRPr sz="1499"/>
            </a:lvl5pPr>
            <a:lvl6pPr marL="1713814" indent="0">
              <a:buNone/>
              <a:defRPr sz="1499"/>
            </a:lvl6pPr>
            <a:lvl7pPr marL="2056577" indent="0">
              <a:buNone/>
              <a:defRPr sz="1499"/>
            </a:lvl7pPr>
            <a:lvl8pPr marL="2399340" indent="0">
              <a:buNone/>
              <a:defRPr sz="1499"/>
            </a:lvl8pPr>
            <a:lvl9pPr marL="2742103" indent="0">
              <a:buNone/>
              <a:defRPr sz="149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763" indent="0">
              <a:buNone/>
              <a:defRPr sz="900"/>
            </a:lvl2pPr>
            <a:lvl3pPr marL="685526" indent="0">
              <a:buNone/>
              <a:defRPr sz="750"/>
            </a:lvl3pPr>
            <a:lvl4pPr marL="1028289" indent="0">
              <a:buNone/>
              <a:defRPr sz="675"/>
            </a:lvl4pPr>
            <a:lvl5pPr marL="1371051" indent="0">
              <a:buNone/>
              <a:defRPr sz="675"/>
            </a:lvl5pPr>
            <a:lvl6pPr marL="1713814" indent="0">
              <a:buNone/>
              <a:defRPr sz="675"/>
            </a:lvl6pPr>
            <a:lvl7pPr marL="2056577" indent="0">
              <a:buNone/>
              <a:defRPr sz="675"/>
            </a:lvl7pPr>
            <a:lvl8pPr marL="2399340" indent="0">
              <a:buNone/>
              <a:defRPr sz="675"/>
            </a:lvl8pPr>
            <a:lvl9pPr marL="2742103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7058" y="6475414"/>
            <a:ext cx="2606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Kiseon Ryu, LG Electronics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9492B917-9B6C-4B7B-849D-23CB1B3F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July 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8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7058" y="6475414"/>
            <a:ext cx="2606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Kiseon Ryu, LG Electronics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CDC457C8-298D-47C9-B6D8-AD5B70DE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July 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03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7058" y="6475414"/>
            <a:ext cx="2606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Kiseon Ryu, LG Electronics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ACBABBF4-AE7D-42AA-9B63-376A5A57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July 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0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914450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984" y="907093"/>
            <a:ext cx="4917935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399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673" y="1949372"/>
            <a:ext cx="309491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923" y="6227191"/>
            <a:ext cx="1212404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:a16="http://schemas.microsoft.com/office/drawing/2014/main" xmlns="" id="{3049C48A-4CAE-8940-8A29-89DE0543DF4C}"/>
              </a:ext>
            </a:extLst>
          </p:cNvPr>
          <p:cNvSpPr/>
          <p:nvPr userDrawn="1"/>
        </p:nvSpPr>
        <p:spPr>
          <a:xfrm rot="5400000">
            <a:off x="3932432" y="2466128"/>
            <a:ext cx="744262" cy="571433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75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5"/>
            <a:ext cx="914450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4369664" y="2413366"/>
            <a:ext cx="701032" cy="538242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75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984" y="907093"/>
            <a:ext cx="4917935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399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673" y="1949372"/>
            <a:ext cx="4899967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923" y="6227191"/>
            <a:ext cx="1212404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914450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3984" y="907093"/>
            <a:ext cx="4917935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399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5857421" y="1747402"/>
            <a:ext cx="701032" cy="538242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75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673" y="1949372"/>
            <a:ext cx="4899967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923" y="6227191"/>
            <a:ext cx="1212404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960DD1-8AC3-8F46-9D2D-BF81187F43FC}"/>
              </a:ext>
            </a:extLst>
          </p:cNvPr>
          <p:cNvSpPr txBox="1"/>
          <p:nvPr userDrawn="1"/>
        </p:nvSpPr>
        <p:spPr>
          <a:xfrm>
            <a:off x="455437" y="1402065"/>
            <a:ext cx="2939627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599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763" indent="0" algn="ctr">
              <a:buNone/>
              <a:defRPr/>
            </a:lvl2pPr>
            <a:lvl3pPr marL="685526" indent="0" algn="ctr">
              <a:buNone/>
              <a:defRPr/>
            </a:lvl3pPr>
            <a:lvl4pPr marL="1028289" indent="0" algn="ctr">
              <a:buNone/>
              <a:defRPr/>
            </a:lvl4pPr>
            <a:lvl5pPr marL="1371051" indent="0" algn="ctr">
              <a:buNone/>
              <a:defRPr/>
            </a:lvl5pPr>
            <a:lvl6pPr marL="1713814" indent="0" algn="ctr">
              <a:buNone/>
              <a:defRPr/>
            </a:lvl6pPr>
            <a:lvl7pPr marL="2056577" indent="0" algn="ctr">
              <a:buNone/>
              <a:defRPr/>
            </a:lvl7pPr>
            <a:lvl8pPr marL="2399340" indent="0" algn="ctr">
              <a:buNone/>
              <a:defRPr/>
            </a:lvl8pPr>
            <a:lvl9pPr marL="27421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5E72CB58-07E5-4159-867B-77249821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138499"/>
          </a:xfrm>
        </p:spPr>
        <p:txBody>
          <a:bodyPr/>
          <a:lstStyle/>
          <a:p>
            <a:pPr>
              <a:defRPr/>
            </a:pPr>
            <a:r>
              <a:rPr lang="fr-FR" altLang="ja-JP"/>
              <a:t>Kosuke Aio(Sony Group Corporation), et al.</a:t>
            </a:r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07BDABFB-C618-403F-B59C-350283B9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A0DB6A0-3FAC-4C50-B855-05E2EFEC7C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9E2BA8A4-BB5C-4FCB-ADEC-FBF5702456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401979"/>
            <a:ext cx="706925" cy="2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349" b="1">
                <a:cs typeface="+mn-cs"/>
              </a:defRPr>
            </a:lvl1pPr>
          </a:lstStyle>
          <a:p>
            <a:pPr>
              <a:defRPr/>
            </a:pPr>
            <a:r>
              <a:rPr lang="en-US" altLang="zh-CN" dirty="0"/>
              <a:t>Sep.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94140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771526" y="608420"/>
            <a:ext cx="777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xmlns="" id="{7823F01D-059B-40B6-A941-378CE791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A0DB6A0-3FAC-4C50-B855-05E2EFEC7C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xmlns="" id="{DBEE88E5-BB3D-4C9B-B365-4CFF9967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475413"/>
            <a:ext cx="2905126" cy="138499"/>
          </a:xfrm>
        </p:spPr>
        <p:txBody>
          <a:bodyPr/>
          <a:lstStyle/>
          <a:p>
            <a:pPr>
              <a:defRPr/>
            </a:pPr>
            <a:r>
              <a:rPr lang="fr-FR" altLang="ja-JP"/>
              <a:t>Kosuke Aio(Sony Group Corporation), et al.</a:t>
            </a:r>
            <a:endParaRPr lang="en-US" altLang="ja-JP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C79BBA0-7A58-49C9-9D81-B6D2329A93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401979"/>
            <a:ext cx="706925" cy="2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349" b="1">
                <a:cs typeface="+mn-cs"/>
              </a:defRPr>
            </a:lvl1pPr>
          </a:lstStyle>
          <a:p>
            <a:pPr>
              <a:defRPr/>
            </a:pPr>
            <a:r>
              <a:rPr lang="en-US" altLang="zh-CN" dirty="0"/>
              <a:t>Sep.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84430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763" indent="0" algn="ctr">
              <a:buNone/>
              <a:defRPr/>
            </a:lvl2pPr>
            <a:lvl3pPr marL="685526" indent="0" algn="ctr">
              <a:buNone/>
              <a:defRPr/>
            </a:lvl3pPr>
            <a:lvl4pPr marL="1028289" indent="0" algn="ctr">
              <a:buNone/>
              <a:defRPr/>
            </a:lvl4pPr>
            <a:lvl5pPr marL="1371051" indent="0" algn="ctr">
              <a:buNone/>
              <a:defRPr/>
            </a:lvl5pPr>
            <a:lvl6pPr marL="1713814" indent="0" algn="ctr">
              <a:buNone/>
              <a:defRPr/>
            </a:lvl6pPr>
            <a:lvl7pPr marL="2056577" indent="0" algn="ctr">
              <a:buNone/>
              <a:defRPr/>
            </a:lvl7pPr>
            <a:lvl8pPr marL="2399340" indent="0" algn="ctr">
              <a:buNone/>
              <a:defRPr/>
            </a:lvl8pPr>
            <a:lvl9pPr marL="27421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Sep.</a:t>
            </a:r>
            <a:r>
              <a:rPr lang="en-US"/>
              <a:t> </a:t>
            </a:r>
            <a:r>
              <a:rPr lang="en-US" dirty="0"/>
              <a:t>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5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4"/>
            <a:ext cx="535403" cy="184666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C56E3BEF-00D8-4701-BC8F-486C3A29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Sep.</a:t>
            </a:r>
            <a:r>
              <a:rPr lang="en-US" dirty="0">
                <a:solidFill>
                  <a:srgbClr val="000000"/>
                </a:solidFill>
              </a:rPr>
              <a:t> 2023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3126487-5622-4287-B119-49E34F76F112}"/>
              </a:ext>
            </a:extLst>
          </p:cNvPr>
          <p:cNvSpPr txBox="1"/>
          <p:nvPr userDrawn="1"/>
        </p:nvSpPr>
        <p:spPr>
          <a:xfrm flipH="1">
            <a:off x="6962052" y="6417933"/>
            <a:ext cx="149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/>
              <a:t>Yanchun</a:t>
            </a:r>
            <a:r>
              <a:rPr lang="en-US" altLang="zh-CN" sz="1200" dirty="0"/>
              <a:t> Li, Huawei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1593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9181AA-8E93-7743-ADEB-8A06A0DFC13A}"/>
              </a:ext>
            </a:extLst>
          </p:cNvPr>
          <p:cNvSpPr/>
          <p:nvPr userDrawn="1"/>
        </p:nvSpPr>
        <p:spPr>
          <a:xfrm>
            <a:off x="0" y="5590904"/>
            <a:ext cx="9144000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3" tIns="34277" rIns="68553" bIns="34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49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66" y="5970991"/>
            <a:ext cx="1694938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hf hdr="0" ftr="0" dt="0"/>
  <p:txStyles>
    <p:titleStyle>
      <a:lvl1pPr algn="l" defTabSz="685526" rtl="0" eaLnBrk="1" latinLnBrk="0" hangingPunct="1">
        <a:lnSpc>
          <a:spcPts val="2579"/>
        </a:lnSpc>
        <a:spcBef>
          <a:spcPct val="0"/>
        </a:spcBef>
        <a:buNone/>
        <a:defRPr sz="2399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685526" rtl="0" eaLnBrk="1" latinLnBrk="0" hangingPunct="1">
        <a:lnSpc>
          <a:spcPct val="100000"/>
        </a:lnSpc>
        <a:spcBef>
          <a:spcPts val="0"/>
        </a:spcBef>
        <a:buFontTx/>
        <a:buNone/>
        <a:defRPr sz="75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342763" indent="0" algn="l" defTabSz="685526" rtl="0" eaLnBrk="1" latinLnBrk="0" hangingPunct="1">
        <a:lnSpc>
          <a:spcPct val="90000"/>
        </a:lnSpc>
        <a:spcBef>
          <a:spcPts val="375"/>
        </a:spcBef>
        <a:buFontTx/>
        <a:buNone/>
        <a:defRPr sz="5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526" indent="0" algn="l" defTabSz="685526" rtl="0" eaLnBrk="1" latinLnBrk="0" hangingPunct="1">
        <a:lnSpc>
          <a:spcPct val="90000"/>
        </a:lnSpc>
        <a:spcBef>
          <a:spcPts val="375"/>
        </a:spcBef>
        <a:buFontTx/>
        <a:buNone/>
        <a:defRPr sz="5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8289" indent="0" algn="l" defTabSz="685526" rtl="0" eaLnBrk="1" latinLnBrk="0" hangingPunct="1">
        <a:lnSpc>
          <a:spcPct val="90000"/>
        </a:lnSpc>
        <a:spcBef>
          <a:spcPts val="375"/>
        </a:spcBef>
        <a:buFontTx/>
        <a:buNone/>
        <a:defRPr sz="5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051" indent="0" algn="l" defTabSz="685526" rtl="0" eaLnBrk="1" latinLnBrk="0" hangingPunct="1">
        <a:lnSpc>
          <a:spcPct val="90000"/>
        </a:lnSpc>
        <a:spcBef>
          <a:spcPts val="375"/>
        </a:spcBef>
        <a:buFontTx/>
        <a:buNone/>
        <a:defRPr sz="5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196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7958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1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48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890492" rtl="0" eaLnBrk="1" latinLnBrk="0" hangingPunct="1">
        <a:lnSpc>
          <a:spcPct val="90000"/>
        </a:lnSpc>
        <a:spcBef>
          <a:spcPct val="0"/>
        </a:spcBef>
        <a:buNone/>
        <a:defRPr sz="4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623" indent="-222623" algn="l" defTabSz="89049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6" kern="1200">
          <a:solidFill>
            <a:schemeClr val="tx1"/>
          </a:solidFill>
          <a:latin typeface="+mn-lt"/>
          <a:ea typeface="+mn-ea"/>
          <a:cs typeface="+mn-cs"/>
        </a:defRPr>
      </a:lvl1pPr>
      <a:lvl2pPr marL="667869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116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8" kern="1200">
          <a:solidFill>
            <a:schemeClr val="tx1"/>
          </a:solidFill>
          <a:latin typeface="+mn-lt"/>
          <a:ea typeface="+mn-ea"/>
          <a:cs typeface="+mn-cs"/>
        </a:defRPr>
      </a:lvl3pPr>
      <a:lvl4pPr marL="1558362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2003608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448855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4101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9347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84594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5247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9049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574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098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623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71478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672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61971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821280" y="6356939"/>
            <a:ext cx="262694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75" b="0" kern="1200" baseline="0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Proprietary - Restricted Distribution</a:t>
            </a:r>
            <a:endParaRPr lang="en-US" sz="675" b="0" kern="1200" baseline="0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550384" y="6402807"/>
            <a:ext cx="374650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67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675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6678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75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14253" y="2656168"/>
            <a:ext cx="1475403" cy="4202737"/>
            <a:chOff x="5343885" y="2305"/>
            <a:chExt cx="3271316" cy="6986117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745659"/>
              <a:ext cx="1052647" cy="15348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6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584" rtl="0" eaLnBrk="1" fontAlgn="auto" latinLnBrk="0" hangingPunct="1">
                <a:lnSpc>
                  <a:spcPts val="4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375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465"/>
                </a:lnSpc>
                <a:spcBef>
                  <a:spcPts val="0"/>
                </a:spcBef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2305"/>
              <a:ext cx="726488" cy="15348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6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584" rtl="0" eaLnBrk="1" fontAlgn="auto" latinLnBrk="0" hangingPunct="1">
                <a:lnSpc>
                  <a:spcPts val="4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375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584" rtl="0" eaLnBrk="1" fontAlgn="auto" latinLnBrk="0" hangingPunct="1">
                <a:lnSpc>
                  <a:spcPts val="4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375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46" y="6323416"/>
            <a:ext cx="952728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890492" rtl="0" eaLnBrk="1" latinLnBrk="0" hangingPunct="1">
        <a:lnSpc>
          <a:spcPct val="90000"/>
        </a:lnSpc>
        <a:spcBef>
          <a:spcPct val="0"/>
        </a:spcBef>
        <a:buNone/>
        <a:defRPr sz="4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623" indent="-222623" algn="l" defTabSz="89049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6" kern="1200">
          <a:solidFill>
            <a:schemeClr val="tx1"/>
          </a:solidFill>
          <a:latin typeface="+mn-lt"/>
          <a:ea typeface="+mn-ea"/>
          <a:cs typeface="+mn-cs"/>
        </a:defRPr>
      </a:lvl1pPr>
      <a:lvl2pPr marL="667869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116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8" kern="1200">
          <a:solidFill>
            <a:schemeClr val="tx1"/>
          </a:solidFill>
          <a:latin typeface="+mn-lt"/>
          <a:ea typeface="+mn-ea"/>
          <a:cs typeface="+mn-cs"/>
        </a:defRPr>
      </a:lvl3pPr>
      <a:lvl4pPr marL="1558362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2003608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448855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4101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9347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84594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5247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9049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574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098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623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71478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672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61971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46" y="1467870"/>
            <a:ext cx="2987007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5982181" y="2794960"/>
            <a:ext cx="2417931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98"/>
              </a:lnSpc>
            </a:pPr>
            <a:r>
              <a:rPr kumimoji="1" lang="en-US" altLang="zh-CN" sz="637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637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637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584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584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584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584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798"/>
              </a:lnSpc>
            </a:pPr>
            <a:endParaRPr kumimoji="1" lang="zh-CN" altLang="en-US" sz="584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5988118" y="1631849"/>
            <a:ext cx="2607257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60"/>
              </a:lnSpc>
              <a:spcBef>
                <a:spcPts val="0"/>
              </a:spcBef>
            </a:pPr>
            <a:r>
              <a:rPr kumimoji="1" lang="zh-CN" altLang="en-US" sz="975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975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975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975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5980918" y="2106124"/>
            <a:ext cx="2610355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0"/>
              </a:lnSpc>
            </a:pPr>
            <a:r>
              <a:rPr kumimoji="1" lang="en-US" altLang="zh-CN" sz="9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9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9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9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9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9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21" y="5237566"/>
            <a:ext cx="1406151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890492" rtl="0" eaLnBrk="1" latinLnBrk="0" hangingPunct="1">
        <a:lnSpc>
          <a:spcPct val="90000"/>
        </a:lnSpc>
        <a:spcBef>
          <a:spcPct val="0"/>
        </a:spcBef>
        <a:buNone/>
        <a:defRPr sz="3749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89049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None/>
        <a:defRPr sz="1364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445247" indent="0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890492" indent="0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None/>
        <a:defRPr sz="1948" kern="1200">
          <a:solidFill>
            <a:schemeClr val="tx1"/>
          </a:solidFill>
          <a:latin typeface="+mn-lt"/>
          <a:ea typeface="+mn-ea"/>
          <a:cs typeface="+mn-cs"/>
        </a:defRPr>
      </a:lvl3pPr>
      <a:lvl4pPr marL="1335740" indent="0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None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0986" indent="0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None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448855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4101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9347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84594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5247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9049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574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098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623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71478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672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61971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475413"/>
            <a:ext cx="29813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b="1"/>
            </a:lvl1pPr>
          </a:lstStyle>
          <a:p>
            <a:pPr>
              <a:defRPr/>
            </a:pPr>
            <a:r>
              <a:rPr lang="fr-FR"/>
              <a:t>Kosuke Aio(Sony Group Corporation), et al.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09727" y="6475413"/>
            <a:ext cx="40075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900" b="0"/>
            </a:lvl1pPr>
          </a:lstStyle>
          <a:p>
            <a:pPr>
              <a:defRPr/>
            </a:pPr>
            <a:r>
              <a:rPr lang="en-US"/>
              <a:t>Slide </a:t>
            </a:r>
            <a:fld id="{AA0DB6A0-3FAC-4C50-B855-05E2EFEC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799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799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7EBAF5-52AC-49CF-A3FD-31E596F2D8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4471" y="366498"/>
            <a:ext cx="2577693" cy="2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349" b="1" dirty="0"/>
              <a:t>doc.: IEEE 802.11-22/1821r1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31D55B-1F73-4D59-B8F1-227F435EA8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1" y="6475414"/>
            <a:ext cx="56425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z="900" b="1"/>
              <a:t>Submission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08DE7B0D-AFB0-4D79-8055-1923BEF399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401979"/>
            <a:ext cx="706925" cy="2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349" b="1">
                <a:cs typeface="+mn-cs"/>
              </a:defRPr>
            </a:lvl1pPr>
          </a:lstStyle>
          <a:p>
            <a:pPr>
              <a:defRPr/>
            </a:pPr>
            <a:r>
              <a:rPr lang="en-US" altLang="zh-CN" dirty="0"/>
              <a:t>Sep.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5994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5pPr>
      <a:lvl6pPr marL="342763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6pPr>
      <a:lvl7pPr marL="685526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7pPr>
      <a:lvl8pPr marL="1028289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8pPr>
      <a:lvl9pPr marL="1371051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9pPr>
    </p:titleStyle>
    <p:bodyStyle>
      <a:lvl1pPr marL="257072" indent="-257072" algn="l" rtl="0" eaLnBrk="0" fontAlgn="base" hangingPunct="0">
        <a:spcBef>
          <a:spcPct val="20000"/>
        </a:spcBef>
        <a:spcAft>
          <a:spcPct val="0"/>
        </a:spcAft>
        <a:buChar char="•"/>
        <a:defRPr sz="1799" b="1">
          <a:solidFill>
            <a:schemeClr val="tx1"/>
          </a:solidFill>
          <a:latin typeface="+mn-lt"/>
          <a:ea typeface="+mn-ea"/>
          <a:cs typeface="+mn-cs"/>
        </a:defRPr>
      </a:lvl1pPr>
      <a:lvl2pPr marL="556990" indent="-214227" algn="l" rtl="0" eaLnBrk="0" fontAlgn="base" hangingPunct="0">
        <a:spcBef>
          <a:spcPct val="20000"/>
        </a:spcBef>
        <a:spcAft>
          <a:spcPct val="0"/>
        </a:spcAft>
        <a:buChar char="–"/>
        <a:defRPr sz="1499">
          <a:solidFill>
            <a:schemeClr val="tx1"/>
          </a:solidFill>
          <a:latin typeface="+mn-lt"/>
        </a:defRPr>
      </a:lvl2pPr>
      <a:lvl3pPr marL="814062" indent="-17138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134" indent="-171381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328206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670969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013732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356495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699257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401979"/>
            <a:ext cx="702115" cy="2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349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Sep. 2023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09350" y="6475414"/>
            <a:ext cx="8015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49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5"/>
            <a:ext cx="807913" cy="2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49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49" dirty="0">
              <a:cs typeface="+mn-cs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C783632F-BD20-4370-9EB1-340439792D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802.11-23/</a:t>
            </a:r>
            <a:r>
              <a:rPr lang="en-US" altLang="zh-CN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r0</a:t>
            </a:r>
            <a:endParaRPr lang="en-US" sz="1800" b="1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6BE62613-FBFC-42A7-AE57-CD0347C058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6993" y="6475413"/>
            <a:ext cx="1906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altLang="zh-CN" dirty="0" err="1"/>
              <a:t>Yanchun</a:t>
            </a:r>
            <a:r>
              <a:rPr lang="en-US" altLang="zh-CN" dirty="0"/>
              <a:t> Li</a:t>
            </a:r>
            <a:r>
              <a:rPr lang="en-US" dirty="0"/>
              <a:t>, Huawei</a:t>
            </a:r>
          </a:p>
        </p:txBody>
      </p:sp>
    </p:spTree>
    <p:extLst>
      <p:ext uri="{BB962C8B-B14F-4D97-AF65-F5344CB8AC3E}">
        <p14:creationId xmlns:p14="http://schemas.microsoft.com/office/powerpoint/2010/main" val="136551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5pPr>
      <a:lvl6pPr marL="342763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6pPr>
      <a:lvl7pPr marL="685526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7pPr>
      <a:lvl8pPr marL="1028289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8pPr>
      <a:lvl9pPr marL="1371051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9pPr>
    </p:titleStyle>
    <p:bodyStyle>
      <a:lvl1pPr marL="257072" indent="-257072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56990" indent="-21422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14062" indent="-17138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134" indent="-171381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328206" indent="-171381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670969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013732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356495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699257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821280" y="6356939"/>
            <a:ext cx="262694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75" b="0" kern="1200" baseline="0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Proprietary - Restricted Distribution</a:t>
            </a:r>
            <a:endParaRPr lang="en-US" sz="675" b="0" kern="1200" baseline="0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550384" y="6402807"/>
            <a:ext cx="374650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67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675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6678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75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14253" y="2656168"/>
            <a:ext cx="1475403" cy="4202737"/>
            <a:chOff x="5343885" y="2305"/>
            <a:chExt cx="3271316" cy="6986117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745659"/>
              <a:ext cx="1052647" cy="15348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6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584" rtl="0" eaLnBrk="1" fontAlgn="auto" latinLnBrk="0" hangingPunct="1">
                <a:lnSpc>
                  <a:spcPts val="4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375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465"/>
                </a:lnSpc>
                <a:spcBef>
                  <a:spcPts val="0"/>
                </a:spcBef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2305"/>
              <a:ext cx="726488" cy="15348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6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584" rtl="0" eaLnBrk="1" fontAlgn="auto" latinLnBrk="0" hangingPunct="1">
                <a:lnSpc>
                  <a:spcPts val="4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375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584" rtl="0" eaLnBrk="1" fontAlgn="auto" latinLnBrk="0" hangingPunct="1">
                <a:lnSpc>
                  <a:spcPts val="4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375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46" y="6323416"/>
            <a:ext cx="952728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12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890492" rtl="0" eaLnBrk="1" latinLnBrk="0" hangingPunct="1">
        <a:lnSpc>
          <a:spcPct val="90000"/>
        </a:lnSpc>
        <a:spcBef>
          <a:spcPct val="0"/>
        </a:spcBef>
        <a:buNone/>
        <a:defRPr sz="4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623" indent="-222623" algn="l" defTabSz="89049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6" kern="1200">
          <a:solidFill>
            <a:schemeClr val="tx1"/>
          </a:solidFill>
          <a:latin typeface="+mn-lt"/>
          <a:ea typeface="+mn-ea"/>
          <a:cs typeface="+mn-cs"/>
        </a:defRPr>
      </a:lvl1pPr>
      <a:lvl2pPr marL="667869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116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8" kern="1200">
          <a:solidFill>
            <a:schemeClr val="tx1"/>
          </a:solidFill>
          <a:latin typeface="+mn-lt"/>
          <a:ea typeface="+mn-ea"/>
          <a:cs typeface="+mn-cs"/>
        </a:defRPr>
      </a:lvl3pPr>
      <a:lvl4pPr marL="1558362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2003608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448855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4101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9347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84594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5247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9049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574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098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623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71478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672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61971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9/11-19-1094-00-00be-joint-bf-simulations.pptx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26A86D-5536-4AB0-B1E7-51245A3E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Multi-AP for reliability with Coherent and Non-coherent transmissions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3DFE284-89FD-4624-86C2-61C606ACF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November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2023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6CDFFB38-772F-4FD6-BEA4-CD077A4A2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xmlns="" id="{0F987A6B-2F91-4E44-8871-EA09E1640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52626"/>
              </p:ext>
            </p:extLst>
          </p:nvPr>
        </p:nvGraphicFramePr>
        <p:xfrm>
          <a:off x="1352965" y="2885868"/>
          <a:ext cx="6961476" cy="2676730"/>
        </p:xfrm>
        <a:graphic>
          <a:graphicData uri="http://schemas.openxmlformats.org/drawingml/2006/table">
            <a:tbl>
              <a:tblPr/>
              <a:tblGrid>
                <a:gridCol w="1392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8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58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52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096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Name</a:t>
                      </a:r>
                    </a:p>
                  </a:txBody>
                  <a:tcPr marL="68553" marR="68553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Affiliation</a:t>
                      </a:r>
                    </a:p>
                  </a:txBody>
                  <a:tcPr marL="68553" marR="68553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Address</a:t>
                      </a:r>
                    </a:p>
                  </a:txBody>
                  <a:tcPr marL="68553" marR="68553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Phone</a:t>
                      </a:r>
                    </a:p>
                  </a:txBody>
                  <a:tcPr marL="68553" marR="68553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Email</a:t>
                      </a:r>
                    </a:p>
                  </a:txBody>
                  <a:tcPr marL="68553" marR="68553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15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Yun Chen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Huawei Technologies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chenyun66@huawei.com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Yanchun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Li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liyanchun@huawei.com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7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Ross Jian Yu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ross.yujian@huawei.com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56AF7CE4-C1C5-45D1-9D33-B1E61740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93696" y="6475414"/>
            <a:ext cx="432812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8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among various JT schemes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</a:rPr>
              <a:t>November 2023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椭圆 1"/>
          <p:cNvSpPr/>
          <p:nvPr/>
        </p:nvSpPr>
        <p:spPr>
          <a:xfrm rot="2137583">
            <a:off x="6559205" y="3379896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grpSp>
        <p:nvGrpSpPr>
          <p:cNvPr id="7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500239" y="3113975"/>
            <a:ext cx="489170" cy="417085"/>
            <a:chOff x="5642400" y="3038976"/>
            <a:chExt cx="652227" cy="556113"/>
          </a:xfrm>
        </p:grpSpPr>
        <p:sp>
          <p:nvSpPr>
            <p:cNvPr id="8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0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1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2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1433653" y="3122372"/>
            <a:ext cx="489170" cy="417085"/>
            <a:chOff x="5642400" y="3038976"/>
            <a:chExt cx="652227" cy="556113"/>
          </a:xfrm>
        </p:grpSpPr>
        <p:sp>
          <p:nvSpPr>
            <p:cNvPr id="14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5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6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7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8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19" name="椭圆 1"/>
          <p:cNvSpPr/>
          <p:nvPr/>
        </p:nvSpPr>
        <p:spPr>
          <a:xfrm>
            <a:off x="744544" y="3551667"/>
            <a:ext cx="886598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grpSp>
        <p:nvGrpSpPr>
          <p:cNvPr id="20" name="Group 249"/>
          <p:cNvGrpSpPr/>
          <p:nvPr/>
        </p:nvGrpSpPr>
        <p:grpSpPr>
          <a:xfrm>
            <a:off x="1187843" y="4294612"/>
            <a:ext cx="87899" cy="163922"/>
            <a:chOff x="4059502" y="2973496"/>
            <a:chExt cx="235997" cy="420066"/>
          </a:xfrm>
        </p:grpSpPr>
        <p:sp>
          <p:nvSpPr>
            <p:cNvPr id="21" name="Cube 250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22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68171" y="1529828"/>
            <a:ext cx="21663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50"/>
            </a:lvl1pPr>
          </a:lstStyle>
          <a:p>
            <a:r>
              <a:rPr lang="en-US" altLang="zh-CN" dirty="0"/>
              <a:t>Coherent Joint Transmission</a:t>
            </a:r>
            <a:endParaRPr lang="zh-CN" altLang="en-US" dirty="0"/>
          </a:p>
        </p:txBody>
      </p:sp>
      <p:grpSp>
        <p:nvGrpSpPr>
          <p:cNvPr id="25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5705824" y="2932919"/>
            <a:ext cx="489170" cy="417085"/>
            <a:chOff x="5642400" y="3038976"/>
            <a:chExt cx="652227" cy="556113"/>
          </a:xfrm>
        </p:grpSpPr>
        <p:sp>
          <p:nvSpPr>
            <p:cNvPr id="26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27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28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29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0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31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6639238" y="2941316"/>
            <a:ext cx="489170" cy="417085"/>
            <a:chOff x="5642400" y="3038976"/>
            <a:chExt cx="652227" cy="556113"/>
          </a:xfrm>
        </p:grpSpPr>
        <p:sp>
          <p:nvSpPr>
            <p:cNvPr id="32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3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4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5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6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37" name="椭圆 1"/>
          <p:cNvSpPr/>
          <p:nvPr/>
        </p:nvSpPr>
        <p:spPr>
          <a:xfrm rot="19394901">
            <a:off x="6138259" y="3414387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xmlns="" id="{24FD2A8B-D7D6-4F49-86EF-7BF21F440594}"/>
                  </a:ext>
                </a:extLst>
              </p:cNvPr>
              <p:cNvSpPr/>
              <p:nvPr/>
            </p:nvSpPr>
            <p:spPr>
              <a:xfrm>
                <a:off x="345361" y="3752460"/>
                <a:ext cx="1781321" cy="304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750" b="1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75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4FD2A8B-D7D6-4F49-86EF-7BF21F44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1" y="3752460"/>
                <a:ext cx="1781321" cy="3046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id="{24FD2A8B-D7D6-4F49-86EF-7BF21F440594}"/>
                  </a:ext>
                </a:extLst>
              </p:cNvPr>
              <p:cNvSpPr/>
              <p:nvPr/>
            </p:nvSpPr>
            <p:spPr>
              <a:xfrm>
                <a:off x="5608244" y="3625695"/>
                <a:ext cx="2006640" cy="306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zh-CN" altLang="en-US" sz="75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750" b="1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750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4FD2A8B-D7D6-4F49-86EF-7BF21F44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244" y="3625695"/>
                <a:ext cx="2006640" cy="3060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249"/>
          <p:cNvGrpSpPr/>
          <p:nvPr/>
        </p:nvGrpSpPr>
        <p:grpSpPr>
          <a:xfrm>
            <a:off x="6445833" y="4103307"/>
            <a:ext cx="87899" cy="163922"/>
            <a:chOff x="4059502" y="2973496"/>
            <a:chExt cx="235997" cy="420066"/>
          </a:xfrm>
        </p:grpSpPr>
        <p:sp>
          <p:nvSpPr>
            <p:cNvPr id="42" name="Cube 250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3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椭圆 1"/>
          <p:cNvSpPr/>
          <p:nvPr/>
        </p:nvSpPr>
        <p:spPr>
          <a:xfrm rot="2137583">
            <a:off x="3797246" y="3390084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grpSp>
        <p:nvGrpSpPr>
          <p:cNvPr id="46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2943865" y="2943107"/>
            <a:ext cx="489170" cy="417085"/>
            <a:chOff x="5642400" y="3038976"/>
            <a:chExt cx="652227" cy="556113"/>
          </a:xfrm>
        </p:grpSpPr>
        <p:sp>
          <p:nvSpPr>
            <p:cNvPr id="47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8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9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0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1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52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3877279" y="2951504"/>
            <a:ext cx="489170" cy="417085"/>
            <a:chOff x="5642400" y="3038976"/>
            <a:chExt cx="652227" cy="556113"/>
          </a:xfrm>
        </p:grpSpPr>
        <p:sp>
          <p:nvSpPr>
            <p:cNvPr id="53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4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5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6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7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58" name="椭圆 1"/>
          <p:cNvSpPr/>
          <p:nvPr/>
        </p:nvSpPr>
        <p:spPr>
          <a:xfrm rot="19394901">
            <a:off x="3376300" y="3424575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xmlns="" id="{24FD2A8B-D7D6-4F49-86EF-7BF21F440594}"/>
                  </a:ext>
                </a:extLst>
              </p:cNvPr>
              <p:cNvSpPr/>
              <p:nvPr/>
            </p:nvSpPr>
            <p:spPr>
              <a:xfrm>
                <a:off x="2763897" y="3535741"/>
                <a:ext cx="2226763" cy="349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  <m:r>
                                      <a:rPr lang="zh-CN" altLang="en-US" sz="75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  <m:t>jf</m:t>
                                        </m:r>
                                        <m:r>
                                          <a:rPr lang="zh-CN" altLang="en-US" sz="75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altLang="zh-CN" sz="750" b="1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750" dirty="0"/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4FD2A8B-D7D6-4F49-86EF-7BF21F44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897" y="3535741"/>
                <a:ext cx="2226763" cy="3491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249"/>
          <p:cNvGrpSpPr/>
          <p:nvPr/>
        </p:nvGrpSpPr>
        <p:grpSpPr>
          <a:xfrm>
            <a:off x="3683874" y="4113495"/>
            <a:ext cx="87899" cy="163922"/>
            <a:chOff x="4059502" y="2973496"/>
            <a:chExt cx="235997" cy="420066"/>
          </a:xfrm>
        </p:grpSpPr>
        <p:sp>
          <p:nvSpPr>
            <p:cNvPr id="62" name="Cube 250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63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5267495" y="1529828"/>
            <a:ext cx="26082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Non-Coherent Joint Transmission</a:t>
            </a:r>
          </a:p>
          <a:p>
            <a:r>
              <a:rPr lang="en-US" altLang="zh-CN" sz="1350" dirty="0"/>
              <a:t>Multiplexing-mode</a:t>
            </a:r>
            <a:endParaRPr lang="zh-CN" altLang="en-US" sz="1350" dirty="0"/>
          </a:p>
        </p:txBody>
      </p:sp>
      <p:sp>
        <p:nvSpPr>
          <p:cNvPr id="66" name="文本框 65"/>
          <p:cNvSpPr txBox="1"/>
          <p:nvPr/>
        </p:nvSpPr>
        <p:spPr>
          <a:xfrm>
            <a:off x="2554040" y="1544574"/>
            <a:ext cx="25222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Non-Coherent Joint Transmission</a:t>
            </a:r>
          </a:p>
          <a:p>
            <a:r>
              <a:rPr lang="en-US" altLang="zh-CN" sz="1350" dirty="0"/>
              <a:t>Diversity-mode</a:t>
            </a:r>
            <a:endParaRPr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/>
              <p:cNvSpPr/>
              <p:nvPr/>
            </p:nvSpPr>
            <p:spPr>
              <a:xfrm>
                <a:off x="3273584" y="4543792"/>
                <a:ext cx="152291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altLang="zh-CN" sz="135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CN" sz="135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135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altLang="zh-CN" sz="135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CN" sz="135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67" name="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584" y="4543792"/>
                <a:ext cx="1522917" cy="3000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/>
              <p:cNvSpPr/>
              <p:nvPr/>
            </p:nvSpPr>
            <p:spPr>
              <a:xfrm>
                <a:off x="3252133" y="4823359"/>
                <a:ext cx="2073388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CN" sz="135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135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CN" sz="135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35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brk m:alnAt="7"/>
                            </m:rPr>
                            <a:rPr lang="en-US" altLang="zh-CN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68" name="矩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133" y="4823359"/>
                <a:ext cx="2073388" cy="3000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接箭头连接符 68"/>
          <p:cNvCxnSpPr/>
          <p:nvPr/>
        </p:nvCxnSpPr>
        <p:spPr>
          <a:xfrm flipH="1" flipV="1">
            <a:off x="4512575" y="3861842"/>
            <a:ext cx="216024" cy="2516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3785045" y="4122278"/>
            <a:ext cx="19605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Use CSD or STBC to construct non-coherent waveform</a:t>
            </a:r>
            <a:endParaRPr lang="zh-CN" altLang="en-US" sz="1050" dirty="0"/>
          </a:p>
        </p:txBody>
      </p:sp>
      <p:graphicFrame>
        <p:nvGraphicFramePr>
          <p:cNvPr id="71" name="内容占位符 5">
            <a:extLst>
              <a:ext uri="{FF2B5EF4-FFF2-40B4-BE49-F238E27FC236}">
                <a16:creationId xmlns:a16="http://schemas.microsoft.com/office/drawing/2014/main" xmlns="" id="{761A0C92-3E30-46E4-B5E2-DEEA37B1C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221388"/>
              </p:ext>
            </p:extLst>
          </p:nvPr>
        </p:nvGraphicFramePr>
        <p:xfrm>
          <a:off x="1468002" y="5123299"/>
          <a:ext cx="6556873" cy="1280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98888">
                  <a:extLst>
                    <a:ext uri="{9D8B030D-6E8A-4147-A177-3AD203B41FA5}">
                      <a16:colId xmlns:a16="http://schemas.microsoft.com/office/drawing/2014/main" xmlns="" val="3832626574"/>
                    </a:ext>
                  </a:extLst>
                </a:gridCol>
                <a:gridCol w="948583">
                  <a:extLst>
                    <a:ext uri="{9D8B030D-6E8A-4147-A177-3AD203B41FA5}">
                      <a16:colId xmlns:a16="http://schemas.microsoft.com/office/drawing/2014/main" xmlns="" val="2731541259"/>
                    </a:ext>
                  </a:extLst>
                </a:gridCol>
                <a:gridCol w="987411">
                  <a:extLst>
                    <a:ext uri="{9D8B030D-6E8A-4147-A177-3AD203B41FA5}">
                      <a16:colId xmlns:a16="http://schemas.microsoft.com/office/drawing/2014/main" xmlns="" val="3332723108"/>
                    </a:ext>
                  </a:extLst>
                </a:gridCol>
                <a:gridCol w="1178294">
                  <a:extLst>
                    <a:ext uri="{9D8B030D-6E8A-4147-A177-3AD203B41FA5}">
                      <a16:colId xmlns:a16="http://schemas.microsoft.com/office/drawing/2014/main" xmlns="" val="2207475397"/>
                    </a:ext>
                  </a:extLst>
                </a:gridCol>
                <a:gridCol w="1843697">
                  <a:extLst>
                    <a:ext uri="{9D8B030D-6E8A-4147-A177-3AD203B41FA5}">
                      <a16:colId xmlns:a16="http://schemas.microsoft.com/office/drawing/2014/main" xmlns="" val="2465944048"/>
                    </a:ext>
                  </a:extLst>
                </a:gridCol>
              </a:tblGrid>
              <a:tr h="273012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Joint-sounding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CSI sharing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Data sharing 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Synchronization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519673"/>
                  </a:ext>
                </a:extLst>
              </a:tr>
              <a:tr h="273012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Coherent JT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High</a:t>
                      </a:r>
                      <a:r>
                        <a:rPr lang="en-US" altLang="zh-CN" sz="1200" baseline="0" dirty="0"/>
                        <a:t> (Phase-level)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9586041"/>
                  </a:ext>
                </a:extLst>
              </a:tr>
              <a:tr h="273012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Diversity Mode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Low </a:t>
                      </a:r>
                      <a:r>
                        <a:rPr lang="en-US" altLang="zh-CN" sz="1200" baseline="0" dirty="0"/>
                        <a:t>(Symbol-level)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6746308"/>
                  </a:ext>
                </a:extLst>
              </a:tr>
              <a:tr h="273012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Multiplexing Mode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Optional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Low </a:t>
                      </a:r>
                      <a:r>
                        <a:rPr lang="en-US" altLang="zh-CN" sz="1200" baseline="0" dirty="0"/>
                        <a:t>(Symbol-level)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9052449"/>
                  </a:ext>
                </a:extLst>
              </a:tr>
            </a:tbl>
          </a:graphicData>
        </a:graphic>
      </p:graphicFrame>
      <p:sp>
        <p:nvSpPr>
          <p:cNvPr id="72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112797" y="3540052"/>
            <a:ext cx="637844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2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87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Secondary-AP1</a:t>
            </a:r>
          </a:p>
        </p:txBody>
      </p:sp>
      <p:sp>
        <p:nvSpPr>
          <p:cNvPr id="73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1616754" y="3540052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S-AP2</a:t>
            </a:r>
          </a:p>
        </p:txBody>
      </p:sp>
      <p:sp>
        <p:nvSpPr>
          <p:cNvPr id="74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6855616" y="3369700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S-AP2</a:t>
            </a:r>
          </a:p>
        </p:txBody>
      </p:sp>
      <p:sp>
        <p:nvSpPr>
          <p:cNvPr id="75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5428470" y="3361229"/>
            <a:ext cx="509928" cy="46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S-AP1</a:t>
            </a:r>
          </a:p>
        </p:txBody>
      </p:sp>
      <p:sp>
        <p:nvSpPr>
          <p:cNvPr id="76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2746090" y="3379888"/>
            <a:ext cx="509928" cy="46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S-AP1</a:t>
            </a:r>
          </a:p>
        </p:txBody>
      </p:sp>
      <p:sp>
        <p:nvSpPr>
          <p:cNvPr id="77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4158698" y="3371417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S-AP2</a:t>
            </a:r>
          </a:p>
        </p:txBody>
      </p:sp>
      <p:grpSp>
        <p:nvGrpSpPr>
          <p:cNvPr id="78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1031157" y="2188760"/>
            <a:ext cx="489170" cy="417085"/>
            <a:chOff x="5642400" y="3038976"/>
            <a:chExt cx="652227" cy="556113"/>
          </a:xfrm>
        </p:grpSpPr>
        <p:sp>
          <p:nvSpPr>
            <p:cNvPr id="79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80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81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82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83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38" name="肘形连接符 37"/>
          <p:cNvCxnSpPr>
            <a:stCxn id="79" idx="3"/>
            <a:endCxn id="8" idx="0"/>
          </p:cNvCxnSpPr>
          <p:nvPr/>
        </p:nvCxnSpPr>
        <p:spPr bwMode="auto">
          <a:xfrm rot="5400000">
            <a:off x="670285" y="2763103"/>
            <a:ext cx="679997" cy="36548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4" name="肘形连接符 83"/>
          <p:cNvCxnSpPr>
            <a:stCxn id="79" idx="3"/>
            <a:endCxn id="14" idx="0"/>
          </p:cNvCxnSpPr>
          <p:nvPr/>
        </p:nvCxnSpPr>
        <p:spPr bwMode="auto">
          <a:xfrm rot="16200000" flipH="1">
            <a:off x="1132793" y="2666075"/>
            <a:ext cx="688394" cy="56793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85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6289147" y="2012353"/>
            <a:ext cx="489170" cy="417085"/>
            <a:chOff x="5642400" y="3038976"/>
            <a:chExt cx="652227" cy="556113"/>
          </a:xfrm>
        </p:grpSpPr>
        <p:sp>
          <p:nvSpPr>
            <p:cNvPr id="86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87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88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89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0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91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3489161" y="1988603"/>
            <a:ext cx="489170" cy="417085"/>
            <a:chOff x="5642400" y="3038976"/>
            <a:chExt cx="652227" cy="556113"/>
          </a:xfrm>
        </p:grpSpPr>
        <p:sp>
          <p:nvSpPr>
            <p:cNvPr id="92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3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4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5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6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98" name="肘形连接符 97"/>
          <p:cNvCxnSpPr>
            <a:stCxn id="86" idx="3"/>
            <a:endCxn id="26" idx="0"/>
          </p:cNvCxnSpPr>
          <p:nvPr/>
        </p:nvCxnSpPr>
        <p:spPr bwMode="auto">
          <a:xfrm rot="5400000">
            <a:off x="5904397" y="2558170"/>
            <a:ext cx="675348" cy="417885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0" name="肘形连接符 99"/>
          <p:cNvCxnSpPr>
            <a:stCxn id="86" idx="3"/>
            <a:endCxn id="32" idx="0"/>
          </p:cNvCxnSpPr>
          <p:nvPr/>
        </p:nvCxnSpPr>
        <p:spPr bwMode="auto">
          <a:xfrm rot="16200000" flipH="1">
            <a:off x="6366905" y="2513545"/>
            <a:ext cx="683745" cy="515529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2" name="肘形连接符 101"/>
          <p:cNvCxnSpPr>
            <a:stCxn id="92" idx="3"/>
            <a:endCxn id="47" idx="0"/>
          </p:cNvCxnSpPr>
          <p:nvPr/>
        </p:nvCxnSpPr>
        <p:spPr bwMode="auto">
          <a:xfrm rot="5400000">
            <a:off x="3106455" y="2570402"/>
            <a:ext cx="709286" cy="379858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4" name="肘形连接符 103"/>
          <p:cNvCxnSpPr>
            <a:stCxn id="92" idx="3"/>
            <a:endCxn id="53" idx="0"/>
          </p:cNvCxnSpPr>
          <p:nvPr/>
        </p:nvCxnSpPr>
        <p:spPr bwMode="auto">
          <a:xfrm rot="16200000" flipH="1">
            <a:off x="3568964" y="2487751"/>
            <a:ext cx="717683" cy="55355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5" name="文本框 104"/>
          <p:cNvSpPr txBox="1"/>
          <p:nvPr/>
        </p:nvSpPr>
        <p:spPr>
          <a:xfrm>
            <a:off x="374546" y="2646832"/>
            <a:ext cx="1343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Copies of Bit stream</a:t>
            </a:r>
            <a:endParaRPr lang="zh-CN" altLang="en-US" sz="1050" dirty="0"/>
          </a:p>
        </p:txBody>
      </p:sp>
      <p:cxnSp>
        <p:nvCxnSpPr>
          <p:cNvPr id="107" name="直接箭头连接符 106"/>
          <p:cNvCxnSpPr/>
          <p:nvPr/>
        </p:nvCxnSpPr>
        <p:spPr bwMode="auto">
          <a:xfrm flipH="1">
            <a:off x="751021" y="2908292"/>
            <a:ext cx="2478" cy="219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9" name="直接箭头连接符 108"/>
          <p:cNvCxnSpPr/>
          <p:nvPr/>
        </p:nvCxnSpPr>
        <p:spPr bwMode="auto">
          <a:xfrm flipH="1">
            <a:off x="3185620" y="2750623"/>
            <a:ext cx="2478" cy="219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0" name="文本框 109"/>
          <p:cNvSpPr txBox="1"/>
          <p:nvPr/>
        </p:nvSpPr>
        <p:spPr>
          <a:xfrm>
            <a:off x="2820171" y="2483759"/>
            <a:ext cx="12923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Copies of Bit stream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5639463" y="2546306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Bit stream1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6540589" y="2537430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Bit stream2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7396453" y="2253016"/>
            <a:ext cx="167267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Without </a:t>
            </a:r>
            <a:r>
              <a:rPr lang="en-US" altLang="zh-CN" sz="1050" dirty="0"/>
              <a:t>data sharing:</a:t>
            </a:r>
          </a:p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- Bit stream 1 and 2 can contain separate MPDUs;</a:t>
            </a:r>
          </a:p>
          <a:p>
            <a:pPr lvl="0"/>
            <a:endParaRPr lang="en-US" altLang="zh-CN" sz="1050" dirty="0">
              <a:solidFill>
                <a:srgbClr val="000000"/>
              </a:solidFill>
            </a:endParaRPr>
          </a:p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Or, with </a:t>
            </a:r>
            <a:r>
              <a:rPr lang="en-US" altLang="zh-CN" sz="1050" dirty="0"/>
              <a:t>data sharing: </a:t>
            </a:r>
          </a:p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- Split bits from same PPDU into two bit streams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115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1520327" y="2265963"/>
            <a:ext cx="509928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Primary</a:t>
            </a: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-AP</a:t>
            </a:r>
          </a:p>
        </p:txBody>
      </p:sp>
      <p:sp>
        <p:nvSpPr>
          <p:cNvPr id="116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4039657" y="2230516"/>
            <a:ext cx="509928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Primary-AP</a:t>
            </a:r>
            <a:endParaRPr kumimoji="0" lang="en-US" sz="78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117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6899378" y="1999522"/>
            <a:ext cx="509928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Primary-AP</a:t>
            </a:r>
            <a:endParaRPr kumimoji="0" lang="en-US" sz="78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4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33B4F10-44EF-4926-8954-F4CE01E380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152" y="1910826"/>
            <a:ext cx="5248275" cy="3905010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xmlns="" id="{000FC787-50EC-4217-87D6-A04B0A95A0BC}"/>
              </a:ext>
            </a:extLst>
          </p:cNvPr>
          <p:cNvSpPr/>
          <p:nvPr/>
        </p:nvSpPr>
        <p:spPr bwMode="auto">
          <a:xfrm>
            <a:off x="1153116" y="3149738"/>
            <a:ext cx="1968012" cy="168589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6115AE8-8611-4868-8D38-830F41EF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Coherent vs Non-Coherent JT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FA21300-DF85-44A8-BF25-5EBF01A9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DBB1A0D-6A4B-43CA-B348-04E0AF47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</a:rPr>
              <a:t>November 2023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45DE153-521E-489C-B259-CAE22CF3EB63}"/>
              </a:ext>
            </a:extLst>
          </p:cNvPr>
          <p:cNvSpPr/>
          <p:nvPr/>
        </p:nvSpPr>
        <p:spPr>
          <a:xfrm>
            <a:off x="5743575" y="3390929"/>
            <a:ext cx="3305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In the low fronthaul capacity regime, only a limited number of STAs can be supported by the coherent JT[1]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55DA73AF-A0FA-41A6-9D62-53F37D20826C}"/>
              </a:ext>
            </a:extLst>
          </p:cNvPr>
          <p:cNvCxnSpPr>
            <a:stCxn id="6" idx="3"/>
          </p:cNvCxnSpPr>
          <p:nvPr/>
        </p:nvCxnSpPr>
        <p:spPr bwMode="auto">
          <a:xfrm flipH="1" flipV="1">
            <a:off x="3204702" y="3863330"/>
            <a:ext cx="237172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2D1FA71B-5AC7-4EE0-9471-6290647D2CB3}"/>
              </a:ext>
            </a:extLst>
          </p:cNvPr>
          <p:cNvSpPr/>
          <p:nvPr/>
        </p:nvSpPr>
        <p:spPr>
          <a:xfrm>
            <a:off x="723901" y="5815836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Channel bandwidth B = 20 MHz, the number of transmit antennas of M = 2, 14 APs,</a:t>
            </a:r>
            <a:r>
              <a:rPr lang="zh-CN" altLang="en-US" sz="1600" dirty="0"/>
              <a:t> </a:t>
            </a:r>
            <a:r>
              <a:rPr lang="en-US" altLang="zh-CN" sz="1600" dirty="0"/>
              <a:t>10</a:t>
            </a:r>
            <a:r>
              <a:rPr lang="zh-CN" altLang="en-US" sz="1600" dirty="0"/>
              <a:t> </a:t>
            </a:r>
            <a:r>
              <a:rPr lang="en-US" altLang="zh-CN" sz="1600" dirty="0"/>
              <a:t>STAs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8779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96D806-A913-491F-9FA0-D34CF8E0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F6C8ACA-B7EA-4F3E-AD3E-6E1B75CBD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49638" cy="4114800"/>
          </a:xfrm>
        </p:spPr>
        <p:txBody>
          <a:bodyPr/>
          <a:lstStyle/>
          <a:p>
            <a:r>
              <a:rPr lang="en-US" altLang="zh-CN" dirty="0"/>
              <a:t>In this contribution, we introduced the principle of coherent/non-coherent Joint Transmission </a:t>
            </a:r>
          </a:p>
          <a:p>
            <a:r>
              <a:rPr lang="en-US" altLang="zh-CN" dirty="0"/>
              <a:t>We consider that Joint Transmission is crucial for UHR reliable transmissions. Non-coherent JT has lower requirement in implementation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non-coherent Joint Transmission has less information sharing requirement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</a:rPr>
              <a:t>non-coherent Joint Transmission has no need strict Synch. among SAPs </a:t>
            </a:r>
          </a:p>
          <a:p>
            <a:r>
              <a:rPr lang="en-US" altLang="zh-CN" dirty="0"/>
              <a:t>We would like to see if people are interested at this candidate JT option for 11bn.</a:t>
            </a:r>
            <a:endParaRPr lang="zh-CN" alt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B1539CE0-B708-4EE7-96AB-02FB7482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5223" y="6475414"/>
            <a:ext cx="509756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xmlns="" id="{8DB4E836-A8F6-44A2-ABB7-9BE53B79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</a:rPr>
              <a:t>November 2023</a:t>
            </a:r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8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 Poll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Are you interested in NC-JT for 11bn</a:t>
            </a:r>
            <a:endParaRPr lang="zh-CN" altLang="en-US" dirty="0"/>
          </a:p>
          <a:p>
            <a:pPr lvl="1"/>
            <a:r>
              <a:rPr lang="en-US" altLang="zh-CN" dirty="0"/>
              <a:t>Yes</a:t>
            </a:r>
          </a:p>
          <a:p>
            <a:pPr lvl="1"/>
            <a:r>
              <a:rPr lang="en-US" altLang="zh-CN" dirty="0"/>
              <a:t>No</a:t>
            </a:r>
          </a:p>
          <a:p>
            <a:pPr lvl="1"/>
            <a:r>
              <a:rPr lang="en-US" altLang="zh-CN" dirty="0"/>
              <a:t>Need more information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</a:rPr>
              <a:t>November 2023</a:t>
            </a:r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1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600" dirty="0"/>
              <a:t>[1] C. Pan, H. Ren, M. </a:t>
            </a:r>
            <a:r>
              <a:rPr lang="en-US" altLang="zh-CN" sz="1600" dirty="0" err="1"/>
              <a:t>Elkashlan</a:t>
            </a:r>
            <a:r>
              <a:rPr lang="en-US" altLang="zh-CN" sz="1600" dirty="0"/>
              <a:t>, A. </a:t>
            </a:r>
            <a:r>
              <a:rPr lang="en-US" altLang="zh-CN" sz="1600" dirty="0" err="1"/>
              <a:t>Nallanathan</a:t>
            </a:r>
            <a:r>
              <a:rPr lang="en-US" altLang="zh-CN" sz="1600" dirty="0"/>
              <a:t> and L. </a:t>
            </a:r>
            <a:r>
              <a:rPr lang="en-US" altLang="zh-CN" sz="1600" dirty="0" err="1"/>
              <a:t>Hanzo</a:t>
            </a:r>
            <a:r>
              <a:rPr lang="en-US" altLang="zh-CN" sz="1600" dirty="0"/>
              <a:t>, "The Non-Coherent Ultra-Dense C-RAN Is Capable of Outperforming Its Coherent Counterpart at a Limited Fronthaul Capacity," in IEEE Journal on Selected Areas in Communications, vol. 36, no. 11, pp. 2549-2560, Nov. 2018, </a:t>
            </a:r>
            <a:r>
              <a:rPr lang="en-US" altLang="zh-CN" sz="1600" dirty="0" err="1"/>
              <a:t>doi</a:t>
            </a:r>
            <a:r>
              <a:rPr lang="en-US" altLang="zh-CN" sz="1600" dirty="0"/>
              <a:t>: 10.1109/JSAC.2018.2874138.</a:t>
            </a:r>
          </a:p>
          <a:p>
            <a:r>
              <a:rPr lang="en-US" altLang="zh-CN" sz="1600" dirty="0"/>
              <a:t>[2] </a:t>
            </a:r>
            <a:r>
              <a:rPr lang="en-US" altLang="zh-CN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https://mentor.ieee.org/802.11/dcn/19/11-19-1094-00-00be-joint-bf-simulations.pptx</a:t>
            </a:r>
            <a:endParaRPr lang="zh-CN" altLang="zh-CN" sz="1600" dirty="0"/>
          </a:p>
          <a:p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</a:rPr>
              <a:t>November 2023</a:t>
            </a:r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38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dirty="0"/>
              <a:t>Appendix: Non-Coherent Joint Transmission (Multiplexing Mode) vs. Co-BF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</a:rPr>
              <a:t>November 2023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椭圆 1"/>
          <p:cNvSpPr/>
          <p:nvPr/>
        </p:nvSpPr>
        <p:spPr>
          <a:xfrm rot="2137583">
            <a:off x="2796587" y="4117741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grpSp>
        <p:nvGrpSpPr>
          <p:cNvPr id="7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1911930" y="3652771"/>
            <a:ext cx="489170" cy="417085"/>
            <a:chOff x="5642400" y="3038976"/>
            <a:chExt cx="652227" cy="556113"/>
          </a:xfrm>
        </p:grpSpPr>
        <p:sp>
          <p:nvSpPr>
            <p:cNvPr id="8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0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1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2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2845344" y="3661168"/>
            <a:ext cx="489170" cy="417085"/>
            <a:chOff x="5642400" y="3038976"/>
            <a:chExt cx="652227" cy="556113"/>
          </a:xfrm>
        </p:grpSpPr>
        <p:sp>
          <p:nvSpPr>
            <p:cNvPr id="14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5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6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7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8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19" name="椭圆 1"/>
          <p:cNvSpPr/>
          <p:nvPr/>
        </p:nvSpPr>
        <p:spPr>
          <a:xfrm rot="19394901">
            <a:off x="2307159" y="4119041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24FD2A8B-D7D6-4F49-86EF-7BF21F440594}"/>
                  </a:ext>
                </a:extLst>
              </p:cNvPr>
              <p:cNvSpPr/>
              <p:nvPr/>
            </p:nvSpPr>
            <p:spPr>
              <a:xfrm>
                <a:off x="1814350" y="4345547"/>
                <a:ext cx="2006640" cy="306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zh-CN" altLang="en-US" sz="75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750" b="1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75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4FD2A8B-D7D6-4F49-86EF-7BF21F44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50" y="4345547"/>
                <a:ext cx="2006640" cy="3060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49"/>
          <p:cNvGrpSpPr/>
          <p:nvPr/>
        </p:nvGrpSpPr>
        <p:grpSpPr>
          <a:xfrm>
            <a:off x="2651939" y="4823159"/>
            <a:ext cx="87899" cy="163922"/>
            <a:chOff x="4059502" y="2973496"/>
            <a:chExt cx="235997" cy="420066"/>
          </a:xfrm>
        </p:grpSpPr>
        <p:sp>
          <p:nvSpPr>
            <p:cNvPr id="22" name="Cube 250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23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445066" y="2008993"/>
            <a:ext cx="260823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/>
              <a:t>Non-Coherent Joint Transmission</a:t>
            </a:r>
          </a:p>
          <a:p>
            <a:pPr algn="ctr"/>
            <a:r>
              <a:rPr lang="en-US" altLang="zh-CN" sz="1400" dirty="0"/>
              <a:t>Multiplexing Mode</a:t>
            </a:r>
            <a:endParaRPr lang="zh-CN" altLang="en-US" sz="1350" dirty="0"/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3061722" y="4089552"/>
            <a:ext cx="609332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Secondary-AP2</a:t>
            </a: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1466561" y="4081081"/>
            <a:ext cx="677943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Secondary-AP1</a:t>
            </a:r>
          </a:p>
        </p:txBody>
      </p:sp>
      <p:grpSp>
        <p:nvGrpSpPr>
          <p:cNvPr id="28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2495253" y="2732205"/>
            <a:ext cx="489170" cy="417085"/>
            <a:chOff x="5642400" y="3038976"/>
            <a:chExt cx="652227" cy="556113"/>
          </a:xfrm>
        </p:grpSpPr>
        <p:sp>
          <p:nvSpPr>
            <p:cNvPr id="29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0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1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2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3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34" name="肘形连接符 33"/>
          <p:cNvCxnSpPr>
            <a:stCxn id="29" idx="3"/>
            <a:endCxn id="8" idx="0"/>
          </p:cNvCxnSpPr>
          <p:nvPr/>
        </p:nvCxnSpPr>
        <p:spPr bwMode="auto">
          <a:xfrm rot="5400000">
            <a:off x="2110503" y="3278022"/>
            <a:ext cx="675348" cy="417885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5" name="肘形连接符 34"/>
          <p:cNvCxnSpPr>
            <a:stCxn id="29" idx="3"/>
            <a:endCxn id="14" idx="0"/>
          </p:cNvCxnSpPr>
          <p:nvPr/>
        </p:nvCxnSpPr>
        <p:spPr bwMode="auto">
          <a:xfrm rot="16200000" flipH="1">
            <a:off x="2573011" y="3233397"/>
            <a:ext cx="683745" cy="515529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6" name="文本框 35"/>
          <p:cNvSpPr txBox="1"/>
          <p:nvPr/>
        </p:nvSpPr>
        <p:spPr>
          <a:xfrm>
            <a:off x="1340822" y="3218308"/>
            <a:ext cx="12602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STA1’s Bit stream1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089929" y="3256400"/>
            <a:ext cx="12602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STA1’s Bit stream2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971467" y="2906406"/>
            <a:ext cx="13494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(e.g. reuse multi-RU </a:t>
            </a:r>
            <a:r>
              <a:rPr lang="en-US" altLang="zh-CN" sz="1050" dirty="0" err="1">
                <a:solidFill>
                  <a:srgbClr val="000000"/>
                </a:solidFill>
              </a:rPr>
              <a:t>interleaver</a:t>
            </a:r>
            <a:r>
              <a:rPr lang="en-US" altLang="zh-CN" sz="1050" dirty="0">
                <a:solidFill>
                  <a:srgbClr val="000000"/>
                </a:solidFill>
              </a:rPr>
              <a:t>)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39" name="椭圆 1"/>
          <p:cNvSpPr/>
          <p:nvPr/>
        </p:nvSpPr>
        <p:spPr>
          <a:xfrm rot="2137583">
            <a:off x="6578323" y="4123432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grpSp>
        <p:nvGrpSpPr>
          <p:cNvPr id="40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5693505" y="3652771"/>
            <a:ext cx="489170" cy="417085"/>
            <a:chOff x="5642400" y="3038976"/>
            <a:chExt cx="652227" cy="556113"/>
          </a:xfrm>
        </p:grpSpPr>
        <p:sp>
          <p:nvSpPr>
            <p:cNvPr id="41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2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3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4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5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46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6626919" y="3661168"/>
            <a:ext cx="489170" cy="417085"/>
            <a:chOff x="5642400" y="3038976"/>
            <a:chExt cx="652227" cy="556113"/>
          </a:xfrm>
        </p:grpSpPr>
        <p:sp>
          <p:nvSpPr>
            <p:cNvPr id="47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8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9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0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1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52" name="椭圆 1"/>
          <p:cNvSpPr/>
          <p:nvPr/>
        </p:nvSpPr>
        <p:spPr>
          <a:xfrm rot="20727983">
            <a:off x="6065612" y="4144959"/>
            <a:ext cx="179353" cy="637154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xmlns="" id="{24FD2A8B-D7D6-4F49-86EF-7BF21F440594}"/>
                  </a:ext>
                </a:extLst>
              </p:cNvPr>
              <p:cNvSpPr/>
              <p:nvPr/>
            </p:nvSpPr>
            <p:spPr>
              <a:xfrm>
                <a:off x="5595925" y="4345547"/>
                <a:ext cx="2006640" cy="306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zh-CN" altLang="en-US" sz="75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750" b="1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750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4FD2A8B-D7D6-4F49-86EF-7BF21F44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925" y="4345547"/>
                <a:ext cx="2006640" cy="3060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249"/>
          <p:cNvGrpSpPr/>
          <p:nvPr/>
        </p:nvGrpSpPr>
        <p:grpSpPr>
          <a:xfrm>
            <a:off x="6182675" y="4832460"/>
            <a:ext cx="87899" cy="163922"/>
            <a:chOff x="4059502" y="2973496"/>
            <a:chExt cx="235997" cy="420066"/>
          </a:xfrm>
        </p:grpSpPr>
        <p:sp>
          <p:nvSpPr>
            <p:cNvPr id="55" name="Cube 250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6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5198833" y="2039697"/>
            <a:ext cx="2608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Co-BF</a:t>
            </a:r>
            <a:endParaRPr lang="zh-CN" altLang="en-US" sz="1350" dirty="0"/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6843297" y="4089552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S-AP2</a:t>
            </a:r>
          </a:p>
        </p:txBody>
      </p:sp>
      <p:sp>
        <p:nvSpPr>
          <p:cNvPr id="60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5416151" y="4081081"/>
            <a:ext cx="509928" cy="46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S-AP1</a:t>
            </a:r>
          </a:p>
        </p:txBody>
      </p:sp>
      <p:grpSp>
        <p:nvGrpSpPr>
          <p:cNvPr id="61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6276828" y="2732205"/>
            <a:ext cx="489170" cy="417085"/>
            <a:chOff x="5642400" y="3038976"/>
            <a:chExt cx="652227" cy="556113"/>
          </a:xfrm>
        </p:grpSpPr>
        <p:sp>
          <p:nvSpPr>
            <p:cNvPr id="62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63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64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65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66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67" name="肘形连接符 66"/>
          <p:cNvCxnSpPr>
            <a:stCxn id="62" idx="3"/>
            <a:endCxn id="41" idx="0"/>
          </p:cNvCxnSpPr>
          <p:nvPr/>
        </p:nvCxnSpPr>
        <p:spPr bwMode="auto">
          <a:xfrm rot="5400000">
            <a:off x="5892078" y="3278022"/>
            <a:ext cx="675348" cy="417885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8" name="肘形连接符 67"/>
          <p:cNvCxnSpPr>
            <a:stCxn id="62" idx="3"/>
            <a:endCxn id="47" idx="0"/>
          </p:cNvCxnSpPr>
          <p:nvPr/>
        </p:nvCxnSpPr>
        <p:spPr bwMode="auto">
          <a:xfrm rot="16200000" flipH="1">
            <a:off x="6354586" y="3233397"/>
            <a:ext cx="683745" cy="515529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9" name="文本框 68"/>
          <p:cNvSpPr txBox="1"/>
          <p:nvPr/>
        </p:nvSpPr>
        <p:spPr>
          <a:xfrm>
            <a:off x="5277970" y="3262712"/>
            <a:ext cx="11929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STA1’s Bit stream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871504" y="3256400"/>
            <a:ext cx="11929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STA2’s Bit stream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grpSp>
        <p:nvGrpSpPr>
          <p:cNvPr id="72" name="Group 249"/>
          <p:cNvGrpSpPr/>
          <p:nvPr/>
        </p:nvGrpSpPr>
        <p:grpSpPr>
          <a:xfrm>
            <a:off x="6441724" y="4823550"/>
            <a:ext cx="87899" cy="163922"/>
            <a:chOff x="4059502" y="2973496"/>
            <a:chExt cx="235997" cy="420066"/>
          </a:xfrm>
        </p:grpSpPr>
        <p:sp>
          <p:nvSpPr>
            <p:cNvPr id="73" name="Cube 250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74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/>
              <p:cNvSpPr txBox="1"/>
              <p:nvPr/>
            </p:nvSpPr>
            <p:spPr>
              <a:xfrm>
                <a:off x="1892536" y="5245295"/>
                <a:ext cx="167911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CN" sz="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05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050" dirty="0">
                    <a:solidFill>
                      <a:srgbClr val="000000"/>
                    </a:solidFill>
                  </a:rPr>
                  <a:t> are both for STA1</a:t>
                </a: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6" name="文本框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536" y="5245295"/>
                <a:ext cx="1679114" cy="253916"/>
              </a:xfrm>
              <a:prstGeom prst="rect">
                <a:avLst/>
              </a:prstGeom>
              <a:blipFill rotWithShape="0"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/>
              <p:cNvSpPr txBox="1"/>
              <p:nvPr/>
            </p:nvSpPr>
            <p:spPr>
              <a:xfrm>
                <a:off x="5122247" y="5245295"/>
                <a:ext cx="273869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CN" sz="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05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050" dirty="0">
                    <a:solidFill>
                      <a:srgbClr val="000000"/>
                    </a:solidFill>
                  </a:rPr>
                  <a:t> are for STA1 and STA2, respectively.</a:t>
                </a: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7" name="文本框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247" y="5245295"/>
                <a:ext cx="2738698" cy="253916"/>
              </a:xfrm>
              <a:prstGeom prst="rect">
                <a:avLst/>
              </a:prstGeom>
              <a:blipFill rotWithShape="0">
                <a:blip r:embed="rId5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1962732" y="2705236"/>
            <a:ext cx="703711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Primary</a:t>
            </a: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-AP</a:t>
            </a:r>
          </a:p>
        </p:txBody>
      </p:sp>
      <p:sp>
        <p:nvSpPr>
          <p:cNvPr id="79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5595925" y="2705236"/>
            <a:ext cx="758983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Primary</a:t>
            </a: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-AP</a:t>
            </a:r>
          </a:p>
        </p:txBody>
      </p:sp>
      <p:sp>
        <p:nvSpPr>
          <p:cNvPr id="80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2529691" y="4996382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STA1</a:t>
            </a:r>
            <a:endParaRPr kumimoji="0" lang="en-US" sz="78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81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5874448" y="5034419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STA1</a:t>
            </a:r>
            <a:endParaRPr kumimoji="0" lang="en-US" sz="78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82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6325833" y="5042407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STA2</a:t>
            </a:r>
            <a:endParaRPr kumimoji="0" lang="en-US" sz="78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cxnSp>
        <p:nvCxnSpPr>
          <p:cNvPr id="84" name="直接箭头连接符 83"/>
          <p:cNvCxnSpPr>
            <a:endCxn id="77" idx="1"/>
          </p:cNvCxnSpPr>
          <p:nvPr/>
        </p:nvCxnSpPr>
        <p:spPr bwMode="auto">
          <a:xfrm>
            <a:off x="3646181" y="5372253"/>
            <a:ext cx="147606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5" name="文本框 84"/>
          <p:cNvSpPr txBox="1"/>
          <p:nvPr/>
        </p:nvSpPr>
        <p:spPr>
          <a:xfrm>
            <a:off x="3820990" y="5372253"/>
            <a:ext cx="10743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Small difference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77259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Appendix: Complexity Analysis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</a:rPr>
              <a:t>November 2023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椭圆 1"/>
          <p:cNvSpPr/>
          <p:nvPr/>
        </p:nvSpPr>
        <p:spPr>
          <a:xfrm rot="2137583">
            <a:off x="2043815" y="3676425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grpSp>
        <p:nvGrpSpPr>
          <p:cNvPr id="7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1190434" y="3229448"/>
            <a:ext cx="489170" cy="417085"/>
            <a:chOff x="5642400" y="3038976"/>
            <a:chExt cx="652227" cy="556113"/>
          </a:xfrm>
        </p:grpSpPr>
        <p:sp>
          <p:nvSpPr>
            <p:cNvPr id="8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0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1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2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2123848" y="3237845"/>
            <a:ext cx="489170" cy="417085"/>
            <a:chOff x="5642400" y="3038976"/>
            <a:chExt cx="652227" cy="556113"/>
          </a:xfrm>
        </p:grpSpPr>
        <p:sp>
          <p:nvSpPr>
            <p:cNvPr id="14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5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6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7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8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19" name="椭圆 1"/>
          <p:cNvSpPr/>
          <p:nvPr/>
        </p:nvSpPr>
        <p:spPr>
          <a:xfrm rot="19394901">
            <a:off x="1622869" y="3710916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24FD2A8B-D7D6-4F49-86EF-7BF21F440594}"/>
                  </a:ext>
                </a:extLst>
              </p:cNvPr>
              <p:cNvSpPr/>
              <p:nvPr/>
            </p:nvSpPr>
            <p:spPr>
              <a:xfrm>
                <a:off x="1092854" y="3922224"/>
                <a:ext cx="2006640" cy="306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zh-CN" altLang="en-US" sz="75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750" b="1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75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4FD2A8B-D7D6-4F49-86EF-7BF21F44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54" y="3922224"/>
                <a:ext cx="2006640" cy="3060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49"/>
          <p:cNvGrpSpPr/>
          <p:nvPr/>
        </p:nvGrpSpPr>
        <p:grpSpPr>
          <a:xfrm>
            <a:off x="1930443" y="4399836"/>
            <a:ext cx="87899" cy="163922"/>
            <a:chOff x="4059502" y="2973496"/>
            <a:chExt cx="235997" cy="420066"/>
          </a:xfrm>
        </p:grpSpPr>
        <p:sp>
          <p:nvSpPr>
            <p:cNvPr id="22" name="Cube 250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23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2340226" y="3666229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S-AP2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913080" y="3657758"/>
            <a:ext cx="509928" cy="46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S-AP1</a:t>
            </a:r>
          </a:p>
        </p:txBody>
      </p:sp>
      <p:grpSp>
        <p:nvGrpSpPr>
          <p:cNvPr id="27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1773757" y="2308882"/>
            <a:ext cx="489170" cy="417085"/>
            <a:chOff x="5642400" y="3038976"/>
            <a:chExt cx="652227" cy="556113"/>
          </a:xfrm>
        </p:grpSpPr>
        <p:sp>
          <p:nvSpPr>
            <p:cNvPr id="28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29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0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1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2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33" name="肘形连接符 32"/>
          <p:cNvCxnSpPr>
            <a:stCxn id="28" idx="3"/>
            <a:endCxn id="8" idx="0"/>
          </p:cNvCxnSpPr>
          <p:nvPr/>
        </p:nvCxnSpPr>
        <p:spPr bwMode="auto">
          <a:xfrm rot="5400000">
            <a:off x="1389007" y="2854699"/>
            <a:ext cx="675348" cy="417885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4" name="肘形连接符 33"/>
          <p:cNvCxnSpPr>
            <a:stCxn id="28" idx="3"/>
            <a:endCxn id="14" idx="0"/>
          </p:cNvCxnSpPr>
          <p:nvPr/>
        </p:nvCxnSpPr>
        <p:spPr bwMode="auto">
          <a:xfrm rot="16200000" flipH="1">
            <a:off x="1851515" y="2810074"/>
            <a:ext cx="683745" cy="515529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852447" y="2839389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Bit stream1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368433" y="2833077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Bit stream2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249971" y="2483083"/>
            <a:ext cx="13494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(e.g. reuse multi-RU </a:t>
            </a:r>
            <a:r>
              <a:rPr lang="en-US" altLang="zh-CN" sz="1050" dirty="0" err="1">
                <a:solidFill>
                  <a:srgbClr val="000000"/>
                </a:solidFill>
              </a:rPr>
              <a:t>interleaver</a:t>
            </a:r>
            <a:r>
              <a:rPr lang="en-US" altLang="zh-CN" sz="1050" dirty="0">
                <a:solidFill>
                  <a:srgbClr val="000000"/>
                </a:solidFill>
              </a:rPr>
              <a:t>)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xmlns="" id="{06BB9EF8-B681-4499-8B3D-935F9A590D1B}"/>
              </a:ext>
            </a:extLst>
          </p:cNvPr>
          <p:cNvSpPr txBox="1"/>
          <p:nvPr/>
        </p:nvSpPr>
        <p:spPr>
          <a:xfrm>
            <a:off x="2383988" y="2296051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-AP</a:t>
            </a:r>
          </a:p>
        </p:txBody>
      </p:sp>
      <p:grpSp>
        <p:nvGrpSpPr>
          <p:cNvPr id="39" name="Group 249"/>
          <p:cNvGrpSpPr/>
          <p:nvPr/>
        </p:nvGrpSpPr>
        <p:grpSpPr>
          <a:xfrm>
            <a:off x="7088161" y="3390208"/>
            <a:ext cx="87899" cy="163922"/>
            <a:chOff x="4059502" y="2973496"/>
            <a:chExt cx="235997" cy="420066"/>
          </a:xfrm>
        </p:grpSpPr>
        <p:sp>
          <p:nvSpPr>
            <p:cNvPr id="40" name="Cube 250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1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249"/>
          <p:cNvGrpSpPr/>
          <p:nvPr/>
        </p:nvGrpSpPr>
        <p:grpSpPr>
          <a:xfrm>
            <a:off x="8250211" y="3404464"/>
            <a:ext cx="87899" cy="163922"/>
            <a:chOff x="4059502" y="2973496"/>
            <a:chExt cx="235997" cy="420066"/>
          </a:xfrm>
        </p:grpSpPr>
        <p:sp>
          <p:nvSpPr>
            <p:cNvPr id="44" name="Cube 250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5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7512753" y="4097762"/>
            <a:ext cx="489170" cy="417085"/>
            <a:chOff x="5642400" y="3038976"/>
            <a:chExt cx="652227" cy="556113"/>
          </a:xfrm>
        </p:grpSpPr>
        <p:sp>
          <p:nvSpPr>
            <p:cNvPr id="48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9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0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1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2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53" name="椭圆 1"/>
          <p:cNvSpPr/>
          <p:nvPr/>
        </p:nvSpPr>
        <p:spPr>
          <a:xfrm rot="19394901">
            <a:off x="7308948" y="3608965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sp>
        <p:nvSpPr>
          <p:cNvPr id="54" name="椭圆 1"/>
          <p:cNvSpPr/>
          <p:nvPr/>
        </p:nvSpPr>
        <p:spPr>
          <a:xfrm rot="2137583">
            <a:off x="8034581" y="3595712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sp>
        <p:nvSpPr>
          <p:cNvPr id="55" name="文本框 54"/>
          <p:cNvSpPr txBox="1"/>
          <p:nvPr/>
        </p:nvSpPr>
        <p:spPr>
          <a:xfrm>
            <a:off x="835897" y="1647885"/>
            <a:ext cx="26082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Non-Coherent Joint Transmission</a:t>
            </a:r>
          </a:p>
          <a:p>
            <a:r>
              <a:rPr lang="en-US" altLang="zh-CN" sz="1350" dirty="0"/>
              <a:t>Multiplexing-mode</a:t>
            </a:r>
            <a:endParaRPr lang="zh-CN" altLang="en-US" sz="1350" dirty="0"/>
          </a:p>
        </p:txBody>
      </p:sp>
      <p:sp>
        <p:nvSpPr>
          <p:cNvPr id="56" name="文本框 55"/>
          <p:cNvSpPr txBox="1"/>
          <p:nvPr/>
        </p:nvSpPr>
        <p:spPr>
          <a:xfrm>
            <a:off x="7127610" y="1647885"/>
            <a:ext cx="13923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UL MU MIMO</a:t>
            </a:r>
            <a:endParaRPr lang="zh-CN" altLang="en-US" sz="1350" dirty="0"/>
          </a:p>
        </p:txBody>
      </p:sp>
      <p:cxnSp>
        <p:nvCxnSpPr>
          <p:cNvPr id="58" name="直接箭头连接符 57"/>
          <p:cNvCxnSpPr/>
          <p:nvPr/>
        </p:nvCxnSpPr>
        <p:spPr bwMode="auto">
          <a:xfrm>
            <a:off x="7395861" y="3721310"/>
            <a:ext cx="126964" cy="1465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1" name="直接箭头连接符 60"/>
          <p:cNvCxnSpPr/>
          <p:nvPr/>
        </p:nvCxnSpPr>
        <p:spPr bwMode="auto">
          <a:xfrm flipH="1">
            <a:off x="8023495" y="3687857"/>
            <a:ext cx="101210" cy="1963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735263" y="4880134"/>
            <a:ext cx="270014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STA receives multi-spatial stream PPDU.</a:t>
            </a:r>
          </a:p>
          <a:p>
            <a:r>
              <a:rPr lang="en-US" altLang="zh-CN" sz="1100" dirty="0"/>
              <a:t>STA perform </a:t>
            </a:r>
            <a:r>
              <a:rPr lang="en-US" altLang="zh-CN" sz="1100" dirty="0">
                <a:solidFill>
                  <a:srgbClr val="FF0000"/>
                </a:solidFill>
              </a:rPr>
              <a:t>per-AP phase tracking</a:t>
            </a:r>
            <a:r>
              <a:rPr lang="en-US" altLang="zh-CN" sz="1100" dirty="0"/>
              <a:t>.</a:t>
            </a:r>
          </a:p>
          <a:p>
            <a:endParaRPr lang="en-US" altLang="zh-CN" sz="1100" dirty="0"/>
          </a:p>
          <a:p>
            <a:r>
              <a:rPr lang="en-US" altLang="zh-CN" sz="1100" dirty="0"/>
              <a:t>STA does not need to run scheduling algorithm and has low complexity </a:t>
            </a:r>
            <a:endParaRPr lang="zh-CN" altLang="en-US" sz="1100" dirty="0"/>
          </a:p>
        </p:txBody>
      </p:sp>
      <p:sp>
        <p:nvSpPr>
          <p:cNvPr id="59" name="文本框 58"/>
          <p:cNvSpPr txBox="1"/>
          <p:nvPr/>
        </p:nvSpPr>
        <p:spPr>
          <a:xfrm>
            <a:off x="6520441" y="4880134"/>
            <a:ext cx="22673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STA receives multi-spatial stream PPDU.</a:t>
            </a:r>
          </a:p>
          <a:p>
            <a:r>
              <a:rPr lang="en-US" altLang="zh-CN" sz="1100" dirty="0"/>
              <a:t>STA perform per-AP phase tracking.</a:t>
            </a:r>
          </a:p>
          <a:p>
            <a:endParaRPr lang="en-US" altLang="zh-CN" sz="1100" dirty="0"/>
          </a:p>
          <a:p>
            <a:r>
              <a:rPr lang="en-US" altLang="zh-CN" sz="1100" dirty="0"/>
              <a:t>AP needs to run scheduling algorithm and has low complexity </a:t>
            </a:r>
            <a:endParaRPr lang="zh-CN" altLang="en-US" sz="1100" dirty="0"/>
          </a:p>
        </p:txBody>
      </p:sp>
      <p:grpSp>
        <p:nvGrpSpPr>
          <p:cNvPr id="65" name="Group 249"/>
          <p:cNvGrpSpPr/>
          <p:nvPr/>
        </p:nvGrpSpPr>
        <p:grpSpPr>
          <a:xfrm>
            <a:off x="5067009" y="4343367"/>
            <a:ext cx="87899" cy="163922"/>
            <a:chOff x="4059502" y="2973496"/>
            <a:chExt cx="235997" cy="420066"/>
          </a:xfrm>
        </p:grpSpPr>
        <p:sp>
          <p:nvSpPr>
            <p:cNvPr id="66" name="Cube 250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67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Group 48">
            <a:extLst>
              <a:ext uri="{FF2B5EF4-FFF2-40B4-BE49-F238E27FC236}">
                <a16:creationId xmlns:a16="http://schemas.microsoft.com/office/drawing/2014/main" xmlns="" id="{28FDB25D-88DE-86A7-B358-E961F47470E2}"/>
              </a:ext>
            </a:extLst>
          </p:cNvPr>
          <p:cNvGrpSpPr/>
          <p:nvPr/>
        </p:nvGrpSpPr>
        <p:grpSpPr>
          <a:xfrm>
            <a:off x="4855268" y="3272762"/>
            <a:ext cx="489170" cy="417085"/>
            <a:chOff x="5642400" y="3038976"/>
            <a:chExt cx="652227" cy="556113"/>
          </a:xfrm>
        </p:grpSpPr>
        <p:sp>
          <p:nvSpPr>
            <p:cNvPr id="70" name="Cube 49">
              <a:extLst>
                <a:ext uri="{FF2B5EF4-FFF2-40B4-BE49-F238E27FC236}">
                  <a16:creationId xmlns:a16="http://schemas.microsoft.com/office/drawing/2014/main" xmlns="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71" name="Cylinder 236">
              <a:extLst>
                <a:ext uri="{FF2B5EF4-FFF2-40B4-BE49-F238E27FC236}">
                  <a16:creationId xmlns:a16="http://schemas.microsoft.com/office/drawing/2014/main" xmlns="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72" name="Cylinder 237">
              <a:extLst>
                <a:ext uri="{FF2B5EF4-FFF2-40B4-BE49-F238E27FC236}">
                  <a16:creationId xmlns:a16="http://schemas.microsoft.com/office/drawing/2014/main" xmlns="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73" name="Cylinder 238">
              <a:extLst>
                <a:ext uri="{FF2B5EF4-FFF2-40B4-BE49-F238E27FC236}">
                  <a16:creationId xmlns:a16="http://schemas.microsoft.com/office/drawing/2014/main" xmlns="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74" name="Cylinder 239">
              <a:extLst>
                <a:ext uri="{FF2B5EF4-FFF2-40B4-BE49-F238E27FC236}">
                  <a16:creationId xmlns:a16="http://schemas.microsoft.com/office/drawing/2014/main" xmlns="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75" name="椭圆 1"/>
          <p:cNvSpPr/>
          <p:nvPr/>
        </p:nvSpPr>
        <p:spPr>
          <a:xfrm rot="19394901">
            <a:off x="4804748" y="3740028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sp>
        <p:nvSpPr>
          <p:cNvPr id="76" name="椭圆 1"/>
          <p:cNvSpPr/>
          <p:nvPr/>
        </p:nvSpPr>
        <p:spPr>
          <a:xfrm rot="2137583">
            <a:off x="5247867" y="3722393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sp>
        <p:nvSpPr>
          <p:cNvPr id="77" name="文本框 76"/>
          <p:cNvSpPr txBox="1"/>
          <p:nvPr/>
        </p:nvSpPr>
        <p:spPr>
          <a:xfrm>
            <a:off x="4649232" y="1646432"/>
            <a:ext cx="13923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SU MIMO</a:t>
            </a:r>
            <a:endParaRPr lang="zh-CN" altLang="en-US" sz="1350" dirty="0"/>
          </a:p>
        </p:txBody>
      </p:sp>
      <p:cxnSp>
        <p:nvCxnSpPr>
          <p:cNvPr id="78" name="直接箭头连接符 77"/>
          <p:cNvCxnSpPr/>
          <p:nvPr/>
        </p:nvCxnSpPr>
        <p:spPr bwMode="auto">
          <a:xfrm>
            <a:off x="4973291" y="3978746"/>
            <a:ext cx="110772" cy="1867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9" name="直接箭头连接符 78"/>
          <p:cNvCxnSpPr/>
          <p:nvPr/>
        </p:nvCxnSpPr>
        <p:spPr bwMode="auto">
          <a:xfrm flipH="1">
            <a:off x="5149918" y="3995830"/>
            <a:ext cx="76374" cy="1767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2" name="文本框 81"/>
          <p:cNvSpPr txBox="1"/>
          <p:nvPr/>
        </p:nvSpPr>
        <p:spPr>
          <a:xfrm>
            <a:off x="3623218" y="4880134"/>
            <a:ext cx="270014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STA receives multi-spatial stream PPDU.</a:t>
            </a:r>
          </a:p>
          <a:p>
            <a:r>
              <a:rPr lang="en-US" altLang="zh-CN" sz="1100" dirty="0"/>
              <a:t>STA perform single-AP phase tracking.</a:t>
            </a:r>
          </a:p>
          <a:p>
            <a:endParaRPr lang="en-US" altLang="zh-CN" sz="1100" dirty="0"/>
          </a:p>
          <a:p>
            <a:r>
              <a:rPr lang="en-US" altLang="zh-CN" sz="1100" dirty="0"/>
              <a:t>STA does not need to run scheduling algorithm and has low complexity </a:t>
            </a:r>
            <a:endParaRPr lang="zh-CN" altLang="en-US" sz="1100" dirty="0"/>
          </a:p>
        </p:txBody>
      </p:sp>
      <p:sp>
        <p:nvSpPr>
          <p:cNvPr id="57" name="文本框 56"/>
          <p:cNvSpPr txBox="1"/>
          <p:nvPr/>
        </p:nvSpPr>
        <p:spPr>
          <a:xfrm>
            <a:off x="2185304" y="592187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Similar to SU MIMO Rx</a:t>
            </a:r>
            <a:endParaRPr lang="zh-CN" altLang="en-US" dirty="0"/>
          </a:p>
        </p:txBody>
      </p:sp>
      <p:cxnSp>
        <p:nvCxnSpPr>
          <p:cNvPr id="62" name="直接箭头连接符 61"/>
          <p:cNvCxnSpPr/>
          <p:nvPr/>
        </p:nvCxnSpPr>
        <p:spPr bwMode="auto">
          <a:xfrm>
            <a:off x="3037353" y="5818853"/>
            <a:ext cx="56204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443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7772401" cy="4114800"/>
          </a:xfrm>
        </p:spPr>
        <p:txBody>
          <a:bodyPr/>
          <a:lstStyle/>
          <a:p>
            <a:r>
              <a:rPr lang="en-US" altLang="ko-KR" sz="2000" dirty="0"/>
              <a:t>Multi-AP coordination was proposed in several contributions to </a:t>
            </a:r>
            <a:r>
              <a:rPr lang="en-US" altLang="zh-CN" sz="2000" dirty="0"/>
              <a:t>meet </a:t>
            </a:r>
            <a:r>
              <a:rPr lang="en-US" altLang="ko-KR" sz="2000" dirty="0"/>
              <a:t>UHR </a:t>
            </a:r>
            <a:r>
              <a:rPr lang="en-US" altLang="zh-CN" sz="2000" dirty="0"/>
              <a:t>goals defined in PAR.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zh-CN" sz="2000" dirty="0"/>
              <a:t>Joint transmission (JT) has been extensively discussed as a candidate technology of MAP due to its high gains. </a:t>
            </a:r>
          </a:p>
          <a:p>
            <a:pPr lvl="1"/>
            <a:r>
              <a:rPr lang="en-US" altLang="zh-CN" sz="1600" dirty="0"/>
              <a:t>Grouping together multiple APs as a virtue ‘big’ AP with large number of antennas and high degrees of freedom to provide substantial gains.</a:t>
            </a:r>
          </a:p>
          <a:p>
            <a:pPr lvl="1"/>
            <a:endParaRPr lang="en-US" altLang="ko-KR" dirty="0"/>
          </a:p>
          <a:p>
            <a:r>
              <a:rPr lang="en-US" altLang="zh-CN" sz="2000" dirty="0">
                <a:solidFill>
                  <a:srgbClr val="000000"/>
                </a:solidFill>
              </a:rPr>
              <a:t>Presentations so far have mainly focused on Coherent JT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sz="2000" dirty="0"/>
              <a:t>In this contribution, we introduce the principle of Non-Coherent JT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93696" y="6475414"/>
            <a:ext cx="432812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日期占位符 4">
            <a:extLst>
              <a:ext uri="{FF2B5EF4-FFF2-40B4-BE49-F238E27FC236}">
                <a16:creationId xmlns:a16="http://schemas.microsoft.com/office/drawing/2014/main" xmlns="" id="{DBE4EBA3-3AB4-4347-8B58-15C38288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</a:rPr>
              <a:t>November 2023</a:t>
            </a:r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2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1AA198-D2B2-4A9E-844F-306445C9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Coherent Joint Transmission Principle </a:t>
            </a:r>
            <a:endParaRPr lang="zh-CN" altLang="en-US" dirty="0"/>
          </a:p>
        </p:txBody>
      </p:sp>
      <p:sp>
        <p:nvSpPr>
          <p:cNvPr id="117" name="内容占位符 116">
            <a:extLst>
              <a:ext uri="{FF2B5EF4-FFF2-40B4-BE49-F238E27FC236}">
                <a16:creationId xmlns:a16="http://schemas.microsoft.com/office/drawing/2014/main" xmlns="" id="{164F4F25-5F56-4F3B-9CFD-170BC1EE9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83" y="1923268"/>
            <a:ext cx="5463868" cy="4552146"/>
          </a:xfrm>
        </p:spPr>
        <p:txBody>
          <a:bodyPr/>
          <a:lstStyle/>
          <a:p>
            <a:r>
              <a:rPr lang="en-US" altLang="zh-CN" sz="2000" dirty="0"/>
              <a:t>A virtual ‘big’ AP constituting of multiple APs with large number of antennas and high degrees of freedom to perform beamforming to improve the throughput and to reduce inter-STA interference.</a:t>
            </a:r>
          </a:p>
          <a:p>
            <a:r>
              <a:rPr lang="en-US" altLang="zh-CN" sz="2000" dirty="0"/>
              <a:t>System transmission model</a:t>
            </a:r>
          </a:p>
          <a:p>
            <a:pPr lvl="1"/>
            <a:r>
              <a:rPr lang="en-US" altLang="zh-CN" sz="1700" dirty="0">
                <a:solidFill>
                  <a:srgbClr val="000000"/>
                </a:solidFill>
              </a:rPr>
              <a:t>Suppose 2 APs each with 2 antennas performance JT to transmit 2 data streams to 2 single-antenna STAs</a:t>
            </a:r>
          </a:p>
          <a:p>
            <a:pPr lvl="1"/>
            <a:r>
              <a:rPr lang="en-US" altLang="zh-CN" sz="1700" dirty="0">
                <a:solidFill>
                  <a:srgbClr val="000000"/>
                </a:solidFill>
              </a:rPr>
              <a:t>The received signal </a:t>
            </a:r>
            <a:r>
              <a:rPr lang="en-US" altLang="zh-CN" sz="1700" b="1" dirty="0">
                <a:solidFill>
                  <a:srgbClr val="000000"/>
                </a:solidFill>
              </a:rPr>
              <a:t>y</a:t>
            </a:r>
            <a:r>
              <a:rPr lang="en-US" altLang="zh-CN" sz="1700" dirty="0">
                <a:solidFill>
                  <a:srgbClr val="000000"/>
                </a:solidFill>
              </a:rPr>
              <a:t> can be written as follow:</a:t>
            </a:r>
          </a:p>
          <a:p>
            <a:pPr lvl="1"/>
            <a:endParaRPr lang="en-US" altLang="zh-CN" sz="1700" dirty="0">
              <a:solidFill>
                <a:srgbClr val="000000"/>
              </a:solidFill>
            </a:endParaRPr>
          </a:p>
          <a:p>
            <a:pPr lvl="1"/>
            <a:endParaRPr lang="en-US" altLang="zh-CN" sz="1700" dirty="0">
              <a:solidFill>
                <a:srgbClr val="000000"/>
              </a:solidFill>
            </a:endParaRPr>
          </a:p>
          <a:p>
            <a:pPr lvl="1"/>
            <a:endParaRPr lang="en-US" altLang="zh-CN" sz="1700" dirty="0">
              <a:solidFill>
                <a:srgbClr val="000000"/>
              </a:solidFill>
            </a:endParaRPr>
          </a:p>
          <a:p>
            <a:pPr lvl="1"/>
            <a:r>
              <a:rPr lang="en-US" altLang="zh-CN" sz="1700" dirty="0">
                <a:solidFill>
                  <a:srgbClr val="000000"/>
                </a:solidFill>
              </a:rPr>
              <a:t>where </a:t>
            </a:r>
            <a:r>
              <a:rPr lang="en-US" altLang="zh-CN" sz="1700" b="1" i="1" dirty="0">
                <a:solidFill>
                  <a:srgbClr val="000000"/>
                </a:solidFill>
              </a:rPr>
              <a:t>H</a:t>
            </a:r>
            <a:r>
              <a:rPr lang="en-US" altLang="zh-CN" sz="1700" dirty="0">
                <a:solidFill>
                  <a:srgbClr val="000000"/>
                </a:solidFill>
              </a:rPr>
              <a:t> is the channel, </a:t>
            </a:r>
            <a:r>
              <a:rPr lang="en-US" altLang="zh-CN" sz="1700" b="1" i="1" dirty="0">
                <a:solidFill>
                  <a:srgbClr val="000000"/>
                </a:solidFill>
              </a:rPr>
              <a:t>F</a:t>
            </a:r>
            <a:r>
              <a:rPr lang="en-US" altLang="zh-CN" sz="1700" dirty="0">
                <a:solidFill>
                  <a:srgbClr val="000000"/>
                </a:solidFill>
              </a:rPr>
              <a:t> denotes the precoder, and </a:t>
            </a:r>
            <a:r>
              <a:rPr lang="en-US" altLang="zh-CN" sz="1700" b="1" i="1" dirty="0">
                <a:solidFill>
                  <a:srgbClr val="000000"/>
                </a:solidFill>
              </a:rPr>
              <a:t>n</a:t>
            </a:r>
            <a:r>
              <a:rPr lang="en-US" altLang="zh-CN" sz="1700" dirty="0">
                <a:solidFill>
                  <a:srgbClr val="000000"/>
                </a:solidFill>
              </a:rPr>
              <a:t> is the noise. 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xmlns="" id="{34A8EAB2-C50D-4434-AC6C-99CA2DF6C9F4}"/>
              </a:ext>
            </a:extLst>
          </p:cNvPr>
          <p:cNvGrpSpPr/>
          <p:nvPr/>
        </p:nvGrpSpPr>
        <p:grpSpPr>
          <a:xfrm>
            <a:off x="6041370" y="2214060"/>
            <a:ext cx="2955677" cy="2917705"/>
            <a:chOff x="7312285" y="1705450"/>
            <a:chExt cx="3942441" cy="3891793"/>
          </a:xfrm>
        </p:grpSpPr>
        <p:sp>
          <p:nvSpPr>
            <p:cNvPr id="119" name="任意多边形 159">
              <a:extLst>
                <a:ext uri="{FF2B5EF4-FFF2-40B4-BE49-F238E27FC236}">
                  <a16:creationId xmlns:a16="http://schemas.microsoft.com/office/drawing/2014/main" xmlns="" id="{DD13A548-2C0B-4AB9-AEBA-033269BC2E40}"/>
                </a:ext>
              </a:extLst>
            </p:cNvPr>
            <p:cNvSpPr/>
            <p:nvPr/>
          </p:nvSpPr>
          <p:spPr bwMode="auto">
            <a:xfrm rot="15244097">
              <a:off x="9072015" y="4437089"/>
              <a:ext cx="1060917" cy="401205"/>
            </a:xfrm>
            <a:custGeom>
              <a:avLst/>
              <a:gdLst>
                <a:gd name="connsiteX0" fmla="*/ 1866153 w 1867647"/>
                <a:gd name="connsiteY0" fmla="*/ 206188 h 440764"/>
                <a:gd name="connsiteX1" fmla="*/ 413870 w 1867647"/>
                <a:gd name="connsiteY1" fmla="*/ 0 h 440764"/>
                <a:gd name="connsiteX2" fmla="*/ 1494 w 1867647"/>
                <a:gd name="connsiteY2" fmla="*/ 206188 h 440764"/>
                <a:gd name="connsiteX3" fmla="*/ 422835 w 1867647"/>
                <a:gd name="connsiteY3" fmla="*/ 439270 h 440764"/>
                <a:gd name="connsiteX4" fmla="*/ 1866153 w 1867647"/>
                <a:gd name="connsiteY4" fmla="*/ 206188 h 44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647" h="440764">
                  <a:moveTo>
                    <a:pt x="1866153" y="206188"/>
                  </a:moveTo>
                  <a:cubicBezTo>
                    <a:pt x="1864659" y="132976"/>
                    <a:pt x="724646" y="0"/>
                    <a:pt x="413870" y="0"/>
                  </a:cubicBezTo>
                  <a:cubicBezTo>
                    <a:pt x="103094" y="0"/>
                    <a:pt x="0" y="132976"/>
                    <a:pt x="1494" y="206188"/>
                  </a:cubicBezTo>
                  <a:cubicBezTo>
                    <a:pt x="2988" y="279400"/>
                    <a:pt x="112059" y="437776"/>
                    <a:pt x="422835" y="439270"/>
                  </a:cubicBezTo>
                  <a:cubicBezTo>
                    <a:pt x="733611" y="440764"/>
                    <a:pt x="1867647" y="279400"/>
                    <a:pt x="1866153" y="2061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square" lIns="58760" tIns="29380" rIns="58760" bIns="2938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2000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20" name="任意多边形 160">
              <a:extLst>
                <a:ext uri="{FF2B5EF4-FFF2-40B4-BE49-F238E27FC236}">
                  <a16:creationId xmlns:a16="http://schemas.microsoft.com/office/drawing/2014/main" xmlns="" id="{651F42C1-649E-46EF-B041-4FC05B528C1F}"/>
                </a:ext>
              </a:extLst>
            </p:cNvPr>
            <p:cNvSpPr/>
            <p:nvPr/>
          </p:nvSpPr>
          <p:spPr bwMode="auto">
            <a:xfrm rot="18731365">
              <a:off x="8390739" y="4354776"/>
              <a:ext cx="1262790" cy="436911"/>
            </a:xfrm>
            <a:custGeom>
              <a:avLst/>
              <a:gdLst>
                <a:gd name="connsiteX0" fmla="*/ 1866153 w 1867647"/>
                <a:gd name="connsiteY0" fmla="*/ 206188 h 440764"/>
                <a:gd name="connsiteX1" fmla="*/ 413870 w 1867647"/>
                <a:gd name="connsiteY1" fmla="*/ 0 h 440764"/>
                <a:gd name="connsiteX2" fmla="*/ 1494 w 1867647"/>
                <a:gd name="connsiteY2" fmla="*/ 206188 h 440764"/>
                <a:gd name="connsiteX3" fmla="*/ 422835 w 1867647"/>
                <a:gd name="connsiteY3" fmla="*/ 439270 h 440764"/>
                <a:gd name="connsiteX4" fmla="*/ 1866153 w 1867647"/>
                <a:gd name="connsiteY4" fmla="*/ 206188 h 44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647" h="440764">
                  <a:moveTo>
                    <a:pt x="1866153" y="206188"/>
                  </a:moveTo>
                  <a:cubicBezTo>
                    <a:pt x="1864659" y="132976"/>
                    <a:pt x="724646" y="0"/>
                    <a:pt x="413870" y="0"/>
                  </a:cubicBezTo>
                  <a:cubicBezTo>
                    <a:pt x="103094" y="0"/>
                    <a:pt x="0" y="132976"/>
                    <a:pt x="1494" y="206188"/>
                  </a:cubicBezTo>
                  <a:cubicBezTo>
                    <a:pt x="2988" y="279400"/>
                    <a:pt x="112059" y="437776"/>
                    <a:pt x="422835" y="439270"/>
                  </a:cubicBezTo>
                  <a:cubicBezTo>
                    <a:pt x="733611" y="440764"/>
                    <a:pt x="1867647" y="279400"/>
                    <a:pt x="1866153" y="20618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dash"/>
            </a:ln>
            <a:effectLst/>
            <a:extLst/>
          </p:spPr>
          <p:txBody>
            <a:bodyPr vert="horz" wrap="square" lIns="58760" tIns="29380" rIns="58760" bIns="2938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2000" b="1" dirty="0">
                <a:solidFill>
                  <a:srgbClr val="000000"/>
                </a:solidFill>
                <a:ea typeface="宋体" charset="-122"/>
              </a:endParaRPr>
            </a:p>
          </p:txBody>
        </p: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xmlns="" id="{B6589C1F-49AA-4158-9A4C-81996A41C3EF}"/>
                </a:ext>
              </a:extLst>
            </p:cNvPr>
            <p:cNvGrpSpPr/>
            <p:nvPr/>
          </p:nvGrpSpPr>
          <p:grpSpPr>
            <a:xfrm>
              <a:off x="7312285" y="1705450"/>
              <a:ext cx="3942441" cy="3891793"/>
              <a:chOff x="7312285" y="1705450"/>
              <a:chExt cx="3942441" cy="3891793"/>
            </a:xfrm>
          </p:grpSpPr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xmlns="" id="{783548BF-015A-49B5-B355-7E8F487E9C21}"/>
                  </a:ext>
                </a:extLst>
              </p:cNvPr>
              <p:cNvGrpSpPr/>
              <p:nvPr/>
            </p:nvGrpSpPr>
            <p:grpSpPr>
              <a:xfrm>
                <a:off x="7592766" y="1705450"/>
                <a:ext cx="3604577" cy="3891793"/>
                <a:chOff x="873118" y="2323054"/>
                <a:chExt cx="3023612" cy="3223254"/>
              </a:xfrm>
            </p:grpSpPr>
            <p:grpSp>
              <p:nvGrpSpPr>
                <p:cNvPr id="127" name="组合 126">
                  <a:extLst>
                    <a:ext uri="{FF2B5EF4-FFF2-40B4-BE49-F238E27FC236}">
                      <a16:creationId xmlns:a16="http://schemas.microsoft.com/office/drawing/2014/main" xmlns="" id="{FDB85D5E-6F42-4041-BA6D-140A5AC6A921}"/>
                    </a:ext>
                  </a:extLst>
                </p:cNvPr>
                <p:cNvGrpSpPr/>
                <p:nvPr/>
              </p:nvGrpSpPr>
              <p:grpSpPr>
                <a:xfrm>
                  <a:off x="873118" y="2323054"/>
                  <a:ext cx="3023612" cy="1958126"/>
                  <a:chOff x="1152747" y="2024562"/>
                  <a:chExt cx="3023612" cy="1958126"/>
                </a:xfrm>
              </p:grpSpPr>
              <p:grpSp>
                <p:nvGrpSpPr>
                  <p:cNvPr id="134" name="组合 133">
                    <a:extLst>
                      <a:ext uri="{FF2B5EF4-FFF2-40B4-BE49-F238E27FC236}">
                        <a16:creationId xmlns:a16="http://schemas.microsoft.com/office/drawing/2014/main" xmlns="" id="{B0F06341-7D08-4710-8799-DC75E8589419}"/>
                      </a:ext>
                    </a:extLst>
                  </p:cNvPr>
                  <p:cNvGrpSpPr/>
                  <p:nvPr/>
                </p:nvGrpSpPr>
                <p:grpSpPr>
                  <a:xfrm>
                    <a:off x="1152747" y="2024562"/>
                    <a:ext cx="3023612" cy="1958126"/>
                    <a:chOff x="1152747" y="2024562"/>
                    <a:chExt cx="3023612" cy="1958126"/>
                  </a:xfrm>
                </p:grpSpPr>
                <p:grpSp>
                  <p:nvGrpSpPr>
                    <p:cNvPr id="136" name="组合 135">
                      <a:extLst>
                        <a:ext uri="{FF2B5EF4-FFF2-40B4-BE49-F238E27FC236}">
                          <a16:creationId xmlns:a16="http://schemas.microsoft.com/office/drawing/2014/main" xmlns="" id="{3CB87441-8C5D-4AA8-B521-CF6C16778F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2747" y="2024562"/>
                      <a:ext cx="3023612" cy="1958126"/>
                      <a:chOff x="1152747" y="2024562"/>
                      <a:chExt cx="3023612" cy="1958126"/>
                    </a:xfrm>
                  </p:grpSpPr>
                  <p:cxnSp>
                    <p:nvCxnSpPr>
                      <p:cNvPr id="140" name="直接连接符 139">
                        <a:extLst>
                          <a:ext uri="{FF2B5EF4-FFF2-40B4-BE49-F238E27FC236}">
                            <a16:creationId xmlns:a16="http://schemas.microsoft.com/office/drawing/2014/main" xmlns="" id="{FC40C4CF-B982-434B-B3B4-FBE82D267E34}"/>
                          </a:ext>
                        </a:extLst>
                      </p:cNvPr>
                      <p:cNvCxnSpPr>
                        <a:cxnSpLocks/>
                        <a:stCxn id="149" idx="2"/>
                        <a:endCxn id="145" idx="1"/>
                      </p:cNvCxnSpPr>
                      <p:nvPr/>
                    </p:nvCxnSpPr>
                    <p:spPr>
                      <a:xfrm>
                        <a:off x="2518732" y="2553225"/>
                        <a:ext cx="1052251" cy="916324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41" name="直接连接符 140">
                        <a:extLst>
                          <a:ext uri="{FF2B5EF4-FFF2-40B4-BE49-F238E27FC236}">
                            <a16:creationId xmlns:a16="http://schemas.microsoft.com/office/drawing/2014/main" xmlns="" id="{3135DD94-C0DF-405C-9B28-C4B880BC068B}"/>
                          </a:ext>
                        </a:extLst>
                      </p:cNvPr>
                      <p:cNvCxnSpPr>
                        <a:cxnSpLocks/>
                        <a:stCxn id="149" idx="2"/>
                        <a:endCxn id="147" idx="0"/>
                      </p:cNvCxnSpPr>
                      <p:nvPr/>
                    </p:nvCxnSpPr>
                    <p:spPr>
                      <a:xfrm flipH="1">
                        <a:off x="1563744" y="2553225"/>
                        <a:ext cx="954988" cy="809146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142" name="组合 141">
                        <a:extLst>
                          <a:ext uri="{FF2B5EF4-FFF2-40B4-BE49-F238E27FC236}">
                            <a16:creationId xmlns:a16="http://schemas.microsoft.com/office/drawing/2014/main" xmlns="" id="{B5B08C85-36E6-431A-929E-2E74F7C864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84837" y="2024562"/>
                        <a:ext cx="1271335" cy="741671"/>
                        <a:chOff x="2184837" y="2024562"/>
                        <a:chExt cx="1271335" cy="741671"/>
                      </a:xfrm>
                    </p:grpSpPr>
                    <p:pic>
                      <p:nvPicPr>
                        <p:cNvPr id="149" name="Picture 12">
                          <a:extLst>
                            <a:ext uri="{FF2B5EF4-FFF2-40B4-BE49-F238E27FC236}">
                              <a16:creationId xmlns:a16="http://schemas.microsoft.com/office/drawing/2014/main" xmlns="" id="{152DA22D-63ED-4D96-AEC5-ACEDF545A3C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882" r="29510"/>
                        <a:stretch/>
                      </p:blipFill>
                      <p:spPr bwMode="auto">
                        <a:xfrm>
                          <a:off x="2184837" y="2024562"/>
                          <a:ext cx="667790" cy="528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150" name="Text Box 35">
                          <a:extLst>
                            <a:ext uri="{FF2B5EF4-FFF2-40B4-BE49-F238E27FC236}">
                              <a16:creationId xmlns:a16="http://schemas.microsoft.com/office/drawing/2014/main" xmlns="" id="{5A63E25C-57A8-4AD5-AC05-6FD46C123DA0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32008" y="2477227"/>
                          <a:ext cx="924164" cy="289006"/>
                        </a:xfrm>
                        <a:prstGeom prst="rect">
                          <a:avLst/>
                        </a:prstGeom>
                        <a:noFill/>
                        <a:ln w="12700" algn="ctr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defTabSz="685526">
                            <a:spcBef>
                              <a:spcPct val="50000"/>
                            </a:spcBef>
                            <a:defRPr/>
                          </a:pPr>
                          <a:r>
                            <a:rPr lang="en-US" altLang="zh-CN" sz="1100" b="1" kern="0" dirty="0">
                              <a:solidFill>
                                <a:srgbClr val="000000"/>
                              </a:solidFill>
                              <a:ea typeface="微软雅黑" panose="020B0503020204020204" pitchFamily="34" charset="-122"/>
                            </a:rPr>
                            <a:t>Main-AP</a:t>
                          </a:r>
                        </a:p>
                      </p:txBody>
                    </p:sp>
                  </p:grpSp>
                  <p:grpSp>
                    <p:nvGrpSpPr>
                      <p:cNvPr id="143" name="组合 142">
                        <a:extLst>
                          <a:ext uri="{FF2B5EF4-FFF2-40B4-BE49-F238E27FC236}">
                            <a16:creationId xmlns:a16="http://schemas.microsoft.com/office/drawing/2014/main" xmlns="" id="{5BC08402-FA51-44CC-8D27-44A48B1B4E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52747" y="3362371"/>
                        <a:ext cx="743968" cy="620317"/>
                        <a:chOff x="1152747" y="3362371"/>
                        <a:chExt cx="743968" cy="620317"/>
                      </a:xfrm>
                    </p:grpSpPr>
                    <p:pic>
                      <p:nvPicPr>
                        <p:cNvPr id="147" name="Picture 10" descr="智能家庭网络解决方案信息中心">
                          <a:extLst>
                            <a:ext uri="{FF2B5EF4-FFF2-40B4-BE49-F238E27FC236}">
                              <a16:creationId xmlns:a16="http://schemas.microsoft.com/office/drawing/2014/main" xmlns="" id="{40FF5A34-A739-446E-9C98-351C3D675D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0350" y="3362371"/>
                          <a:ext cx="466788" cy="32466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148" name="Text Box 35">
                          <a:extLst>
                            <a:ext uri="{FF2B5EF4-FFF2-40B4-BE49-F238E27FC236}">
                              <a16:creationId xmlns:a16="http://schemas.microsoft.com/office/drawing/2014/main" xmlns="" id="{30A3A427-563A-4C50-AE26-385FFCABB363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2747" y="3693682"/>
                          <a:ext cx="743968" cy="289006"/>
                        </a:xfrm>
                        <a:prstGeom prst="rect">
                          <a:avLst/>
                        </a:prstGeom>
                        <a:noFill/>
                        <a:ln w="12700" algn="ctr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defTabSz="685526">
                            <a:spcBef>
                              <a:spcPct val="50000"/>
                            </a:spcBef>
                            <a:defRPr/>
                          </a:pPr>
                          <a:r>
                            <a:rPr lang="en-US" altLang="zh-CN" sz="1100" b="1" kern="0" dirty="0">
                              <a:solidFill>
                                <a:srgbClr val="000000"/>
                              </a:solidFill>
                              <a:ea typeface="微软雅黑" panose="020B0503020204020204" pitchFamily="34" charset="-122"/>
                            </a:rPr>
                            <a:t>AP #1</a:t>
                          </a:r>
                        </a:p>
                      </p:txBody>
                    </p:sp>
                  </p:grpSp>
                  <p:grpSp>
                    <p:nvGrpSpPr>
                      <p:cNvPr id="144" name="组合 143">
                        <a:extLst>
                          <a:ext uri="{FF2B5EF4-FFF2-40B4-BE49-F238E27FC236}">
                            <a16:creationId xmlns:a16="http://schemas.microsoft.com/office/drawing/2014/main" xmlns="" id="{561CAD6E-5C88-4B9F-96AF-F64E69C077E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32391" y="3307217"/>
                        <a:ext cx="743968" cy="547973"/>
                        <a:chOff x="3517607" y="3189054"/>
                        <a:chExt cx="743968" cy="547973"/>
                      </a:xfrm>
                    </p:grpSpPr>
                    <p:pic>
                      <p:nvPicPr>
                        <p:cNvPr id="145" name="Picture 10" descr="智能家庭网络解决方案信息中心">
                          <a:extLst>
                            <a:ext uri="{FF2B5EF4-FFF2-40B4-BE49-F238E27FC236}">
                              <a16:creationId xmlns:a16="http://schemas.microsoft.com/office/drawing/2014/main" xmlns="" id="{B37DF19A-359D-46E0-A956-00D23D7557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6199" y="3189054"/>
                          <a:ext cx="466788" cy="32466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146" name="Text Box 35">
                          <a:extLst>
                            <a:ext uri="{FF2B5EF4-FFF2-40B4-BE49-F238E27FC236}">
                              <a16:creationId xmlns:a16="http://schemas.microsoft.com/office/drawing/2014/main" xmlns="" id="{0FD5CDDB-5A12-4CDA-AF46-CC5C0376414B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7607" y="3448020"/>
                          <a:ext cx="743968" cy="289007"/>
                        </a:xfrm>
                        <a:prstGeom prst="rect">
                          <a:avLst/>
                        </a:prstGeom>
                        <a:noFill/>
                        <a:ln w="12700" algn="ctr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defTabSz="685526">
                            <a:spcBef>
                              <a:spcPct val="50000"/>
                            </a:spcBef>
                            <a:defRPr/>
                          </a:pPr>
                          <a:r>
                            <a:rPr lang="en-US" altLang="zh-CN" sz="1100" b="1" kern="0" dirty="0">
                              <a:solidFill>
                                <a:srgbClr val="000000"/>
                              </a:solidFill>
                              <a:ea typeface="微软雅黑" panose="020B0503020204020204" pitchFamily="34" charset="-122"/>
                            </a:rPr>
                            <a:t>AP #K</a:t>
                          </a:r>
                        </a:p>
                      </p:txBody>
                    </p:sp>
                  </p:grpSp>
                </p:grpSp>
                <p:pic>
                  <p:nvPicPr>
                    <p:cNvPr id="137" name="Picture 10" descr="智能家庭网络解决方案信息中心">
                      <a:extLst>
                        <a:ext uri="{FF2B5EF4-FFF2-40B4-BE49-F238E27FC236}">
                          <a16:creationId xmlns:a16="http://schemas.microsoft.com/office/drawing/2014/main" xmlns="" id="{5BA2AED5-10B0-497F-896E-114D645651C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218024" y="3361543"/>
                      <a:ext cx="534102" cy="397518"/>
                    </a:xfrm>
                    <a:prstGeom prst="rect">
                      <a:avLst/>
                    </a:prstGeom>
                    <a:noFill/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138" name="直接连接符 137">
                      <a:extLst>
                        <a:ext uri="{FF2B5EF4-FFF2-40B4-BE49-F238E27FC236}">
                          <a16:creationId xmlns:a16="http://schemas.microsoft.com/office/drawing/2014/main" xmlns="" id="{E96D7789-9B42-4879-8B8C-A23A4B556D49}"/>
                        </a:ext>
                      </a:extLst>
                    </p:cNvPr>
                    <p:cNvCxnSpPr>
                      <a:cxnSpLocks/>
                      <a:stCxn id="150" idx="1"/>
                      <a:endCxn id="137" idx="0"/>
                    </p:cNvCxnSpPr>
                    <p:nvPr/>
                  </p:nvCxnSpPr>
                  <p:spPr>
                    <a:xfrm flipH="1">
                      <a:off x="2485075" y="2621730"/>
                      <a:ext cx="46933" cy="739814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39" name="Text Box 35">
                      <a:extLst>
                        <a:ext uri="{FF2B5EF4-FFF2-40B4-BE49-F238E27FC236}">
                          <a16:creationId xmlns:a16="http://schemas.microsoft.com/office/drawing/2014/main" xmlns="" id="{F853CD02-AA12-4335-8EB8-CB723BA929B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08659" y="3684604"/>
                      <a:ext cx="743968" cy="289006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 algn="ctr" defTabSz="685526">
                        <a:spcBef>
                          <a:spcPct val="50000"/>
                        </a:spcBef>
                        <a:defRPr/>
                      </a:pPr>
                      <a:r>
                        <a:rPr lang="en-US" altLang="zh-CN" sz="1100" b="1" kern="0" dirty="0">
                          <a:solidFill>
                            <a:srgbClr val="000000"/>
                          </a:solidFill>
                          <a:ea typeface="微软雅黑" panose="020B0503020204020204" pitchFamily="34" charset="-122"/>
                        </a:rPr>
                        <a:t>AP #2</a:t>
                      </a: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5" name="文本框 134">
                        <a:extLst>
                          <a:ext uri="{FF2B5EF4-FFF2-40B4-BE49-F238E27FC236}">
                            <a16:creationId xmlns:a16="http://schemas.microsoft.com/office/drawing/2014/main" xmlns="" id="{4FDEFFA8-AE10-4703-AC1D-014BBAC23CE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805013" y="3278480"/>
                        <a:ext cx="466788" cy="68001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defTabSz="685526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kumimoji="1" lang="en-US" altLang="zh-CN" sz="4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⋯</m:t>
                              </m:r>
                            </m:oMath>
                          </m:oMathPara>
                        </a14:m>
                        <a:endParaRPr kumimoji="1" lang="zh-CN" altLang="en-US" sz="4000" b="1" kern="0" dirty="0">
                          <a:solidFill>
                            <a:srgbClr val="000000"/>
                          </a:solidFill>
                          <a:ea typeface="Microsoft YaHei" panose="020B0503020204020204" pitchFamily="34" charset="-12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5" name="文本框 134">
                        <a:extLst>
                          <a:ext uri="{FF2B5EF4-FFF2-40B4-BE49-F238E27FC236}">
                            <a16:creationId xmlns:a16="http://schemas.microsoft.com/office/drawing/2014/main" id="{4FDEFFA8-AE10-4703-AC1D-014BBAC23CE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05013" y="3278480"/>
                        <a:ext cx="466788" cy="680015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28" name="组合 127">
                  <a:extLst>
                    <a:ext uri="{FF2B5EF4-FFF2-40B4-BE49-F238E27FC236}">
                      <a16:creationId xmlns:a16="http://schemas.microsoft.com/office/drawing/2014/main" xmlns="" id="{91C55823-797B-4941-8919-EFE979D08890}"/>
                    </a:ext>
                  </a:extLst>
                </p:cNvPr>
                <p:cNvGrpSpPr/>
                <p:nvPr/>
              </p:nvGrpSpPr>
              <p:grpSpPr>
                <a:xfrm>
                  <a:off x="983831" y="5080667"/>
                  <a:ext cx="1069801" cy="380398"/>
                  <a:chOff x="3310046" y="2901179"/>
                  <a:chExt cx="1069801" cy="380398"/>
                </a:xfrm>
              </p:grpSpPr>
              <p:pic>
                <p:nvPicPr>
                  <p:cNvPr id="132" name="Picture 8" descr="HUAWEI Mate Xs">
                    <a:extLst>
                      <a:ext uri="{FF2B5EF4-FFF2-40B4-BE49-F238E27FC236}">
                        <a16:creationId xmlns:a16="http://schemas.microsoft.com/office/drawing/2014/main" xmlns="" id="{6EEA8BD7-1646-40F8-BC45-EF9869C7965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25730" y="2901179"/>
                    <a:ext cx="554117" cy="3781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3" name="Text Box 35">
                    <a:extLst>
                      <a:ext uri="{FF2B5EF4-FFF2-40B4-BE49-F238E27FC236}">
                        <a16:creationId xmlns:a16="http://schemas.microsoft.com/office/drawing/2014/main" xmlns="" id="{7BADF600-607C-4938-A8DB-F13663F9C66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0046" y="2992570"/>
                    <a:ext cx="743968" cy="289007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 defTabSz="685526">
                      <a:spcBef>
                        <a:spcPct val="50000"/>
                      </a:spcBef>
                      <a:defRPr/>
                    </a:pPr>
                    <a:r>
                      <a:rPr lang="en-US" altLang="zh-CN" sz="1100" b="1" kern="0" dirty="0">
                        <a:solidFill>
                          <a:srgbClr val="000000"/>
                        </a:solidFill>
                        <a:ea typeface="微软雅黑" panose="020B0503020204020204" pitchFamily="34" charset="-122"/>
                      </a:rPr>
                      <a:t>STA #1</a:t>
                    </a:r>
                  </a:p>
                </p:txBody>
              </p:sp>
            </p:grpSp>
            <p:grpSp>
              <p:nvGrpSpPr>
                <p:cNvPr id="129" name="组合 128">
                  <a:extLst>
                    <a:ext uri="{FF2B5EF4-FFF2-40B4-BE49-F238E27FC236}">
                      <a16:creationId xmlns:a16="http://schemas.microsoft.com/office/drawing/2014/main" xmlns="" id="{0B2E6493-61A4-4E3A-B4CD-2116472CF5DE}"/>
                    </a:ext>
                  </a:extLst>
                </p:cNvPr>
                <p:cNvGrpSpPr/>
                <p:nvPr/>
              </p:nvGrpSpPr>
              <p:grpSpPr>
                <a:xfrm>
                  <a:off x="2397285" y="5168181"/>
                  <a:ext cx="1065680" cy="378127"/>
                  <a:chOff x="3883706" y="2504039"/>
                  <a:chExt cx="1065680" cy="378127"/>
                </a:xfrm>
              </p:grpSpPr>
              <p:pic>
                <p:nvPicPr>
                  <p:cNvPr id="130" name="Picture 8" descr="HUAWEI Mate Xs">
                    <a:extLst>
                      <a:ext uri="{FF2B5EF4-FFF2-40B4-BE49-F238E27FC236}">
                        <a16:creationId xmlns:a16="http://schemas.microsoft.com/office/drawing/2014/main" xmlns="" id="{74FCB45D-84AE-4F90-B8B2-BCF938F0584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83706" y="2504039"/>
                    <a:ext cx="554117" cy="3781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1" name="Text Box 35">
                    <a:extLst>
                      <a:ext uri="{FF2B5EF4-FFF2-40B4-BE49-F238E27FC236}">
                        <a16:creationId xmlns:a16="http://schemas.microsoft.com/office/drawing/2014/main" xmlns="" id="{3CE910B2-D3A0-4312-8FFA-30D35E987D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05418" y="2530769"/>
                    <a:ext cx="743968" cy="289007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 defTabSz="685526">
                      <a:spcBef>
                        <a:spcPct val="50000"/>
                      </a:spcBef>
                      <a:defRPr/>
                    </a:pPr>
                    <a:r>
                      <a:rPr lang="en-US" altLang="zh-CN" sz="1100" b="1" kern="0" dirty="0">
                        <a:solidFill>
                          <a:srgbClr val="000000"/>
                        </a:solidFill>
                        <a:ea typeface="微软雅黑" panose="020B0503020204020204" pitchFamily="34" charset="-122"/>
                      </a:rPr>
                      <a:t>STA #2</a:t>
                    </a:r>
                  </a:p>
                </p:txBody>
              </p:sp>
            </p:grpSp>
          </p:grp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xmlns="" id="{66AF7355-8F0D-4F44-B8B0-78EBABDD7CC3}"/>
                  </a:ext>
                </a:extLst>
              </p:cNvPr>
              <p:cNvSpPr/>
              <p:nvPr/>
            </p:nvSpPr>
            <p:spPr>
              <a:xfrm>
                <a:off x="7312285" y="2986866"/>
                <a:ext cx="3942441" cy="112109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dash"/>
                <a:miter lim="800000"/>
              </a:ln>
              <a:effectLst/>
            </p:spPr>
            <p:txBody>
              <a:bodyPr rot="0" spcFirstLastPara="0" vertOverflow="overflow" horzOverflow="overflow" vert="horz" wrap="square" lIns="68553" tIns="34277" rIns="68553" bIns="342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26"/>
                <a:endParaRPr lang="zh-CN" altLang="en-US" sz="2400" kern="0">
                  <a:solidFill>
                    <a:srgbClr val="666666"/>
                  </a:solidFill>
                  <a:ea typeface="等线" panose="02010600030101010101" pitchFamily="2" charset="-122"/>
                </a:endParaRPr>
              </a:p>
            </p:txBody>
          </p:sp>
          <p:sp>
            <p:nvSpPr>
              <p:cNvPr id="126" name="Text Box 35">
                <a:extLst>
                  <a:ext uri="{FF2B5EF4-FFF2-40B4-BE49-F238E27FC236}">
                    <a16:creationId xmlns:a16="http://schemas.microsoft.com/office/drawing/2014/main" xmlns="" id="{ABF29313-09E1-45E8-9923-7790F8E6CB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46412" y="2935184"/>
                <a:ext cx="1781259" cy="369476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zh-CN" sz="1200" b="1" kern="0" dirty="0">
                    <a:solidFill>
                      <a:srgbClr val="C00000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Virtual ‘big’ AP</a:t>
                </a:r>
              </a:p>
            </p:txBody>
          </p:sp>
        </p:grpSp>
        <p:sp>
          <p:nvSpPr>
            <p:cNvPr id="122" name="任意多边形 160">
              <a:extLst>
                <a:ext uri="{FF2B5EF4-FFF2-40B4-BE49-F238E27FC236}">
                  <a16:creationId xmlns:a16="http://schemas.microsoft.com/office/drawing/2014/main" xmlns="" id="{1F07B330-A586-4F0C-B38E-54E06E8B0BBE}"/>
                </a:ext>
              </a:extLst>
            </p:cNvPr>
            <p:cNvSpPr/>
            <p:nvPr/>
          </p:nvSpPr>
          <p:spPr bwMode="auto">
            <a:xfrm rot="12654227">
              <a:off x="9366690" y="4249488"/>
              <a:ext cx="853257" cy="157309"/>
            </a:xfrm>
            <a:custGeom>
              <a:avLst/>
              <a:gdLst>
                <a:gd name="connsiteX0" fmla="*/ 1866153 w 1867647"/>
                <a:gd name="connsiteY0" fmla="*/ 206188 h 440764"/>
                <a:gd name="connsiteX1" fmla="*/ 413870 w 1867647"/>
                <a:gd name="connsiteY1" fmla="*/ 0 h 440764"/>
                <a:gd name="connsiteX2" fmla="*/ 1494 w 1867647"/>
                <a:gd name="connsiteY2" fmla="*/ 206188 h 440764"/>
                <a:gd name="connsiteX3" fmla="*/ 422835 w 1867647"/>
                <a:gd name="connsiteY3" fmla="*/ 439270 h 440764"/>
                <a:gd name="connsiteX4" fmla="*/ 1866153 w 1867647"/>
                <a:gd name="connsiteY4" fmla="*/ 206188 h 44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647" h="440764">
                  <a:moveTo>
                    <a:pt x="1866153" y="206188"/>
                  </a:moveTo>
                  <a:cubicBezTo>
                    <a:pt x="1864659" y="132976"/>
                    <a:pt x="724646" y="0"/>
                    <a:pt x="413870" y="0"/>
                  </a:cubicBezTo>
                  <a:cubicBezTo>
                    <a:pt x="103094" y="0"/>
                    <a:pt x="0" y="132976"/>
                    <a:pt x="1494" y="206188"/>
                  </a:cubicBezTo>
                  <a:cubicBezTo>
                    <a:pt x="2988" y="279400"/>
                    <a:pt x="112059" y="437776"/>
                    <a:pt x="422835" y="439270"/>
                  </a:cubicBezTo>
                  <a:cubicBezTo>
                    <a:pt x="733611" y="440764"/>
                    <a:pt x="1867647" y="279400"/>
                    <a:pt x="1866153" y="20618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dash"/>
            </a:ln>
            <a:effectLst/>
            <a:extLst/>
          </p:spPr>
          <p:txBody>
            <a:bodyPr vert="horz" wrap="square" lIns="58760" tIns="29380" rIns="58760" bIns="2938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2000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23" name="任意多边形 159">
              <a:extLst>
                <a:ext uri="{FF2B5EF4-FFF2-40B4-BE49-F238E27FC236}">
                  <a16:creationId xmlns:a16="http://schemas.microsoft.com/office/drawing/2014/main" xmlns="" id="{58104F88-9BB8-4D1A-B111-938D40E67AC0}"/>
                </a:ext>
              </a:extLst>
            </p:cNvPr>
            <p:cNvSpPr/>
            <p:nvPr/>
          </p:nvSpPr>
          <p:spPr bwMode="auto">
            <a:xfrm rot="20417833">
              <a:off x="8467615" y="4157460"/>
              <a:ext cx="946796" cy="239235"/>
            </a:xfrm>
            <a:custGeom>
              <a:avLst/>
              <a:gdLst>
                <a:gd name="connsiteX0" fmla="*/ 1866153 w 1867647"/>
                <a:gd name="connsiteY0" fmla="*/ 206188 h 440764"/>
                <a:gd name="connsiteX1" fmla="*/ 413870 w 1867647"/>
                <a:gd name="connsiteY1" fmla="*/ 0 h 440764"/>
                <a:gd name="connsiteX2" fmla="*/ 1494 w 1867647"/>
                <a:gd name="connsiteY2" fmla="*/ 206188 h 440764"/>
                <a:gd name="connsiteX3" fmla="*/ 422835 w 1867647"/>
                <a:gd name="connsiteY3" fmla="*/ 439270 h 440764"/>
                <a:gd name="connsiteX4" fmla="*/ 1866153 w 1867647"/>
                <a:gd name="connsiteY4" fmla="*/ 206188 h 44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647" h="440764">
                  <a:moveTo>
                    <a:pt x="1866153" y="206188"/>
                  </a:moveTo>
                  <a:cubicBezTo>
                    <a:pt x="1864659" y="132976"/>
                    <a:pt x="724646" y="0"/>
                    <a:pt x="413870" y="0"/>
                  </a:cubicBezTo>
                  <a:cubicBezTo>
                    <a:pt x="103094" y="0"/>
                    <a:pt x="0" y="132976"/>
                    <a:pt x="1494" y="206188"/>
                  </a:cubicBezTo>
                  <a:cubicBezTo>
                    <a:pt x="2988" y="279400"/>
                    <a:pt x="112059" y="437776"/>
                    <a:pt x="422835" y="439270"/>
                  </a:cubicBezTo>
                  <a:cubicBezTo>
                    <a:pt x="733611" y="440764"/>
                    <a:pt x="1867647" y="279400"/>
                    <a:pt x="1866153" y="2061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square" lIns="58760" tIns="29380" rIns="58760" bIns="2938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2000" b="1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xmlns="" id="{24FD2A8B-D7D6-4F49-86EF-7BF21F440594}"/>
                  </a:ext>
                </a:extLst>
              </p:cNvPr>
              <p:cNvSpPr/>
              <p:nvPr/>
            </p:nvSpPr>
            <p:spPr>
              <a:xfrm>
                <a:off x="1166912" y="4782501"/>
                <a:ext cx="5591531" cy="91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zh-CN" sz="14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14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14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1400" b="1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14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𝑯𝑭𝒙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24FD2A8B-D7D6-4F49-86EF-7BF21F44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12" y="4782501"/>
                <a:ext cx="5591531" cy="917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xmlns="" id="{7BEDE7B7-B421-4173-9FA9-4222E741E3BC}"/>
              </a:ext>
            </a:extLst>
          </p:cNvPr>
          <p:cNvCxnSpPr>
            <a:cxnSpLocks/>
          </p:cNvCxnSpPr>
          <p:nvPr/>
        </p:nvCxnSpPr>
        <p:spPr>
          <a:xfrm flipH="1">
            <a:off x="2256178" y="5470968"/>
            <a:ext cx="77277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DB2ED2CA-3EAD-4051-90C5-5E35B91278E7}"/>
              </a:ext>
            </a:extLst>
          </p:cNvPr>
          <p:cNvCxnSpPr>
            <a:cxnSpLocks/>
          </p:cNvCxnSpPr>
          <p:nvPr/>
        </p:nvCxnSpPr>
        <p:spPr>
          <a:xfrm flipH="1">
            <a:off x="3132719" y="5474586"/>
            <a:ext cx="77277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B492A4D6-B834-4FDB-9EB4-3E76C21A3669}"/>
                  </a:ext>
                </a:extLst>
              </p:cNvPr>
              <p:cNvSpPr/>
              <p:nvPr/>
            </p:nvSpPr>
            <p:spPr>
              <a:xfrm>
                <a:off x="2414251" y="5462341"/>
                <a:ext cx="55528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altLang="zh-CN" sz="1200" b="1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1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𝐴𝑃</m:t>
                          </m:r>
                          <m:r>
                            <a:rPr lang="en-US" altLang="zh-CN" sz="12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492A4D6-B834-4FDB-9EB4-3E76C21A3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251" y="5462341"/>
                <a:ext cx="55528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8129616B-A4F4-4290-9AC8-B8B21D8726F0}"/>
                  </a:ext>
                </a:extLst>
              </p:cNvPr>
              <p:cNvSpPr/>
              <p:nvPr/>
            </p:nvSpPr>
            <p:spPr>
              <a:xfrm>
                <a:off x="3237848" y="5442733"/>
                <a:ext cx="55528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altLang="zh-CN" sz="1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𝐴𝑃</m:t>
                          </m:r>
                          <m:r>
                            <a:rPr lang="en-US" altLang="zh-CN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8129616B-A4F4-4290-9AC8-B8B21D872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48" y="5442733"/>
                <a:ext cx="55528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Slide Number Placeholder 4">
            <a:extLst>
              <a:ext uri="{FF2B5EF4-FFF2-40B4-BE49-F238E27FC236}">
                <a16:creationId xmlns:a16="http://schemas.microsoft.com/office/drawing/2014/main" xmlns="" id="{42120F5C-BB12-43DF-A87E-EF963685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93696" y="6475414"/>
            <a:ext cx="432812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" name="日期占位符 4">
            <a:extLst>
              <a:ext uri="{FF2B5EF4-FFF2-40B4-BE49-F238E27FC236}">
                <a16:creationId xmlns:a16="http://schemas.microsoft.com/office/drawing/2014/main" xmlns="" id="{CE70251D-879B-422A-93CA-6ED38ACB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</a:rPr>
              <a:t>November 2023</a:t>
            </a:r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7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Coherent </a:t>
            </a:r>
            <a:r>
              <a:rPr lang="en-US" dirty="0"/>
              <a:t>Joint </a:t>
            </a:r>
            <a:r>
              <a:rPr lang="en-US" altLang="zh-CN" dirty="0"/>
              <a:t>Transmission</a:t>
            </a:r>
            <a:r>
              <a:rPr lang="en-US" dirty="0"/>
              <a:t> Scenario</a:t>
            </a:r>
            <a:r>
              <a:rPr lang="en-US" altLang="zh-CN" dirty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The following possible scenario</a:t>
            </a:r>
            <a:r>
              <a:rPr lang="en-US" altLang="zh-CN" sz="2600" dirty="0"/>
              <a:t>s</a:t>
            </a:r>
            <a:r>
              <a:rPr lang="en-US" sz="2600" dirty="0"/>
              <a:t> were discussed in [1]</a:t>
            </a:r>
          </a:p>
          <a:p>
            <a:pPr marL="0" indent="0">
              <a:buNone/>
            </a:pPr>
            <a:r>
              <a:rPr lang="en-US" sz="1800" b="0" dirty="0"/>
              <a:t>    </a:t>
            </a:r>
            <a:r>
              <a:rPr lang="en-US" sz="2300" b="0" dirty="0"/>
              <a:t> Scenario #1                                           Scenario #2</a:t>
            </a:r>
          </a:p>
          <a:p>
            <a:endParaRPr lang="en-US" sz="29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600" dirty="0"/>
              <a:t>Both scenarios have one </a:t>
            </a:r>
            <a:r>
              <a:rPr lang="en-US" altLang="zh-CN" sz="2600" dirty="0"/>
              <a:t>“Main AP” (AP1) acting as the AP coordinator which can be </a:t>
            </a:r>
            <a:r>
              <a:rPr lang="en-US" sz="2600" dirty="0"/>
              <a:t>heard by all other SAPs (“Secondary APs”)</a:t>
            </a:r>
          </a:p>
          <a:p>
            <a:r>
              <a:rPr lang="en-US" sz="2600" dirty="0"/>
              <a:t>CSI and data sharing at time T1</a:t>
            </a:r>
          </a:p>
          <a:p>
            <a:r>
              <a:rPr lang="en-US" sz="2600" dirty="0"/>
              <a:t>Joint transmission at time T2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93696" y="6475414"/>
            <a:ext cx="432812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9772" y="2736810"/>
            <a:ext cx="3293289" cy="1384380"/>
            <a:chOff x="2501428" y="2998182"/>
            <a:chExt cx="6820463" cy="25204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1428" y="3405810"/>
              <a:ext cx="1188485" cy="85212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72538" y="4257931"/>
              <a:ext cx="831218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AP1</a:t>
              </a:r>
              <a:endParaRPr lang="ko-KR" altLang="en-US" sz="825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1328" y="2998182"/>
              <a:ext cx="1188485" cy="85212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62671" y="3852621"/>
              <a:ext cx="778020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AP2</a:t>
              </a:r>
              <a:endParaRPr lang="ko-KR" altLang="en-US" sz="825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12" name="Straight Connector 11"/>
            <p:cNvCxnSpPr>
              <a:stCxn id="8" idx="3"/>
            </p:cNvCxnSpPr>
            <p:nvPr/>
          </p:nvCxnSpPr>
          <p:spPr>
            <a:xfrm flipV="1">
              <a:off x="3689913" y="3534414"/>
              <a:ext cx="1821415" cy="297457"/>
            </a:xfrm>
            <a:prstGeom prst="line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21034920">
              <a:off x="3797374" y="3316360"/>
              <a:ext cx="1428015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Data frame</a:t>
              </a:r>
              <a:endParaRPr lang="ko-KR" altLang="en-US" sz="825" dirty="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689912" y="4221164"/>
              <a:ext cx="1821415" cy="497643"/>
            </a:xfrm>
            <a:prstGeom prst="line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950707">
              <a:off x="3834230" y="4518404"/>
              <a:ext cx="1450051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Data frame</a:t>
              </a:r>
              <a:endParaRPr lang="ko-KR" altLang="en-US" sz="825" dirty="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4444" y="4427810"/>
              <a:ext cx="1188485" cy="85212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819248" y="5119372"/>
              <a:ext cx="919391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AP3</a:t>
              </a:r>
              <a:endParaRPr lang="ko-KR" altLang="en-US" sz="825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7432" y="3665299"/>
              <a:ext cx="1204459" cy="67675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397945" y="4442597"/>
              <a:ext cx="889676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STA</a:t>
              </a:r>
              <a:endParaRPr lang="ko-KR" altLang="en-US" sz="825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664192" y="3647454"/>
              <a:ext cx="1574962" cy="285536"/>
            </a:xfrm>
            <a:prstGeom prst="line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619619">
              <a:off x="6820285" y="3390889"/>
              <a:ext cx="1428015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70C0"/>
                  </a:solidFill>
                  <a:latin typeface="Times New Roman" pitchFamily="18" charset="0"/>
                  <a:cs typeface="Arial" charset="0"/>
                </a:rPr>
                <a:t>Data frame</a:t>
              </a:r>
              <a:endParaRPr lang="ko-KR" altLang="en-US" sz="825" dirty="0">
                <a:solidFill>
                  <a:srgbClr val="0070C0"/>
                </a:solidFill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22" name="Straight Connector 21"/>
            <p:cNvCxnSpPr>
              <a:stCxn id="16" idx="3"/>
            </p:cNvCxnSpPr>
            <p:nvPr/>
          </p:nvCxnSpPr>
          <p:spPr>
            <a:xfrm flipV="1">
              <a:off x="6622929" y="4398612"/>
              <a:ext cx="1514192" cy="455258"/>
            </a:xfrm>
            <a:prstGeom prst="line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20589038">
              <a:off x="6911934" y="4518406"/>
              <a:ext cx="1450051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70C0"/>
                  </a:solidFill>
                  <a:latin typeface="Times New Roman" pitchFamily="18" charset="0"/>
                  <a:cs typeface="Arial" charset="0"/>
                </a:rPr>
                <a:t>Data frame</a:t>
              </a:r>
              <a:endParaRPr lang="ko-KR" altLang="en-US" sz="825" dirty="0">
                <a:solidFill>
                  <a:srgbClr val="0070C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43373" y="3877418"/>
              <a:ext cx="837267" cy="399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at T1</a:t>
              </a:r>
              <a:endParaRPr lang="ko-KR" altLang="en-US" sz="825" dirty="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97657" y="3909618"/>
              <a:ext cx="837267" cy="399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70C0"/>
                  </a:solidFill>
                  <a:latin typeface="Times New Roman" pitchFamily="18" charset="0"/>
                  <a:cs typeface="Arial" charset="0"/>
                </a:rPr>
                <a:t>at T2</a:t>
              </a:r>
              <a:endParaRPr lang="ko-KR" altLang="en-US" sz="825" dirty="0">
                <a:solidFill>
                  <a:srgbClr val="0070C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44845" y="2736810"/>
            <a:ext cx="2902155" cy="1377144"/>
            <a:chOff x="3844891" y="2522175"/>
            <a:chExt cx="4550382" cy="21456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891" y="2863729"/>
              <a:ext cx="1055641" cy="71399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174519" y="3577726"/>
              <a:ext cx="649006" cy="368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AP1</a:t>
              </a:r>
              <a:endParaRPr lang="ko-KR" altLang="en-US" sz="825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8356" y="2522175"/>
              <a:ext cx="1055641" cy="71399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527036" y="2859775"/>
              <a:ext cx="686497" cy="368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AP2</a:t>
              </a:r>
              <a:endParaRPr lang="ko-KR" altLang="en-US" sz="825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31" name="Straight Connector 30"/>
            <p:cNvCxnSpPr>
              <a:stCxn id="27" idx="3"/>
            </p:cNvCxnSpPr>
            <p:nvPr/>
          </p:nvCxnSpPr>
          <p:spPr>
            <a:xfrm flipV="1">
              <a:off x="4900532" y="2971487"/>
              <a:ext cx="1617824" cy="249241"/>
            </a:xfrm>
            <a:prstGeom prst="line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21034920">
              <a:off x="4993699" y="2744242"/>
              <a:ext cx="1607148" cy="368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Data frame at T1</a:t>
              </a:r>
              <a:endParaRPr lang="ko-KR" altLang="en-US" sz="825" dirty="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4511" y="4036119"/>
              <a:ext cx="1069829" cy="567056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4863673" y="3454311"/>
              <a:ext cx="1870838" cy="662094"/>
            </a:xfrm>
            <a:prstGeom prst="line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1203035">
              <a:off x="4985480" y="3794162"/>
              <a:ext cx="1598615" cy="368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70C0"/>
                  </a:solidFill>
                  <a:latin typeface="Times New Roman" pitchFamily="18" charset="0"/>
                  <a:cs typeface="Arial" charset="0"/>
                </a:rPr>
                <a:t>Data frame at T2</a:t>
              </a:r>
              <a:endParaRPr lang="ko-KR" altLang="en-US" sz="825" dirty="0">
                <a:solidFill>
                  <a:srgbClr val="0070C0"/>
                </a:solidFill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36" name="Straight Arrow Connector 35"/>
            <p:cNvCxnSpPr>
              <a:stCxn id="29" idx="2"/>
            </p:cNvCxnSpPr>
            <p:nvPr/>
          </p:nvCxnSpPr>
          <p:spPr>
            <a:xfrm flipH="1">
              <a:off x="7046176" y="3236173"/>
              <a:ext cx="1" cy="7154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629206" y="4299672"/>
              <a:ext cx="766067" cy="368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STA</a:t>
              </a:r>
              <a:endParaRPr lang="ko-KR" altLang="en-US" sz="825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62168" y="3268484"/>
              <a:ext cx="1151366" cy="368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70C0"/>
                  </a:solidFill>
                  <a:latin typeface="Times New Roman" pitchFamily="18" charset="0"/>
                  <a:cs typeface="Arial" charset="0"/>
                </a:rPr>
                <a:t>Data frame</a:t>
              </a:r>
              <a:endParaRPr lang="ko-KR" altLang="en-US" sz="825" dirty="0">
                <a:solidFill>
                  <a:srgbClr val="0070C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245990" y="3441952"/>
              <a:ext cx="744662" cy="368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70C0"/>
                  </a:solidFill>
                  <a:latin typeface="Times New Roman" pitchFamily="18" charset="0"/>
                  <a:cs typeface="Arial" charset="0"/>
                </a:rPr>
                <a:t>at T2 </a:t>
              </a:r>
              <a:endParaRPr lang="ko-KR" altLang="en-US" sz="825" dirty="0">
                <a:solidFill>
                  <a:srgbClr val="0070C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41" name="日期占位符 4">
            <a:extLst>
              <a:ext uri="{FF2B5EF4-FFF2-40B4-BE49-F238E27FC236}">
                <a16:creationId xmlns:a16="http://schemas.microsoft.com/office/drawing/2014/main" xmlns="" id="{2DF57223-5B9B-4FFC-81A0-6CDE79E4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211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Sep. 2023</a:t>
            </a:r>
          </a:p>
        </p:txBody>
      </p:sp>
    </p:spTree>
    <p:extLst>
      <p:ext uri="{BB962C8B-B14F-4D97-AF65-F5344CB8AC3E}">
        <p14:creationId xmlns:p14="http://schemas.microsoft.com/office/powerpoint/2010/main" val="230066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BCD0FF-A4FD-4AC0-9AF0-58C04F01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Non-coherent transmission(1)--</a:t>
            </a:r>
            <a:br>
              <a:rPr lang="en-US" altLang="zh-CN" dirty="0"/>
            </a:br>
            <a:r>
              <a:rPr lang="en-US" altLang="zh-CN" sz="2400" dirty="0"/>
              <a:t>Diversity Mode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94E3F72-FECC-4CDA-BC58-77246BA6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C28E1E1-9C61-4D58-B277-8D5CF8A9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</a:rPr>
              <a:t>November 2023</a:t>
            </a:r>
            <a:endParaRPr lang="en-US" altLang="zh-CN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xmlns="" id="{6A79B022-51C7-4DA2-8F92-4E314B7676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0863633"/>
                  </p:ext>
                </p:extLst>
              </p:nvPr>
            </p:nvGraphicFramePr>
            <p:xfrm>
              <a:off x="976344" y="3634151"/>
              <a:ext cx="7614996" cy="253119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16160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45339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414373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Received signal</a:t>
                          </a:r>
                          <a:endParaRPr lang="zh-CN" altLang="en-US" sz="1600" dirty="0">
                            <a:latin typeface="+mn-ea"/>
                            <a:ea typeface="+mn-ea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marR="0" lvl="0" indent="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AP</m:t>
                                  </m:r>
                                  <m:r>
                                    <a:rPr lang="en-US" altLang="zh-CN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*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AP</m:t>
                                  </m:r>
                                  <m:r>
                                    <a:rPr lang="en-US" altLang="zh-CN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1600" kern="1200" dirty="0" smtClean="0">
                                  <a:solidFill>
                                    <a:schemeClr val="dk1"/>
                                  </a:solidFill>
                                  <a:latin typeface="+mn-ea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1600" kern="1200" dirty="0" smtClean="0">
                                  <a:solidFill>
                                    <a:schemeClr val="dk1"/>
                                  </a:solidFill>
                                  <a:latin typeface="+mn-ea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lang="en-US" altLang="zh-CN" sz="16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endParaRPr lang="en-US" altLang="zh-CN" sz="160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46219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Gian From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华文细黑"/>
                              <a:cs typeface="+mn-cs"/>
                            </a:rPr>
                            <a:t>Multiplexing gain + </a:t>
                          </a: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Diversity gain+ power gain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Increasing the number of multiple-path;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Probability of signal cancellation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827779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Scenarios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marR="0" lvl="0" indent="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Low SINR/RSSI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6A79B022-51C7-4DA2-8F92-4E314B7676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0863633"/>
                  </p:ext>
                </p:extLst>
              </p:nvPr>
            </p:nvGraphicFramePr>
            <p:xfrm>
              <a:off x="976344" y="3634151"/>
              <a:ext cx="7614996" cy="248837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1616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533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14373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Received signal</a:t>
                          </a:r>
                          <a:endParaRPr lang="zh-CN" altLang="en-US" sz="1600" dirty="0">
                            <a:latin typeface="+mn-ea"/>
                            <a:ea typeface="+mn-ea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777" t="-1471" r="-223" b="-504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46219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Gian From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华文细黑"/>
                              <a:cs typeface="+mn-cs"/>
                            </a:rPr>
                            <a:t>Multiplexing gain + </a:t>
                          </a: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Diversity gain+ power gain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Increasing the number of multiple-path;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Probability of signal cancellation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7779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Scenarios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marR="0" lvl="0" indent="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Low SINR/RSSI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B9AEC19-F32A-4198-B85E-AAFC45DB1FA6}"/>
              </a:ext>
            </a:extLst>
          </p:cNvPr>
          <p:cNvGrpSpPr/>
          <p:nvPr/>
        </p:nvGrpSpPr>
        <p:grpSpPr>
          <a:xfrm>
            <a:off x="2871586" y="1891129"/>
            <a:ext cx="3629987" cy="1364495"/>
            <a:chOff x="2871586" y="1891129"/>
            <a:chExt cx="3629987" cy="1364495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20F1E20E-A04F-4931-97ED-487391864CF3}"/>
                </a:ext>
              </a:extLst>
            </p:cNvPr>
            <p:cNvGrpSpPr/>
            <p:nvPr/>
          </p:nvGrpSpPr>
          <p:grpSpPr>
            <a:xfrm>
              <a:off x="2871586" y="1891129"/>
              <a:ext cx="3629987" cy="1364495"/>
              <a:chOff x="2640473" y="2061165"/>
              <a:chExt cx="3629987" cy="1364495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31D9CC74-970F-4BB7-B792-6BB572D78E50}"/>
                  </a:ext>
                </a:extLst>
              </p:cNvPr>
              <p:cNvSpPr txBox="1"/>
              <p:nvPr/>
            </p:nvSpPr>
            <p:spPr>
              <a:xfrm>
                <a:off x="3910900" y="2312166"/>
                <a:ext cx="11558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Diversity</a:t>
                </a:r>
                <a:endParaRPr 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xmlns="" id="{54D69F74-78A6-4768-BB36-71265D1AF72D}"/>
                  </a:ext>
                </a:extLst>
              </p:cNvPr>
              <p:cNvGrpSpPr/>
              <p:nvPr/>
            </p:nvGrpSpPr>
            <p:grpSpPr>
              <a:xfrm>
                <a:off x="2640473" y="2061165"/>
                <a:ext cx="3629987" cy="1364495"/>
                <a:chOff x="5739562" y="1501815"/>
                <a:chExt cx="3629987" cy="1364495"/>
              </a:xfrm>
            </p:grpSpPr>
            <p:grpSp>
              <p:nvGrpSpPr>
                <p:cNvPr id="8" name="组合 7">
                  <a:extLst>
                    <a:ext uri="{FF2B5EF4-FFF2-40B4-BE49-F238E27FC236}">
                      <a16:creationId xmlns:a16="http://schemas.microsoft.com/office/drawing/2014/main" xmlns="" id="{A190B60E-4761-44E0-A8E8-B85AE2F2F72A}"/>
                    </a:ext>
                  </a:extLst>
                </p:cNvPr>
                <p:cNvGrpSpPr/>
                <p:nvPr/>
              </p:nvGrpSpPr>
              <p:grpSpPr>
                <a:xfrm>
                  <a:off x="5788996" y="1501815"/>
                  <a:ext cx="3553496" cy="1364495"/>
                  <a:chOff x="6132046" y="1581432"/>
                  <a:chExt cx="3045567" cy="1143238"/>
                </a:xfrm>
              </p:grpSpPr>
              <p:grpSp>
                <p:nvGrpSpPr>
                  <p:cNvPr id="11" name="组合 10">
                    <a:extLst>
                      <a:ext uri="{FF2B5EF4-FFF2-40B4-BE49-F238E27FC236}">
                        <a16:creationId xmlns:a16="http://schemas.microsoft.com/office/drawing/2014/main" xmlns="" id="{30A8C6A1-3998-4753-B4B7-F4631CB49ABE}"/>
                      </a:ext>
                    </a:extLst>
                  </p:cNvPr>
                  <p:cNvGrpSpPr/>
                  <p:nvPr/>
                </p:nvGrpSpPr>
                <p:grpSpPr>
                  <a:xfrm>
                    <a:off x="6132046" y="1581432"/>
                    <a:ext cx="3045567" cy="853805"/>
                    <a:chOff x="7326583" y="1825157"/>
                    <a:chExt cx="1638392" cy="694317"/>
                  </a:xfrm>
                </p:grpSpPr>
                <p:grpSp>
                  <p:nvGrpSpPr>
                    <p:cNvPr id="13" name="组合 12">
                      <a:extLst>
                        <a:ext uri="{FF2B5EF4-FFF2-40B4-BE49-F238E27FC236}">
                          <a16:creationId xmlns:a16="http://schemas.microsoft.com/office/drawing/2014/main" xmlns="" id="{B1255DB1-AF8E-484B-AA62-0AB8623044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67288" y="2158423"/>
                      <a:ext cx="910543" cy="361051"/>
                      <a:chOff x="1639096" y="1451685"/>
                      <a:chExt cx="1700679" cy="454782"/>
                    </a:xfrm>
                  </p:grpSpPr>
                  <p:cxnSp>
                    <p:nvCxnSpPr>
                      <p:cNvPr id="18" name="直接箭头连接符 17">
                        <a:extLst>
                          <a:ext uri="{FF2B5EF4-FFF2-40B4-BE49-F238E27FC236}">
                            <a16:creationId xmlns:a16="http://schemas.microsoft.com/office/drawing/2014/main" xmlns="" id="{50D79E10-83D7-41D5-BE23-50AD47677B8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645009" y="1451685"/>
                        <a:ext cx="694766" cy="454782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tailEnd type="arrow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9" name="直接箭头连接符 18">
                        <a:extLst>
                          <a:ext uri="{FF2B5EF4-FFF2-40B4-BE49-F238E27FC236}">
                            <a16:creationId xmlns:a16="http://schemas.microsoft.com/office/drawing/2014/main" xmlns="" id="{039F00E1-5320-42F2-9609-BCF2A90F500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639096" y="1471492"/>
                        <a:ext cx="830229" cy="401612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tailEnd type="arrow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" name="矩形 13">
                          <a:extLst>
                            <a:ext uri="{FF2B5EF4-FFF2-40B4-BE49-F238E27FC236}">
                              <a16:creationId xmlns:a16="http://schemas.microsoft.com/office/drawing/2014/main" xmlns="" id="{08767434-9EB8-4014-9844-F28E9C4691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326583" y="1864369"/>
                          <a:ext cx="361483" cy="251640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685526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  <a:latin typeface="Arial" charset="0"/>
                            <a:ea typeface="ＭＳ Ｐゴシック" pitchFamily="34" charset="-128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4" name="矩形 13">
                          <a:extLst>
                            <a:ext uri="{FF2B5EF4-FFF2-40B4-BE49-F238E27FC236}">
                              <a16:creationId xmlns:a16="http://schemas.microsoft.com/office/drawing/2014/main" id="{08767434-9EB8-4014-9844-F28E9C4691C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326583" y="1864369"/>
                          <a:ext cx="361483" cy="251640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166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" name="矩形 14">
                          <a:extLst>
                            <a:ext uri="{FF2B5EF4-FFF2-40B4-BE49-F238E27FC236}">
                              <a16:creationId xmlns:a16="http://schemas.microsoft.com/office/drawing/2014/main" xmlns="" id="{779B0F01-EDD7-4D1D-95C3-D213557B23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93176" y="1825157"/>
                          <a:ext cx="371799" cy="251640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685526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  <a:latin typeface="Arial" charset="0"/>
                            <a:ea typeface="ＭＳ Ｐゴシック" pitchFamily="34" charset="-128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5" name="矩形 14">
                          <a:extLst>
                            <a:ext uri="{FF2B5EF4-FFF2-40B4-BE49-F238E27FC236}">
                              <a16:creationId xmlns:a16="http://schemas.microsoft.com/office/drawing/2014/main" id="{779B0F01-EDD7-4D1D-95C3-D213557B237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93176" y="1825157"/>
                          <a:ext cx="371799" cy="251640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6" name="TextBox 18">
                      <a:extLst>
                        <a:ext uri="{FF2B5EF4-FFF2-40B4-BE49-F238E27FC236}">
                          <a16:creationId xmlns:a16="http://schemas.microsoft.com/office/drawing/2014/main" xmlns="" id="{3F47F49D-564B-4089-8BD6-28E86AC6C674}"/>
                        </a:ext>
                      </a:extLst>
                    </p:cNvPr>
                    <p:cNvSpPr txBox="1"/>
                    <p:nvPr/>
                  </p:nvSpPr>
                  <p:spPr>
                    <a:xfrm rot="1504342">
                      <a:off x="7642272" y="2155916"/>
                      <a:ext cx="548523" cy="1782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68552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dirty="0">
                          <a:solidFill>
                            <a:prstClr val="black"/>
                          </a:solidFill>
                          <a:latin typeface="Arial" charset="0"/>
                          <a:ea typeface="ＭＳ Ｐゴシック" pitchFamily="34" charset="-128"/>
                        </a:rPr>
                        <a:t>All date frames</a:t>
                      </a:r>
                      <a:endParaRPr lang="zh-CN" altLang="en-US" sz="1100" dirty="0">
                        <a:solidFill>
                          <a:prstClr val="black"/>
                        </a:solidFill>
                        <a:latin typeface="Arial" charset="0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7" name="TextBox 18">
                      <a:extLst>
                        <a:ext uri="{FF2B5EF4-FFF2-40B4-BE49-F238E27FC236}">
                          <a16:creationId xmlns:a16="http://schemas.microsoft.com/office/drawing/2014/main" xmlns="" id="{B9D26C04-085A-476D-9016-FCCAF67D45B9}"/>
                        </a:ext>
                      </a:extLst>
                    </p:cNvPr>
                    <p:cNvSpPr txBox="1"/>
                    <p:nvPr/>
                  </p:nvSpPr>
                  <p:spPr>
                    <a:xfrm rot="19729156">
                      <a:off x="8124703" y="2112110"/>
                      <a:ext cx="534278" cy="1782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68552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dirty="0">
                          <a:solidFill>
                            <a:prstClr val="black"/>
                          </a:solidFill>
                          <a:latin typeface="Arial" charset="0"/>
                          <a:ea typeface="ＭＳ Ｐゴシック" pitchFamily="34" charset="-128"/>
                        </a:rPr>
                        <a:t>All date frames</a:t>
                      </a:r>
                      <a:endParaRPr lang="zh-CN" altLang="en-US" sz="1100" dirty="0">
                        <a:solidFill>
                          <a:prstClr val="black"/>
                        </a:solidFill>
                        <a:latin typeface="Arial" charset="0"/>
                        <a:ea typeface="ＭＳ Ｐゴシック" pitchFamily="34" charset="-128"/>
                      </a:endParaRPr>
                    </a:p>
                  </p:txBody>
                </p:sp>
              </p:grpSp>
              <p:pic>
                <p:nvPicPr>
                  <p:cNvPr id="12" name="Picture 6" descr="E:\2资料写作与输出\2014巴展胶片\手机橙.png">
                    <a:extLst>
                      <a:ext uri="{FF2B5EF4-FFF2-40B4-BE49-F238E27FC236}">
                        <a16:creationId xmlns:a16="http://schemas.microsoft.com/office/drawing/2014/main" xmlns="" id="{29D834E9-73E9-4664-8527-F7B2ADA7AD9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7608838" y="2420769"/>
                    <a:ext cx="139724" cy="303901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9" name="Picture 10" descr="智能家庭网络解决方案信息中心">
                  <a:extLst>
                    <a:ext uri="{FF2B5EF4-FFF2-40B4-BE49-F238E27FC236}">
                      <a16:creationId xmlns:a16="http://schemas.microsoft.com/office/drawing/2014/main" xmlns="" id="{520E6E82-03F0-49A9-AADE-382E768356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39562" y="1953516"/>
                  <a:ext cx="833450" cy="50086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10" descr="智能家庭网络解决方案信息中心">
                  <a:extLst>
                    <a:ext uri="{FF2B5EF4-FFF2-40B4-BE49-F238E27FC236}">
                      <a16:creationId xmlns:a16="http://schemas.microsoft.com/office/drawing/2014/main" xmlns="" id="{B3160827-E393-442B-BB4C-6B7BE65D36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6099" y="1957321"/>
                  <a:ext cx="833450" cy="50086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xmlns="" id="{775A2A7E-DF5E-49CA-8355-D988B6AD02E5}"/>
                </a:ext>
              </a:extLst>
            </p:cNvPr>
            <p:cNvSpPr txBox="1"/>
            <p:nvPr/>
          </p:nvSpPr>
          <p:spPr>
            <a:xfrm>
              <a:off x="3017159" y="2803477"/>
              <a:ext cx="667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SAP1</a:t>
              </a:r>
              <a:endParaRPr lang="ko-KR" altLang="en-US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xmlns="" id="{7E102BA6-F402-433D-8838-B6DA97B02158}"/>
                </a:ext>
              </a:extLst>
            </p:cNvPr>
            <p:cNvSpPr txBox="1"/>
            <p:nvPr/>
          </p:nvSpPr>
          <p:spPr>
            <a:xfrm>
              <a:off x="5806960" y="2795170"/>
              <a:ext cx="667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SAP2</a:t>
              </a:r>
              <a:endParaRPr lang="ko-KR" altLang="en-US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48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FF2004D-7D19-47AE-AAB1-9F5B8CD1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Non-coherent transmission(2)--</a:t>
            </a:r>
            <a:br>
              <a:rPr lang="en-US" altLang="zh-CN" dirty="0"/>
            </a:br>
            <a:r>
              <a:rPr lang="en-US" altLang="zh-CN" sz="2400" dirty="0"/>
              <a:t>Multiplexing mode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E5F8CD5-9128-4A35-AA5B-99CF82A3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AEBBD49-0893-43DC-886A-C676EB75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</a:rPr>
              <a:t>November 2023</a:t>
            </a:r>
            <a:endParaRPr lang="en-US" altLang="zh-CN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xmlns="" id="{A6E302C3-5C5B-4A42-8FB1-112F1BAB5D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859071"/>
                  </p:ext>
                </p:extLst>
              </p:nvPr>
            </p:nvGraphicFramePr>
            <p:xfrm>
              <a:off x="846238" y="3958426"/>
              <a:ext cx="7772400" cy="242310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84048">
                      <a:extLst>
                        <a:ext uri="{9D8B030D-6E8A-4147-A177-3AD203B41FA5}">
                          <a16:colId xmlns:a16="http://schemas.microsoft.com/office/drawing/2014/main" xmlns="" val="2902372366"/>
                        </a:ext>
                      </a:extLst>
                    </a:gridCol>
                    <a:gridCol w="5088352">
                      <a:extLst>
                        <a:ext uri="{9D8B030D-6E8A-4147-A177-3AD203B41FA5}">
                          <a16:colId xmlns:a16="http://schemas.microsoft.com/office/drawing/2014/main" xmlns="" val="1439101672"/>
                        </a:ext>
                      </a:extLst>
                    </a:gridCol>
                  </a:tblGrid>
                  <a:tr h="310658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Received signal</a:t>
                          </a:r>
                          <a:endParaRPr lang="zh-CN" altLang="en-US" sz="1600" dirty="0">
                            <a:latin typeface="+mn-ea"/>
                            <a:ea typeface="+mn-ea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indent="0" algn="l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[</m:t>
                                  </m:r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𝐴𝑃</m:t>
                                  </m:r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*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1600" kern="1200" dirty="0" smtClean="0">
                                  <a:solidFill>
                                    <a:schemeClr val="dk1"/>
                                  </a:solidFill>
                                  <a:latin typeface="+mn-ea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𝐴𝑃</m:t>
                                  </m:r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1600" kern="1200" dirty="0" smtClean="0">
                                  <a:solidFill>
                                    <a:schemeClr val="dk1"/>
                                  </a:solidFill>
                                  <a:latin typeface="+mn-ea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1600" kern="1200" dirty="0" smtClean="0">
                                  <a:solidFill>
                                    <a:schemeClr val="dk1"/>
                                  </a:solidFill>
                                  <a:latin typeface="+mn-ea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华文细黑"/>
                                  <a:cs typeface="+mn-cs"/>
                                </a:rPr>
                                <m:t>𝑥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华文细黑"/>
                                  <a:cs typeface="+mn-cs"/>
                                </a:rPr>
                                <m:t>2+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华文细黑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]</a:t>
                          </a:r>
                          <a:endParaRPr lang="zh-CN" altLang="en-US" sz="1600" dirty="0">
                            <a:latin typeface="+mn-ea"/>
                            <a:ea typeface="+mn-ea"/>
                          </a:endParaRPr>
                        </a:p>
                      </a:txBody>
                      <a:tcPr marL="68553" marR="68553" marT="34277" marB="34277"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1D1A">
                            <a:lumMod val="10000"/>
                            <a:lumOff val="9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97085644"/>
                      </a:ext>
                    </a:extLst>
                  </a:tr>
                  <a:tr h="934299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Gian From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华文细黑"/>
                              <a:cs typeface="+mn-cs"/>
                            </a:rPr>
                            <a:t>Multiplexing gain+ Diversity gain+ power gain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Increasing the number of multiple-path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华文细黑"/>
                              <a:cs typeface="+mn-cs"/>
                            </a:rPr>
                            <a:t>Probability of interferences between layers</a:t>
                          </a:r>
                        </a:p>
                      </a:txBody>
                      <a:tcPr marL="68553" marR="68553" marT="34277" marB="34277"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1D1A">
                            <a:lumMod val="10000"/>
                            <a:lumOff val="9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18940458"/>
                      </a:ext>
                    </a:extLst>
                  </a:tr>
                  <a:tr h="620592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Scenarios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indent="0" algn="l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1) Channel medium or low correlation</a:t>
                          </a:r>
                        </a:p>
                        <a:p>
                          <a:pPr marL="0" indent="0" algn="l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2) Low RSSI difference between SAPs</a:t>
                          </a:r>
                          <a:endParaRPr lang="zh-CN" altLang="en-US" sz="1600" dirty="0">
                            <a:latin typeface="+mn-ea"/>
                            <a:ea typeface="+mn-ea"/>
                          </a:endParaRPr>
                        </a:p>
                      </a:txBody>
                      <a:tcPr marL="68553" marR="68553" marT="34277" marB="34277"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02901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A6E302C3-5C5B-4A42-8FB1-112F1BAB5D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859071"/>
                  </p:ext>
                </p:extLst>
              </p:nvPr>
            </p:nvGraphicFramePr>
            <p:xfrm>
              <a:off x="846238" y="3958426"/>
              <a:ext cx="7772400" cy="228747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84048">
                      <a:extLst>
                        <a:ext uri="{9D8B030D-6E8A-4147-A177-3AD203B41FA5}">
                          <a16:colId xmlns:a16="http://schemas.microsoft.com/office/drawing/2014/main" val="2902372366"/>
                        </a:ext>
                      </a:extLst>
                    </a:gridCol>
                    <a:gridCol w="5088352">
                      <a:extLst>
                        <a:ext uri="{9D8B030D-6E8A-4147-A177-3AD203B41FA5}">
                          <a16:colId xmlns:a16="http://schemas.microsoft.com/office/drawing/2014/main" val="1439101672"/>
                        </a:ext>
                      </a:extLst>
                    </a:gridCol>
                  </a:tblGrid>
                  <a:tr h="411988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Received signal</a:t>
                          </a:r>
                          <a:endParaRPr lang="zh-CN" altLang="en-US" sz="1600" dirty="0">
                            <a:latin typeface="+mn-ea"/>
                            <a:ea typeface="+mn-ea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53" marR="68553" marT="34277" marB="34277"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2934" t="-1471" r="-240" b="-4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7085644"/>
                      </a:ext>
                    </a:extLst>
                  </a:tr>
                  <a:tr h="1120622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Gian From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华文细黑"/>
                              <a:cs typeface="+mn-cs"/>
                            </a:rPr>
                            <a:t>Multiplexing gain+ Diversity gain+ power gain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Increasing the number of multiple-path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华文细黑"/>
                              <a:cs typeface="+mn-cs"/>
                            </a:rPr>
                            <a:t>Probability of interferences between layers</a:t>
                          </a:r>
                        </a:p>
                      </a:txBody>
                      <a:tcPr marL="68553" marR="68553" marT="34277" marB="34277"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1D1A">
                            <a:lumMod val="10000"/>
                            <a:lumOff val="9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8940458"/>
                      </a:ext>
                    </a:extLst>
                  </a:tr>
                  <a:tr h="754862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Scenarios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indent="0" algn="l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1) Channel medium or low correlation</a:t>
                          </a:r>
                        </a:p>
                        <a:p>
                          <a:pPr marL="0" indent="0" algn="l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2) Low RSSI difference between SAPs</a:t>
                          </a:r>
                          <a:endParaRPr lang="zh-CN" altLang="en-US" sz="1600" dirty="0">
                            <a:latin typeface="+mn-ea"/>
                            <a:ea typeface="+mn-ea"/>
                          </a:endParaRPr>
                        </a:p>
                      </a:txBody>
                      <a:tcPr marL="68553" marR="68553" marT="34277" marB="34277"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290119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0920886C-D239-4E0E-B947-979F7547D9FE}"/>
              </a:ext>
            </a:extLst>
          </p:cNvPr>
          <p:cNvGrpSpPr/>
          <p:nvPr/>
        </p:nvGrpSpPr>
        <p:grpSpPr>
          <a:xfrm>
            <a:off x="2668941" y="2075522"/>
            <a:ext cx="3629987" cy="1366029"/>
            <a:chOff x="2668941" y="2075522"/>
            <a:chExt cx="3629987" cy="1366029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04374E76-BD95-4289-91FD-DFB23BCDE277}"/>
                </a:ext>
              </a:extLst>
            </p:cNvPr>
            <p:cNvGrpSpPr/>
            <p:nvPr/>
          </p:nvGrpSpPr>
          <p:grpSpPr>
            <a:xfrm>
              <a:off x="2668941" y="2075522"/>
              <a:ext cx="3629987" cy="1366029"/>
              <a:chOff x="2668941" y="2075522"/>
              <a:chExt cx="3629987" cy="1366029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xmlns="" id="{7B405870-61A0-42B0-AC06-CD766DA4A756}"/>
                  </a:ext>
                </a:extLst>
              </p:cNvPr>
              <p:cNvGrpSpPr/>
              <p:nvPr/>
            </p:nvGrpSpPr>
            <p:grpSpPr>
              <a:xfrm>
                <a:off x="2668941" y="2075522"/>
                <a:ext cx="3629987" cy="1019046"/>
                <a:chOff x="2668941" y="2075522"/>
                <a:chExt cx="3629987" cy="1019046"/>
              </a:xfrm>
            </p:grpSpPr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xmlns="" id="{8B3CBF14-0CD0-46AB-BDF4-6E2488E81976}"/>
                    </a:ext>
                  </a:extLst>
                </p:cNvPr>
                <p:cNvSpPr txBox="1"/>
                <p:nvPr/>
              </p:nvSpPr>
              <p:spPr>
                <a:xfrm>
                  <a:off x="3760150" y="2091481"/>
                  <a:ext cx="14496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52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600" dirty="0"/>
                    <a:t>Multiplexing</a:t>
                  </a:r>
                  <a:endParaRPr lang="en-US" sz="16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7" name="组合 6">
                  <a:extLst>
                    <a:ext uri="{FF2B5EF4-FFF2-40B4-BE49-F238E27FC236}">
                      <a16:creationId xmlns:a16="http://schemas.microsoft.com/office/drawing/2014/main" xmlns="" id="{9D8BB59A-62AA-43AA-8D3B-558716B178CB}"/>
                    </a:ext>
                  </a:extLst>
                </p:cNvPr>
                <p:cNvGrpSpPr/>
                <p:nvPr/>
              </p:nvGrpSpPr>
              <p:grpSpPr>
                <a:xfrm>
                  <a:off x="2668941" y="2075522"/>
                  <a:ext cx="3629987" cy="1019046"/>
                  <a:chOff x="5739562" y="1501815"/>
                  <a:chExt cx="3629987" cy="1019046"/>
                </a:xfrm>
              </p:grpSpPr>
              <p:grpSp>
                <p:nvGrpSpPr>
                  <p:cNvPr id="11" name="组合 10">
                    <a:extLst>
                      <a:ext uri="{FF2B5EF4-FFF2-40B4-BE49-F238E27FC236}">
                        <a16:creationId xmlns:a16="http://schemas.microsoft.com/office/drawing/2014/main" xmlns="" id="{0ED925FA-C7B1-4FC6-A7B7-75D455DD7620}"/>
                      </a:ext>
                    </a:extLst>
                  </p:cNvPr>
                  <p:cNvGrpSpPr/>
                  <p:nvPr/>
                </p:nvGrpSpPr>
                <p:grpSpPr>
                  <a:xfrm>
                    <a:off x="5788996" y="1501815"/>
                    <a:ext cx="3553496" cy="1019046"/>
                    <a:chOff x="7326583" y="1825157"/>
                    <a:chExt cx="1638392" cy="694317"/>
                  </a:xfrm>
                </p:grpSpPr>
                <p:grpSp>
                  <p:nvGrpSpPr>
                    <p:cNvPr id="13" name="组合 12">
                      <a:extLst>
                        <a:ext uri="{FF2B5EF4-FFF2-40B4-BE49-F238E27FC236}">
                          <a16:creationId xmlns:a16="http://schemas.microsoft.com/office/drawing/2014/main" xmlns="" id="{1342DD8E-8E4A-4030-9C77-E3A1AA69ED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67288" y="2158423"/>
                      <a:ext cx="910543" cy="361051"/>
                      <a:chOff x="1639096" y="1451685"/>
                      <a:chExt cx="1700679" cy="454782"/>
                    </a:xfrm>
                  </p:grpSpPr>
                  <p:cxnSp>
                    <p:nvCxnSpPr>
                      <p:cNvPr id="18" name="直接箭头连接符 17">
                        <a:extLst>
                          <a:ext uri="{FF2B5EF4-FFF2-40B4-BE49-F238E27FC236}">
                            <a16:creationId xmlns:a16="http://schemas.microsoft.com/office/drawing/2014/main" xmlns="" id="{EB8B6F09-D220-4A96-AFA3-0DC26D08938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645009" y="1451685"/>
                        <a:ext cx="694766" cy="454782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tailEnd type="arrow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9" name="直接箭头连接符 18">
                        <a:extLst>
                          <a:ext uri="{FF2B5EF4-FFF2-40B4-BE49-F238E27FC236}">
                            <a16:creationId xmlns:a16="http://schemas.microsoft.com/office/drawing/2014/main" xmlns="" id="{589189B0-2DDE-448A-873C-2C2F9EA12E9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639096" y="1471492"/>
                        <a:ext cx="830229" cy="401612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tailEnd type="arrow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" name="矩形 13">
                          <a:extLst>
                            <a:ext uri="{FF2B5EF4-FFF2-40B4-BE49-F238E27FC236}">
                              <a16:creationId xmlns:a16="http://schemas.microsoft.com/office/drawing/2014/main" xmlns="" id="{C169BD7B-547D-4F39-8A53-B13BE37C1C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326583" y="1864369"/>
                          <a:ext cx="361483" cy="251640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685526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  <a:latin typeface="Arial" charset="0"/>
                            <a:ea typeface="ＭＳ Ｐゴシック" pitchFamily="34" charset="-128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4" name="矩形 13">
                          <a:extLst>
                            <a:ext uri="{FF2B5EF4-FFF2-40B4-BE49-F238E27FC236}">
                              <a16:creationId xmlns:a16="http://schemas.microsoft.com/office/drawing/2014/main" id="{C169BD7B-547D-4F39-8A53-B13BE37C1CA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326583" y="1864369"/>
                          <a:ext cx="361483" cy="251640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166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" name="矩形 14">
                          <a:extLst>
                            <a:ext uri="{FF2B5EF4-FFF2-40B4-BE49-F238E27FC236}">
                              <a16:creationId xmlns:a16="http://schemas.microsoft.com/office/drawing/2014/main" xmlns="" id="{759AC8AE-E9E6-45C9-AB87-F7FF8C64DC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93176" y="1825157"/>
                          <a:ext cx="371799" cy="251640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685526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  <a:latin typeface="Arial" charset="0"/>
                            <a:ea typeface="ＭＳ Ｐゴシック" pitchFamily="34" charset="-128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5" name="矩形 14">
                          <a:extLst>
                            <a:ext uri="{FF2B5EF4-FFF2-40B4-BE49-F238E27FC236}">
                              <a16:creationId xmlns:a16="http://schemas.microsoft.com/office/drawing/2014/main" id="{759AC8AE-E9E6-45C9-AB87-F7FF8C64DC4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93176" y="1825157"/>
                          <a:ext cx="371799" cy="251640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6" name="TextBox 18">
                      <a:extLst>
                        <a:ext uri="{FF2B5EF4-FFF2-40B4-BE49-F238E27FC236}">
                          <a16:creationId xmlns:a16="http://schemas.microsoft.com/office/drawing/2014/main" xmlns="" id="{2F80CEC8-8110-48FA-8748-BEEE33EB71B9}"/>
                        </a:ext>
                      </a:extLst>
                    </p:cNvPr>
                    <p:cNvSpPr txBox="1"/>
                    <p:nvPr/>
                  </p:nvSpPr>
                  <p:spPr>
                    <a:xfrm rot="1504342">
                      <a:off x="7729601" y="2131029"/>
                      <a:ext cx="548125" cy="2935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68552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dirty="0">
                          <a:solidFill>
                            <a:prstClr val="black"/>
                          </a:solidFill>
                          <a:latin typeface="Arial" charset="0"/>
                          <a:ea typeface="ＭＳ Ｐゴシック" pitchFamily="34" charset="-128"/>
                        </a:rPr>
                        <a:t>Data frame Layer1 </a:t>
                      </a:r>
                    </a:p>
                  </p:txBody>
                </p:sp>
                <p:sp>
                  <p:nvSpPr>
                    <p:cNvPr id="17" name="TextBox 18">
                      <a:extLst>
                        <a:ext uri="{FF2B5EF4-FFF2-40B4-BE49-F238E27FC236}">
                          <a16:creationId xmlns:a16="http://schemas.microsoft.com/office/drawing/2014/main" xmlns="" id="{8CA18724-A6B2-455E-9A7F-2EE27B43E0A4}"/>
                        </a:ext>
                      </a:extLst>
                    </p:cNvPr>
                    <p:cNvSpPr txBox="1"/>
                    <p:nvPr/>
                  </p:nvSpPr>
                  <p:spPr>
                    <a:xfrm rot="19729156">
                      <a:off x="8151254" y="2021288"/>
                      <a:ext cx="534278" cy="2935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68552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dirty="0">
                          <a:solidFill>
                            <a:prstClr val="black"/>
                          </a:solidFill>
                          <a:latin typeface="Arial" charset="0"/>
                          <a:ea typeface="ＭＳ Ｐゴシック" pitchFamily="34" charset="-128"/>
                        </a:rPr>
                        <a:t>Data frame Layer2</a:t>
                      </a:r>
                    </a:p>
                  </p:txBody>
                </p:sp>
              </p:grpSp>
              <p:pic>
                <p:nvPicPr>
                  <p:cNvPr id="9" name="Picture 10" descr="智能家庭网络解决方案信息中心">
                    <a:extLst>
                      <a:ext uri="{FF2B5EF4-FFF2-40B4-BE49-F238E27FC236}">
                        <a16:creationId xmlns:a16="http://schemas.microsoft.com/office/drawing/2014/main" xmlns="" id="{6ADFC1C2-2B1E-4D18-A726-CBFE35B15BC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39562" y="1953516"/>
                    <a:ext cx="833450" cy="500860"/>
                  </a:xfrm>
                  <a:prstGeom prst="rect">
                    <a:avLst/>
                  </a:prstGeom>
                  <a:noFill/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" name="Picture 10" descr="智能家庭网络解决方案信息中心">
                    <a:extLst>
                      <a:ext uri="{FF2B5EF4-FFF2-40B4-BE49-F238E27FC236}">
                        <a16:creationId xmlns:a16="http://schemas.microsoft.com/office/drawing/2014/main" xmlns="" id="{21376ACC-09A4-45F8-80BD-333F7188AF3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36099" y="1957321"/>
                    <a:ext cx="833450" cy="500860"/>
                  </a:xfrm>
                  <a:prstGeom prst="rect">
                    <a:avLst/>
                  </a:prstGeom>
                  <a:noFill/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22" name="Picture 6" descr="E:\2资料写作与输出\2014巴展胶片\手机橙.png">
                <a:extLst>
                  <a:ext uri="{FF2B5EF4-FFF2-40B4-BE49-F238E27FC236}">
                    <a16:creationId xmlns:a16="http://schemas.microsoft.com/office/drawing/2014/main" xmlns="" id="{14343D3D-64B7-4018-8F17-F567B1B8E7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447074" y="3078834"/>
                <a:ext cx="163027" cy="362717"/>
              </a:xfrm>
              <a:prstGeom prst="rect">
                <a:avLst/>
              </a:prstGeom>
              <a:noFill/>
            </p:spPr>
          </p:pic>
        </p:grp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xmlns="" id="{A10E9F79-4EB1-414C-8496-036912DFF714}"/>
                </a:ext>
              </a:extLst>
            </p:cNvPr>
            <p:cNvSpPr txBox="1"/>
            <p:nvPr/>
          </p:nvSpPr>
          <p:spPr>
            <a:xfrm>
              <a:off x="2789771" y="2961728"/>
              <a:ext cx="667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SAP1</a:t>
              </a:r>
              <a:endParaRPr lang="ko-KR" altLang="en-US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xmlns="" id="{C0DE1F3F-0E83-476F-B0B9-2BC810C248D4}"/>
                </a:ext>
              </a:extLst>
            </p:cNvPr>
            <p:cNvSpPr txBox="1"/>
            <p:nvPr/>
          </p:nvSpPr>
          <p:spPr>
            <a:xfrm>
              <a:off x="5579572" y="2953421"/>
              <a:ext cx="667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SAP2</a:t>
              </a:r>
              <a:endParaRPr lang="ko-KR" altLang="en-US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97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93696" y="6475414"/>
            <a:ext cx="432812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xmlns="" id="{44863D1D-CF8C-490B-8AC7-B88F3A84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Coherent Joint Transmission Protocol</a:t>
            </a:r>
            <a:endParaRPr lang="zh-CN" altLang="en-US" dirty="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xmlns="" id="{4B54C40D-10A0-4060-96FD-1B9A752D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509" y="1744942"/>
            <a:ext cx="4949696" cy="4114800"/>
          </a:xfrm>
        </p:spPr>
        <p:txBody>
          <a:bodyPr/>
          <a:lstStyle/>
          <a:p>
            <a:r>
              <a:rPr lang="en-US" altLang="zh-CN" sz="2000" dirty="0"/>
              <a:t>Adapted from [1]</a:t>
            </a:r>
          </a:p>
          <a:p>
            <a:r>
              <a:rPr lang="en-US" sz="2000" dirty="0"/>
              <a:t>JTA frame </a:t>
            </a:r>
            <a:r>
              <a:rPr lang="en-US" altLang="zh-CN" sz="2000" dirty="0"/>
              <a:t>backhaul transmission</a:t>
            </a:r>
            <a:endParaRPr lang="en-US" sz="2000" dirty="0"/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Identifying s</a:t>
            </a:r>
            <a:r>
              <a:rPr lang="en-US" altLang="zh-CN" sz="1800" dirty="0"/>
              <a:t>econdary</a:t>
            </a:r>
            <a:r>
              <a:rPr lang="en-US" altLang="zh-CN" sz="1800" dirty="0">
                <a:solidFill>
                  <a:srgbClr val="000000"/>
                </a:solidFill>
              </a:rPr>
              <a:t> APs participating in joint transmission</a:t>
            </a:r>
          </a:p>
          <a:p>
            <a:r>
              <a:rPr lang="en-US" altLang="zh-CN" sz="2000" dirty="0"/>
              <a:t>Joint Sounding between SAPs</a:t>
            </a:r>
            <a:endParaRPr lang="en-US" sz="2000" dirty="0"/>
          </a:p>
          <a:p>
            <a:r>
              <a:rPr lang="en-US" sz="2000" dirty="0"/>
              <a:t>Data frame backhaul transmission</a:t>
            </a:r>
          </a:p>
          <a:p>
            <a:pPr lvl="1"/>
            <a:r>
              <a:rPr lang="en-US" sz="1800" dirty="0"/>
              <a:t>Data sharing to all SAPs</a:t>
            </a:r>
          </a:p>
          <a:p>
            <a:r>
              <a:rPr lang="en-US" sz="2000" dirty="0"/>
              <a:t>Joint Transmission Trigger frame “announces” the joint transmission</a:t>
            </a:r>
          </a:p>
          <a:p>
            <a:pPr lvl="1"/>
            <a:r>
              <a:rPr lang="en-US" sz="1800" dirty="0"/>
              <a:t>Synch. among SAPs </a:t>
            </a:r>
          </a:p>
          <a:p>
            <a:pPr lvl="1"/>
            <a:r>
              <a:rPr lang="en-US" altLang="zh-CN" sz="1800" dirty="0"/>
              <a:t>Estimate CFO,</a:t>
            </a:r>
            <a:r>
              <a:rPr lang="zh-CN" altLang="en-US" sz="1800" dirty="0"/>
              <a:t> </a:t>
            </a:r>
            <a:r>
              <a:rPr lang="en-US" altLang="zh-CN" sz="1800" dirty="0"/>
              <a:t>SFO</a:t>
            </a:r>
            <a:endParaRPr lang="en-US" sz="1800" dirty="0"/>
          </a:p>
          <a:p>
            <a:r>
              <a:rPr lang="en-US" sz="2000" dirty="0"/>
              <a:t>Joint transmission by SAPs to STAs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3B0E0EDD-3E6C-4E3B-9E2E-1E43E8B12D7D}"/>
              </a:ext>
            </a:extLst>
          </p:cNvPr>
          <p:cNvGrpSpPr/>
          <p:nvPr/>
        </p:nvGrpSpPr>
        <p:grpSpPr>
          <a:xfrm>
            <a:off x="245480" y="2059483"/>
            <a:ext cx="3893029" cy="2825267"/>
            <a:chOff x="245480" y="2059483"/>
            <a:chExt cx="3893029" cy="2825267"/>
          </a:xfrm>
        </p:grpSpPr>
        <p:grpSp>
          <p:nvGrpSpPr>
            <p:cNvPr id="65" name="Group 6">
              <a:extLst>
                <a:ext uri="{FF2B5EF4-FFF2-40B4-BE49-F238E27FC236}">
                  <a16:creationId xmlns:a16="http://schemas.microsoft.com/office/drawing/2014/main" xmlns="" id="{0B7CD45A-E117-4381-A624-BF32EF90E8D2}"/>
                </a:ext>
              </a:extLst>
            </p:cNvPr>
            <p:cNvGrpSpPr/>
            <p:nvPr/>
          </p:nvGrpSpPr>
          <p:grpSpPr>
            <a:xfrm>
              <a:off x="245480" y="2059483"/>
              <a:ext cx="3893029" cy="2825267"/>
              <a:chOff x="1518786" y="1076462"/>
              <a:chExt cx="5553094" cy="2700010"/>
            </a:xfrm>
          </p:grpSpPr>
          <p:cxnSp>
            <p:nvCxnSpPr>
              <p:cNvPr id="67" name="Straight Connector 7">
                <a:extLst>
                  <a:ext uri="{FF2B5EF4-FFF2-40B4-BE49-F238E27FC236}">
                    <a16:creationId xmlns:a16="http://schemas.microsoft.com/office/drawing/2014/main" xmlns="" id="{BFA1069E-11B1-4A1F-A20F-4C3009118FF5}"/>
                  </a:ext>
                </a:extLst>
              </p:cNvPr>
              <p:cNvCxnSpPr/>
              <p:nvPr/>
            </p:nvCxnSpPr>
            <p:spPr>
              <a:xfrm>
                <a:off x="1855177" y="1318845"/>
                <a:ext cx="0" cy="24576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8">
                <a:extLst>
                  <a:ext uri="{FF2B5EF4-FFF2-40B4-BE49-F238E27FC236}">
                    <a16:creationId xmlns:a16="http://schemas.microsoft.com/office/drawing/2014/main" xmlns="" id="{87AE3007-B61E-4C6F-B182-E6E76C93A333}"/>
                  </a:ext>
                </a:extLst>
              </p:cNvPr>
              <p:cNvCxnSpPr/>
              <p:nvPr/>
            </p:nvCxnSpPr>
            <p:spPr>
              <a:xfrm>
                <a:off x="3467100" y="1330573"/>
                <a:ext cx="0" cy="24458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9">
                <a:extLst>
                  <a:ext uri="{FF2B5EF4-FFF2-40B4-BE49-F238E27FC236}">
                    <a16:creationId xmlns:a16="http://schemas.microsoft.com/office/drawing/2014/main" xmlns="" id="{17C14BCF-C40D-493F-8B63-DB8024532BEF}"/>
                  </a:ext>
                </a:extLst>
              </p:cNvPr>
              <p:cNvCxnSpPr/>
              <p:nvPr/>
            </p:nvCxnSpPr>
            <p:spPr>
              <a:xfrm>
                <a:off x="5093681" y="1318845"/>
                <a:ext cx="0" cy="24576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10">
                <a:extLst>
                  <a:ext uri="{FF2B5EF4-FFF2-40B4-BE49-F238E27FC236}">
                    <a16:creationId xmlns:a16="http://schemas.microsoft.com/office/drawing/2014/main" xmlns="" id="{A829FECC-498E-4F2B-9F1C-AC7E4FBCDD97}"/>
                  </a:ext>
                </a:extLst>
              </p:cNvPr>
              <p:cNvCxnSpPr/>
              <p:nvPr/>
            </p:nvCxnSpPr>
            <p:spPr>
              <a:xfrm>
                <a:off x="6720254" y="1330573"/>
                <a:ext cx="0" cy="24458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11">
                <a:extLst>
                  <a:ext uri="{FF2B5EF4-FFF2-40B4-BE49-F238E27FC236}">
                    <a16:creationId xmlns:a16="http://schemas.microsoft.com/office/drawing/2014/main" xmlns="" id="{175FF52C-6712-4866-B898-9408C950F0F3}"/>
                  </a:ext>
                </a:extLst>
              </p:cNvPr>
              <p:cNvSpPr txBox="1"/>
              <p:nvPr/>
            </p:nvSpPr>
            <p:spPr>
              <a:xfrm>
                <a:off x="1518786" y="1084156"/>
                <a:ext cx="743894" cy="319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87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Primary-AP</a:t>
                </a:r>
                <a:endParaRPr lang="en-US" sz="787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2" name="TextBox 12">
                <a:extLst>
                  <a:ext uri="{FF2B5EF4-FFF2-40B4-BE49-F238E27FC236}">
                    <a16:creationId xmlns:a16="http://schemas.microsoft.com/office/drawing/2014/main" xmlns="" id="{F488BC78-99C1-452F-8DA5-E38F12EC98AC}"/>
                  </a:ext>
                </a:extLst>
              </p:cNvPr>
              <p:cNvSpPr txBox="1"/>
              <p:nvPr/>
            </p:nvSpPr>
            <p:spPr>
              <a:xfrm>
                <a:off x="3020521" y="1084156"/>
                <a:ext cx="899324" cy="319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87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Secondary-AP1</a:t>
                </a:r>
              </a:p>
            </p:txBody>
          </p:sp>
          <p:sp>
            <p:nvSpPr>
              <p:cNvPr id="73" name="TextBox 13">
                <a:extLst>
                  <a:ext uri="{FF2B5EF4-FFF2-40B4-BE49-F238E27FC236}">
                    <a16:creationId xmlns:a16="http://schemas.microsoft.com/office/drawing/2014/main" xmlns="" id="{18E9425F-59F2-461E-BF62-021B5893A45A}"/>
                  </a:ext>
                </a:extLst>
              </p:cNvPr>
              <p:cNvSpPr txBox="1"/>
              <p:nvPr/>
            </p:nvSpPr>
            <p:spPr>
              <a:xfrm>
                <a:off x="4671524" y="1084156"/>
                <a:ext cx="723251" cy="446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87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S-AP2</a:t>
                </a:r>
              </a:p>
            </p:txBody>
          </p:sp>
          <p:sp>
            <p:nvSpPr>
              <p:cNvPr id="74" name="TextBox 14">
                <a:extLst>
                  <a:ext uri="{FF2B5EF4-FFF2-40B4-BE49-F238E27FC236}">
                    <a16:creationId xmlns:a16="http://schemas.microsoft.com/office/drawing/2014/main" xmlns="" id="{5AB24031-D70B-4D48-B8FD-07BB7EA937CC}"/>
                  </a:ext>
                </a:extLst>
              </p:cNvPr>
              <p:cNvSpPr txBox="1"/>
              <p:nvPr/>
            </p:nvSpPr>
            <p:spPr>
              <a:xfrm>
                <a:off x="6369187" y="1076462"/>
                <a:ext cx="702693" cy="203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87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STA2</a:t>
                </a:r>
              </a:p>
            </p:txBody>
          </p:sp>
          <p:cxnSp>
            <p:nvCxnSpPr>
              <p:cNvPr id="75" name="Straight Arrow Connector 15">
                <a:extLst>
                  <a:ext uri="{FF2B5EF4-FFF2-40B4-BE49-F238E27FC236}">
                    <a16:creationId xmlns:a16="http://schemas.microsoft.com/office/drawing/2014/main" xmlns="" id="{B4546985-FCC2-40A4-BC12-A9463D9354F6}"/>
                  </a:ext>
                </a:extLst>
              </p:cNvPr>
              <p:cNvCxnSpPr/>
              <p:nvPr/>
            </p:nvCxnSpPr>
            <p:spPr>
              <a:xfrm>
                <a:off x="1855177" y="2309482"/>
                <a:ext cx="161192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16">
                <a:extLst>
                  <a:ext uri="{FF2B5EF4-FFF2-40B4-BE49-F238E27FC236}">
                    <a16:creationId xmlns:a16="http://schemas.microsoft.com/office/drawing/2014/main" xmlns="" id="{364EA726-12C8-439E-8A0C-76C18B66249A}"/>
                  </a:ext>
                </a:extLst>
              </p:cNvPr>
              <p:cNvCxnSpPr/>
              <p:nvPr/>
            </p:nvCxnSpPr>
            <p:spPr>
              <a:xfrm>
                <a:off x="1868365" y="2335860"/>
                <a:ext cx="322531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17">
                <a:extLst>
                  <a:ext uri="{FF2B5EF4-FFF2-40B4-BE49-F238E27FC236}">
                    <a16:creationId xmlns:a16="http://schemas.microsoft.com/office/drawing/2014/main" xmlns="" id="{0EF3CB30-A77A-4E2C-BEFD-4DD66D3881A7}"/>
                  </a:ext>
                </a:extLst>
              </p:cNvPr>
              <p:cNvSpPr txBox="1"/>
              <p:nvPr/>
            </p:nvSpPr>
            <p:spPr>
              <a:xfrm>
                <a:off x="1855394" y="2019525"/>
                <a:ext cx="1821600" cy="220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rgbClr val="C00000"/>
                    </a:solidFill>
                    <a:latin typeface="Times New Roman" pitchFamily="18" charset="0"/>
                    <a:cs typeface="Arial" charset="0"/>
                  </a:rPr>
                  <a:t>All Data frame</a:t>
                </a:r>
              </a:p>
            </p:txBody>
          </p:sp>
          <p:cxnSp>
            <p:nvCxnSpPr>
              <p:cNvPr id="78" name="Straight Arrow Connector 18">
                <a:extLst>
                  <a:ext uri="{FF2B5EF4-FFF2-40B4-BE49-F238E27FC236}">
                    <a16:creationId xmlns:a16="http://schemas.microsoft.com/office/drawing/2014/main" xmlns="" id="{8D948C80-61B5-4684-B888-CEAB1F5027FA}"/>
                  </a:ext>
                </a:extLst>
              </p:cNvPr>
              <p:cNvCxnSpPr/>
              <p:nvPr/>
            </p:nvCxnSpPr>
            <p:spPr>
              <a:xfrm>
                <a:off x="1841989" y="2871620"/>
                <a:ext cx="161192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19">
                <a:extLst>
                  <a:ext uri="{FF2B5EF4-FFF2-40B4-BE49-F238E27FC236}">
                    <a16:creationId xmlns:a16="http://schemas.microsoft.com/office/drawing/2014/main" xmlns="" id="{EA2381B5-9FFE-4740-8C74-85336AF14F5C}"/>
                  </a:ext>
                </a:extLst>
              </p:cNvPr>
              <p:cNvCxnSpPr/>
              <p:nvPr/>
            </p:nvCxnSpPr>
            <p:spPr>
              <a:xfrm>
                <a:off x="1855177" y="2897998"/>
                <a:ext cx="322531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20">
                <a:extLst>
                  <a:ext uri="{FF2B5EF4-FFF2-40B4-BE49-F238E27FC236}">
                    <a16:creationId xmlns:a16="http://schemas.microsoft.com/office/drawing/2014/main" xmlns="" id="{69B0A7FE-7038-4EFE-9405-0D51197FCB82}"/>
                  </a:ext>
                </a:extLst>
              </p:cNvPr>
              <p:cNvSpPr txBox="1"/>
              <p:nvPr/>
            </p:nvSpPr>
            <p:spPr>
              <a:xfrm>
                <a:off x="1904692" y="2643467"/>
                <a:ext cx="2918581" cy="307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JT Trigger frame</a:t>
                </a:r>
              </a:p>
            </p:txBody>
          </p:sp>
          <p:cxnSp>
            <p:nvCxnSpPr>
              <p:cNvPr id="81" name="Straight Arrow Connector 21">
                <a:extLst>
                  <a:ext uri="{FF2B5EF4-FFF2-40B4-BE49-F238E27FC236}">
                    <a16:creationId xmlns:a16="http://schemas.microsoft.com/office/drawing/2014/main" xmlns="" id="{D86636B0-343F-42B8-A2F0-562543D28BA3}"/>
                  </a:ext>
                </a:extLst>
              </p:cNvPr>
              <p:cNvCxnSpPr/>
              <p:nvPr/>
            </p:nvCxnSpPr>
            <p:spPr>
              <a:xfrm>
                <a:off x="5094080" y="3391087"/>
                <a:ext cx="161192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22">
                <a:extLst>
                  <a:ext uri="{FF2B5EF4-FFF2-40B4-BE49-F238E27FC236}">
                    <a16:creationId xmlns:a16="http://schemas.microsoft.com/office/drawing/2014/main" xmlns="" id="{E9D0D660-1BD5-4CB4-9862-C6A8011AD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7621" y="3478982"/>
                <a:ext cx="248989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23">
                <a:extLst>
                  <a:ext uri="{FF2B5EF4-FFF2-40B4-BE49-F238E27FC236}">
                    <a16:creationId xmlns:a16="http://schemas.microsoft.com/office/drawing/2014/main" xmlns="" id="{B8178D7C-87E9-431F-8011-D2377FE8F2BC}"/>
                  </a:ext>
                </a:extLst>
              </p:cNvPr>
              <p:cNvSpPr/>
              <p:nvPr/>
            </p:nvSpPr>
            <p:spPr>
              <a:xfrm>
                <a:off x="3380829" y="3062724"/>
                <a:ext cx="3289781" cy="307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Data frame using joint transmission </a:t>
                </a:r>
              </a:p>
            </p:txBody>
          </p:sp>
          <p:cxnSp>
            <p:nvCxnSpPr>
              <p:cNvPr id="84" name="Straight Arrow Connector 24">
                <a:extLst>
                  <a:ext uri="{FF2B5EF4-FFF2-40B4-BE49-F238E27FC236}">
                    <a16:creationId xmlns:a16="http://schemas.microsoft.com/office/drawing/2014/main" xmlns="" id="{99B36AB2-66A7-43ED-8B6F-8178A94B3421}"/>
                  </a:ext>
                </a:extLst>
              </p:cNvPr>
              <p:cNvCxnSpPr/>
              <p:nvPr/>
            </p:nvCxnSpPr>
            <p:spPr>
              <a:xfrm>
                <a:off x="1876945" y="1775213"/>
                <a:ext cx="161192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25">
                <a:extLst>
                  <a:ext uri="{FF2B5EF4-FFF2-40B4-BE49-F238E27FC236}">
                    <a16:creationId xmlns:a16="http://schemas.microsoft.com/office/drawing/2014/main" xmlns="" id="{99B7181E-429E-4DAC-9599-33BEB8E6463D}"/>
                  </a:ext>
                </a:extLst>
              </p:cNvPr>
              <p:cNvCxnSpPr/>
              <p:nvPr/>
            </p:nvCxnSpPr>
            <p:spPr>
              <a:xfrm>
                <a:off x="1890133" y="1801591"/>
                <a:ext cx="322531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26">
                <a:extLst>
                  <a:ext uri="{FF2B5EF4-FFF2-40B4-BE49-F238E27FC236}">
                    <a16:creationId xmlns:a16="http://schemas.microsoft.com/office/drawing/2014/main" xmlns="" id="{6CFEEA84-C009-4B84-BC2E-962A7BE7D776}"/>
                  </a:ext>
                </a:extLst>
              </p:cNvPr>
              <p:cNvSpPr txBox="1"/>
              <p:nvPr/>
            </p:nvSpPr>
            <p:spPr>
              <a:xfrm>
                <a:off x="1865497" y="1496723"/>
                <a:ext cx="1329120" cy="307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JTA frame</a:t>
                </a:r>
              </a:p>
            </p:txBody>
          </p:sp>
        </p:grpSp>
        <p:cxnSp>
          <p:nvCxnSpPr>
            <p:cNvPr id="88" name="Straight Connector 10">
              <a:extLst>
                <a:ext uri="{FF2B5EF4-FFF2-40B4-BE49-F238E27FC236}">
                  <a16:creationId xmlns:a16="http://schemas.microsoft.com/office/drawing/2014/main" xmlns="" id="{780B07A7-4EBE-46BF-9481-CBE07DD8EF5F}"/>
                </a:ext>
              </a:extLst>
            </p:cNvPr>
            <p:cNvCxnSpPr/>
            <p:nvPr/>
          </p:nvCxnSpPr>
          <p:spPr>
            <a:xfrm>
              <a:off x="3371300" y="2325383"/>
              <a:ext cx="0" cy="25593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14">
              <a:extLst>
                <a:ext uri="{FF2B5EF4-FFF2-40B4-BE49-F238E27FC236}">
                  <a16:creationId xmlns:a16="http://schemas.microsoft.com/office/drawing/2014/main" xmlns="" id="{A985C7A3-8380-4FD3-8C5E-60C338887654}"/>
                </a:ext>
              </a:extLst>
            </p:cNvPr>
            <p:cNvSpPr txBox="1"/>
            <p:nvPr/>
          </p:nvSpPr>
          <p:spPr>
            <a:xfrm>
              <a:off x="3113887" y="2069094"/>
              <a:ext cx="492627" cy="21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87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STA1</a:t>
              </a:r>
            </a:p>
          </p:txBody>
        </p:sp>
        <p:cxnSp>
          <p:nvCxnSpPr>
            <p:cNvPr id="90" name="Straight Arrow Connector 22">
              <a:extLst>
                <a:ext uri="{FF2B5EF4-FFF2-40B4-BE49-F238E27FC236}">
                  <a16:creationId xmlns:a16="http://schemas.microsoft.com/office/drawing/2014/main" xmlns="" id="{8212E21B-EE1F-470A-91B0-EE87400F7A09}"/>
                </a:ext>
              </a:extLst>
            </p:cNvPr>
            <p:cNvCxnSpPr/>
            <p:nvPr/>
          </p:nvCxnSpPr>
          <p:spPr>
            <a:xfrm>
              <a:off x="1625743" y="4662360"/>
              <a:ext cx="22611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21">
              <a:extLst>
                <a:ext uri="{FF2B5EF4-FFF2-40B4-BE49-F238E27FC236}">
                  <a16:creationId xmlns:a16="http://schemas.microsoft.com/office/drawing/2014/main" xmlns="" id="{D1DEDFE6-2735-4006-B451-BDE599F79512}"/>
                </a:ext>
              </a:extLst>
            </p:cNvPr>
            <p:cNvCxnSpPr>
              <a:cxnSpLocks/>
            </p:cNvCxnSpPr>
            <p:nvPr/>
          </p:nvCxnSpPr>
          <p:spPr>
            <a:xfrm>
              <a:off x="2756822" y="4369784"/>
              <a:ext cx="6144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日期占位符 4">
            <a:extLst>
              <a:ext uri="{FF2B5EF4-FFF2-40B4-BE49-F238E27FC236}">
                <a16:creationId xmlns:a16="http://schemas.microsoft.com/office/drawing/2014/main" xmlns="" id="{7A018333-5BC5-4772-9263-CDA30FB9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</a:rPr>
              <a:t>November 2023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xmlns="" id="{59C2A553-6F86-42CB-A5D3-04414E9A0DB8}"/>
              </a:ext>
            </a:extLst>
          </p:cNvPr>
          <p:cNvSpPr txBox="1"/>
          <p:nvPr/>
        </p:nvSpPr>
        <p:spPr>
          <a:xfrm>
            <a:off x="477005" y="3371571"/>
            <a:ext cx="1277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526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All Data frame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9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93695" y="6475414"/>
            <a:ext cx="432811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xmlns="" id="{44863D1D-CF8C-490B-8AC7-B88F3A84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Non-Coherent Joint Transmission Protocol</a:t>
            </a:r>
            <a:endParaRPr lang="zh-CN" altLang="en-US" dirty="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xmlns="" id="{4B54C40D-10A0-4060-96FD-1B9A752D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195" y="2067605"/>
            <a:ext cx="4949696" cy="4114800"/>
          </a:xfrm>
        </p:spPr>
        <p:txBody>
          <a:bodyPr/>
          <a:lstStyle/>
          <a:p>
            <a:r>
              <a:rPr lang="en-US" sz="2000" dirty="0"/>
              <a:t>Duplicate Multi-Point</a:t>
            </a:r>
          </a:p>
          <a:p>
            <a:r>
              <a:rPr lang="en-US" altLang="zh-CN" sz="2000" dirty="0"/>
              <a:t>JTA frame backhaul transmission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Identifying s</a:t>
            </a:r>
            <a:r>
              <a:rPr lang="en-US" altLang="zh-CN" sz="1800" dirty="0"/>
              <a:t>econdary</a:t>
            </a:r>
            <a:r>
              <a:rPr lang="en-US" altLang="zh-CN" sz="1800" dirty="0">
                <a:solidFill>
                  <a:srgbClr val="000000"/>
                </a:solidFill>
              </a:rPr>
              <a:t> APs participating in joint transmission</a:t>
            </a:r>
            <a:endParaRPr lang="en-US" sz="2000" dirty="0"/>
          </a:p>
          <a:p>
            <a:r>
              <a:rPr lang="en-US" altLang="zh-CN" sz="2000" dirty="0"/>
              <a:t>Data frame backhaul transmission</a:t>
            </a:r>
          </a:p>
          <a:p>
            <a:pPr lvl="1"/>
            <a:r>
              <a:rPr lang="en-US" altLang="zh-CN" sz="1800" dirty="0"/>
              <a:t>Data sharing to all SAPs</a:t>
            </a:r>
            <a:endParaRPr lang="en-US" sz="2000" dirty="0"/>
          </a:p>
          <a:p>
            <a:r>
              <a:rPr lang="en-US" sz="2000" dirty="0"/>
              <a:t>No need Joint-sounding and CSI sharing</a:t>
            </a:r>
          </a:p>
          <a:p>
            <a:r>
              <a:rPr lang="en-US" altLang="zh-CN" sz="2000" dirty="0"/>
              <a:t>No need strict Synch. among SAPs </a:t>
            </a:r>
          </a:p>
          <a:p>
            <a:r>
              <a:rPr lang="en-US" altLang="zh-CN" sz="2000" dirty="0"/>
              <a:t>STA can handle SAP’s residual CFO </a:t>
            </a:r>
          </a:p>
          <a:p>
            <a:pPr lvl="1"/>
            <a:r>
              <a:rPr lang="en-US" altLang="zh-CN" sz="1600" b="0" dirty="0"/>
              <a:t>“11ax-midambles can be used in the jointly steered packet to offset the impact of residual CFO”[2]</a:t>
            </a:r>
            <a:endParaRPr lang="en-US" altLang="zh-CN" sz="1600" dirty="0"/>
          </a:p>
          <a:p>
            <a:endParaRPr lang="en-US" sz="2000" dirty="0"/>
          </a:p>
        </p:txBody>
      </p:sp>
      <p:sp>
        <p:nvSpPr>
          <p:cNvPr id="32" name="日期占位符 4">
            <a:extLst>
              <a:ext uri="{FF2B5EF4-FFF2-40B4-BE49-F238E27FC236}">
                <a16:creationId xmlns:a16="http://schemas.microsoft.com/office/drawing/2014/main" xmlns="" id="{7A018333-5BC5-4772-9263-CDA30FB9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</a:rPr>
              <a:t>November 2023</a:t>
            </a:r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F1007CFA-96E4-4DE4-88E1-035910D9D97C}"/>
              </a:ext>
            </a:extLst>
          </p:cNvPr>
          <p:cNvGrpSpPr/>
          <p:nvPr/>
        </p:nvGrpSpPr>
        <p:grpSpPr>
          <a:xfrm>
            <a:off x="245188" y="2063914"/>
            <a:ext cx="3893029" cy="2825267"/>
            <a:chOff x="963235" y="1898393"/>
            <a:chExt cx="3893029" cy="2825267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="" id="{256BFAD6-A7B7-438A-B478-CD31A27C395D}"/>
                </a:ext>
              </a:extLst>
            </p:cNvPr>
            <p:cNvGrpSpPr/>
            <p:nvPr/>
          </p:nvGrpSpPr>
          <p:grpSpPr>
            <a:xfrm>
              <a:off x="963235" y="1898393"/>
              <a:ext cx="3893029" cy="2825267"/>
              <a:chOff x="245480" y="2059483"/>
              <a:chExt cx="3893029" cy="2825267"/>
            </a:xfrm>
          </p:grpSpPr>
          <p:grpSp>
            <p:nvGrpSpPr>
              <p:cNvPr id="37" name="Group 6">
                <a:extLst>
                  <a:ext uri="{FF2B5EF4-FFF2-40B4-BE49-F238E27FC236}">
                    <a16:creationId xmlns:a16="http://schemas.microsoft.com/office/drawing/2014/main" xmlns="" id="{CA0F8BF3-CBEA-43AF-86CE-4C9C3AB1769C}"/>
                  </a:ext>
                </a:extLst>
              </p:cNvPr>
              <p:cNvGrpSpPr/>
              <p:nvPr/>
            </p:nvGrpSpPr>
            <p:grpSpPr>
              <a:xfrm>
                <a:off x="245480" y="2059483"/>
                <a:ext cx="3893029" cy="2825267"/>
                <a:chOff x="1518786" y="1076462"/>
                <a:chExt cx="5553094" cy="2700010"/>
              </a:xfrm>
            </p:grpSpPr>
            <p:cxnSp>
              <p:nvCxnSpPr>
                <p:cNvPr id="42" name="Straight Connector 7">
                  <a:extLst>
                    <a:ext uri="{FF2B5EF4-FFF2-40B4-BE49-F238E27FC236}">
                      <a16:creationId xmlns:a16="http://schemas.microsoft.com/office/drawing/2014/main" xmlns="" id="{E3D39596-FB45-49DE-9C6A-17898A933A86}"/>
                    </a:ext>
                  </a:extLst>
                </p:cNvPr>
                <p:cNvCxnSpPr/>
                <p:nvPr/>
              </p:nvCxnSpPr>
              <p:spPr>
                <a:xfrm>
                  <a:off x="1855177" y="1318845"/>
                  <a:ext cx="0" cy="245762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" name="Straight Connector 8">
                  <a:extLst>
                    <a:ext uri="{FF2B5EF4-FFF2-40B4-BE49-F238E27FC236}">
                      <a16:creationId xmlns:a16="http://schemas.microsoft.com/office/drawing/2014/main" xmlns="" id="{4BF2F3C6-F497-4DF4-BA32-0B028782A4E2}"/>
                    </a:ext>
                  </a:extLst>
                </p:cNvPr>
                <p:cNvCxnSpPr/>
                <p:nvPr/>
              </p:nvCxnSpPr>
              <p:spPr>
                <a:xfrm>
                  <a:off x="3467100" y="1330573"/>
                  <a:ext cx="0" cy="2445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" name="Straight Connector 9">
                  <a:extLst>
                    <a:ext uri="{FF2B5EF4-FFF2-40B4-BE49-F238E27FC236}">
                      <a16:creationId xmlns:a16="http://schemas.microsoft.com/office/drawing/2014/main" xmlns="" id="{31F676F9-EE29-4BD0-805F-0B6B9105133C}"/>
                    </a:ext>
                  </a:extLst>
                </p:cNvPr>
                <p:cNvCxnSpPr/>
                <p:nvPr/>
              </p:nvCxnSpPr>
              <p:spPr>
                <a:xfrm>
                  <a:off x="5093681" y="1318845"/>
                  <a:ext cx="0" cy="245762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5" name="Straight Connector 10">
                  <a:extLst>
                    <a:ext uri="{FF2B5EF4-FFF2-40B4-BE49-F238E27FC236}">
                      <a16:creationId xmlns:a16="http://schemas.microsoft.com/office/drawing/2014/main" xmlns="" id="{459D6109-04D5-4F2B-B6D8-5796655937CC}"/>
                    </a:ext>
                  </a:extLst>
                </p:cNvPr>
                <p:cNvCxnSpPr/>
                <p:nvPr/>
              </p:nvCxnSpPr>
              <p:spPr>
                <a:xfrm>
                  <a:off x="6720254" y="1330573"/>
                  <a:ext cx="0" cy="2445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46" name="TextBox 11">
                  <a:extLst>
                    <a:ext uri="{FF2B5EF4-FFF2-40B4-BE49-F238E27FC236}">
                      <a16:creationId xmlns:a16="http://schemas.microsoft.com/office/drawing/2014/main" xmlns="" id="{BE501132-638D-46C7-BB42-50DDE674DBBD}"/>
                    </a:ext>
                  </a:extLst>
                </p:cNvPr>
                <p:cNvSpPr txBox="1"/>
                <p:nvPr/>
              </p:nvSpPr>
              <p:spPr>
                <a:xfrm>
                  <a:off x="1518786" y="1084156"/>
                  <a:ext cx="743894" cy="319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 defTabSz="68552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787" kern="0" dirty="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rPr>
                    <a:t>Primary-AP</a:t>
                  </a:r>
                  <a:endParaRPr kumimoji="0" lang="en-US" sz="78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7" name="TextBox 12">
                  <a:extLst>
                    <a:ext uri="{FF2B5EF4-FFF2-40B4-BE49-F238E27FC236}">
                      <a16:creationId xmlns:a16="http://schemas.microsoft.com/office/drawing/2014/main" xmlns="" id="{59D5D3A0-C762-4670-AD52-C3C65069F270}"/>
                    </a:ext>
                  </a:extLst>
                </p:cNvPr>
                <p:cNvSpPr txBox="1"/>
                <p:nvPr/>
              </p:nvSpPr>
              <p:spPr>
                <a:xfrm>
                  <a:off x="2909711" y="1084156"/>
                  <a:ext cx="939152" cy="319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52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787" dirty="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rPr>
                    <a:t>Secondary-AP1</a:t>
                  </a:r>
                </a:p>
              </p:txBody>
            </p:sp>
            <p:sp>
              <p:nvSpPr>
                <p:cNvPr id="48" name="TextBox 13">
                  <a:extLst>
                    <a:ext uri="{FF2B5EF4-FFF2-40B4-BE49-F238E27FC236}">
                      <a16:creationId xmlns:a16="http://schemas.microsoft.com/office/drawing/2014/main" xmlns="" id="{7CC9EE66-A793-4CB9-A3E8-5FC6B873016F}"/>
                    </a:ext>
                  </a:extLst>
                </p:cNvPr>
                <p:cNvSpPr txBox="1"/>
                <p:nvPr/>
              </p:nvSpPr>
              <p:spPr>
                <a:xfrm>
                  <a:off x="4671524" y="1084156"/>
                  <a:ext cx="723251" cy="446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87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S-AP2</a:t>
                  </a:r>
                </a:p>
              </p:txBody>
            </p:sp>
            <p:sp>
              <p:nvSpPr>
                <p:cNvPr id="49" name="TextBox 14">
                  <a:extLst>
                    <a:ext uri="{FF2B5EF4-FFF2-40B4-BE49-F238E27FC236}">
                      <a16:creationId xmlns:a16="http://schemas.microsoft.com/office/drawing/2014/main" xmlns="" id="{16AD9DC6-BC29-4940-A521-37D6423E0ABF}"/>
                    </a:ext>
                  </a:extLst>
                </p:cNvPr>
                <p:cNvSpPr txBox="1"/>
                <p:nvPr/>
              </p:nvSpPr>
              <p:spPr>
                <a:xfrm>
                  <a:off x="6369187" y="1076462"/>
                  <a:ext cx="702693" cy="203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87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STA2</a:t>
                  </a:r>
                </a:p>
              </p:txBody>
            </p:sp>
            <p:cxnSp>
              <p:nvCxnSpPr>
                <p:cNvPr id="50" name="Straight Arrow Connector 15">
                  <a:extLst>
                    <a:ext uri="{FF2B5EF4-FFF2-40B4-BE49-F238E27FC236}">
                      <a16:creationId xmlns:a16="http://schemas.microsoft.com/office/drawing/2014/main" xmlns="" id="{48999661-D3A5-4CE3-B233-E21F7D34EC9B}"/>
                    </a:ext>
                  </a:extLst>
                </p:cNvPr>
                <p:cNvCxnSpPr/>
                <p:nvPr/>
              </p:nvCxnSpPr>
              <p:spPr>
                <a:xfrm>
                  <a:off x="1855177" y="2309482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51" name="Straight Arrow Connector 16">
                  <a:extLst>
                    <a:ext uri="{FF2B5EF4-FFF2-40B4-BE49-F238E27FC236}">
                      <a16:creationId xmlns:a16="http://schemas.microsoft.com/office/drawing/2014/main" xmlns="" id="{145BFD46-9F93-4254-A0D4-DA8775E7B0C2}"/>
                    </a:ext>
                  </a:extLst>
                </p:cNvPr>
                <p:cNvCxnSpPr/>
                <p:nvPr/>
              </p:nvCxnSpPr>
              <p:spPr>
                <a:xfrm>
                  <a:off x="1868365" y="2335860"/>
                  <a:ext cx="322531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52" name="TextBox 17">
                  <a:extLst>
                    <a:ext uri="{FF2B5EF4-FFF2-40B4-BE49-F238E27FC236}">
                      <a16:creationId xmlns:a16="http://schemas.microsoft.com/office/drawing/2014/main" xmlns="" id="{A0D10DBA-E289-40EA-A514-00E5EE01E55B}"/>
                    </a:ext>
                  </a:extLst>
                </p:cNvPr>
                <p:cNvSpPr txBox="1"/>
                <p:nvPr/>
              </p:nvSpPr>
              <p:spPr>
                <a:xfrm>
                  <a:off x="1855394" y="2019525"/>
                  <a:ext cx="1821600" cy="220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defTabSz="68552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kern="0" dirty="0">
                      <a:solidFill>
                        <a:srgbClr val="C00000"/>
                      </a:solidFill>
                      <a:latin typeface="Times New Roman" pitchFamily="18" charset="0"/>
                      <a:cs typeface="Arial" charset="0"/>
                    </a:rPr>
                    <a:t>All Data frame</a:t>
                  </a:r>
                  <a:endPara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itchFamily="18" charset="0"/>
                    <a:cs typeface="Arial" charset="0"/>
                  </a:endParaRPr>
                </a:p>
              </p:txBody>
            </p:sp>
            <p:cxnSp>
              <p:nvCxnSpPr>
                <p:cNvPr id="53" name="Straight Arrow Connector 18">
                  <a:extLst>
                    <a:ext uri="{FF2B5EF4-FFF2-40B4-BE49-F238E27FC236}">
                      <a16:creationId xmlns:a16="http://schemas.microsoft.com/office/drawing/2014/main" xmlns="" id="{027F3C35-FE59-41BE-8FB7-9753DCAA1BBB}"/>
                    </a:ext>
                  </a:extLst>
                </p:cNvPr>
                <p:cNvCxnSpPr/>
                <p:nvPr/>
              </p:nvCxnSpPr>
              <p:spPr>
                <a:xfrm>
                  <a:off x="1841989" y="2871620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54" name="Straight Arrow Connector 19">
                  <a:extLst>
                    <a:ext uri="{FF2B5EF4-FFF2-40B4-BE49-F238E27FC236}">
                      <a16:creationId xmlns:a16="http://schemas.microsoft.com/office/drawing/2014/main" xmlns="" id="{C7224E97-6CBE-45AA-8143-C9D4A9BFD93D}"/>
                    </a:ext>
                  </a:extLst>
                </p:cNvPr>
                <p:cNvCxnSpPr/>
                <p:nvPr/>
              </p:nvCxnSpPr>
              <p:spPr>
                <a:xfrm>
                  <a:off x="1855177" y="2897998"/>
                  <a:ext cx="322531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55" name="TextBox 20">
                  <a:extLst>
                    <a:ext uri="{FF2B5EF4-FFF2-40B4-BE49-F238E27FC236}">
                      <a16:creationId xmlns:a16="http://schemas.microsoft.com/office/drawing/2014/main" xmlns="" id="{05CC32D1-A784-4DCA-9E52-CB35923DF939}"/>
                    </a:ext>
                  </a:extLst>
                </p:cNvPr>
                <p:cNvSpPr txBox="1"/>
                <p:nvPr/>
              </p:nvSpPr>
              <p:spPr>
                <a:xfrm>
                  <a:off x="1917890" y="2625626"/>
                  <a:ext cx="1877795" cy="220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JT Trigger frame</a:t>
                  </a:r>
                </a:p>
              </p:txBody>
            </p:sp>
            <p:cxnSp>
              <p:nvCxnSpPr>
                <p:cNvPr id="56" name="Straight Arrow Connector 21">
                  <a:extLst>
                    <a:ext uri="{FF2B5EF4-FFF2-40B4-BE49-F238E27FC236}">
                      <a16:creationId xmlns:a16="http://schemas.microsoft.com/office/drawing/2014/main" xmlns="" id="{2E1C30CA-D91E-4321-B312-5E3FB941137D}"/>
                    </a:ext>
                  </a:extLst>
                </p:cNvPr>
                <p:cNvCxnSpPr/>
                <p:nvPr/>
              </p:nvCxnSpPr>
              <p:spPr>
                <a:xfrm>
                  <a:off x="5094080" y="3391087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57" name="Straight Arrow Connector 22">
                  <a:extLst>
                    <a:ext uri="{FF2B5EF4-FFF2-40B4-BE49-F238E27FC236}">
                      <a16:creationId xmlns:a16="http://schemas.microsoft.com/office/drawing/2014/main" xmlns="" id="{4B570526-1457-45C0-95A7-C575EE4442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7621" y="3478982"/>
                  <a:ext cx="2489897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58" name="Rectangle 23">
                  <a:extLst>
                    <a:ext uri="{FF2B5EF4-FFF2-40B4-BE49-F238E27FC236}">
                      <a16:creationId xmlns:a16="http://schemas.microsoft.com/office/drawing/2014/main" xmlns="" id="{4B316C08-79DE-465D-A309-B677E89FB450}"/>
                    </a:ext>
                  </a:extLst>
                </p:cNvPr>
                <p:cNvSpPr/>
                <p:nvPr/>
              </p:nvSpPr>
              <p:spPr>
                <a:xfrm>
                  <a:off x="3380829" y="3062724"/>
                  <a:ext cx="3289781" cy="3078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Data frame using joint transmission </a:t>
                  </a:r>
                </a:p>
              </p:txBody>
            </p:sp>
            <p:cxnSp>
              <p:nvCxnSpPr>
                <p:cNvPr id="59" name="Straight Arrow Connector 24">
                  <a:extLst>
                    <a:ext uri="{FF2B5EF4-FFF2-40B4-BE49-F238E27FC236}">
                      <a16:creationId xmlns:a16="http://schemas.microsoft.com/office/drawing/2014/main" xmlns="" id="{83D61576-3681-491E-897F-A0AF4AB1CDEF}"/>
                    </a:ext>
                  </a:extLst>
                </p:cNvPr>
                <p:cNvCxnSpPr/>
                <p:nvPr/>
              </p:nvCxnSpPr>
              <p:spPr>
                <a:xfrm>
                  <a:off x="1876945" y="1775213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60" name="Straight Arrow Connector 25">
                  <a:extLst>
                    <a:ext uri="{FF2B5EF4-FFF2-40B4-BE49-F238E27FC236}">
                      <a16:creationId xmlns:a16="http://schemas.microsoft.com/office/drawing/2014/main" xmlns="" id="{D21AB16A-83B6-49C8-8065-98D9FDA3B8EA}"/>
                    </a:ext>
                  </a:extLst>
                </p:cNvPr>
                <p:cNvCxnSpPr/>
                <p:nvPr/>
              </p:nvCxnSpPr>
              <p:spPr>
                <a:xfrm>
                  <a:off x="1890133" y="1801591"/>
                  <a:ext cx="322531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65" name="TextBox 26">
                  <a:extLst>
                    <a:ext uri="{FF2B5EF4-FFF2-40B4-BE49-F238E27FC236}">
                      <a16:creationId xmlns:a16="http://schemas.microsoft.com/office/drawing/2014/main" xmlns="" id="{4D05285D-312E-4209-9F07-B8505DF44914}"/>
                    </a:ext>
                  </a:extLst>
                </p:cNvPr>
                <p:cNvSpPr txBox="1"/>
                <p:nvPr/>
              </p:nvSpPr>
              <p:spPr>
                <a:xfrm>
                  <a:off x="1865497" y="1496723"/>
                  <a:ext cx="1329120" cy="307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JTA frame</a:t>
                  </a:r>
                </a:p>
              </p:txBody>
            </p:sp>
          </p:grpSp>
          <p:cxnSp>
            <p:nvCxnSpPr>
              <p:cNvPr id="38" name="Straight Connector 10">
                <a:extLst>
                  <a:ext uri="{FF2B5EF4-FFF2-40B4-BE49-F238E27FC236}">
                    <a16:creationId xmlns:a16="http://schemas.microsoft.com/office/drawing/2014/main" xmlns="" id="{4A10ECB9-4D0D-417B-BF9A-3F454193673B}"/>
                  </a:ext>
                </a:extLst>
              </p:cNvPr>
              <p:cNvCxnSpPr/>
              <p:nvPr/>
            </p:nvCxnSpPr>
            <p:spPr>
              <a:xfrm>
                <a:off x="3371300" y="2325383"/>
                <a:ext cx="0" cy="2559367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39" name="TextBox 14">
                <a:extLst>
                  <a:ext uri="{FF2B5EF4-FFF2-40B4-BE49-F238E27FC236}">
                    <a16:creationId xmlns:a16="http://schemas.microsoft.com/office/drawing/2014/main" xmlns="" id="{BD5CB572-F001-4E30-BE36-DE264E72F5FE}"/>
                  </a:ext>
                </a:extLst>
              </p:cNvPr>
              <p:cNvSpPr txBox="1"/>
              <p:nvPr/>
            </p:nvSpPr>
            <p:spPr>
              <a:xfrm>
                <a:off x="3113887" y="2069094"/>
                <a:ext cx="492627" cy="213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52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8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Arial" charset="0"/>
                  </a:rPr>
                  <a:t>STA1</a:t>
                </a:r>
              </a:p>
            </p:txBody>
          </p:sp>
          <p:cxnSp>
            <p:nvCxnSpPr>
              <p:cNvPr id="40" name="Straight Arrow Connector 22">
                <a:extLst>
                  <a:ext uri="{FF2B5EF4-FFF2-40B4-BE49-F238E27FC236}">
                    <a16:creationId xmlns:a16="http://schemas.microsoft.com/office/drawing/2014/main" xmlns="" id="{2B53A61E-331E-4687-B1EE-A759C3E16A0C}"/>
                  </a:ext>
                </a:extLst>
              </p:cNvPr>
              <p:cNvCxnSpPr/>
              <p:nvPr/>
            </p:nvCxnSpPr>
            <p:spPr>
              <a:xfrm>
                <a:off x="1625743" y="4662360"/>
                <a:ext cx="226112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1" name="Straight Arrow Connector 21">
                <a:extLst>
                  <a:ext uri="{FF2B5EF4-FFF2-40B4-BE49-F238E27FC236}">
                    <a16:creationId xmlns:a16="http://schemas.microsoft.com/office/drawing/2014/main" xmlns="" id="{C5768387-2C2A-4AC2-8F92-8AEEC05336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6822" y="4369784"/>
                <a:ext cx="614478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xmlns="" id="{C244D7B3-5454-4B3C-9494-1F2BA611B595}"/>
                </a:ext>
              </a:extLst>
            </p:cNvPr>
            <p:cNvSpPr txBox="1"/>
            <p:nvPr/>
          </p:nvSpPr>
          <p:spPr>
            <a:xfrm>
              <a:off x="1195052" y="3206050"/>
              <a:ext cx="12770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kern="0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All Data frame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13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93695" y="6475414"/>
            <a:ext cx="432811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xmlns="" id="{44863D1D-CF8C-490B-8AC7-B88F3A84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Non-Coherent Joint Transmission Protocol</a:t>
            </a:r>
            <a:endParaRPr lang="zh-CN" altLang="en-US" dirty="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xmlns="" id="{4B54C40D-10A0-4060-96FD-1B9A752D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26" y="2050570"/>
            <a:ext cx="4949696" cy="4114800"/>
          </a:xfrm>
        </p:spPr>
        <p:txBody>
          <a:bodyPr/>
          <a:lstStyle/>
          <a:p>
            <a:r>
              <a:rPr lang="en-US" sz="2000" dirty="0"/>
              <a:t>Symmetry Multi-Point</a:t>
            </a:r>
          </a:p>
          <a:p>
            <a:r>
              <a:rPr lang="en-US" altLang="zh-CN" sz="2000" dirty="0"/>
              <a:t>JTA frame backhaul transmission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Identifying s</a:t>
            </a:r>
            <a:r>
              <a:rPr lang="en-US" altLang="zh-CN" sz="1800" dirty="0"/>
              <a:t>econdary</a:t>
            </a:r>
            <a:r>
              <a:rPr lang="en-US" altLang="zh-CN" sz="1800" dirty="0">
                <a:solidFill>
                  <a:srgbClr val="000000"/>
                </a:solidFill>
              </a:rPr>
              <a:t> APs participating in joint transmission</a:t>
            </a:r>
            <a:endParaRPr lang="en-US" sz="2000" dirty="0"/>
          </a:p>
          <a:p>
            <a:r>
              <a:rPr lang="en-US" altLang="zh-CN" sz="2000" dirty="0"/>
              <a:t>No need Joint-sounding and CSI sharing</a:t>
            </a:r>
          </a:p>
          <a:p>
            <a:r>
              <a:rPr lang="en-US" sz="2000" dirty="0"/>
              <a:t>No need data sharing between SAPs</a:t>
            </a:r>
          </a:p>
          <a:p>
            <a:r>
              <a:rPr lang="en-US" altLang="zh-CN" sz="2000" dirty="0"/>
              <a:t>No need strict Synch. among SAPs </a:t>
            </a:r>
          </a:p>
          <a:p>
            <a:endParaRPr lang="en-US" sz="2000" dirty="0"/>
          </a:p>
        </p:txBody>
      </p:sp>
      <p:sp>
        <p:nvSpPr>
          <p:cNvPr id="32" name="日期占位符 4">
            <a:extLst>
              <a:ext uri="{FF2B5EF4-FFF2-40B4-BE49-F238E27FC236}">
                <a16:creationId xmlns:a16="http://schemas.microsoft.com/office/drawing/2014/main" xmlns="" id="{7A018333-5BC5-4772-9263-CDA30FB9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1155829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</a:rPr>
              <a:t>November 2023</a:t>
            </a:r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xmlns="" id="{44079CB2-EBAD-43A6-9723-2202AB6A0C11}"/>
              </a:ext>
            </a:extLst>
          </p:cNvPr>
          <p:cNvGrpSpPr/>
          <p:nvPr/>
        </p:nvGrpSpPr>
        <p:grpSpPr>
          <a:xfrm>
            <a:off x="245480" y="2063111"/>
            <a:ext cx="3893029" cy="2825267"/>
            <a:chOff x="963235" y="1898393"/>
            <a:chExt cx="3893029" cy="2825267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xmlns="" id="{1DBC0415-3B2B-4107-B29E-6639608426A4}"/>
                </a:ext>
              </a:extLst>
            </p:cNvPr>
            <p:cNvGrpSpPr/>
            <p:nvPr/>
          </p:nvGrpSpPr>
          <p:grpSpPr>
            <a:xfrm>
              <a:off x="963235" y="1898393"/>
              <a:ext cx="3893029" cy="2825267"/>
              <a:chOff x="245480" y="2059483"/>
              <a:chExt cx="3893029" cy="2825267"/>
            </a:xfrm>
          </p:grpSpPr>
          <p:grpSp>
            <p:nvGrpSpPr>
              <p:cNvPr id="64" name="Group 6">
                <a:extLst>
                  <a:ext uri="{FF2B5EF4-FFF2-40B4-BE49-F238E27FC236}">
                    <a16:creationId xmlns:a16="http://schemas.microsoft.com/office/drawing/2014/main" xmlns="" id="{8ECE1C2D-7B0B-4C48-9ECB-FC87D4FA67DD}"/>
                  </a:ext>
                </a:extLst>
              </p:cNvPr>
              <p:cNvGrpSpPr/>
              <p:nvPr/>
            </p:nvGrpSpPr>
            <p:grpSpPr>
              <a:xfrm>
                <a:off x="245480" y="2059483"/>
                <a:ext cx="3893029" cy="2825267"/>
                <a:chOff x="1518786" y="1076462"/>
                <a:chExt cx="5553094" cy="2700010"/>
              </a:xfrm>
            </p:grpSpPr>
            <p:cxnSp>
              <p:nvCxnSpPr>
                <p:cNvPr id="95" name="Straight Connector 7">
                  <a:extLst>
                    <a:ext uri="{FF2B5EF4-FFF2-40B4-BE49-F238E27FC236}">
                      <a16:creationId xmlns:a16="http://schemas.microsoft.com/office/drawing/2014/main" xmlns="" id="{B8060F1F-7FFB-4CB6-B3FC-4272D6E16352}"/>
                    </a:ext>
                  </a:extLst>
                </p:cNvPr>
                <p:cNvCxnSpPr/>
                <p:nvPr/>
              </p:nvCxnSpPr>
              <p:spPr>
                <a:xfrm>
                  <a:off x="1855177" y="1318845"/>
                  <a:ext cx="0" cy="245762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6" name="Straight Connector 8">
                  <a:extLst>
                    <a:ext uri="{FF2B5EF4-FFF2-40B4-BE49-F238E27FC236}">
                      <a16:creationId xmlns:a16="http://schemas.microsoft.com/office/drawing/2014/main" xmlns="" id="{C282C98E-F156-4114-A7E5-62D87B281F64}"/>
                    </a:ext>
                  </a:extLst>
                </p:cNvPr>
                <p:cNvCxnSpPr/>
                <p:nvPr/>
              </p:nvCxnSpPr>
              <p:spPr>
                <a:xfrm>
                  <a:off x="3467100" y="1330573"/>
                  <a:ext cx="0" cy="2445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" name="Straight Connector 9">
                  <a:extLst>
                    <a:ext uri="{FF2B5EF4-FFF2-40B4-BE49-F238E27FC236}">
                      <a16:creationId xmlns:a16="http://schemas.microsoft.com/office/drawing/2014/main" xmlns="" id="{EC13852D-0C95-4459-83A8-301724F61009}"/>
                    </a:ext>
                  </a:extLst>
                </p:cNvPr>
                <p:cNvCxnSpPr/>
                <p:nvPr/>
              </p:nvCxnSpPr>
              <p:spPr>
                <a:xfrm>
                  <a:off x="5093681" y="1318845"/>
                  <a:ext cx="0" cy="245762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8" name="Straight Connector 10">
                  <a:extLst>
                    <a:ext uri="{FF2B5EF4-FFF2-40B4-BE49-F238E27FC236}">
                      <a16:creationId xmlns:a16="http://schemas.microsoft.com/office/drawing/2014/main" xmlns="" id="{7E9C6D15-4C37-4AF4-9434-8A98737A2346}"/>
                    </a:ext>
                  </a:extLst>
                </p:cNvPr>
                <p:cNvCxnSpPr/>
                <p:nvPr/>
              </p:nvCxnSpPr>
              <p:spPr>
                <a:xfrm>
                  <a:off x="6720254" y="1330573"/>
                  <a:ext cx="0" cy="2445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99" name="TextBox 11">
                  <a:extLst>
                    <a:ext uri="{FF2B5EF4-FFF2-40B4-BE49-F238E27FC236}">
                      <a16:creationId xmlns:a16="http://schemas.microsoft.com/office/drawing/2014/main" xmlns="" id="{F217AB2D-C552-4CA0-B3AC-9E6B96B78F89}"/>
                    </a:ext>
                  </a:extLst>
                </p:cNvPr>
                <p:cNvSpPr txBox="1"/>
                <p:nvPr/>
              </p:nvSpPr>
              <p:spPr>
                <a:xfrm>
                  <a:off x="1518786" y="1084156"/>
                  <a:ext cx="743894" cy="319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 defTabSz="68552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787" kern="0" dirty="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rPr>
                    <a:t>Primary-AP</a:t>
                  </a:r>
                  <a:endParaRPr kumimoji="0" lang="en-US" sz="78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00" name="TextBox 12">
                  <a:extLst>
                    <a:ext uri="{FF2B5EF4-FFF2-40B4-BE49-F238E27FC236}">
                      <a16:creationId xmlns:a16="http://schemas.microsoft.com/office/drawing/2014/main" xmlns="" id="{06BB9EF8-B681-4499-8B3D-935F9A590D1B}"/>
                    </a:ext>
                  </a:extLst>
                </p:cNvPr>
                <p:cNvSpPr txBox="1"/>
                <p:nvPr/>
              </p:nvSpPr>
              <p:spPr>
                <a:xfrm>
                  <a:off x="2931203" y="1084156"/>
                  <a:ext cx="917660" cy="319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52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787" dirty="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rPr>
                    <a:t>Secondary-AP1</a:t>
                  </a:r>
                </a:p>
              </p:txBody>
            </p:sp>
            <p:sp>
              <p:nvSpPr>
                <p:cNvPr id="101" name="TextBox 13">
                  <a:extLst>
                    <a:ext uri="{FF2B5EF4-FFF2-40B4-BE49-F238E27FC236}">
                      <a16:creationId xmlns:a16="http://schemas.microsoft.com/office/drawing/2014/main" xmlns="" id="{B6B7027D-2E24-4CF2-946F-978D0F1C629D}"/>
                    </a:ext>
                  </a:extLst>
                </p:cNvPr>
                <p:cNvSpPr txBox="1"/>
                <p:nvPr/>
              </p:nvSpPr>
              <p:spPr>
                <a:xfrm>
                  <a:off x="4671524" y="1084156"/>
                  <a:ext cx="723251" cy="446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87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S-AP2</a:t>
                  </a:r>
                </a:p>
              </p:txBody>
            </p:sp>
            <p:sp>
              <p:nvSpPr>
                <p:cNvPr id="102" name="TextBox 14">
                  <a:extLst>
                    <a:ext uri="{FF2B5EF4-FFF2-40B4-BE49-F238E27FC236}">
                      <a16:creationId xmlns:a16="http://schemas.microsoft.com/office/drawing/2014/main" xmlns="" id="{9F5CDB7B-A05E-4D46-945C-A74E5298802D}"/>
                    </a:ext>
                  </a:extLst>
                </p:cNvPr>
                <p:cNvSpPr txBox="1"/>
                <p:nvPr/>
              </p:nvSpPr>
              <p:spPr>
                <a:xfrm>
                  <a:off x="6369187" y="1076462"/>
                  <a:ext cx="702693" cy="203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87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STA2</a:t>
                  </a:r>
                </a:p>
              </p:txBody>
            </p:sp>
            <p:cxnSp>
              <p:nvCxnSpPr>
                <p:cNvPr id="103" name="Straight Arrow Connector 15">
                  <a:extLst>
                    <a:ext uri="{FF2B5EF4-FFF2-40B4-BE49-F238E27FC236}">
                      <a16:creationId xmlns:a16="http://schemas.microsoft.com/office/drawing/2014/main" xmlns="" id="{95EAF19E-7293-47BE-AE51-F46BC132DFCB}"/>
                    </a:ext>
                  </a:extLst>
                </p:cNvPr>
                <p:cNvCxnSpPr/>
                <p:nvPr/>
              </p:nvCxnSpPr>
              <p:spPr>
                <a:xfrm>
                  <a:off x="1855177" y="2309482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04" name="Straight Arrow Connector 16">
                  <a:extLst>
                    <a:ext uri="{FF2B5EF4-FFF2-40B4-BE49-F238E27FC236}">
                      <a16:creationId xmlns:a16="http://schemas.microsoft.com/office/drawing/2014/main" xmlns="" id="{431367F7-AAEF-4997-8228-FC55BE01D70D}"/>
                    </a:ext>
                  </a:extLst>
                </p:cNvPr>
                <p:cNvCxnSpPr/>
                <p:nvPr/>
              </p:nvCxnSpPr>
              <p:spPr>
                <a:xfrm>
                  <a:off x="1868365" y="2335860"/>
                  <a:ext cx="322531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05" name="TextBox 17">
                  <a:extLst>
                    <a:ext uri="{FF2B5EF4-FFF2-40B4-BE49-F238E27FC236}">
                      <a16:creationId xmlns:a16="http://schemas.microsoft.com/office/drawing/2014/main" xmlns="" id="{E498AB2C-1CBF-4212-9FE9-4F7A5B1CA57D}"/>
                    </a:ext>
                  </a:extLst>
                </p:cNvPr>
                <p:cNvSpPr txBox="1"/>
                <p:nvPr/>
              </p:nvSpPr>
              <p:spPr>
                <a:xfrm>
                  <a:off x="1855394" y="2019525"/>
                  <a:ext cx="1821600" cy="220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defTabSz="68552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kern="0" dirty="0">
                      <a:solidFill>
                        <a:srgbClr val="C00000"/>
                      </a:solidFill>
                      <a:latin typeface="Times New Roman" pitchFamily="18" charset="0"/>
                      <a:cs typeface="Arial" charset="0"/>
                    </a:rPr>
                    <a:t>Data frame Layer1</a:t>
                  </a:r>
                  <a:r>
                    <a: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 </a:t>
                  </a:r>
                </a:p>
              </p:txBody>
            </p:sp>
            <p:cxnSp>
              <p:nvCxnSpPr>
                <p:cNvPr id="106" name="Straight Arrow Connector 18">
                  <a:extLst>
                    <a:ext uri="{FF2B5EF4-FFF2-40B4-BE49-F238E27FC236}">
                      <a16:creationId xmlns:a16="http://schemas.microsoft.com/office/drawing/2014/main" xmlns="" id="{A50FD775-211C-40F0-AF76-5E04F0202ED8}"/>
                    </a:ext>
                  </a:extLst>
                </p:cNvPr>
                <p:cNvCxnSpPr/>
                <p:nvPr/>
              </p:nvCxnSpPr>
              <p:spPr>
                <a:xfrm>
                  <a:off x="1841989" y="2871620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07" name="Straight Arrow Connector 19">
                  <a:extLst>
                    <a:ext uri="{FF2B5EF4-FFF2-40B4-BE49-F238E27FC236}">
                      <a16:creationId xmlns:a16="http://schemas.microsoft.com/office/drawing/2014/main" xmlns="" id="{40F37D2D-5664-4BC4-80A4-81040B596A42}"/>
                    </a:ext>
                  </a:extLst>
                </p:cNvPr>
                <p:cNvCxnSpPr/>
                <p:nvPr/>
              </p:nvCxnSpPr>
              <p:spPr>
                <a:xfrm>
                  <a:off x="1855177" y="2897998"/>
                  <a:ext cx="322531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08" name="TextBox 20">
                  <a:extLst>
                    <a:ext uri="{FF2B5EF4-FFF2-40B4-BE49-F238E27FC236}">
                      <a16:creationId xmlns:a16="http://schemas.microsoft.com/office/drawing/2014/main" xmlns="" id="{9D0AC347-F8C7-433B-A134-7E082BCC7DF9}"/>
                    </a:ext>
                  </a:extLst>
                </p:cNvPr>
                <p:cNvSpPr txBox="1"/>
                <p:nvPr/>
              </p:nvSpPr>
              <p:spPr>
                <a:xfrm>
                  <a:off x="1917890" y="2625626"/>
                  <a:ext cx="1877795" cy="220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JT Trigger frame</a:t>
                  </a:r>
                </a:p>
              </p:txBody>
            </p:sp>
            <p:cxnSp>
              <p:nvCxnSpPr>
                <p:cNvPr id="109" name="Straight Arrow Connector 21">
                  <a:extLst>
                    <a:ext uri="{FF2B5EF4-FFF2-40B4-BE49-F238E27FC236}">
                      <a16:creationId xmlns:a16="http://schemas.microsoft.com/office/drawing/2014/main" xmlns="" id="{A10D1C68-9D5A-4882-BC07-9A8F39CE8423}"/>
                    </a:ext>
                  </a:extLst>
                </p:cNvPr>
                <p:cNvCxnSpPr/>
                <p:nvPr/>
              </p:nvCxnSpPr>
              <p:spPr>
                <a:xfrm>
                  <a:off x="5094080" y="3391087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10" name="Straight Arrow Connector 22">
                  <a:extLst>
                    <a:ext uri="{FF2B5EF4-FFF2-40B4-BE49-F238E27FC236}">
                      <a16:creationId xmlns:a16="http://schemas.microsoft.com/office/drawing/2014/main" xmlns="" id="{8F0A3535-A1AE-4DCC-A8F6-EA4002D781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7621" y="3478982"/>
                  <a:ext cx="2489897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11" name="Rectangle 23">
                  <a:extLst>
                    <a:ext uri="{FF2B5EF4-FFF2-40B4-BE49-F238E27FC236}">
                      <a16:creationId xmlns:a16="http://schemas.microsoft.com/office/drawing/2014/main" xmlns="" id="{830B9309-18C8-4CB6-91E0-D9D20598CBFA}"/>
                    </a:ext>
                  </a:extLst>
                </p:cNvPr>
                <p:cNvSpPr/>
                <p:nvPr/>
              </p:nvSpPr>
              <p:spPr>
                <a:xfrm>
                  <a:off x="3380829" y="3062724"/>
                  <a:ext cx="3289781" cy="3078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Data frame using joint transmission </a:t>
                  </a:r>
                </a:p>
              </p:txBody>
            </p:sp>
            <p:cxnSp>
              <p:nvCxnSpPr>
                <p:cNvPr id="112" name="Straight Arrow Connector 24">
                  <a:extLst>
                    <a:ext uri="{FF2B5EF4-FFF2-40B4-BE49-F238E27FC236}">
                      <a16:creationId xmlns:a16="http://schemas.microsoft.com/office/drawing/2014/main" xmlns="" id="{D10A5D64-8B62-430E-877D-07C9B736506B}"/>
                    </a:ext>
                  </a:extLst>
                </p:cNvPr>
                <p:cNvCxnSpPr/>
                <p:nvPr/>
              </p:nvCxnSpPr>
              <p:spPr>
                <a:xfrm>
                  <a:off x="1876945" y="1775213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13" name="Straight Arrow Connector 25">
                  <a:extLst>
                    <a:ext uri="{FF2B5EF4-FFF2-40B4-BE49-F238E27FC236}">
                      <a16:creationId xmlns:a16="http://schemas.microsoft.com/office/drawing/2014/main" xmlns="" id="{37F70278-DDA2-40A2-BA1D-19DF726B6B44}"/>
                    </a:ext>
                  </a:extLst>
                </p:cNvPr>
                <p:cNvCxnSpPr/>
                <p:nvPr/>
              </p:nvCxnSpPr>
              <p:spPr>
                <a:xfrm>
                  <a:off x="1890133" y="1801591"/>
                  <a:ext cx="322531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14" name="TextBox 26">
                  <a:extLst>
                    <a:ext uri="{FF2B5EF4-FFF2-40B4-BE49-F238E27FC236}">
                      <a16:creationId xmlns:a16="http://schemas.microsoft.com/office/drawing/2014/main" xmlns="" id="{4A85D20F-BA7E-444C-AA14-3F018BED801D}"/>
                    </a:ext>
                  </a:extLst>
                </p:cNvPr>
                <p:cNvSpPr txBox="1"/>
                <p:nvPr/>
              </p:nvSpPr>
              <p:spPr>
                <a:xfrm>
                  <a:off x="1865497" y="1496723"/>
                  <a:ext cx="1329120" cy="307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JTA frame</a:t>
                  </a:r>
                </a:p>
              </p:txBody>
            </p:sp>
          </p:grpSp>
          <p:cxnSp>
            <p:nvCxnSpPr>
              <p:cNvPr id="66" name="Straight Connector 10">
                <a:extLst>
                  <a:ext uri="{FF2B5EF4-FFF2-40B4-BE49-F238E27FC236}">
                    <a16:creationId xmlns:a16="http://schemas.microsoft.com/office/drawing/2014/main" xmlns="" id="{2644348A-B96D-45BA-83DE-2C5B791FCDE9}"/>
                  </a:ext>
                </a:extLst>
              </p:cNvPr>
              <p:cNvCxnSpPr/>
              <p:nvPr/>
            </p:nvCxnSpPr>
            <p:spPr>
              <a:xfrm>
                <a:off x="3371300" y="2325383"/>
                <a:ext cx="0" cy="2559367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92" name="TextBox 14">
                <a:extLst>
                  <a:ext uri="{FF2B5EF4-FFF2-40B4-BE49-F238E27FC236}">
                    <a16:creationId xmlns:a16="http://schemas.microsoft.com/office/drawing/2014/main" xmlns="" id="{0945F3FE-6005-465E-81EF-614F8D9FF70D}"/>
                  </a:ext>
                </a:extLst>
              </p:cNvPr>
              <p:cNvSpPr txBox="1"/>
              <p:nvPr/>
            </p:nvSpPr>
            <p:spPr>
              <a:xfrm>
                <a:off x="3113887" y="2069094"/>
                <a:ext cx="492627" cy="213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52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8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Arial" charset="0"/>
                  </a:rPr>
                  <a:t>STA1</a:t>
                </a:r>
              </a:p>
            </p:txBody>
          </p:sp>
          <p:cxnSp>
            <p:nvCxnSpPr>
              <p:cNvPr id="93" name="Straight Arrow Connector 22">
                <a:extLst>
                  <a:ext uri="{FF2B5EF4-FFF2-40B4-BE49-F238E27FC236}">
                    <a16:creationId xmlns:a16="http://schemas.microsoft.com/office/drawing/2014/main" xmlns="" id="{BCB683B7-AA20-4754-A68F-E08CC5A0D949}"/>
                  </a:ext>
                </a:extLst>
              </p:cNvPr>
              <p:cNvCxnSpPr/>
              <p:nvPr/>
            </p:nvCxnSpPr>
            <p:spPr>
              <a:xfrm>
                <a:off x="1625743" y="4662360"/>
                <a:ext cx="226112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94" name="Straight Arrow Connector 21">
                <a:extLst>
                  <a:ext uri="{FF2B5EF4-FFF2-40B4-BE49-F238E27FC236}">
                    <a16:creationId xmlns:a16="http://schemas.microsoft.com/office/drawing/2014/main" xmlns="" id="{49795449-8232-40BA-BC54-6DD18611B2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6822" y="4369784"/>
                <a:ext cx="614478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63" name="TextBox 17">
              <a:extLst>
                <a:ext uri="{FF2B5EF4-FFF2-40B4-BE49-F238E27FC236}">
                  <a16:creationId xmlns:a16="http://schemas.microsoft.com/office/drawing/2014/main" xmlns="" id="{AA4481FB-09C7-4FA3-A7C2-A9CA508C054E}"/>
                </a:ext>
              </a:extLst>
            </p:cNvPr>
            <p:cNvSpPr txBox="1"/>
            <p:nvPr/>
          </p:nvSpPr>
          <p:spPr>
            <a:xfrm>
              <a:off x="1195052" y="3206050"/>
              <a:ext cx="12770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kern="0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Data frame Layer2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967547"/>
      </p:ext>
    </p:extLst>
  </p:cSld>
  <p:clrMapOvr>
    <a:masterClrMapping/>
  </p:clrMapOvr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4E5724B-7154-473D-A508-2B054E8EE854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91E8AC51-71E2-47EB-A98B-31EFD4425DE1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C34AD67-7538-4717-9A73-50191031DBF3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CE9DE895-046C-40AC-AD8E-ED7DD660489B}"/>
    </a:ext>
  </a:extLst>
</a:theme>
</file>

<file path=ppt/theme/theme5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C34AD67-7538-4717-9A73-50191031DBF3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26950</TotalTime>
  <Words>1242</Words>
  <Application>Microsoft Office PowerPoint</Application>
  <PresentationFormat>全屏显示(4:3)</PresentationFormat>
  <Paragraphs>330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굴림</vt:lpstr>
      <vt:lpstr>Helvetica Neue Medium</vt:lpstr>
      <vt:lpstr>MS PGothic</vt:lpstr>
      <vt:lpstr>等线</vt:lpstr>
      <vt:lpstr>黑体</vt:lpstr>
      <vt:lpstr>华文细黑</vt:lpstr>
      <vt:lpstr>宋体</vt:lpstr>
      <vt:lpstr>微软雅黑</vt:lpstr>
      <vt:lpstr>微软雅黑</vt:lpstr>
      <vt:lpstr>Arial</vt:lpstr>
      <vt:lpstr>Calibri</vt:lpstr>
      <vt:lpstr>Cambria Math</vt:lpstr>
      <vt:lpstr>Times New Roman</vt:lpstr>
      <vt:lpstr>Wingdings</vt:lpstr>
      <vt:lpstr>封面页_图片版 </vt:lpstr>
      <vt:lpstr>目录页</vt:lpstr>
      <vt:lpstr>章节页</vt:lpstr>
      <vt:lpstr>结束页</vt:lpstr>
      <vt:lpstr>Default Design</vt:lpstr>
      <vt:lpstr>802-11-Submission</vt:lpstr>
      <vt:lpstr>1_章节页</vt:lpstr>
      <vt:lpstr>Multi-AP for reliability with Coherent and Non-coherent transmissions</vt:lpstr>
      <vt:lpstr>Introduction</vt:lpstr>
      <vt:lpstr>Coherent Joint Transmission Principle </vt:lpstr>
      <vt:lpstr>Coherent Joint Transmission Scenarios</vt:lpstr>
      <vt:lpstr>Non-coherent transmission(1)-- Diversity Mode</vt:lpstr>
      <vt:lpstr>Non-coherent transmission(2)-- Multiplexing mode</vt:lpstr>
      <vt:lpstr>Coherent Joint Transmission Protocol</vt:lpstr>
      <vt:lpstr>Non-Coherent Joint Transmission Protocol</vt:lpstr>
      <vt:lpstr>Non-Coherent Joint Transmission Protocol</vt:lpstr>
      <vt:lpstr>Comparison among various JT schemes</vt:lpstr>
      <vt:lpstr>Coherent vs Non-Coherent JT </vt:lpstr>
      <vt:lpstr>Conclusions </vt:lpstr>
      <vt:lpstr>Straw Poll</vt:lpstr>
      <vt:lpstr>Reference</vt:lpstr>
      <vt:lpstr>Appendix: Non-Coherent Joint Transmission (Multiplexing Mode) vs. Co-BF</vt:lpstr>
      <vt:lpstr>Appendix: Complexity Analysis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chenyun (U)</dc:creator>
  <cp:lastModifiedBy>Liyanchun (CTL)</cp:lastModifiedBy>
  <cp:revision>467</cp:revision>
  <dcterms:created xsi:type="dcterms:W3CDTF">2020-08-28T08:44:19Z</dcterms:created>
  <dcterms:modified xsi:type="dcterms:W3CDTF">2023-11-10T02:42:41Z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(3)lsNKA105XWYxOm2hE+FDKq+QMmwfezuL7OkWZzrxjbv+MAMkeYqu891sqPgjZBzJpPbcPAf2
SwdEQYD0HJZL1SS2XnHrK1NeY93JT4swO10nJdqhG327mmGIgvTp1UO9HsEAtXgFLi76VAFz
SVFvychpKHJcr+6PSFZNcur1n9GoCSHGhA5WJpLjCoHYmCbKVUOm5YnnQ+6k6JJXx2sT72HN
7j3knjxjaCguAaDoc0</vt:lpwstr>
  </property>
  <property fmtid="{D5CDD505-2E9C-101B-9397-08002B2CF9AE}" pid="3" name="_2015_ms_pID_7253431">
    <vt:lpwstr>i6Id55BZhiI49eic/Z+Bd2Wh2C0m+S310umb6HMYH2cH2KiJLejPQk
ROYpRVPme1OYbAlJg1V3DDBRUeZ88HgkcjJYBK10ZPDTjq9afc8sO1yfgEbir5bzzw648Crx
yJ/ITZFip/7cHtihY2Nq3cO7rUpA9SjS+bt1n99VvdmUMK9H9DzKgIkEkDsJ/bJ45W/V+HyQ
rm/wgclD/DOEwAPiaI9xZQ9FjWI5lDcZNBeK</vt:lpwstr>
  </property>
  <property fmtid="{D5CDD505-2E9C-101B-9397-08002B2CF9AE}" pid="4" name="_2015_ms_pID_7253432">
    <vt:lpwstr>GcnC7Zax6eXUGII0GUVCxaw=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1693272712</vt:lpwstr>
  </property>
</Properties>
</file>