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366" r:id="rId3"/>
    <p:sldId id="2367" r:id="rId4"/>
    <p:sldId id="2373" r:id="rId5"/>
    <p:sldId id="2374" r:id="rId6"/>
    <p:sldId id="2375" r:id="rId7"/>
    <p:sldId id="2376" r:id="rId8"/>
    <p:sldId id="2377" r:id="rId9"/>
    <p:sldId id="2378" r:id="rId10"/>
    <p:sldId id="2386" r:id="rId11"/>
    <p:sldId id="2379" r:id="rId12"/>
    <p:sldId id="2380" r:id="rId13"/>
    <p:sldId id="2381" r:id="rId14"/>
    <p:sldId id="2385" r:id="rId15"/>
    <p:sldId id="2382" r:id="rId16"/>
    <p:sldId id="2387" r:id="rId17"/>
    <p:sldId id="2384" r:id="rId18"/>
    <p:sldId id="2372" r:id="rId19"/>
    <p:sldId id="2371" r:id="rId20"/>
    <p:sldId id="2388" r:id="rId21"/>
    <p:sldId id="2389" r:id="rId22"/>
    <p:sldId id="2390" r:id="rId2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8499EC2-6B14-DE06-65C1-B79D17B196FE}" name="Cordeiro, Carlos" initials="CC" userId="S::carlos.cordeiro@intel.com::88fae4d8-0bc4-44b0-bd3b-95ac83b12c17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::laurent.cariou@intel.com::4453f93f-2ed2-46e8-bb8c-3237fbfdd40b" providerId="AD"/>
      </p:ext>
    </p:extLst>
  </p:cmAuthor>
  <p:cmAuthor id="2" name="Arik Klein" initials="AK" lastIdx="1" clrIdx="1">
    <p:extLst>
      <p:ext uri="{19B8F6BF-5375-455C-9EA6-DF929625EA0E}">
        <p15:presenceInfo xmlns:p15="http://schemas.microsoft.com/office/powerpoint/2012/main" userId="Arik Kle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21" autoAdjust="0"/>
    <p:restoredTop sz="95226" autoAdjust="0"/>
  </p:normalViewPr>
  <p:slideViewPr>
    <p:cSldViewPr>
      <p:cViewPr>
        <p:scale>
          <a:sx n="110" d="100"/>
          <a:sy n="110" d="100"/>
        </p:scale>
        <p:origin x="552" y="6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6" Type="http://schemas.openxmlformats.org/officeDocument/2006/relationships/image" Target="../media/image42.wmf"/><Relationship Id="rId5" Type="http://schemas.openxmlformats.org/officeDocument/2006/relationships/image" Target="../media/image41.wmf"/><Relationship Id="rId4" Type="http://schemas.openxmlformats.org/officeDocument/2006/relationships/image" Target="../media/image40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6" Type="http://schemas.openxmlformats.org/officeDocument/2006/relationships/image" Target="../media/image42.wmf"/><Relationship Id="rId5" Type="http://schemas.openxmlformats.org/officeDocument/2006/relationships/image" Target="../media/image41.wmf"/><Relationship Id="rId4" Type="http://schemas.openxmlformats.org/officeDocument/2006/relationships/image" Target="../media/image40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2.wmf"/><Relationship Id="rId4" Type="http://schemas.openxmlformats.org/officeDocument/2006/relationships/image" Target="../media/image46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7.wmf"/><Relationship Id="rId1" Type="http://schemas.openxmlformats.org/officeDocument/2006/relationships/image" Target="../media/image4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image" Target="../media/image10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e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image" Target="../media/image22.e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5" Type="http://schemas.openxmlformats.org/officeDocument/2006/relationships/image" Target="../media/image28.emf"/><Relationship Id="rId4" Type="http://schemas.openxmlformats.org/officeDocument/2006/relationships/image" Target="../media/image27.e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e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25.wmf"/><Relationship Id="rId1" Type="http://schemas.openxmlformats.org/officeDocument/2006/relationships/image" Target="../media/image30.wmf"/><Relationship Id="rId6" Type="http://schemas.openxmlformats.org/officeDocument/2006/relationships/image" Target="../media/image34.wmf"/><Relationship Id="rId5" Type="http://schemas.openxmlformats.org/officeDocument/2006/relationships/image" Target="../media/image33.wmf"/><Relationship Id="rId4" Type="http://schemas.openxmlformats.org/officeDocument/2006/relationships/image" Target="../media/image3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g"/>
          <inkml:channel name="T" type="integer" max="2.14748E9" units="dev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2.84167" units="1/deg"/>
          <inkml:channelProperty channel="T" name="resolution" value="1" units="1/dev"/>
        </inkml:channelProperties>
      </inkml:inkSource>
      <inkml:timestamp xml:id="ts0" timeString="2023-07-27T10:58:20.52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21174 5941 3 0,'0'0'4'16,"0"0"6"-16,0 0 2 16,0 0-2-16,0 0-2 0,0 0-2 15,0 0 2 1,0 0-1-16,0-2 0 15,0 0 12-15,-2 1 4 0,0 1-8 16,0-2-12-16,2 2-3 16,0 0 0-16,0 0 0 15,0 0 0-15,0-1 1 16,0 1 0-16,0 0 1 16,0 0 6-16,0 0 11 15,0 0 8-15,0 0-7 16,0 0-7-16,0 0 3 15,0 0-3-15,0 0 4 0,-1 0 0 16,1 0 1-16,0 0-1 16,0 0 4-16,0 0-2 15,0 0-7-15,0 0-1 16,0-2-2-16,0 2 3 31,0-1-3-31,0 1-2 16,0-2-1-16,0-1 3 0,-2-2 7 15,-1-3-2-15,1-1-5 16,-1-2-3-16,1 1-2 16,2-2-1-16,0 0-2 15,0-1 0-15,0 0-1 16,0-1 2-16,0 0 0 16,0-2-1-16,0 3-1 15,0-1 2-15,0 0-2 16,0 0 2-16,5-1-1 15,-3-2 2-15,1 1 1 16,0 1-2-16,-1-2-1 16,3 2 1-16,-2-2 1 0,1 0-2 15,-1-3 0-15,1-4 1 16,-1-1-2-16,0-1 0 16,1 0 0-16,-3 3 0 15,5 1 1-15,-5 0-1 16,2 0 0-16,0 1 1 15,1 2-1-15,-1-1 0 16,0 2 0-16,3-2 2 16,0 1 0-16,1-2 3 15,2-1-1-15,-3-1 0 16,2 2-3-16,-2 0-1 16,-2-2 1-16,2 2-1 15,-3-2 1-15,0 2-1 16,-2 1 1-16,2-2-1 15,1 3 6-15,0-1-4 0,1-3 0 16,1 1 1-16,0-2 3 16,-2-1-5-16,3-1-1 15,-2 3 3-15,2 2 1 16,0 1-3-16,-2 3 2 16,1-1-1-16,1 3 3 15,0 1 3-15,3 1-3 16,0-1 0-16,0 1 0 0,2-1-1 15,-2 2 1 1,1 0-3-16,1-3 2 0,1-3-2 16,3 0-1-16,-3 0 0 15,0 2-1 1,-1 6 4-16,-1 0 3 0,1 0-3 16,2 3 1-16,-3 1 1 0,3 0-1 15,-1 0-1-15,4-2 0 16,-3 1-2-16,5 0-1 15,0-1 0-15,1 0 0 16,-1 3-1-16,1-1 0 16,1 2 1-16,0 1 3 15,3-3-3-15,-3 0 0 16,3 2 0-16,-2 1 0 16,-3-1 4-16,1 0 0 15,2 1-5-15,0-1 1 16,2 2 0-16,-1 2-1 15,-1 0-2-15,-2 0 2 0,2 0 2 16,3 0 1-16,-1 0-3 16,2 5 0-16,-1 0 1 15,-4 1-1-15,0-2 0 16,-1 2 0-16,0 1-1 16,-2 1 1-16,0 0 0 15,1-1 0-15,-3 3 0 16,3-3 0-16,-2 3 1 15,1-1-1-15,-1 0-1 16,1 3 1-16,2 0 0 16,-3 0 0-16,-2 0 0 15,-2 0-2-15,-1 0 2 16,-2 1-1-16,2 0 1 16,-2 0 0-16,0 1 0 15,-2 0 0-15,-1-2 0 0,-3 0-1 16,2 0 1-16,-2 1 0 15,3 2 1-15,-1 1-3 16,-2 0 4-16,1-1-3 16,1 0 2-16,1 0-2 15,-3 2 2-15,1-4-1 0,0-1 0 16,-2 2 0 0,1-1-1-16,-1 1 1 0,0 1 1 15,-1-1-1-15,-2 2-1 16,2-1 1-16,-2 2 0 15,0 0 0-15,0-2 0 16,0 5-1-16,0-2 1 31,0 1 0-31,2 1 0 0,-2 0 1 16,0-1-1-16,0 2-1 16,0-1 1-16,0-1 1 15,0 2-1-15,0-1 0 16,-4 1 0-16,-1 2 0 15,0-5 0-15,0 0 0 16,0-2 0-16,-1 2 0 16,-1 4 1-16,0-3-1 15,-1 2 0-15,-1-3 1 0,2 0-1 16,0 1 0 0,-2-2 0-16,1 0 0 0,-2-2 0 15,1 0 0-15,-3 0-1 16,-1 3 0-16,-2-1 1 15,0 2 0-15,0-1 0 16,2-2 0-16,-1 1 1 16,1 0-1-16,1-2 0 15,1 0 0-15,-1 0 0 16,2-2 0-16,-2 4 0 16,1-2 0-16,-5 0-1 15,3 0 0-15,-2 0 1 0,1-3 2 16,1 2-2-16,2-2 0 15,-3 0 0-15,-1 3 0 16,0-3 0-16,0-1 1 16,4-1-1-16,1-3-1 15,0 1 1-15,0 0 1 16,-2 0-1-16,-2 3 0 16,2-1 0-16,-2-1 2 15,0 1-2-15,0-2 0 16,0 1 0-16,2-3 0 15,-1 4 0-15,1-5 0 16,2 1 0-16,0 1 0 16,2-4 0-16,-2 1 0 0,-1-1 0 15,1 2 0 1,0-3 0-16,-1 3 1 0,2 0 0 16,-1-1-1-16,0-1 0 15,1 0 0-15,-1 1 0 16,1 0 1-16,1 0-1 15,-1 1 0-15,1-2 1 16,0 0-2-16,-1 0 2 0,1 0 0 16,2 0-1-16,-1 0-1 15,0 0 1-15,0 0 0 16,0-2 1-16,0 2-1 16,1-2 0-16,-2 3 1 15,-1 0-1-15,1 1 1 16,0-1-1-16,-2-1 0 0,0 1 1 15,0-1-1-15,1-1 0 16,-1 2 1-16,0-1 1 16,1-1-1-16,2 3-1 15,0-4 0-15,2 2 1 16,-2-1-1-16,2-1 2 16,0 1-2-16,-2-1 0 15,2 1 1 1,0 0 0-16,-1 1 0 15,-1-2-1-15,1 4 0 16,-1-4 0-16,0 2 0 16,0-2 1-16,0 2-1 15,3 0 0-15,-5-1 1 0,2 1 1 16,-1-1-2-16,0 1 1 16,0-2 2-16,1 1 0 15,0 1-2-15,-1-2-1 16,2 0 0-16,0 2 0 15,-1-1 1-15,3 1-1 16,-3-2 0-16,-2 3 0 16,3-4 0-16,-3 1 0 15,1 1 2-15,-1-1-2 16,2 1 0-16,-2-1 0 16,2 1 1-16,2-1-1 0,-2-1 1 15,0 0 0 1,1 0 0-16,1 0 0 0,-1 0-1 15,-1 0 0-15,0 0 0 16,-1 0 0-16,-1 0 1 16,1 0-1-16,2 0 1 15,-1 0-1-15,0 0 0 16,4 0 1-16,-1 0-1 16,-1 0 0-16,2 0 0 15,-3 0 0-15,2 0 0 16,-2 0 0-16,3 0 0 15,-1 0 0-15,0 0 0 16,1 0 0-16,-2 0 0 16,1 0 0-16,1 0 0 15,0 0 0-15,-2 0 0 16,1 0 0-16,-1 0 0 0,0 0 0 16,2 0 0-1,-2 0 0-15,-1 0 0 0,-1 0 0 16,0 0 0-16,2 0 0 15,0 0 0-15,2 0 0 16,1 0 0-16,-1 0 1 16,1 0-1-16,2 0 0 15,-2 0 0-15,2 0 0 16,0 0 0-16,0 0 0 16,0 0-1-16,0 0 2 15,-2 0-1-15,2 0 1 16,0 0 0-16,0 0-1 15,0 0 2-15,0 0-1 16,0 0 0-16,0 0-1 16,0 0 1-16,0 0 1 0,0 0 0 15,0 0-1-15,0 0 1 16,2 0-1-16,3 0-1 16,0 0 0-16,-1 0 0 15,2 2 0-15,-3-1 0 16,3 1 1-16,1 0-1 15,-1 0 0-15,1 2 0 16,1-2 0-16,-1 1 0 16,0 0 1-16,-1 0-1 15,2-1 0-15,-2 1-1 16,0 0 2-16,2 0-2 16,-1 1 2-16,3 1-1 0,-2-1 0 15,1-1 0-15,-1 1 1 16,2 0-1-16,0-1-1 15,0 1 1-15,1 1 0 16,-3-2 0-16,0 2 0 16,-1-1 0-16,0-2 0 15,-1 3 0-15,3-2 0 16,-2 0 1-16,-1 0-1 16,1 0 0-16,-3-1-1 15,3 0 1-15,0-1 0 0,-1 2 1 16,3 0-1-16,0 0 0 15,-2 2 1-15,2-3-1 16,-1 1 0-16,1 1-1 0,-3-3 1 16,1 2 1-16,0-1 0 15,-1-1-1-15,3 1 0 16,-1-1 0-16,1 2 0 16,1 0-1-16,0 1 1 15,-1 0 0-15,0-2 1 16,1 1-1-16,0 1 0 15,0-1 1-15,2 0-1 16,-2-1 0-16,-2 1 0 16,-2 0 1-16,1 1-1 15,0-1 2-15,-2-3-2 16,4 3 0-16,-2 0 0 16,0-1 0-16,2 3-2 15,-1-1 2-15,1 0 0 0,1 0 0 16,-2 1 0-16,0 1 0 15,2-1 0-15,2 1 0 16,1 1 2-16,1 0-2 16,-2 1 0-16,1 1 0 15,-1-2 0-15,1 2 0 16,1-1 0-16,-1-2 0 16,-3 2 0-1,2-3 0-15,-1 1 0 16,-1 2 0-16,2 0 0 15,-4-2 0-15,1-1 0 0,-1 3-2 16,-1-3 2-16,0 1 2 16,0-2-2-16,2 2 0 15,-2 3-2-15,1-1 2 16,0 0 0-16,1 3-1 16,-1 0 1-16,1 1 0 15,-2-1 0-15,0 0 0 16,0 0 0-16,-2-1 0 15,1-1 0-15,-3 2 0 16,1 1-1-16,0-1 1 16,-1 2-1-16,0 0 1 15,-1-2 0-15,2 1 0 0,-3 0-1 16,-1-2 1 0,2 1 0-16,-2 0 0 15,0 2 0-15,0 2-1 16,0 2 2-16,0-2-1 0,0-1 0 15,0-3-2-15,0 3 2 16,0-2-1-16,0-2 0 16,-3 0 0-16,-3-1 1 15,0-2-1-15,-1 1 1 16,-1-2-1-16,0 0 1 16,-1-1-1-16,-1 1 1 15,2-1 0-15,-2-2 0 16,0 0 0-16,-2 0-1 15,0-1 1-15,1-2 0 16,-2 0 1-16,1 0-1 16,-2 0 0-16,1 0 0 15,0 0 0-15,-1 0 0 16,0 0 0-16,3 0 0 0,-2 0 0 16,1 0 1-16,0-5-1 15,-1 0 1-15,-1 0-1 16,3-3 0-16,-3 2 1 15,3-1-1-15,1-1 0 16,0 3 1-16,1-2-1 16,-1 1 0-16,0 0 0 15,0-3 0-15,1 0 0 16,-1-2 0-16,-1 1 1 16,3-1 0-16,-1 1-1 15,1 1 1-15,0-1-1 0,0 2 0 16,1-3 0-16,-2 2 0 15,3 0 1-15,-1 0-1 16,0 3 0-16,1-1 0 16,-1 0 0-16,1 3 0 15,-1-2 0-15,-2-1 0 16,1-1 0-16,0 1 0 16,-2-3 1-16,1 1-1 15,1 2 0-15,1 0 0 16,1 1 0-16,0 1 0 15,1 1 0-15,2-1-1 16,-1 2 1-16,0-1 1 16,-3-1-1-16,2 0 0 15,-3-1 0-15,1 1 0 0,-1-4-1 16,-1 1 2-16,1 2 0 16,-1-2-1-16,5 2 0 0,-3 2 0 15,2-4 0-15,0 4 0 16,0-1 0-16,1 2 0 15,1 0 0-15,1 2 0 16,-1-3 0-16,-1 0 0 16,1-1 0-16,0 2 0 15,-1-1 1-15,0 0-1 16,-1-1 0-16,1-1-1 16,0 2 2-16,0 2-1 15,1 0 0-15,-1-2 0 16,3 1 0-16,-3 0 0 15,3-1 0-15,-3 1 0 16,3-1 0-16,-3 3-1 16,1-2 2-16,1 0-1 0,-1-1 0 15,-1-1 0-15,1 2 0 16,0-2-1-16,-1-1 2 16,1 2-1-16,0-2 0 15,-2 2 0-15,0-1 0 16,0-1 0-16,0 1-1 15,-1-2 1-15,2-1 1 16,1 3-1-16,0 2 0 16,0 1 0-16,2 1 0 0,-1-1 0 15,1-1 0-15,-3 0 0 16,1 0 0-16,0 1 0 16,1-1 0-16,-2 0-1 15,3 0 2-15,-2 1-1 16,-1-2 0-16,1 3 0 15,1-3 0-15,2 0 1 16,-3 3-1-16,1-1 0 16,0 1 0-16,0-2 0 15,1 0 0-15,-1 0-1 16,-1-2 2-16,2 3-1 16,-3 0 0-1,2-3 0-15,1 3 0 16,-2-2 0-16,0 1 0 15,0 1-1-15,0-4 2 0,2 2-2 16,-3 1 1-16,-1 2 0 0,3-1 0 16,-1-1 0-16,0 2 0 15,-1-3 0-15,1 3-1 0,-1-1 1 16,0 1 0-16,2 0 0 16,-2 0 0-16,1-2 0 15,2 3 0-15,-1-3 0 16,2 3 0-16,0 0 0 15,-2 0 0-15,2 0 0 16,-2-1 0-16,1-1 0 16,-1 1-1-16,-1 1 1 15,1-2 0-15,0 2 0 16,2 0-1-16,0 0 1 31,0 0 0-31,0 0 0 0,0 0 0 16,0 0 0-16,0 0 0 15,0 0-1-15,0 0 2 16,0 0-1-16,0 0 0 16,0 0-1-16,0 0 1 15,0 0 0-15,0 0 0 16,0 0 0-16,0 0 0 16,0 0 0-16,0 0 0 15,0 0 0-15,0 0 0 16,0 0-1-16,0 0 0 15,0 0 1-15,0 0 0 16,0 0 0-16,0 6 1 0,0 1-1 16,2-3 0-16,2 2-1 15,-1 3 1-15,0-1 1 16,1 1 0-16,-3-2-1 16,4-3 0-16,-3 3 0 15,1-1-1-15,0 0 1 16,-1 1 0-16,0 0 0 15,0 1 0-15,1 3 0 16,0-1 1-16,-1 1-1 16,1 2 0-16,1 2-1 15,-1 0 2-15,2-1-2 16,-2 1 1-16,0 0 0 16,3-1 0-16,-3 1 0 0,-2-3 0 15,5-3 0 1,-5 0 0-16,1-5 0 0,-1 1 0 15,1 1 0-15,0 1 0 0,0 2 0 16,1-1-1 0,0 2 1-16,1 0-1 0,1 3 1 15,-2 0 0-15,1-3 0 16,-1 0 0-16,-2-3 0 16,3 1 0-16,-2 0 0 15,-1-2-2-15,1 2 2 16,-1-1-2-16,2 0 2 15,0 2 0-15,0-1 0 16,-3 2-1-16,1 0 1 16,1 0 1-16,-1 0-1 0,2 3 0 15,-3-3 0-15,1 3 0 16,-1-2 0-16,0-2-1 16,0 1 1-16,0 1 0 15,0 0 0-15,0-3-1 16,0 2 1-16,0 1-1 15,0-5 1-15,0 4 0 0,0-3-1 16,0-1 1-16,0 0 0 16,0-2-1-16,-1 1 1 15,-3 0 0-15,2 1-1 0,-1-2 1 16,-1 3 0-16,1-2-1 16,0 1 1-16,-2 0 0 15,2-1 0-15,-2 2 0 16,1-1 0-16,0-1 0 15,-2 2-1-15,1-1 1 16,-2 1 0-16,1 1 0 31,-1 3 0-31,-1-2 1 0,2 0-1 0,-1-2 0 16,0 0 0-16,2-3 0 16,0-1 0-16,-2 1-1 15,2-1 1-15,-1 2 0 16,-1-2 0-16,0 0 1 15,1 0-1-15,-1 0 0 0,0 0 0 32,0 1 0-32,-1 0 0 15,-1-2 0-15,0 3 0 0,-3 0 0 0,2-4-1 16,-2 2 1-16,0-1 0 31,1-2 0-31,-1 0 0 0,0 1 0 0,1-1 0 16,-1 2 0-16,1-2 1 15,-3 1-1-15,2-1 0 16,2 2 0-16,-2-2-1 16,4 0 2-16,-2 0-1 15,3 0 0-15,0 0 0 32,-2 0 1-32,1 0-1 0,-2 0 0 15,-1 0 0-15,0-2 0 16,-1-5 0-16,-2 1 0 15,1-3 1-15,0 2 0 16,1 2 0-16,4-1-1 0,-1 1 0 16,1 0 0-16,0 2 0 15,1-1 0-15,0-1 0 16,1 0 0-16,-1 0 0 16,-2 0 1-16,2 0-1 15,0-1 0-15,2-1 0 16,-1 3 0-16,3-1 0 15,0-1 1-15,-2-1-1 16,2-3 0-16,-1 2 0 16,-1-1 1-16,2 0-1 15,-2 0 0-15,0 0 0 16,4 1 0-16,-2 2 0 0,2-1 0 16,1 4 1-1,-2-1-1-15,2 1 1 0,0 3-1 16,0 0 0-16,0 0 1 15,0 0-1-15,0 0 1 16,0 0 0-16,0 0-1 16,0 0 1-16,0 0 1 15,0 0-1-15,0 0 2 16,0 0-1-16,0 0-2 16,0 0-2-16,0 0 2 15,0 0-16-15,2 0-51 16,9 7-208-16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at least one mode of operation capable of improved </a:t>
            </a:r>
            <a:r>
              <a:rPr lang="en-US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support, compared to 802.11be, for applications with </a:t>
            </a:r>
            <a:r>
              <a:rPr lang="en-US" sz="1800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stringent</a:t>
            </a:r>
            <a:r>
              <a:rPr lang="en-US" sz="1800" strike="sngStrike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worst</a:t>
            </a:r>
            <a:r>
              <a:rPr lang="en-US" sz="1800" strike="sngStrike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-case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latency and jitter </a:t>
            </a:r>
            <a:r>
              <a:rPr lang="en-US" sz="1800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requirements</a:t>
            </a:r>
            <a:r>
              <a:rPr lang="en-US" sz="1800" strike="sngStrike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compared</a:t>
            </a:r>
            <a:r>
              <a:rPr lang="en-US" sz="1800" strike="sngStrike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to 802.11be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// i.e., avoid “worst-case”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5825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at least one mode of operation capable of improved </a:t>
            </a:r>
            <a:r>
              <a:rPr lang="en-US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support, compared to 802.11be, for applications with </a:t>
            </a:r>
            <a:r>
              <a:rPr lang="en-US" sz="1800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stringent</a:t>
            </a:r>
            <a:r>
              <a:rPr lang="en-US" sz="1800" strike="sngStrike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worst</a:t>
            </a:r>
            <a:r>
              <a:rPr lang="en-US" sz="1800" strike="sngStrike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-case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latency and jitter </a:t>
            </a:r>
            <a:r>
              <a:rPr lang="en-US" sz="1800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requirements</a:t>
            </a:r>
            <a:r>
              <a:rPr lang="en-US" sz="1800" strike="sngStrike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compared</a:t>
            </a:r>
            <a:r>
              <a:rPr lang="en-US" sz="1800" strike="sngStrike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to 802.11be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// i.e., avoid “worst-case”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5027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at least one mode of operation capable of improved </a:t>
            </a:r>
            <a:r>
              <a:rPr lang="en-US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support, compared to 802.11be, for applications with </a:t>
            </a:r>
            <a:r>
              <a:rPr lang="en-US" sz="1800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stringent</a:t>
            </a:r>
            <a:r>
              <a:rPr lang="en-US" sz="1800" strike="sngStrike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worst</a:t>
            </a:r>
            <a:r>
              <a:rPr lang="en-US" sz="1800" strike="sngStrike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-case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latency and jitter </a:t>
            </a:r>
            <a:r>
              <a:rPr lang="en-US" sz="1800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requirements</a:t>
            </a:r>
            <a:r>
              <a:rPr lang="en-US" sz="1800" strike="sngStrike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compared</a:t>
            </a:r>
            <a:r>
              <a:rPr lang="en-US" sz="1800" strike="sngStrike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to 802.11be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// i.e., avoid “worst-case”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2508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at least one mode of operation capable of improved </a:t>
            </a:r>
            <a:r>
              <a:rPr lang="en-US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support, compared to 802.11be, for applications with </a:t>
            </a:r>
            <a:r>
              <a:rPr lang="en-US" sz="1800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stringent</a:t>
            </a:r>
            <a:r>
              <a:rPr lang="en-US" sz="1800" strike="sngStrike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worst</a:t>
            </a:r>
            <a:r>
              <a:rPr lang="en-US" sz="1800" strike="sngStrike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-case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latency and jitter </a:t>
            </a:r>
            <a:r>
              <a:rPr lang="en-US" sz="1800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requirements</a:t>
            </a:r>
            <a:r>
              <a:rPr lang="en-US" sz="1800" strike="sngStrike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compared</a:t>
            </a:r>
            <a:r>
              <a:rPr lang="en-US" sz="1800" strike="sngStrike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to 802.11be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// i.e., avoid “worst-case”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6398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Shimi Shilo et al,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9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802.11-23/1998r0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13" Type="http://schemas.openxmlformats.org/officeDocument/2006/relationships/oleObject" Target="../embeddings/oleObject32.bin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29.bin"/><Relationship Id="rId12" Type="http://schemas.openxmlformats.org/officeDocument/2006/relationships/image" Target="../media/image3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5.wmf"/><Relationship Id="rId11" Type="http://schemas.openxmlformats.org/officeDocument/2006/relationships/oleObject" Target="../embeddings/oleObject31.bin"/><Relationship Id="rId5" Type="http://schemas.openxmlformats.org/officeDocument/2006/relationships/oleObject" Target="../embeddings/oleObject23.bin"/><Relationship Id="rId10" Type="http://schemas.openxmlformats.org/officeDocument/2006/relationships/image" Target="../media/image32.wmf"/><Relationship Id="rId4" Type="http://schemas.openxmlformats.org/officeDocument/2006/relationships/image" Target="../media/image30.wmf"/><Relationship Id="rId9" Type="http://schemas.openxmlformats.org/officeDocument/2006/relationships/oleObject" Target="../embeddings/oleObject30.bin"/><Relationship Id="rId14" Type="http://schemas.openxmlformats.org/officeDocument/2006/relationships/image" Target="../media/image34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5.bin"/><Relationship Id="rId13" Type="http://schemas.openxmlformats.org/officeDocument/2006/relationships/image" Target="../media/image41.wmf"/><Relationship Id="rId3" Type="http://schemas.openxmlformats.org/officeDocument/2006/relationships/image" Target="../media/image43.png"/><Relationship Id="rId7" Type="http://schemas.openxmlformats.org/officeDocument/2006/relationships/image" Target="../media/image38.wmf"/><Relationship Id="rId12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34.bin"/><Relationship Id="rId11" Type="http://schemas.openxmlformats.org/officeDocument/2006/relationships/image" Target="../media/image40.wmf"/><Relationship Id="rId5" Type="http://schemas.openxmlformats.org/officeDocument/2006/relationships/image" Target="../media/image37.wmf"/><Relationship Id="rId15" Type="http://schemas.openxmlformats.org/officeDocument/2006/relationships/image" Target="../media/image42.wmf"/><Relationship Id="rId10" Type="http://schemas.openxmlformats.org/officeDocument/2006/relationships/oleObject" Target="../embeddings/oleObject36.bin"/><Relationship Id="rId4" Type="http://schemas.openxmlformats.org/officeDocument/2006/relationships/oleObject" Target="../embeddings/oleObject33.bin"/><Relationship Id="rId9" Type="http://schemas.openxmlformats.org/officeDocument/2006/relationships/image" Target="../media/image39.wmf"/><Relationship Id="rId14" Type="http://schemas.openxmlformats.org/officeDocument/2006/relationships/oleObject" Target="../embeddings/oleObject38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5.bin"/><Relationship Id="rId13" Type="http://schemas.openxmlformats.org/officeDocument/2006/relationships/image" Target="../media/image41.wmf"/><Relationship Id="rId3" Type="http://schemas.openxmlformats.org/officeDocument/2006/relationships/image" Target="../media/image43.png"/><Relationship Id="rId7" Type="http://schemas.openxmlformats.org/officeDocument/2006/relationships/image" Target="../media/image38.wmf"/><Relationship Id="rId12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34.bin"/><Relationship Id="rId11" Type="http://schemas.openxmlformats.org/officeDocument/2006/relationships/image" Target="../media/image40.wmf"/><Relationship Id="rId5" Type="http://schemas.openxmlformats.org/officeDocument/2006/relationships/image" Target="../media/image37.wmf"/><Relationship Id="rId15" Type="http://schemas.openxmlformats.org/officeDocument/2006/relationships/image" Target="../media/image42.wmf"/><Relationship Id="rId10" Type="http://schemas.openxmlformats.org/officeDocument/2006/relationships/oleObject" Target="../embeddings/oleObject36.bin"/><Relationship Id="rId4" Type="http://schemas.openxmlformats.org/officeDocument/2006/relationships/oleObject" Target="../embeddings/oleObject33.bin"/><Relationship Id="rId9" Type="http://schemas.openxmlformats.org/officeDocument/2006/relationships/image" Target="../media/image39.wmf"/><Relationship Id="rId14" Type="http://schemas.openxmlformats.org/officeDocument/2006/relationships/oleObject" Target="../embeddings/oleObject38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1.bin"/><Relationship Id="rId3" Type="http://schemas.openxmlformats.org/officeDocument/2006/relationships/image" Target="../media/image43.png"/><Relationship Id="rId7" Type="http://schemas.openxmlformats.org/officeDocument/2006/relationships/image" Target="../media/image4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40.bin"/><Relationship Id="rId11" Type="http://schemas.openxmlformats.org/officeDocument/2006/relationships/image" Target="../media/image46.wmf"/><Relationship Id="rId5" Type="http://schemas.openxmlformats.org/officeDocument/2006/relationships/image" Target="../media/image42.wmf"/><Relationship Id="rId10" Type="http://schemas.openxmlformats.org/officeDocument/2006/relationships/oleObject" Target="../embeddings/oleObject42.bin"/><Relationship Id="rId4" Type="http://schemas.openxmlformats.org/officeDocument/2006/relationships/oleObject" Target="../embeddings/oleObject39.bin"/><Relationship Id="rId9" Type="http://schemas.openxmlformats.org/officeDocument/2006/relationships/image" Target="../media/image45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0.bin"/><Relationship Id="rId3" Type="http://schemas.openxmlformats.org/officeDocument/2006/relationships/image" Target="../media/image43.png"/><Relationship Id="rId7" Type="http://schemas.openxmlformats.org/officeDocument/2006/relationships/image" Target="../media/image4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43.bin"/><Relationship Id="rId5" Type="http://schemas.openxmlformats.org/officeDocument/2006/relationships/image" Target="../media/image42.wmf"/><Relationship Id="rId4" Type="http://schemas.openxmlformats.org/officeDocument/2006/relationships/oleObject" Target="../embeddings/oleObject39.bin"/><Relationship Id="rId9" Type="http://schemas.openxmlformats.org/officeDocument/2006/relationships/image" Target="../media/image44.w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7.bin"/><Relationship Id="rId18" Type="http://schemas.openxmlformats.org/officeDocument/2006/relationships/oleObject" Target="../embeddings/oleObject10.bin"/><Relationship Id="rId3" Type="http://schemas.openxmlformats.org/officeDocument/2006/relationships/image" Target="../media/image9.png"/><Relationship Id="rId7" Type="http://schemas.openxmlformats.org/officeDocument/2006/relationships/oleObject" Target="../embeddings/oleObject4.bin"/><Relationship Id="rId12" Type="http://schemas.openxmlformats.org/officeDocument/2006/relationships/image" Target="../media/image5.wmf"/><Relationship Id="rId1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.wmf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oleObject" Target="../embeddings/oleObject6.bin"/><Relationship Id="rId5" Type="http://schemas.openxmlformats.org/officeDocument/2006/relationships/image" Target="../media/image2.wmf"/><Relationship Id="rId15" Type="http://schemas.openxmlformats.org/officeDocument/2006/relationships/oleObject" Target="../embeddings/oleObject8.bin"/><Relationship Id="rId10" Type="http://schemas.openxmlformats.org/officeDocument/2006/relationships/image" Target="../media/image4.wmf"/><Relationship Id="rId19" Type="http://schemas.openxmlformats.org/officeDocument/2006/relationships/image" Target="../media/image8.wmf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5.bin"/><Relationship Id="rId14" Type="http://schemas.openxmlformats.org/officeDocument/2006/relationships/image" Target="../media/image6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emf"/><Relationship Id="rId5" Type="http://schemas.openxmlformats.org/officeDocument/2006/relationships/oleObject" Target="../embeddings/oleObject12.bin"/><Relationship Id="rId10" Type="http://schemas.openxmlformats.org/officeDocument/2006/relationships/image" Target="../media/image14.png"/><Relationship Id="rId4" Type="http://schemas.openxmlformats.org/officeDocument/2006/relationships/image" Target="../media/image10.emf"/><Relationship Id="rId9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emf"/><Relationship Id="rId13" Type="http://schemas.openxmlformats.org/officeDocument/2006/relationships/oleObject" Target="../embeddings/oleObject17.bin"/><Relationship Id="rId3" Type="http://schemas.openxmlformats.org/officeDocument/2006/relationships/image" Target="../media/image13.png"/><Relationship Id="rId7" Type="http://schemas.openxmlformats.org/officeDocument/2006/relationships/oleObject" Target="../embeddings/oleObject14.bin"/><Relationship Id="rId12" Type="http://schemas.openxmlformats.org/officeDocument/2006/relationships/image" Target="../media/image17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9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19.emf"/><Relationship Id="rId11" Type="http://schemas.openxmlformats.org/officeDocument/2006/relationships/oleObject" Target="../embeddings/oleObject16.bin"/><Relationship Id="rId5" Type="http://schemas.openxmlformats.org/officeDocument/2006/relationships/customXml" Target="../ink/ink1.xml"/><Relationship Id="rId15" Type="http://schemas.openxmlformats.org/officeDocument/2006/relationships/oleObject" Target="../embeddings/oleObject18.bin"/><Relationship Id="rId10" Type="http://schemas.openxmlformats.org/officeDocument/2006/relationships/image" Target="../media/image16.wmf"/><Relationship Id="rId4" Type="http://schemas.openxmlformats.org/officeDocument/2006/relationships/image" Target="../media/image14.png"/><Relationship Id="rId9" Type="http://schemas.openxmlformats.org/officeDocument/2006/relationships/oleObject" Target="../embeddings/oleObject15.bin"/><Relationship Id="rId14" Type="http://schemas.openxmlformats.org/officeDocument/2006/relationships/image" Target="../media/image18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20.wmf"/><Relationship Id="rId4" Type="http://schemas.openxmlformats.org/officeDocument/2006/relationships/oleObject" Target="../embeddings/oleObject19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7" Type="http://schemas.openxmlformats.org/officeDocument/2006/relationships/image" Target="../media/image23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1.bin"/><Relationship Id="rId5" Type="http://schemas.openxmlformats.org/officeDocument/2006/relationships/image" Target="../media/image22.emf"/><Relationship Id="rId4" Type="http://schemas.openxmlformats.org/officeDocument/2006/relationships/oleObject" Target="../embeddings/oleObject20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13" Type="http://schemas.openxmlformats.org/officeDocument/2006/relationships/image" Target="../media/image28.emf"/><Relationship Id="rId3" Type="http://schemas.openxmlformats.org/officeDocument/2006/relationships/image" Target="../media/image21.png"/><Relationship Id="rId7" Type="http://schemas.openxmlformats.org/officeDocument/2006/relationships/image" Target="../media/image25.wmf"/><Relationship Id="rId12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3.bin"/><Relationship Id="rId11" Type="http://schemas.openxmlformats.org/officeDocument/2006/relationships/image" Target="../media/image27.emf"/><Relationship Id="rId5" Type="http://schemas.openxmlformats.org/officeDocument/2006/relationships/image" Target="../media/image24.wmf"/><Relationship Id="rId10" Type="http://schemas.openxmlformats.org/officeDocument/2006/relationships/oleObject" Target="../embeddings/oleObject25.bin"/><Relationship Id="rId4" Type="http://schemas.openxmlformats.org/officeDocument/2006/relationships/oleObject" Target="../embeddings/oleObject22.bin"/><Relationship Id="rId9" Type="http://schemas.openxmlformats.org/officeDocument/2006/relationships/image" Target="../media/image26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7" Type="http://schemas.openxmlformats.org/officeDocument/2006/relationships/image" Target="../media/image3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8.bin"/><Relationship Id="rId5" Type="http://schemas.openxmlformats.org/officeDocument/2006/relationships/image" Target="../media/image29.emf"/><Relationship Id="rId4" Type="http://schemas.openxmlformats.org/officeDocument/2006/relationships/oleObject" Target="../embeddings/oleObject2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November </a:t>
            </a:r>
            <a:r>
              <a:rPr lang="en-US" dirty="0"/>
              <a:t>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Doron Ezri et al,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936625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Zero-MUI Coordinated Beamforming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2023-11-09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7286905"/>
              </p:ext>
            </p:extLst>
          </p:nvPr>
        </p:nvGraphicFramePr>
        <p:xfrm>
          <a:off x="471488" y="3168650"/>
          <a:ext cx="8220075" cy="2662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0" name="Document" r:id="rId4" imgW="8572996" imgH="2777412" progId="Word.Document.8">
                  <p:embed/>
                </p:oleObj>
              </mc:Choice>
              <mc:Fallback>
                <p:oleObj name="Document" r:id="rId4" imgW="8572996" imgH="2777412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488" y="3168650"/>
                        <a:ext cx="8220075" cy="26622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5908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0BB0A-42EE-465B-BD29-C594AEDF0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685800"/>
            <a:ext cx="8458664" cy="1065213"/>
          </a:xfrm>
        </p:spPr>
        <p:txBody>
          <a:bodyPr/>
          <a:lstStyle/>
          <a:p>
            <a:r>
              <a:rPr lang="en-US" sz="2800" dirty="0"/>
              <a:t>MU-MIMO: Recap &amp; Current Feedback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6BEB5-2E7D-4F46-8BFD-7CB3A2AAB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06587"/>
            <a:ext cx="8229600" cy="4418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In order to achieve zero MUI in the DL MU-MIMO case, STAs need to feedback the      corresponding to the used streams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The corresponding (values of the) matrix       are also fed-back so the AP can compute power-loading and predict performance (e.g. PPSNR)</a:t>
            </a:r>
            <a:endParaRPr lang="en-US" sz="16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If the AP wants to transmit fewer streams than the number of columns of the matrix     , it can do so freely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Using the example in previous slides, if the AP decides to transmit a single stream to the STA, then                 are in the null space of (the now rank-1)        and the ‘magic’ still happens: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600" b="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The MUI from all STAs is modulating (the now rank-2)       but the STA has 2 ‘free’ </a:t>
            </a:r>
            <a:r>
              <a:rPr lang="en-US" sz="1600" dirty="0" err="1">
                <a:solidFill>
                  <a:schemeClr val="tx1"/>
                </a:solidFill>
              </a:rPr>
              <a:t>DoF</a:t>
            </a:r>
            <a:r>
              <a:rPr lang="en-US" sz="1600" dirty="0">
                <a:solidFill>
                  <a:schemeClr val="tx1"/>
                </a:solidFill>
              </a:rPr>
              <a:t> so it can remove the MUI in its entirety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DBA8CB-C1DE-410B-90F3-6F280C9510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2402B3-3514-4CFE-931D-2D3DC6CF69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Doron Ezri et al, Huawei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0473254"/>
              </p:ext>
            </p:extLst>
          </p:nvPr>
        </p:nvGraphicFramePr>
        <p:xfrm>
          <a:off x="2463801" y="2260599"/>
          <a:ext cx="266220" cy="36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21" name="Equation" r:id="rId3" imgW="177480" imgH="241200" progId="Equation.DSMT4">
                  <p:embed/>
                </p:oleObj>
              </mc:Choice>
              <mc:Fallback>
                <p:oleObj name="Equation" r:id="rId3" imgW="177480" imgH="24120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63801" y="2260599"/>
                        <a:ext cx="266220" cy="361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A597A665-293A-409B-BAF0-6C30D3EC4DF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8042750"/>
              </p:ext>
            </p:extLst>
          </p:nvPr>
        </p:nvGraphicFramePr>
        <p:xfrm>
          <a:off x="2214515" y="3482068"/>
          <a:ext cx="266220" cy="36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22" name="Equation" r:id="rId3" imgW="177480" imgH="241200" progId="Equation.DSMT4">
                  <p:embed/>
                </p:oleObj>
              </mc:Choice>
              <mc:Fallback>
                <p:oleObj name="Equation" r:id="rId3" imgW="177480" imgH="24120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14515" y="3482068"/>
                        <a:ext cx="266220" cy="361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>
            <a:extLst>
              <a:ext uri="{FF2B5EF4-FFF2-40B4-BE49-F238E27FC236}">
                <a16:creationId xmlns:a16="http://schemas.microsoft.com/office/drawing/2014/main" id="{8A2605C6-6C45-4288-B6C2-4EC1D3853BA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5622613"/>
              </p:ext>
            </p:extLst>
          </p:nvPr>
        </p:nvGraphicFramePr>
        <p:xfrm>
          <a:off x="2373026" y="4091788"/>
          <a:ext cx="799428" cy="3427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23" name="Equation" r:id="rId5" imgW="533160" imgH="228600" progId="Equation.DSMT4">
                  <p:embed/>
                </p:oleObj>
              </mc:Choice>
              <mc:Fallback>
                <p:oleObj name="Equation" r:id="rId5" imgW="533160" imgH="22860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373026" y="4091788"/>
                        <a:ext cx="799428" cy="3427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714D96C7-D2C1-44D8-9054-8BA4BB52634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9800887"/>
              </p:ext>
            </p:extLst>
          </p:nvPr>
        </p:nvGraphicFramePr>
        <p:xfrm>
          <a:off x="4910667" y="2607734"/>
          <a:ext cx="285660" cy="36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24" name="Equation" r:id="rId7" imgW="190440" imgH="241200" progId="Equation.DSMT4">
                  <p:embed/>
                </p:oleObj>
              </mc:Choice>
              <mc:Fallback>
                <p:oleObj name="Equation" r:id="rId7" imgW="19044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910667" y="2607734"/>
                        <a:ext cx="285660" cy="361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98873D1F-A15A-4FF0-8A43-442D33BD1C9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0192964"/>
              </p:ext>
            </p:extLst>
          </p:nvPr>
        </p:nvGraphicFramePr>
        <p:xfrm>
          <a:off x="2305260" y="4545015"/>
          <a:ext cx="4990680" cy="9520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25" name="Equation" r:id="rId9" imgW="3327120" imgH="634680" progId="Equation.DSMT4">
                  <p:embed/>
                </p:oleObj>
              </mc:Choice>
              <mc:Fallback>
                <p:oleObj name="Equation" r:id="rId9" imgW="3327120" imgH="634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305260" y="4545015"/>
                        <a:ext cx="4990680" cy="9520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FEBE7AC4-5664-4AE1-9A86-0649D0AFBA7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020100"/>
              </p:ext>
            </p:extLst>
          </p:nvPr>
        </p:nvGraphicFramePr>
        <p:xfrm>
          <a:off x="6553200" y="4045387"/>
          <a:ext cx="266220" cy="38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26" name="Equation" r:id="rId11" imgW="177480" imgH="253800" progId="Equation.DSMT4">
                  <p:embed/>
                </p:oleObj>
              </mc:Choice>
              <mc:Fallback>
                <p:oleObj name="Equation" r:id="rId11" imgW="17748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553200" y="4045387"/>
                        <a:ext cx="266220" cy="380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A824CB84-F37B-43AA-A66F-C9B0E694361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1230458"/>
              </p:ext>
            </p:extLst>
          </p:nvPr>
        </p:nvGraphicFramePr>
        <p:xfrm>
          <a:off x="6121398" y="5549017"/>
          <a:ext cx="304560" cy="36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27" name="Equation" r:id="rId13" imgW="203040" imgH="241200" progId="Equation.DSMT4">
                  <p:embed/>
                </p:oleObj>
              </mc:Choice>
              <mc:Fallback>
                <p:oleObj name="Equation" r:id="rId13" imgW="20304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6121398" y="5549017"/>
                        <a:ext cx="304560" cy="361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563008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0BB0A-42EE-465B-BD29-C594AEDF0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685800"/>
            <a:ext cx="8458664" cy="1065213"/>
          </a:xfrm>
        </p:spPr>
        <p:txBody>
          <a:bodyPr/>
          <a:lstStyle/>
          <a:p>
            <a:r>
              <a:rPr lang="en-US" sz="2800" dirty="0"/>
              <a:t>Co-BF in </a:t>
            </a:r>
            <a:r>
              <a:rPr lang="en-US" sz="2800" dirty="0" err="1"/>
              <a:t>TGbn</a:t>
            </a:r>
            <a:r>
              <a:rPr lang="en-US" sz="2800" dirty="0"/>
              <a:t> </a:t>
            </a:r>
            <a:r>
              <a:rPr lang="en-IL" sz="2800" dirty="0"/>
              <a:t>–</a:t>
            </a:r>
            <a:r>
              <a:rPr lang="en-US" sz="2800" dirty="0"/>
              <a:t> Problem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6BEB5-2E7D-4F46-8BFD-7CB3A2AAB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06587"/>
            <a:ext cx="7924800" cy="4418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Co-BF is one of the potential AP Cooperation schemes for UHR/</a:t>
            </a:r>
            <a:r>
              <a:rPr lang="en-US" sz="2000" b="0" dirty="0" err="1">
                <a:solidFill>
                  <a:schemeClr val="tx1"/>
                </a:solidFill>
              </a:rPr>
              <a:t>TGbn</a:t>
            </a:r>
            <a:endParaRPr lang="en-US" sz="20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With Co-BF, each AP transmits (in MU-MIMO style) to its STAs, while placing a null on the other AP’s STAs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This scheme is relatively simple </a:t>
            </a:r>
            <a:r>
              <a:rPr lang="en-IL" sz="1600" dirty="0">
                <a:solidFill>
                  <a:schemeClr val="tx1"/>
                </a:solidFill>
              </a:rPr>
              <a:t>–</a:t>
            </a:r>
            <a:r>
              <a:rPr lang="en-US" sz="1600" dirty="0">
                <a:solidFill>
                  <a:schemeClr val="tx1"/>
                </a:solidFill>
              </a:rPr>
              <a:t> synchronization requirements are mild and no joint </a:t>
            </a:r>
            <a:r>
              <a:rPr lang="en-US" sz="1600" dirty="0" err="1">
                <a:solidFill>
                  <a:schemeClr val="tx1"/>
                </a:solidFill>
              </a:rPr>
              <a:t>precoder</a:t>
            </a:r>
            <a:r>
              <a:rPr lang="en-US" sz="1600" dirty="0">
                <a:solidFill>
                  <a:schemeClr val="tx1"/>
                </a:solidFill>
              </a:rPr>
              <a:t> computation is required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However, in the case of more Rx antennas than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streams, the method we discussed earlier collapses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What we discussed in previous slides will now apply</a:t>
            </a:r>
            <a:br>
              <a:rPr lang="en-US" sz="1600" dirty="0">
                <a:solidFill>
                  <a:schemeClr val="tx1"/>
                </a:solidFill>
              </a:rPr>
            </a:br>
            <a:r>
              <a:rPr lang="en-US" sz="1600" dirty="0">
                <a:solidFill>
                  <a:schemeClr val="tx1"/>
                </a:solidFill>
              </a:rPr>
              <a:t>to each AP separately </a:t>
            </a:r>
            <a:r>
              <a:rPr lang="en-IL" sz="1600" dirty="0">
                <a:solidFill>
                  <a:schemeClr val="tx1"/>
                </a:solidFill>
              </a:rPr>
              <a:t>–</a:t>
            </a:r>
            <a:r>
              <a:rPr lang="en-US" sz="1600" dirty="0">
                <a:solidFill>
                  <a:schemeClr val="tx1"/>
                </a:solidFill>
              </a:rPr>
              <a:t> the MUI would be modulated</a:t>
            </a:r>
            <a:br>
              <a:rPr lang="en-US" sz="1600" dirty="0">
                <a:solidFill>
                  <a:schemeClr val="tx1"/>
                </a:solidFill>
              </a:rPr>
            </a:br>
            <a:r>
              <a:rPr lang="en-US" sz="1600" dirty="0">
                <a:solidFill>
                  <a:schemeClr val="tx1"/>
                </a:solidFill>
              </a:rPr>
              <a:t>over one vector for each AP</a:t>
            </a:r>
            <a:endParaRPr lang="en-US" sz="16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For example, with 2 APs, the MUI would be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modulated over 2 vectors, so MVDR (with a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single </a:t>
            </a:r>
            <a:r>
              <a:rPr lang="en-US" sz="2000" b="0" dirty="0" err="1">
                <a:solidFill>
                  <a:schemeClr val="tx1"/>
                </a:solidFill>
              </a:rPr>
              <a:t>DoF</a:t>
            </a:r>
            <a:r>
              <a:rPr lang="en-US" sz="2000" b="0" dirty="0">
                <a:solidFill>
                  <a:schemeClr val="tx1"/>
                </a:solidFill>
              </a:rPr>
              <a:t>) will fail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So adding more Rx antennas will not solve the problem</a:t>
            </a:r>
            <a:endParaRPr lang="en-US" sz="1600" b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DBA8CB-C1DE-410B-90F3-6F280C9510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2402B3-3514-4CFE-931D-2D3DC6CF69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Doron Ezri et al, Huawei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7000" y="3810000"/>
            <a:ext cx="2440276" cy="2424832"/>
          </a:xfrm>
          <a:prstGeom prst="rect">
            <a:avLst/>
          </a:prstGeom>
        </p:spPr>
      </p:pic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2302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0BB0A-42EE-465B-BD29-C594AEDF0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685800"/>
            <a:ext cx="8458664" cy="1065213"/>
          </a:xfrm>
        </p:spPr>
        <p:txBody>
          <a:bodyPr/>
          <a:lstStyle/>
          <a:p>
            <a:r>
              <a:rPr lang="en-US" sz="2800" dirty="0"/>
              <a:t>Co-BF in </a:t>
            </a:r>
            <a:r>
              <a:rPr lang="en-US" sz="2800" dirty="0" err="1"/>
              <a:t>TGbn</a:t>
            </a:r>
            <a:r>
              <a:rPr lang="en-US" sz="2800" dirty="0"/>
              <a:t> </a:t>
            </a:r>
            <a:r>
              <a:rPr lang="en-IL" sz="2800" dirty="0"/>
              <a:t>–</a:t>
            </a:r>
            <a:r>
              <a:rPr lang="en-US" sz="2800" dirty="0"/>
              <a:t> Problem Statement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6BEB5-2E7D-4F46-8BFD-7CB3A2AAB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06587"/>
            <a:ext cx="7924800" cy="4418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The total collapse is evident from the figure below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We see that when the number of Rx antennas at the STA side is larger than the number of SS, the performance collapses</a:t>
            </a:r>
            <a:endParaRPr lang="en-US" sz="16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600" b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DBA8CB-C1DE-410B-90F3-6F280C9510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2402B3-3514-4CFE-931D-2D3DC6CF69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Doron Ezri et al, Huawei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7000" y="3810000"/>
            <a:ext cx="2440276" cy="242483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7494" y="2816828"/>
            <a:ext cx="5257800" cy="3658585"/>
          </a:xfrm>
          <a:prstGeom prst="rect">
            <a:avLst/>
          </a:prstGeom>
        </p:spPr>
      </p:pic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1505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0BB0A-42EE-465B-BD29-C594AEDF0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685800"/>
            <a:ext cx="8458664" cy="1065213"/>
          </a:xfrm>
        </p:spPr>
        <p:txBody>
          <a:bodyPr/>
          <a:lstStyle/>
          <a:p>
            <a:r>
              <a:rPr lang="en-US" sz="2800" dirty="0"/>
              <a:t>Co-BF in </a:t>
            </a:r>
            <a:r>
              <a:rPr lang="en-US" sz="2800" dirty="0" err="1"/>
              <a:t>TGbn</a:t>
            </a:r>
            <a:r>
              <a:rPr lang="en-US" sz="2800" dirty="0"/>
              <a:t> </a:t>
            </a:r>
            <a:r>
              <a:rPr lang="en-IL" sz="2800" dirty="0"/>
              <a:t>–</a:t>
            </a:r>
            <a:r>
              <a:rPr lang="en-US" sz="2800" dirty="0"/>
              <a:t> Naïve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6BEB5-2E7D-4F46-8BFD-7CB3A2AAB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06587"/>
            <a:ext cx="7924800" cy="4418013"/>
          </a:xfrm>
        </p:spPr>
        <p:txBody>
          <a:bodyPr/>
          <a:lstStyle/>
          <a:p>
            <a:pPr marL="285750"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cs typeface="+mn-cs"/>
              </a:rPr>
              <a:t>Assume (naively) all APs know all channels</a:t>
            </a:r>
          </a:p>
          <a:p>
            <a:pPr marL="285750"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cs typeface="+mn-cs"/>
              </a:rPr>
              <a:t>AP #1 knows that in order to mitigate the MUI of AP #1, STA #1 will project onto the null-space basis of      which is</a:t>
            </a:r>
          </a:p>
          <a:p>
            <a:pPr marL="285750"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cs typeface="+mn-cs"/>
              </a:rPr>
              <a:t>Thus, the interference from AP #2 to STA #1 takes the form</a:t>
            </a:r>
          </a:p>
          <a:p>
            <a:pPr marL="285750" lvl="1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  <a:cs typeface="+mn-cs"/>
            </a:endParaRPr>
          </a:p>
          <a:p>
            <a:pPr marL="285750"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cs typeface="+mn-cs"/>
              </a:rPr>
              <a:t>The key point here is that if we make sure</a:t>
            </a:r>
            <a:br>
              <a:rPr lang="en-US" dirty="0">
                <a:solidFill>
                  <a:schemeClr val="tx1"/>
                </a:solidFill>
                <a:cs typeface="+mn-cs"/>
              </a:rPr>
            </a:br>
            <a:r>
              <a:rPr lang="en-US" dirty="0">
                <a:solidFill>
                  <a:schemeClr val="tx1"/>
                </a:solidFill>
                <a:cs typeface="+mn-cs"/>
              </a:rPr>
              <a:t>      and       are in the null-space of the</a:t>
            </a:r>
            <a:br>
              <a:rPr lang="en-US" dirty="0">
                <a:solidFill>
                  <a:schemeClr val="tx1"/>
                </a:solidFill>
                <a:cs typeface="+mn-cs"/>
              </a:rPr>
            </a:br>
            <a:r>
              <a:rPr lang="en-US" dirty="0">
                <a:solidFill>
                  <a:schemeClr val="tx1"/>
                </a:solidFill>
                <a:cs typeface="+mn-cs"/>
              </a:rPr>
              <a:t>2x8 matrix           , then we have zero MUI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DBA8CB-C1DE-410B-90F3-6F280C9510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2402B3-3514-4CFE-931D-2D3DC6CF69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Doron Ezri et al, Huawei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944064" y="3425175"/>
            <a:ext cx="2895600" cy="2887182"/>
          </a:xfrm>
          <a:prstGeom prst="rect">
            <a:avLst/>
          </a:prstGeom>
        </p:spPr>
      </p:pic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5319569"/>
              </p:ext>
            </p:extLst>
          </p:nvPr>
        </p:nvGraphicFramePr>
        <p:xfrm>
          <a:off x="4715043" y="2605653"/>
          <a:ext cx="265405" cy="3618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94" name="Equation" r:id="rId4" imgW="177480" imgH="241200" progId="Equation.DSMT4">
                  <p:embed/>
                </p:oleObj>
              </mc:Choice>
              <mc:Fallback>
                <p:oleObj name="Equation" r:id="rId4" imgW="177480" imgH="24120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715043" y="2605653"/>
                        <a:ext cx="265405" cy="36180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3236452"/>
              </p:ext>
            </p:extLst>
          </p:nvPr>
        </p:nvGraphicFramePr>
        <p:xfrm>
          <a:off x="5900934" y="2614429"/>
          <a:ext cx="285548" cy="3616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95" name="Equation" r:id="rId6" imgW="190440" imgH="241200" progId="Equation.DSMT4">
                  <p:embed/>
                </p:oleObj>
              </mc:Choice>
              <mc:Fallback>
                <p:oleObj name="Equation" r:id="rId6" imgW="190440" imgH="241200" progId="Equation.DSMT4">
                  <p:embed/>
                  <p:pic>
                    <p:nvPicPr>
                      <p:cNvPr id="12" name="Object 1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900934" y="2614429"/>
                        <a:ext cx="285548" cy="3616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8322512"/>
              </p:ext>
            </p:extLst>
          </p:nvPr>
        </p:nvGraphicFramePr>
        <p:xfrm>
          <a:off x="1983009" y="3301225"/>
          <a:ext cx="2075489" cy="3994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96" name="Equation" r:id="rId8" imgW="1384200" imgH="266400" progId="Equation.DSMT4">
                  <p:embed/>
                </p:oleObj>
              </mc:Choice>
              <mc:Fallback>
                <p:oleObj name="Equation" r:id="rId8" imgW="1384200" imgH="266400" progId="Equation.DSMT4">
                  <p:embed/>
                  <p:pic>
                    <p:nvPicPr>
                      <p:cNvPr id="13" name="Object 12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983009" y="3301225"/>
                        <a:ext cx="2075489" cy="3994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7768085"/>
              </p:ext>
            </p:extLst>
          </p:nvPr>
        </p:nvGraphicFramePr>
        <p:xfrm>
          <a:off x="1033730" y="4033704"/>
          <a:ext cx="361659" cy="3427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97" name="Equation" r:id="rId10" imgW="241200" imgH="228600" progId="Equation.DSMT4">
                  <p:embed/>
                </p:oleObj>
              </mc:Choice>
              <mc:Fallback>
                <p:oleObj name="Equation" r:id="rId10" imgW="241200" imgH="228600" progId="Equation.DSMT4">
                  <p:embed/>
                  <p:pic>
                    <p:nvPicPr>
                      <p:cNvPr id="14" name="Object 13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033730" y="4033704"/>
                        <a:ext cx="361659" cy="3427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3044574"/>
              </p:ext>
            </p:extLst>
          </p:nvPr>
        </p:nvGraphicFramePr>
        <p:xfrm>
          <a:off x="1853936" y="4046087"/>
          <a:ext cx="361659" cy="3427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98" name="Equation" r:id="rId12" imgW="241200" imgH="228600" progId="Equation.DSMT4">
                  <p:embed/>
                </p:oleObj>
              </mc:Choice>
              <mc:Fallback>
                <p:oleObj name="Equation" r:id="rId12" imgW="241200" imgH="228600" progId="Equation.DSMT4">
                  <p:embed/>
                  <p:pic>
                    <p:nvPicPr>
                      <p:cNvPr id="15" name="Object 14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853936" y="4046087"/>
                        <a:ext cx="361659" cy="3427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484840"/>
              </p:ext>
            </p:extLst>
          </p:nvPr>
        </p:nvGraphicFramePr>
        <p:xfrm>
          <a:off x="2215595" y="4293078"/>
          <a:ext cx="685532" cy="3994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99" name="Equation" r:id="rId14" imgW="457200" imgH="266400" progId="Equation.DSMT4">
                  <p:embed/>
                </p:oleObj>
              </mc:Choice>
              <mc:Fallback>
                <p:oleObj name="Equation" r:id="rId14" imgW="457200" imgH="266400" progId="Equation.DSMT4">
                  <p:embed/>
                  <p:pic>
                    <p:nvPicPr>
                      <p:cNvPr id="16" name="Object 15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2215595" y="4293078"/>
                        <a:ext cx="685532" cy="3994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42657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0BB0A-42EE-465B-BD29-C594AEDF0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685800"/>
            <a:ext cx="8458664" cy="1065213"/>
          </a:xfrm>
        </p:spPr>
        <p:txBody>
          <a:bodyPr/>
          <a:lstStyle/>
          <a:p>
            <a:r>
              <a:rPr lang="en-US" sz="2800" dirty="0"/>
              <a:t>Co-BF in </a:t>
            </a:r>
            <a:r>
              <a:rPr lang="en-US" sz="2800" dirty="0" err="1"/>
              <a:t>TGbn</a:t>
            </a:r>
            <a:r>
              <a:rPr lang="en-US" sz="2800" dirty="0"/>
              <a:t> </a:t>
            </a:r>
            <a:r>
              <a:rPr lang="en-IL" sz="2800" dirty="0"/>
              <a:t>–</a:t>
            </a:r>
            <a:r>
              <a:rPr lang="en-US" sz="2800" dirty="0"/>
              <a:t> Potential (Practical Feedback)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6BEB5-2E7D-4F46-8BFD-7CB3A2AAB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06587"/>
            <a:ext cx="7924800" cy="4418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Let us consider the following, slightly different process: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STA #1 computes the feedback to AP #1 as usual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STA #1 knows that in order to mitigate the MUI of AP #1, it will project onto the null-space basis of         which is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The interference from AP #2 to STA #1 again takes the form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b="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And just like in the previous slide, the key point</a:t>
            </a:r>
            <a:br>
              <a:rPr lang="en-US" sz="1600" b="0" dirty="0">
                <a:solidFill>
                  <a:schemeClr val="tx1"/>
                </a:solidFill>
              </a:rPr>
            </a:br>
            <a:r>
              <a:rPr lang="en-US" sz="1600" b="0" dirty="0">
                <a:solidFill>
                  <a:schemeClr val="tx1"/>
                </a:solidFill>
              </a:rPr>
              <a:t>here is that if we make sure           and           are</a:t>
            </a:r>
            <a:br>
              <a:rPr lang="en-US" sz="1600" b="0" dirty="0">
                <a:solidFill>
                  <a:schemeClr val="tx1"/>
                </a:solidFill>
              </a:rPr>
            </a:br>
            <a:r>
              <a:rPr lang="en-US" sz="1600" b="0" dirty="0">
                <a:solidFill>
                  <a:schemeClr val="tx1"/>
                </a:solidFill>
              </a:rPr>
              <a:t>in the null-space of the 2x8 matrix</a:t>
            </a:r>
            <a:r>
              <a:rPr lang="en-US" sz="1600" dirty="0">
                <a:solidFill>
                  <a:schemeClr val="tx1"/>
                </a:solidFill>
              </a:rPr>
              <a:t>             </a:t>
            </a:r>
            <a:r>
              <a:rPr lang="en-US" sz="1600" b="0" dirty="0">
                <a:solidFill>
                  <a:schemeClr val="tx1"/>
                </a:solidFill>
              </a:rPr>
              <a:t>, then</a:t>
            </a:r>
            <a:br>
              <a:rPr lang="en-US" sz="1600" b="0" dirty="0">
                <a:solidFill>
                  <a:schemeClr val="tx1"/>
                </a:solidFill>
              </a:rPr>
            </a:br>
            <a:r>
              <a:rPr lang="en-US" sz="1600" b="0" dirty="0">
                <a:solidFill>
                  <a:schemeClr val="tx1"/>
                </a:solidFill>
              </a:rPr>
              <a:t>we have zero MUI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DBA8CB-C1DE-410B-90F3-6F280C9510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2402B3-3514-4CFE-931D-2D3DC6CF69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Doron Ezri et al, Huawei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944064" y="3425175"/>
            <a:ext cx="2895600" cy="2887182"/>
          </a:xfrm>
          <a:prstGeom prst="rect">
            <a:avLst/>
          </a:prstGeom>
        </p:spPr>
      </p:pic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4202763"/>
              </p:ext>
            </p:extLst>
          </p:nvPr>
        </p:nvGraphicFramePr>
        <p:xfrm>
          <a:off x="3168963" y="2831890"/>
          <a:ext cx="265405" cy="3618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28" name="Equation" r:id="rId4" imgW="177480" imgH="241200" progId="Equation.DSMT4">
                  <p:embed/>
                </p:oleObj>
              </mc:Choice>
              <mc:Fallback>
                <p:oleObj name="Equation" r:id="rId4" imgW="177480" imgH="24120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168963" y="2831890"/>
                        <a:ext cx="265405" cy="36180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1763702"/>
              </p:ext>
            </p:extLst>
          </p:nvPr>
        </p:nvGraphicFramePr>
        <p:xfrm>
          <a:off x="4196076" y="2832040"/>
          <a:ext cx="285548" cy="3616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29" name="Equation" r:id="rId6" imgW="190440" imgH="241200" progId="Equation.DSMT4">
                  <p:embed/>
                </p:oleObj>
              </mc:Choice>
              <mc:Fallback>
                <p:oleObj name="Equation" r:id="rId6" imgW="190440" imgH="241200" progId="Equation.DSMT4">
                  <p:embed/>
                  <p:pic>
                    <p:nvPicPr>
                      <p:cNvPr id="12" name="Object 1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196076" y="2832040"/>
                        <a:ext cx="285548" cy="3616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0158304"/>
              </p:ext>
            </p:extLst>
          </p:nvPr>
        </p:nvGraphicFramePr>
        <p:xfrm>
          <a:off x="2533817" y="3496434"/>
          <a:ext cx="2075489" cy="3994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30" name="Equation" r:id="rId8" imgW="1384200" imgH="266400" progId="Equation.DSMT4">
                  <p:embed/>
                </p:oleObj>
              </mc:Choice>
              <mc:Fallback>
                <p:oleObj name="Equation" r:id="rId8" imgW="1384200" imgH="266400" progId="Equation.DSMT4">
                  <p:embed/>
                  <p:pic>
                    <p:nvPicPr>
                      <p:cNvPr id="13" name="Object 12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533817" y="3496434"/>
                        <a:ext cx="2075489" cy="3994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734503"/>
              </p:ext>
            </p:extLst>
          </p:nvPr>
        </p:nvGraphicFramePr>
        <p:xfrm>
          <a:off x="3866047" y="4303556"/>
          <a:ext cx="361659" cy="3427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31" name="Equation" r:id="rId10" imgW="241200" imgH="228600" progId="Equation.DSMT4">
                  <p:embed/>
                </p:oleObj>
              </mc:Choice>
              <mc:Fallback>
                <p:oleObj name="Equation" r:id="rId10" imgW="241200" imgH="228600" progId="Equation.DSMT4">
                  <p:embed/>
                  <p:pic>
                    <p:nvPicPr>
                      <p:cNvPr id="14" name="Object 13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3866047" y="4303556"/>
                        <a:ext cx="361659" cy="3427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7089410"/>
              </p:ext>
            </p:extLst>
          </p:nvPr>
        </p:nvGraphicFramePr>
        <p:xfrm>
          <a:off x="4692795" y="4303556"/>
          <a:ext cx="361659" cy="3427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32" name="Equation" r:id="rId12" imgW="241200" imgH="228600" progId="Equation.DSMT4">
                  <p:embed/>
                </p:oleObj>
              </mc:Choice>
              <mc:Fallback>
                <p:oleObj name="Equation" r:id="rId12" imgW="241200" imgH="228600" progId="Equation.DSMT4">
                  <p:embed/>
                  <p:pic>
                    <p:nvPicPr>
                      <p:cNvPr id="15" name="Object 14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4692795" y="4303556"/>
                        <a:ext cx="361659" cy="3427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713084"/>
              </p:ext>
            </p:extLst>
          </p:nvPr>
        </p:nvGraphicFramePr>
        <p:xfrm>
          <a:off x="4324151" y="4519699"/>
          <a:ext cx="685532" cy="3994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33" name="Equation" r:id="rId14" imgW="457200" imgH="266400" progId="Equation.DSMT4">
                  <p:embed/>
                </p:oleObj>
              </mc:Choice>
              <mc:Fallback>
                <p:oleObj name="Equation" r:id="rId14" imgW="457200" imgH="266400" progId="Equation.DSMT4">
                  <p:embed/>
                  <p:pic>
                    <p:nvPicPr>
                      <p:cNvPr id="16" name="Object 15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4324151" y="4519699"/>
                        <a:ext cx="685532" cy="3994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35592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0BB0A-42EE-465B-BD29-C594AEDF0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685800"/>
            <a:ext cx="8458664" cy="1065213"/>
          </a:xfrm>
        </p:spPr>
        <p:txBody>
          <a:bodyPr/>
          <a:lstStyle/>
          <a:p>
            <a:r>
              <a:rPr lang="en-US" sz="2800" dirty="0"/>
              <a:t>Co-BF in </a:t>
            </a:r>
            <a:r>
              <a:rPr lang="en-US" sz="2800" dirty="0" err="1"/>
              <a:t>TGbn</a:t>
            </a:r>
            <a:r>
              <a:rPr lang="en-US" sz="2800" dirty="0"/>
              <a:t> </a:t>
            </a:r>
            <a:r>
              <a:rPr lang="en-IL" sz="2800" dirty="0"/>
              <a:t>–</a:t>
            </a:r>
            <a:r>
              <a:rPr lang="en-US" sz="2800" dirty="0"/>
              <a:t> Potential (Practical Feedback)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6BEB5-2E7D-4F46-8BFD-7CB3A2AAB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06587"/>
            <a:ext cx="7924800" cy="4418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So specifically for AP #2 we can think about the following: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STA #1 computes the SVD of                (instead of            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STA #1 feedbacks (the conjugate of) the (2) vectors          computed in the previou</a:t>
            </a:r>
            <a:r>
              <a:rPr lang="en-US" sz="1600" dirty="0">
                <a:solidFill>
                  <a:schemeClr val="tx1"/>
                </a:solidFill>
              </a:rPr>
              <a:t>s step </a:t>
            </a:r>
            <a:r>
              <a:rPr lang="en-US" sz="1600" b="0" dirty="0">
                <a:solidFill>
                  <a:schemeClr val="tx1"/>
                </a:solidFill>
              </a:rPr>
              <a:t>(this reuses the existing feedback format)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AP #2 computes the </a:t>
            </a:r>
            <a:r>
              <a:rPr lang="en-US" sz="1600" dirty="0" err="1">
                <a:solidFill>
                  <a:schemeClr val="tx1"/>
                </a:solidFill>
              </a:rPr>
              <a:t>precoders</a:t>
            </a:r>
            <a:r>
              <a:rPr lang="en-US" sz="1600" dirty="0">
                <a:solidFill>
                  <a:schemeClr val="tx1"/>
                </a:solidFill>
              </a:rPr>
              <a:t> as usual (based</a:t>
            </a:r>
            <a:br>
              <a:rPr lang="en-US" sz="1600" dirty="0">
                <a:solidFill>
                  <a:schemeClr val="tx1"/>
                </a:solidFill>
              </a:rPr>
            </a:br>
            <a:r>
              <a:rPr lang="en-US" sz="1600" dirty="0">
                <a:solidFill>
                  <a:schemeClr val="tx1"/>
                </a:solidFill>
              </a:rPr>
              <a:t>on the feedback         ), such that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b="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600" b="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But there are more aspects to consider, 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including transmission of a lower rank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(using fewer streams than fed-back); this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is discussed in the next slide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DBA8CB-C1DE-410B-90F3-6F280C9510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2402B3-3514-4CFE-931D-2D3DC6CF69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Doron Ezri et al, Huawei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910551" y="3479409"/>
            <a:ext cx="2929113" cy="2920598"/>
          </a:xfrm>
          <a:prstGeom prst="rect">
            <a:avLst/>
          </a:prstGeom>
        </p:spPr>
      </p:pic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1508462"/>
              </p:ext>
            </p:extLst>
          </p:nvPr>
        </p:nvGraphicFramePr>
        <p:xfrm>
          <a:off x="4036895" y="2260948"/>
          <a:ext cx="685532" cy="3994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55" name="Equation" r:id="rId4" imgW="457200" imgH="266400" progId="Equation.DSMT4">
                  <p:embed/>
                </p:oleObj>
              </mc:Choice>
              <mc:Fallback>
                <p:oleObj name="Equation" r:id="rId4" imgW="457200" imgH="266400" progId="Equation.DSMT4">
                  <p:embed/>
                  <p:pic>
                    <p:nvPicPr>
                      <p:cNvPr id="19" name="Object 18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036895" y="2260948"/>
                        <a:ext cx="685532" cy="3994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0224221"/>
              </p:ext>
            </p:extLst>
          </p:nvPr>
        </p:nvGraphicFramePr>
        <p:xfrm>
          <a:off x="5825261" y="2566783"/>
          <a:ext cx="399444" cy="3994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56" name="Equation" r:id="rId6" imgW="266400" imgH="266400" progId="Equation.DSMT4">
                  <p:embed/>
                </p:oleObj>
              </mc:Choice>
              <mc:Fallback>
                <p:oleObj name="Equation" r:id="rId6" imgW="266400" imgH="266400" progId="Equation.DSMT4">
                  <p:embed/>
                  <p:pic>
                    <p:nvPicPr>
                      <p:cNvPr id="21" name="Object 20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825261" y="2566783"/>
                        <a:ext cx="399444" cy="3994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3281984"/>
              </p:ext>
            </p:extLst>
          </p:nvPr>
        </p:nvGraphicFramePr>
        <p:xfrm>
          <a:off x="2286000" y="3810000"/>
          <a:ext cx="2189163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57" name="Equation" r:id="rId8" imgW="1460160" imgH="634680" progId="Equation.DSMT4">
                  <p:embed/>
                </p:oleObj>
              </mc:Choice>
              <mc:Fallback>
                <p:oleObj name="Equation" r:id="rId8" imgW="1460160" imgH="634680" progId="Equation.DSMT4">
                  <p:embed/>
                  <p:pic>
                    <p:nvPicPr>
                      <p:cNvPr id="22" name="Object 21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286000" y="3810000"/>
                        <a:ext cx="2189163" cy="952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0754383"/>
              </p:ext>
            </p:extLst>
          </p:nvPr>
        </p:nvGraphicFramePr>
        <p:xfrm>
          <a:off x="5795391" y="2279770"/>
          <a:ext cx="437940" cy="36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58" name="Equation" r:id="rId10" imgW="291960" imgH="241200" progId="Equation.DSMT4">
                  <p:embed/>
                </p:oleObj>
              </mc:Choice>
              <mc:Fallback>
                <p:oleObj name="Equation" r:id="rId10" imgW="291960" imgH="241200" progId="Equation.DSMT4">
                  <p:embed/>
                  <p:pic>
                    <p:nvPicPr>
                      <p:cNvPr id="2" name="Object 1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5795391" y="2279770"/>
                        <a:ext cx="437940" cy="361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8267644"/>
              </p:ext>
            </p:extLst>
          </p:nvPr>
        </p:nvGraphicFramePr>
        <p:xfrm>
          <a:off x="2852398" y="3358647"/>
          <a:ext cx="399444" cy="3994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59" name="Equation" r:id="rId6" imgW="266400" imgH="266400" progId="Equation.DSMT4">
                  <p:embed/>
                </p:oleObj>
              </mc:Choice>
              <mc:Fallback>
                <p:oleObj name="Equation" r:id="rId6" imgW="266400" imgH="266400" progId="Equation.DSMT4">
                  <p:embed/>
                  <p:pic>
                    <p:nvPicPr>
                      <p:cNvPr id="18" name="Object 17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852398" y="3358647"/>
                        <a:ext cx="399444" cy="3994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4748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0BB0A-42EE-465B-BD29-C594AEDF0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685800"/>
            <a:ext cx="8458664" cy="1065213"/>
          </a:xfrm>
        </p:spPr>
        <p:txBody>
          <a:bodyPr/>
          <a:lstStyle/>
          <a:p>
            <a:r>
              <a:rPr lang="en-US" sz="2800" dirty="0"/>
              <a:t>Co-BF in </a:t>
            </a:r>
            <a:r>
              <a:rPr lang="en-US" sz="2800" dirty="0" err="1"/>
              <a:t>TGbn</a:t>
            </a:r>
            <a:r>
              <a:rPr lang="en-US" sz="2800" dirty="0"/>
              <a:t> </a:t>
            </a:r>
            <a:r>
              <a:rPr lang="en-IL" sz="2800" dirty="0"/>
              <a:t>–</a:t>
            </a:r>
            <a:r>
              <a:rPr lang="en-US" sz="2800" dirty="0"/>
              <a:t> Potential (Practical Feedback)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6BEB5-2E7D-4F46-8BFD-7CB3A2AAB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06587"/>
            <a:ext cx="7924800" cy="4418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In order to accommodate lower rank and reduce the complexity, we consider the following: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STA #1 computes the orthonormal basis of (the row space of)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This can be carried out using, for example, QR decomposition or Gram-Schmidt which require lower complexity than an SVD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STA #1 feedbacks the (conjugate of) the (2)</a:t>
            </a:r>
            <a:br>
              <a:rPr lang="en-US" sz="1600" dirty="0">
                <a:solidFill>
                  <a:schemeClr val="tx1"/>
                </a:solidFill>
              </a:rPr>
            </a:br>
            <a:r>
              <a:rPr lang="en-US" sz="1600" dirty="0">
                <a:solidFill>
                  <a:schemeClr val="tx1"/>
                </a:solidFill>
              </a:rPr>
              <a:t>vectors of the basis of                to AP #2,</a:t>
            </a:r>
            <a:br>
              <a:rPr lang="en-US" sz="1600" dirty="0">
                <a:solidFill>
                  <a:schemeClr val="tx1"/>
                </a:solidFill>
              </a:rPr>
            </a:br>
            <a:r>
              <a:rPr lang="en-US" sz="1600" dirty="0">
                <a:solidFill>
                  <a:schemeClr val="tx1"/>
                </a:solidFill>
              </a:rPr>
              <a:t>denoted           (same format)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AP #2 computes the precoders as usual (based</a:t>
            </a:r>
            <a:br>
              <a:rPr lang="en-US" sz="1600" dirty="0">
                <a:solidFill>
                  <a:schemeClr val="tx1"/>
                </a:solidFill>
              </a:rPr>
            </a:br>
            <a:r>
              <a:rPr lang="en-US" sz="1600" dirty="0">
                <a:solidFill>
                  <a:schemeClr val="tx1"/>
                </a:solidFill>
              </a:rPr>
              <a:t>on the new feedback), such that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b="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cs typeface="+mn-cs"/>
              </a:rPr>
              <a:t>This approach can be </a:t>
            </a:r>
            <a:r>
              <a:rPr lang="en-US">
                <a:solidFill>
                  <a:schemeClr val="tx1"/>
                </a:solidFill>
                <a:cs typeface="+mn-cs"/>
              </a:rPr>
              <a:t>easily extended</a:t>
            </a:r>
            <a:br>
              <a:rPr lang="en-US">
                <a:solidFill>
                  <a:schemeClr val="tx1"/>
                </a:solidFill>
                <a:cs typeface="+mn-cs"/>
              </a:rPr>
            </a:br>
            <a:r>
              <a:rPr lang="en-US">
                <a:solidFill>
                  <a:schemeClr val="tx1"/>
                </a:solidFill>
                <a:cs typeface="+mn-cs"/>
              </a:rPr>
              <a:t>to </a:t>
            </a:r>
            <a:r>
              <a:rPr lang="en-US" dirty="0">
                <a:solidFill>
                  <a:schemeClr val="tx1"/>
                </a:solidFill>
                <a:cs typeface="+mn-cs"/>
              </a:rPr>
              <a:t>3 </a:t>
            </a:r>
            <a:r>
              <a:rPr lang="en-US">
                <a:solidFill>
                  <a:schemeClr val="tx1"/>
                </a:solidFill>
                <a:cs typeface="+mn-cs"/>
              </a:rPr>
              <a:t>or more </a:t>
            </a:r>
            <a:r>
              <a:rPr lang="en-US" dirty="0">
                <a:solidFill>
                  <a:schemeClr val="tx1"/>
                </a:solidFill>
                <a:cs typeface="+mn-cs"/>
              </a:rPr>
              <a:t>APs</a:t>
            </a:r>
          </a:p>
          <a:p>
            <a:pPr marL="457200" lvl="1" indent="0"/>
            <a:endParaRPr lang="en-US" sz="1600" b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DBA8CB-C1DE-410B-90F3-6F280C9510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2402B3-3514-4CFE-931D-2D3DC6CF69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Doron Ezri et al, Huawei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910551" y="3479409"/>
            <a:ext cx="2929113" cy="2920598"/>
          </a:xfrm>
          <a:prstGeom prst="rect">
            <a:avLst/>
          </a:prstGeom>
        </p:spPr>
      </p:pic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8071563"/>
              </p:ext>
            </p:extLst>
          </p:nvPr>
        </p:nvGraphicFramePr>
        <p:xfrm>
          <a:off x="6607312" y="2536498"/>
          <a:ext cx="685532" cy="3994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2" name="Equation" r:id="rId4" imgW="457200" imgH="266400" progId="Equation.DSMT4">
                  <p:embed/>
                </p:oleObj>
              </mc:Choice>
              <mc:Fallback>
                <p:oleObj name="Equation" r:id="rId4" imgW="457200" imgH="266400" progId="Equation.DSMT4">
                  <p:embed/>
                  <p:pic>
                    <p:nvPicPr>
                      <p:cNvPr id="17" name="Object 16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607312" y="2536498"/>
                        <a:ext cx="685532" cy="3994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8973383"/>
              </p:ext>
            </p:extLst>
          </p:nvPr>
        </p:nvGraphicFramePr>
        <p:xfrm>
          <a:off x="1468555" y="4753932"/>
          <a:ext cx="1979613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3" name="Equation" r:id="rId6" imgW="1320480" imgH="304560" progId="Equation.DSMT4">
                  <p:embed/>
                </p:oleObj>
              </mc:Choice>
              <mc:Fallback>
                <p:oleObj name="Equation" r:id="rId6" imgW="1320480" imgH="304560" progId="Equation.DSMT4">
                  <p:embed/>
                  <p:pic>
                    <p:nvPicPr>
                      <p:cNvPr id="19" name="Object 18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468555" y="4753932"/>
                        <a:ext cx="1979613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0868153"/>
              </p:ext>
            </p:extLst>
          </p:nvPr>
        </p:nvGraphicFramePr>
        <p:xfrm>
          <a:off x="2258640" y="3915871"/>
          <a:ext cx="399444" cy="3994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4" name="Equation" r:id="rId8" imgW="266400" imgH="266400" progId="Equation.DSMT4">
                  <p:embed/>
                </p:oleObj>
              </mc:Choice>
              <mc:Fallback>
                <p:oleObj name="Equation" r:id="rId8" imgW="266400" imgH="266400" progId="Equation.DSMT4">
                  <p:embed/>
                  <p:pic>
                    <p:nvPicPr>
                      <p:cNvPr id="13" name="Object 12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258640" y="3915871"/>
                        <a:ext cx="399444" cy="3994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28380978-9828-4CB5-9EC8-9709F5987F4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2326241"/>
              </p:ext>
            </p:extLst>
          </p:nvPr>
        </p:nvGraphicFramePr>
        <p:xfrm>
          <a:off x="3398510" y="3662362"/>
          <a:ext cx="685532" cy="3994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5" name="Equation" r:id="rId4" imgW="457200" imgH="266400" progId="Equation.DSMT4">
                  <p:embed/>
                </p:oleObj>
              </mc:Choice>
              <mc:Fallback>
                <p:oleObj name="Equation" r:id="rId4" imgW="457200" imgH="266400" progId="Equation.DSMT4">
                  <p:embed/>
                  <p:pic>
                    <p:nvPicPr>
                      <p:cNvPr id="17" name="Object 16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398510" y="3662362"/>
                        <a:ext cx="685532" cy="3994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546979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0BB0A-42EE-465B-BD29-C594AEDF0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685800"/>
            <a:ext cx="8458664" cy="1065213"/>
          </a:xfrm>
        </p:spPr>
        <p:txBody>
          <a:bodyPr/>
          <a:lstStyle/>
          <a:p>
            <a:r>
              <a:rPr lang="en-US" sz="2800" dirty="0"/>
              <a:t>Co-BF in </a:t>
            </a:r>
            <a:r>
              <a:rPr lang="en-US" sz="2800" dirty="0" err="1"/>
              <a:t>TGbn</a:t>
            </a:r>
            <a:r>
              <a:rPr lang="en-US" sz="2800" dirty="0"/>
              <a:t> </a:t>
            </a:r>
            <a:r>
              <a:rPr lang="en-IL" sz="2800" dirty="0"/>
              <a:t>–</a:t>
            </a:r>
            <a:r>
              <a:rPr lang="en-US" sz="2800" dirty="0"/>
              <a:t> Potential (Practical Feedback)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6BEB5-2E7D-4F46-8BFD-7CB3A2AAB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06587"/>
            <a:ext cx="7924800" cy="4418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The following figure compares the performance between the existing (per-AP/STA) feedback, denoted ‘regular’, and the approach described in the previous slides (#13-#16)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denoted ‘enhanced’</a:t>
            </a:r>
            <a:endParaRPr lang="en-US" sz="12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It is clear to see how the error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floor associated with the existing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feedback is solved using this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approach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DBA8CB-C1DE-410B-90F3-6F280C9510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2402B3-3514-4CFE-931D-2D3DC6CF69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Doron Ezri et al, Huawei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931134" y="2590800"/>
            <a:ext cx="5079516" cy="3836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06571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CE5DC-4881-498A-8DF7-94923D539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634C2-2345-4376-AE2D-1F843495B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8001000" cy="4113213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We explained how precoding is carried out today in MU-MIMO and how the precoder is designed for more Rx antennas than the number of streams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We showed how it is sufficient in MU-MIMO to feedback the singular vectors, and the AP can use any subset of these and still maintain zero MUI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This cannot be extended trivially to the case of Co-BF, as explained and shown in simulation results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We proposed a potential approach that completely solves this problem and maintains the existing feedback format</a:t>
            </a:r>
            <a:endParaRPr lang="en-US" sz="1600" b="0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48F914-EC99-419B-818D-2D32CC2AD1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5E7287-B94A-44CE-AD33-520C0AB5EC4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Doron Ezri et al,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20174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D632C-601A-4A94-BE59-470DF1046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275" y="609600"/>
            <a:ext cx="7770813" cy="1065213"/>
          </a:xfrm>
        </p:spPr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62CB8B-E68E-411E-B495-FF7C428921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275" y="1523999"/>
            <a:ext cx="7770813" cy="4211637"/>
          </a:xfrm>
        </p:spPr>
        <p:txBody>
          <a:bodyPr/>
          <a:lstStyle/>
          <a:p>
            <a:pPr marL="0" indent="0"/>
            <a:r>
              <a:rPr lang="en-US" sz="1800" dirty="0"/>
              <a:t>[1] 11-22/0766r1: Performance of C-BF and C-SR (Ron Porat et al)</a:t>
            </a: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F97BCA-45DD-4287-90E1-78F609E956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82AEE9-6CD3-4622-8834-6936F11145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Doron Ezri et al,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555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801290"/>
            <a:ext cx="7970837" cy="798910"/>
          </a:xfrm>
        </p:spPr>
        <p:txBody>
          <a:bodyPr/>
          <a:lstStyle/>
          <a:p>
            <a:r>
              <a:rPr lang="en-US" sz="2800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676400"/>
            <a:ext cx="8000999" cy="38088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Co-BF is one of the Multi-AP cooperation schemes being considered for UHR/</a:t>
            </a:r>
            <a:r>
              <a:rPr lang="en-US" sz="2000" b="0" dirty="0" err="1">
                <a:solidFill>
                  <a:schemeClr val="tx1"/>
                </a:solidFill>
              </a:rPr>
              <a:t>TGbn</a:t>
            </a:r>
            <a:endParaRPr lang="en-US" sz="20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Partial nulling in the context of Co-BF was discussed in [1]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In this contribution we discuss nulling in Co-BF in more detail, in particular how to cope with more Rx antennas than the number of streams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Doron Ezri et al, Huawei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122488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87203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D632C-601A-4A94-BE59-470DF1046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275" y="609600"/>
            <a:ext cx="7770813" cy="1065213"/>
          </a:xfrm>
        </p:spPr>
        <p:txBody>
          <a:bodyPr/>
          <a:lstStyle/>
          <a:p>
            <a:r>
              <a:rPr lang="en-US" dirty="0"/>
              <a:t>Appendix – MATLAB Code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62CB8B-E68E-411E-B495-FF7C428921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275" y="1523999"/>
            <a:ext cx="7770813" cy="4211637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1000" b="0" dirty="0">
                <a:solidFill>
                  <a:srgbClr val="00B050"/>
                </a:solidFill>
              </a:rPr>
              <a:t>% Two APs, each with 8 Tx antennas, and 4 STAs, each with 3 Rx antennas - we create all channels</a:t>
            </a:r>
          </a:p>
          <a:p>
            <a:pPr>
              <a:spcBef>
                <a:spcPts val="0"/>
              </a:spcBef>
            </a:pPr>
            <a:r>
              <a:rPr lang="en-US" sz="1000" b="0" dirty="0"/>
              <a:t>H_11 = 1/sqrt(2)*(</a:t>
            </a:r>
            <a:r>
              <a:rPr lang="en-US" sz="1000" b="0" dirty="0" err="1"/>
              <a:t>randn</a:t>
            </a:r>
            <a:r>
              <a:rPr lang="en-US" sz="1000" b="0" dirty="0"/>
              <a:t>(3,8)+1i*</a:t>
            </a:r>
            <a:r>
              <a:rPr lang="en-US" sz="1000" b="0" dirty="0" err="1"/>
              <a:t>randn</a:t>
            </a:r>
            <a:r>
              <a:rPr lang="en-US" sz="1000" b="0" dirty="0"/>
              <a:t>(3,8)); % channel from AP #1 to STA #1</a:t>
            </a:r>
          </a:p>
          <a:p>
            <a:pPr>
              <a:spcBef>
                <a:spcPts val="0"/>
              </a:spcBef>
            </a:pPr>
            <a:r>
              <a:rPr lang="en-US" sz="1000" b="0" dirty="0"/>
              <a:t>H_12 = 1/sqrt(2)*(</a:t>
            </a:r>
            <a:r>
              <a:rPr lang="en-US" sz="1000" b="0" dirty="0" err="1"/>
              <a:t>randn</a:t>
            </a:r>
            <a:r>
              <a:rPr lang="en-US" sz="1000" b="0" dirty="0"/>
              <a:t>(3,8)+1i*</a:t>
            </a:r>
            <a:r>
              <a:rPr lang="en-US" sz="1000" b="0" dirty="0" err="1"/>
              <a:t>randn</a:t>
            </a:r>
            <a:r>
              <a:rPr lang="en-US" sz="1000" b="0" dirty="0"/>
              <a:t>(3,8)); % channel from AP #2 to STA #1</a:t>
            </a:r>
          </a:p>
          <a:p>
            <a:pPr>
              <a:spcBef>
                <a:spcPts val="0"/>
              </a:spcBef>
            </a:pPr>
            <a:r>
              <a:rPr lang="en-US" sz="1000" b="0" dirty="0"/>
              <a:t>H_21 = 1/sqrt(2)*(</a:t>
            </a:r>
            <a:r>
              <a:rPr lang="en-US" sz="1000" b="0" dirty="0" err="1"/>
              <a:t>randn</a:t>
            </a:r>
            <a:r>
              <a:rPr lang="en-US" sz="1000" b="0" dirty="0"/>
              <a:t>(3,8)+1i*</a:t>
            </a:r>
            <a:r>
              <a:rPr lang="en-US" sz="1000" b="0" dirty="0" err="1"/>
              <a:t>randn</a:t>
            </a:r>
            <a:r>
              <a:rPr lang="en-US" sz="1000" b="0" dirty="0"/>
              <a:t>(3,8)); % channel from AP #1 to STA #2</a:t>
            </a:r>
          </a:p>
          <a:p>
            <a:pPr>
              <a:spcBef>
                <a:spcPts val="0"/>
              </a:spcBef>
            </a:pPr>
            <a:r>
              <a:rPr lang="en-US" sz="1000" b="0" dirty="0"/>
              <a:t>H_22 = 1/sqrt(2)*(</a:t>
            </a:r>
            <a:r>
              <a:rPr lang="en-US" sz="1000" b="0" dirty="0" err="1"/>
              <a:t>randn</a:t>
            </a:r>
            <a:r>
              <a:rPr lang="en-US" sz="1000" b="0" dirty="0"/>
              <a:t>(3,8)+1i*</a:t>
            </a:r>
            <a:r>
              <a:rPr lang="en-US" sz="1000" b="0" dirty="0" err="1"/>
              <a:t>randn</a:t>
            </a:r>
            <a:r>
              <a:rPr lang="en-US" sz="1000" b="0" dirty="0"/>
              <a:t>(3,8)); % channel from AP #2 to STA #2</a:t>
            </a:r>
          </a:p>
          <a:p>
            <a:pPr>
              <a:spcBef>
                <a:spcPts val="0"/>
              </a:spcBef>
            </a:pPr>
            <a:r>
              <a:rPr lang="en-US" sz="1000" b="0" dirty="0"/>
              <a:t>H_31 = 1/sqrt(2)*(</a:t>
            </a:r>
            <a:r>
              <a:rPr lang="en-US" sz="1000" b="0" dirty="0" err="1"/>
              <a:t>randn</a:t>
            </a:r>
            <a:r>
              <a:rPr lang="en-US" sz="1000" b="0" dirty="0"/>
              <a:t>(3,8)+1i*</a:t>
            </a:r>
            <a:r>
              <a:rPr lang="en-US" sz="1000" b="0" dirty="0" err="1"/>
              <a:t>randn</a:t>
            </a:r>
            <a:r>
              <a:rPr lang="en-US" sz="1000" b="0" dirty="0"/>
              <a:t>(3,8)); % channel from AP #1 to STA #3</a:t>
            </a:r>
          </a:p>
          <a:p>
            <a:pPr>
              <a:spcBef>
                <a:spcPts val="0"/>
              </a:spcBef>
            </a:pPr>
            <a:r>
              <a:rPr lang="en-US" sz="1000" b="0" dirty="0"/>
              <a:t>H_32 = 1/sqrt(2)*(</a:t>
            </a:r>
            <a:r>
              <a:rPr lang="en-US" sz="1000" b="0" dirty="0" err="1"/>
              <a:t>randn</a:t>
            </a:r>
            <a:r>
              <a:rPr lang="en-US" sz="1000" b="0" dirty="0"/>
              <a:t>(3,8)+1i*</a:t>
            </a:r>
            <a:r>
              <a:rPr lang="en-US" sz="1000" b="0" dirty="0" err="1"/>
              <a:t>randn</a:t>
            </a:r>
            <a:r>
              <a:rPr lang="en-US" sz="1000" b="0" dirty="0"/>
              <a:t>(3,8)); % channel from AP #2 to STA #3</a:t>
            </a:r>
          </a:p>
          <a:p>
            <a:pPr>
              <a:spcBef>
                <a:spcPts val="0"/>
              </a:spcBef>
            </a:pPr>
            <a:r>
              <a:rPr lang="en-US" sz="1000" b="0" dirty="0"/>
              <a:t>H_41 = 1/sqrt(2)*(</a:t>
            </a:r>
            <a:r>
              <a:rPr lang="en-US" sz="1000" b="0" dirty="0" err="1"/>
              <a:t>randn</a:t>
            </a:r>
            <a:r>
              <a:rPr lang="en-US" sz="1000" b="0" dirty="0"/>
              <a:t>(3,8)+1i*</a:t>
            </a:r>
            <a:r>
              <a:rPr lang="en-US" sz="1000" b="0" dirty="0" err="1"/>
              <a:t>randn</a:t>
            </a:r>
            <a:r>
              <a:rPr lang="en-US" sz="1000" b="0" dirty="0"/>
              <a:t>(3,8)); % channel from AP #1 to STA #4</a:t>
            </a:r>
          </a:p>
          <a:p>
            <a:pPr>
              <a:spcBef>
                <a:spcPts val="0"/>
              </a:spcBef>
            </a:pPr>
            <a:r>
              <a:rPr lang="en-US" sz="1000" b="0" dirty="0"/>
              <a:t>H_42 = 1/sqrt(2)*(</a:t>
            </a:r>
            <a:r>
              <a:rPr lang="en-US" sz="1000" b="0" dirty="0" err="1"/>
              <a:t>randn</a:t>
            </a:r>
            <a:r>
              <a:rPr lang="en-US" sz="1000" b="0" dirty="0"/>
              <a:t>(3,8)+1i*</a:t>
            </a:r>
            <a:r>
              <a:rPr lang="en-US" sz="1000" b="0" dirty="0" err="1"/>
              <a:t>randn</a:t>
            </a:r>
            <a:r>
              <a:rPr lang="en-US" sz="1000" b="0" dirty="0"/>
              <a:t>(3,8)); % channel from AP #2 to STA #4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F97BCA-45DD-4287-90E1-78F609E956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82AEE9-6CD3-4622-8834-6936F11145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Doron Ezri et al,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71662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D632C-601A-4A94-BE59-470DF1046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1" y="609600"/>
            <a:ext cx="8077200" cy="1065213"/>
          </a:xfrm>
        </p:spPr>
        <p:txBody>
          <a:bodyPr/>
          <a:lstStyle/>
          <a:p>
            <a:r>
              <a:rPr lang="en-US" dirty="0"/>
              <a:t>Appendix – MATLAB Code Example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62CB8B-E68E-411E-B495-FF7C428921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275" y="1523999"/>
            <a:ext cx="7770813" cy="4211637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1000" b="0" dirty="0">
                <a:solidFill>
                  <a:srgbClr val="00B050"/>
                </a:solidFill>
              </a:rPr>
              <a:t>% Using the traditional/existing method – interference alignment doesn’t work</a:t>
            </a:r>
          </a:p>
          <a:p>
            <a:pPr>
              <a:spcBef>
                <a:spcPts val="0"/>
              </a:spcBef>
            </a:pPr>
            <a:r>
              <a:rPr lang="en-US" sz="1000" b="0" dirty="0"/>
              <a:t>[U_11,D_11,V_11] = </a:t>
            </a:r>
            <a:r>
              <a:rPr lang="en-US" sz="1000" b="0" dirty="0" err="1"/>
              <a:t>svd</a:t>
            </a:r>
            <a:r>
              <a:rPr lang="en-US" sz="1000" b="0" dirty="0"/>
              <a:t>(H_11,'econ');</a:t>
            </a:r>
          </a:p>
          <a:p>
            <a:pPr>
              <a:spcBef>
                <a:spcPts val="0"/>
              </a:spcBef>
            </a:pPr>
            <a:r>
              <a:rPr lang="en-US" sz="1000" b="0" dirty="0"/>
              <a:t>[U_21,D_21,V_21] = </a:t>
            </a:r>
            <a:r>
              <a:rPr lang="en-US" sz="1000" b="0" dirty="0" err="1"/>
              <a:t>svd</a:t>
            </a:r>
            <a:r>
              <a:rPr lang="en-US" sz="1000" b="0" dirty="0"/>
              <a:t>(H_21,'econ');</a:t>
            </a:r>
          </a:p>
          <a:p>
            <a:pPr>
              <a:spcBef>
                <a:spcPts val="0"/>
              </a:spcBef>
            </a:pPr>
            <a:r>
              <a:rPr lang="en-US" sz="1000" b="0" dirty="0"/>
              <a:t>[U_31,D_31,V_31] = </a:t>
            </a:r>
            <a:r>
              <a:rPr lang="en-US" sz="1000" b="0" dirty="0" err="1"/>
              <a:t>svd</a:t>
            </a:r>
            <a:r>
              <a:rPr lang="en-US" sz="1000" b="0" dirty="0"/>
              <a:t>(H_31,'econ');</a:t>
            </a:r>
          </a:p>
          <a:p>
            <a:pPr>
              <a:spcBef>
                <a:spcPts val="0"/>
              </a:spcBef>
            </a:pPr>
            <a:r>
              <a:rPr lang="en-US" sz="1000" b="0" dirty="0"/>
              <a:t>[U_41,D_41,V_41] = </a:t>
            </a:r>
            <a:r>
              <a:rPr lang="en-US" sz="1000" b="0" dirty="0" err="1"/>
              <a:t>svd</a:t>
            </a:r>
            <a:r>
              <a:rPr lang="en-US" sz="1000" b="0" dirty="0"/>
              <a:t>(H_41,'econ');</a:t>
            </a:r>
          </a:p>
          <a:p>
            <a:pPr>
              <a:spcBef>
                <a:spcPts val="0"/>
              </a:spcBef>
            </a:pPr>
            <a:r>
              <a:rPr lang="en-US" sz="1000" b="0" dirty="0"/>
              <a:t>Null_AP1_STA1 = null([V_21(:,1:2)'; V_31(:,1:2)'; V_41(:,1:2)']); </a:t>
            </a:r>
            <a:r>
              <a:rPr lang="en-US" sz="1000" b="0" dirty="0">
                <a:solidFill>
                  <a:srgbClr val="00B050"/>
                </a:solidFill>
              </a:rPr>
              <a:t>% null precoder from AP #1 to STA #1</a:t>
            </a:r>
          </a:p>
          <a:p>
            <a:pPr>
              <a:spcBef>
                <a:spcPts val="0"/>
              </a:spcBef>
            </a:pPr>
            <a:r>
              <a:rPr lang="en-US" sz="1000" b="0" dirty="0"/>
              <a:t>Null_AP1_STA2 = null([V_11(:,1:2)'; V_31(:,1:2)'; V_41(:,1:2)']); </a:t>
            </a:r>
            <a:r>
              <a:rPr lang="en-US" sz="1000" b="0" dirty="0">
                <a:solidFill>
                  <a:srgbClr val="00B050"/>
                </a:solidFill>
              </a:rPr>
              <a:t>% null precoder from AP #1 to STA #2</a:t>
            </a:r>
          </a:p>
          <a:p>
            <a:pPr>
              <a:spcBef>
                <a:spcPts val="0"/>
              </a:spcBef>
            </a:pPr>
            <a:r>
              <a:rPr lang="en-US" sz="1000" b="0" dirty="0"/>
              <a:t>W_11 = Null_AP1_STA1*(</a:t>
            </a:r>
            <a:r>
              <a:rPr lang="en-US" sz="1000" b="0" dirty="0" err="1"/>
              <a:t>randn</a:t>
            </a:r>
            <a:r>
              <a:rPr lang="en-US" sz="1000" b="0" dirty="0"/>
              <a:t>(2,2)+1i*</a:t>
            </a:r>
            <a:r>
              <a:rPr lang="en-US" sz="1000" b="0" dirty="0" err="1"/>
              <a:t>randn</a:t>
            </a:r>
            <a:r>
              <a:rPr lang="en-US" sz="1000" b="0" dirty="0"/>
              <a:t>(2,2))/sqrt(2); </a:t>
            </a:r>
            <a:r>
              <a:rPr lang="en-US" sz="1000" b="0" dirty="0">
                <a:solidFill>
                  <a:srgbClr val="00B050"/>
                </a:solidFill>
              </a:rPr>
              <a:t>% precoder from AP #1 to STA #1, using random per-STA precoding (in practice would be based on channel)</a:t>
            </a:r>
          </a:p>
          <a:p>
            <a:pPr>
              <a:spcBef>
                <a:spcPts val="0"/>
              </a:spcBef>
            </a:pPr>
            <a:r>
              <a:rPr lang="en-US" sz="1000" b="0" dirty="0"/>
              <a:t>W_21 = Null_AP1_STA2*(</a:t>
            </a:r>
            <a:r>
              <a:rPr lang="en-US" sz="1000" b="0" dirty="0" err="1"/>
              <a:t>randn</a:t>
            </a:r>
            <a:r>
              <a:rPr lang="en-US" sz="1000" b="0" dirty="0"/>
              <a:t>(2,2)+1i*</a:t>
            </a:r>
            <a:r>
              <a:rPr lang="en-US" sz="1000" b="0" dirty="0" err="1"/>
              <a:t>randn</a:t>
            </a:r>
            <a:r>
              <a:rPr lang="en-US" sz="1000" b="0" dirty="0"/>
              <a:t>(2,2))/sqrt(2); </a:t>
            </a:r>
            <a:r>
              <a:rPr lang="en-US" sz="1000" b="0" dirty="0">
                <a:solidFill>
                  <a:srgbClr val="00B050"/>
                </a:solidFill>
              </a:rPr>
              <a:t>% precoder from AP #1 to STA #2, using random per-STA precoding (in practice would be based on channel)</a:t>
            </a:r>
          </a:p>
          <a:p>
            <a:pPr>
              <a:spcBef>
                <a:spcPts val="0"/>
              </a:spcBef>
            </a:pPr>
            <a:r>
              <a:rPr lang="en-US" sz="1000" b="0" dirty="0"/>
              <a:t>[U_12,D_12,V_12] = </a:t>
            </a:r>
            <a:r>
              <a:rPr lang="en-US" sz="1000" b="0" dirty="0" err="1"/>
              <a:t>svd</a:t>
            </a:r>
            <a:r>
              <a:rPr lang="en-US" sz="1000" b="0" dirty="0"/>
              <a:t>(H_12,'econ');</a:t>
            </a:r>
          </a:p>
          <a:p>
            <a:pPr>
              <a:spcBef>
                <a:spcPts val="0"/>
              </a:spcBef>
            </a:pPr>
            <a:r>
              <a:rPr lang="en-US" sz="1000" b="0" dirty="0"/>
              <a:t>[U_22,D_22,V_22] = </a:t>
            </a:r>
            <a:r>
              <a:rPr lang="en-US" sz="1000" b="0" dirty="0" err="1"/>
              <a:t>svd</a:t>
            </a:r>
            <a:r>
              <a:rPr lang="en-US" sz="1000" b="0" dirty="0"/>
              <a:t>(H_22,'econ');</a:t>
            </a:r>
          </a:p>
          <a:p>
            <a:pPr>
              <a:spcBef>
                <a:spcPts val="0"/>
              </a:spcBef>
            </a:pPr>
            <a:r>
              <a:rPr lang="en-US" sz="1000" b="0" dirty="0"/>
              <a:t>[U_32,D_32,V_32] = </a:t>
            </a:r>
            <a:r>
              <a:rPr lang="en-US" sz="1000" b="0" dirty="0" err="1"/>
              <a:t>svd</a:t>
            </a:r>
            <a:r>
              <a:rPr lang="en-US" sz="1000" b="0" dirty="0"/>
              <a:t>(H_32,'econ');</a:t>
            </a:r>
          </a:p>
          <a:p>
            <a:pPr>
              <a:spcBef>
                <a:spcPts val="0"/>
              </a:spcBef>
            </a:pPr>
            <a:r>
              <a:rPr lang="en-US" sz="1000" b="0" dirty="0"/>
              <a:t>[U_42,D_42,V_42] = </a:t>
            </a:r>
            <a:r>
              <a:rPr lang="en-US" sz="1000" b="0" dirty="0" err="1"/>
              <a:t>svd</a:t>
            </a:r>
            <a:r>
              <a:rPr lang="en-US" sz="1000" b="0" dirty="0"/>
              <a:t>(H_42,'econ');</a:t>
            </a:r>
          </a:p>
          <a:p>
            <a:pPr>
              <a:spcBef>
                <a:spcPts val="0"/>
              </a:spcBef>
            </a:pPr>
            <a:r>
              <a:rPr lang="en-US" sz="1000" b="0" dirty="0"/>
              <a:t>Null_AP2_STA3 = null([V_12(:,1:2)'; V_22(:,1:2)'; V_42(:,1:2)']); </a:t>
            </a:r>
            <a:r>
              <a:rPr lang="en-US" sz="1000" b="0" dirty="0">
                <a:solidFill>
                  <a:srgbClr val="00B050"/>
                </a:solidFill>
              </a:rPr>
              <a:t>% null precoder from AP #2 to STA #3</a:t>
            </a:r>
          </a:p>
          <a:p>
            <a:pPr>
              <a:spcBef>
                <a:spcPts val="0"/>
              </a:spcBef>
            </a:pPr>
            <a:r>
              <a:rPr lang="en-US" sz="1000" b="0" dirty="0"/>
              <a:t>Null_AP2_STA4 = null([V_12(:,1:2)'; V_22(:,1:2)'; V_32(:,1:2)']); </a:t>
            </a:r>
            <a:r>
              <a:rPr lang="en-US" sz="1000" b="0" dirty="0">
                <a:solidFill>
                  <a:srgbClr val="00B050"/>
                </a:solidFill>
              </a:rPr>
              <a:t>% null precoder from AP #2 to STA #4</a:t>
            </a:r>
          </a:p>
          <a:p>
            <a:pPr>
              <a:spcBef>
                <a:spcPts val="0"/>
              </a:spcBef>
            </a:pPr>
            <a:r>
              <a:rPr lang="en-US" sz="1000" b="0" dirty="0"/>
              <a:t>W_32 = Null_AP2_STA3*(</a:t>
            </a:r>
            <a:r>
              <a:rPr lang="en-US" sz="1000" b="0" dirty="0" err="1"/>
              <a:t>randn</a:t>
            </a:r>
            <a:r>
              <a:rPr lang="en-US" sz="1000" b="0" dirty="0"/>
              <a:t>(2,2)+1i*</a:t>
            </a:r>
            <a:r>
              <a:rPr lang="en-US" sz="1000" b="0" dirty="0" err="1"/>
              <a:t>randn</a:t>
            </a:r>
            <a:r>
              <a:rPr lang="en-US" sz="1000" b="0" dirty="0"/>
              <a:t>(2,2))/sqrt(2); </a:t>
            </a:r>
            <a:r>
              <a:rPr lang="en-US" sz="1000" b="0" dirty="0">
                <a:solidFill>
                  <a:srgbClr val="00B050"/>
                </a:solidFill>
              </a:rPr>
              <a:t>% precoder from AP #2 to STA #3, using random per-STA precoding (in practice would be based on channel)</a:t>
            </a:r>
          </a:p>
          <a:p>
            <a:pPr>
              <a:spcBef>
                <a:spcPts val="0"/>
              </a:spcBef>
            </a:pPr>
            <a:r>
              <a:rPr lang="en-US" sz="1000" b="0" dirty="0"/>
              <a:t>W_42 = Null_AP2_STA4*(</a:t>
            </a:r>
            <a:r>
              <a:rPr lang="en-US" sz="1000" b="0" dirty="0" err="1"/>
              <a:t>randn</a:t>
            </a:r>
            <a:r>
              <a:rPr lang="en-US" sz="1000" b="0" dirty="0"/>
              <a:t>(2,2)+1i*</a:t>
            </a:r>
            <a:r>
              <a:rPr lang="en-US" sz="1000" b="0" dirty="0" err="1"/>
              <a:t>randn</a:t>
            </a:r>
            <a:r>
              <a:rPr lang="en-US" sz="1000" b="0" dirty="0"/>
              <a:t>(2,2))/sqrt(2); </a:t>
            </a:r>
            <a:r>
              <a:rPr lang="en-US" sz="1000" b="0" dirty="0">
                <a:solidFill>
                  <a:srgbClr val="00B050"/>
                </a:solidFill>
              </a:rPr>
              <a:t>% precoder from AP #2 to STA #4, using random per-STA precoding (in practice would be based on channel)</a:t>
            </a:r>
          </a:p>
          <a:p>
            <a:pPr>
              <a:spcBef>
                <a:spcPts val="0"/>
              </a:spcBef>
            </a:pPr>
            <a:r>
              <a:rPr lang="pl-PL" sz="1000" b="0" dirty="0"/>
              <a:t>Interference_at_STA1 = [H_11*W_21, H_12*[W_32 W_42]];</a:t>
            </a:r>
          </a:p>
          <a:p>
            <a:pPr>
              <a:spcBef>
                <a:spcPts val="0"/>
              </a:spcBef>
            </a:pPr>
            <a:r>
              <a:rPr lang="en-US" sz="1000" b="0" dirty="0"/>
              <a:t>Interference_rank_at_STA1 = rank(Interference_at_STA1,1e-6); </a:t>
            </a:r>
            <a:r>
              <a:rPr lang="en-US" sz="1000" b="0" dirty="0">
                <a:solidFill>
                  <a:srgbClr val="00B050"/>
                </a:solidFill>
              </a:rPr>
              <a:t>% interference rank is 2, not 1!</a:t>
            </a:r>
          </a:p>
          <a:p>
            <a:pPr>
              <a:spcBef>
                <a:spcPts val="0"/>
              </a:spcBef>
            </a:pPr>
            <a:r>
              <a:rPr lang="pl-PL" sz="1000" b="0" dirty="0"/>
              <a:t>Interference_at_STA2 = [H_21*W_11, H_22*[W_32 W_42]];</a:t>
            </a:r>
          </a:p>
          <a:p>
            <a:pPr>
              <a:spcBef>
                <a:spcPts val="0"/>
              </a:spcBef>
            </a:pPr>
            <a:r>
              <a:rPr lang="en-US" sz="1000" b="0" dirty="0"/>
              <a:t>Interference_rank_at_STA2 = rank(Interference_at_STA2,1e-6); </a:t>
            </a:r>
            <a:r>
              <a:rPr lang="en-US" sz="1000" b="0" dirty="0">
                <a:solidFill>
                  <a:srgbClr val="00B050"/>
                </a:solidFill>
              </a:rPr>
              <a:t>% interference rank is 2, not 1!</a:t>
            </a:r>
          </a:p>
          <a:p>
            <a:pPr>
              <a:spcBef>
                <a:spcPts val="0"/>
              </a:spcBef>
            </a:pPr>
            <a:r>
              <a:rPr lang="pl-PL" sz="1000" b="0" dirty="0"/>
              <a:t>Interference_at_STA3 = [H_32*W_42, H_31*[W_11 W_21]];</a:t>
            </a:r>
          </a:p>
          <a:p>
            <a:pPr>
              <a:spcBef>
                <a:spcPts val="0"/>
              </a:spcBef>
            </a:pPr>
            <a:r>
              <a:rPr lang="en-US" sz="1000" b="0" dirty="0"/>
              <a:t>Interference_rank_at_STA3 = rank(Interference_at_STA1,1e-6); </a:t>
            </a:r>
            <a:r>
              <a:rPr lang="en-US" sz="1000" b="0" dirty="0">
                <a:solidFill>
                  <a:srgbClr val="00B050"/>
                </a:solidFill>
              </a:rPr>
              <a:t>% interference rank is 2, not 1!</a:t>
            </a:r>
          </a:p>
          <a:p>
            <a:pPr>
              <a:spcBef>
                <a:spcPts val="0"/>
              </a:spcBef>
            </a:pPr>
            <a:r>
              <a:rPr lang="pl-PL" sz="1000" b="0" dirty="0"/>
              <a:t>Interference_at_STA4 = [H_42*W_32, H_41*[W_11 W_21]];</a:t>
            </a:r>
          </a:p>
          <a:p>
            <a:pPr>
              <a:spcBef>
                <a:spcPts val="0"/>
              </a:spcBef>
            </a:pPr>
            <a:r>
              <a:rPr lang="en-US" sz="1000" b="0" dirty="0"/>
              <a:t>Interference_rank_at_STA4 = rank(Interference_at_STA2,1e-6); </a:t>
            </a:r>
            <a:r>
              <a:rPr lang="en-US" sz="1000" b="0" dirty="0">
                <a:solidFill>
                  <a:srgbClr val="00B050"/>
                </a:solidFill>
              </a:rPr>
              <a:t>% interference rank is 2, not 1!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F97BCA-45DD-4287-90E1-78F609E956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82AEE9-6CD3-4622-8834-6936F11145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Doron Ezri et al,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15571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D632C-601A-4A94-BE59-470DF1046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1" y="609600"/>
            <a:ext cx="8077200" cy="1065213"/>
          </a:xfrm>
        </p:spPr>
        <p:txBody>
          <a:bodyPr/>
          <a:lstStyle/>
          <a:p>
            <a:r>
              <a:rPr lang="en-US" dirty="0"/>
              <a:t>Appendix – MATLAB Code Example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62CB8B-E68E-411E-B495-FF7C428921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275" y="1523999"/>
            <a:ext cx="7770813" cy="4211637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1000" b="0" dirty="0">
                <a:solidFill>
                  <a:srgbClr val="00B050"/>
                </a:solidFill>
              </a:rPr>
              <a:t>% Using the suggested method – interference alignment now works!!</a:t>
            </a:r>
          </a:p>
          <a:p>
            <a:pPr>
              <a:spcBef>
                <a:spcPts val="0"/>
              </a:spcBef>
            </a:pPr>
            <a:r>
              <a:rPr lang="pt-BR" sz="1000" b="0" dirty="0"/>
              <a:t>H_12_eq = U_11(:,1:2)'*H_12;</a:t>
            </a:r>
          </a:p>
          <a:p>
            <a:pPr>
              <a:spcBef>
                <a:spcPts val="0"/>
              </a:spcBef>
            </a:pPr>
            <a:r>
              <a:rPr lang="pt-BR" sz="1000" b="0" dirty="0"/>
              <a:t>[Q,R] = qr(H_12_eq',0); </a:t>
            </a:r>
            <a:r>
              <a:rPr lang="en-US" sz="1000" b="0" dirty="0">
                <a:solidFill>
                  <a:srgbClr val="00B050"/>
                </a:solidFill>
              </a:rPr>
              <a:t>% Gram-Schmidt can be used as well</a:t>
            </a:r>
            <a:endParaRPr lang="pt-BR" sz="1000" b="0" dirty="0"/>
          </a:p>
          <a:p>
            <a:pPr>
              <a:spcBef>
                <a:spcPts val="0"/>
              </a:spcBef>
            </a:pPr>
            <a:r>
              <a:rPr lang="en-US" sz="1000" b="0" dirty="0"/>
              <a:t>V_12_eq = Q;</a:t>
            </a:r>
          </a:p>
          <a:p>
            <a:pPr>
              <a:spcBef>
                <a:spcPts val="0"/>
              </a:spcBef>
            </a:pPr>
            <a:r>
              <a:rPr lang="pt-BR" sz="1000" b="0" dirty="0"/>
              <a:t>H_22_eq = U_21(:,1:2)'*H_22;</a:t>
            </a:r>
          </a:p>
          <a:p>
            <a:pPr>
              <a:spcBef>
                <a:spcPts val="0"/>
              </a:spcBef>
            </a:pPr>
            <a:r>
              <a:rPr lang="pt-BR" sz="1000" b="0" dirty="0"/>
              <a:t>[Q,R] = qr(H_22_eq',0); </a:t>
            </a:r>
            <a:r>
              <a:rPr lang="en-US" sz="1000" b="0" dirty="0">
                <a:solidFill>
                  <a:srgbClr val="00B050"/>
                </a:solidFill>
              </a:rPr>
              <a:t>% Gram-Schmidt can be used as well</a:t>
            </a:r>
            <a:endParaRPr lang="pt-BR" sz="1000" b="0" dirty="0"/>
          </a:p>
          <a:p>
            <a:pPr>
              <a:spcBef>
                <a:spcPts val="0"/>
              </a:spcBef>
            </a:pPr>
            <a:r>
              <a:rPr lang="en-US" sz="1000" b="0" dirty="0"/>
              <a:t>V_22_eq = Q;</a:t>
            </a:r>
          </a:p>
          <a:p>
            <a:pPr>
              <a:spcBef>
                <a:spcPts val="0"/>
              </a:spcBef>
            </a:pPr>
            <a:r>
              <a:rPr lang="en-US" sz="1000" b="0" dirty="0"/>
              <a:t>Null_AP2_STA3 = null([V_12_eq'; V_22_eq'; V_42(:,1:2)']); </a:t>
            </a:r>
            <a:r>
              <a:rPr lang="en-US" sz="1000" b="0" dirty="0">
                <a:solidFill>
                  <a:srgbClr val="00B050"/>
                </a:solidFill>
              </a:rPr>
              <a:t>% null precoder from AP #2 to STA #3</a:t>
            </a:r>
          </a:p>
          <a:p>
            <a:pPr>
              <a:spcBef>
                <a:spcPts val="0"/>
              </a:spcBef>
            </a:pPr>
            <a:r>
              <a:rPr lang="en-US" sz="1000" b="0" dirty="0"/>
              <a:t>W_32 = Null_AP2_STA3*(</a:t>
            </a:r>
            <a:r>
              <a:rPr lang="en-US" sz="1000" b="0" dirty="0" err="1"/>
              <a:t>randn</a:t>
            </a:r>
            <a:r>
              <a:rPr lang="en-US" sz="1000" b="0" dirty="0"/>
              <a:t>(2,2)+1i*</a:t>
            </a:r>
            <a:r>
              <a:rPr lang="en-US" sz="1000" b="0" dirty="0" err="1"/>
              <a:t>randn</a:t>
            </a:r>
            <a:r>
              <a:rPr lang="en-US" sz="1000" b="0" dirty="0"/>
              <a:t>(2,2))/sqrt(2); </a:t>
            </a:r>
            <a:r>
              <a:rPr lang="en-US" sz="1000" b="0" dirty="0">
                <a:solidFill>
                  <a:srgbClr val="00B050"/>
                </a:solidFill>
              </a:rPr>
              <a:t>% precoder from AP #2 to STA #3, using random per-STA precoding (in practice would be based on channel)</a:t>
            </a:r>
          </a:p>
          <a:p>
            <a:pPr>
              <a:spcBef>
                <a:spcPts val="0"/>
              </a:spcBef>
            </a:pPr>
            <a:r>
              <a:rPr lang="en-US" sz="1000" b="0" dirty="0"/>
              <a:t>Null_AP2_STA4 = null([V_12_eq'; V_22_eq'; V_32(:,1:2)']); </a:t>
            </a:r>
            <a:r>
              <a:rPr lang="en-US" sz="1000" b="0" dirty="0">
                <a:solidFill>
                  <a:srgbClr val="00B050"/>
                </a:solidFill>
              </a:rPr>
              <a:t>% null precoder from AP #2 to STA #4</a:t>
            </a:r>
          </a:p>
          <a:p>
            <a:pPr>
              <a:spcBef>
                <a:spcPts val="0"/>
              </a:spcBef>
            </a:pPr>
            <a:r>
              <a:rPr lang="en-US" sz="1000" b="0" dirty="0"/>
              <a:t>W_42 = Null_AP2_STA4*(</a:t>
            </a:r>
            <a:r>
              <a:rPr lang="en-US" sz="1000" b="0" dirty="0" err="1"/>
              <a:t>randn</a:t>
            </a:r>
            <a:r>
              <a:rPr lang="en-US" sz="1000" b="0" dirty="0"/>
              <a:t>(2,2)+1i*</a:t>
            </a:r>
            <a:r>
              <a:rPr lang="en-US" sz="1000" b="0" dirty="0" err="1"/>
              <a:t>randn</a:t>
            </a:r>
            <a:r>
              <a:rPr lang="en-US" sz="1000" b="0" dirty="0"/>
              <a:t>(2,2))/sqrt(2); </a:t>
            </a:r>
            <a:r>
              <a:rPr lang="en-US" sz="1000" b="0" dirty="0">
                <a:solidFill>
                  <a:srgbClr val="00B050"/>
                </a:solidFill>
              </a:rPr>
              <a:t>% precoder from AP #2 to STA #4, using random per-STA precoding (in practice would be based on channel)</a:t>
            </a:r>
          </a:p>
          <a:p>
            <a:pPr>
              <a:spcBef>
                <a:spcPts val="0"/>
              </a:spcBef>
            </a:pPr>
            <a:r>
              <a:rPr lang="pl-PL" sz="1000" b="0" dirty="0"/>
              <a:t>Interference_at_STA1 = [H_11*W_21, H_12*[W_32 W_42]];</a:t>
            </a:r>
          </a:p>
          <a:p>
            <a:pPr>
              <a:spcBef>
                <a:spcPts val="0"/>
              </a:spcBef>
            </a:pPr>
            <a:r>
              <a:rPr lang="en-US" sz="1000" b="0" dirty="0"/>
              <a:t>Interference_rank_at_STA1_new = rank(Interference_at_STA1,1e-6); </a:t>
            </a:r>
            <a:r>
              <a:rPr lang="en-US" sz="1000" b="0" dirty="0">
                <a:solidFill>
                  <a:srgbClr val="00B050"/>
                </a:solidFill>
              </a:rPr>
              <a:t>% interference rank is 1 now!</a:t>
            </a:r>
          </a:p>
          <a:p>
            <a:pPr>
              <a:spcBef>
                <a:spcPts val="0"/>
              </a:spcBef>
            </a:pPr>
            <a:r>
              <a:rPr lang="pl-PL" sz="1000" b="0" dirty="0"/>
              <a:t>Interference_at_STA2 = [H_21*W_11, H_22*[W_32 W_42]];</a:t>
            </a:r>
          </a:p>
          <a:p>
            <a:pPr>
              <a:spcBef>
                <a:spcPts val="0"/>
              </a:spcBef>
            </a:pPr>
            <a:r>
              <a:rPr lang="en-US" sz="1000" b="0" dirty="0"/>
              <a:t>Interference_rank_at_STA2_new = rank(Interference_at_STA2,1e-6); </a:t>
            </a:r>
            <a:r>
              <a:rPr lang="en-US" sz="1000" b="0" dirty="0">
                <a:solidFill>
                  <a:srgbClr val="00B050"/>
                </a:solidFill>
              </a:rPr>
              <a:t>% interference rank is 1 now!</a:t>
            </a:r>
          </a:p>
          <a:p>
            <a:pPr>
              <a:spcBef>
                <a:spcPts val="0"/>
              </a:spcBef>
            </a:pPr>
            <a:endParaRPr lang="en-US" sz="1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F97BCA-45DD-4287-90E1-78F609E956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82AEE9-6CD3-4622-8834-6936F11145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Doron Ezri et al,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3683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0BB0A-42EE-465B-BD29-C594AEDF0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MU-MIMO: Basics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6BEB5-2E7D-4F46-8BFD-7CB3A2AAB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06587"/>
            <a:ext cx="8229600" cy="4418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Let us assume an AP with     transmit antennas, and     STAs each with a single Rx antenna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The simplest solution to eliminate Multi-User Interference (MUI) is Zero-Forcing (ZF) precoding; this means choosing </a:t>
            </a:r>
            <a:r>
              <a:rPr lang="en-US" sz="2000" b="0" dirty="0" err="1">
                <a:solidFill>
                  <a:schemeClr val="tx1"/>
                </a:solidFill>
              </a:rPr>
              <a:t>precoder</a:t>
            </a:r>
            <a:r>
              <a:rPr lang="en-US" sz="2000" b="0" dirty="0">
                <a:solidFill>
                  <a:schemeClr val="tx1"/>
                </a:solidFill>
              </a:rPr>
              <a:t>      such that (the STAs feedback</a:t>
            </a:r>
            <a:r>
              <a:rPr lang="en-US" sz="2000" b="0" dirty="0">
                <a:solidFill>
                  <a:srgbClr val="FF0000"/>
                </a:solidFill>
              </a:rPr>
              <a:t>     </a:t>
            </a:r>
            <a:r>
              <a:rPr lang="en-US" sz="2000" b="0" dirty="0">
                <a:solidFill>
                  <a:schemeClr val="tx1"/>
                </a:solidFill>
              </a:rPr>
              <a:t>to the AP):</a:t>
            </a:r>
            <a:br>
              <a:rPr lang="en-US" sz="2000" b="0" dirty="0">
                <a:solidFill>
                  <a:schemeClr val="tx1"/>
                </a:solidFill>
              </a:rPr>
            </a:b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where     is a diagonal matrix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This may be achieved with the (unit average power) BF matrix</a:t>
            </a:r>
            <a:br>
              <a:rPr lang="en-US" sz="2000" b="0" dirty="0">
                <a:solidFill>
                  <a:schemeClr val="tx1"/>
                </a:solidFill>
              </a:rPr>
            </a:br>
            <a:endParaRPr lang="en-US" sz="2000" b="0" dirty="0">
              <a:solidFill>
                <a:schemeClr val="tx1"/>
              </a:solidFill>
            </a:endParaRPr>
          </a:p>
          <a:p>
            <a:pPr marL="0" indent="0"/>
            <a:br>
              <a:rPr lang="en-US" sz="2000" b="0" dirty="0">
                <a:solidFill>
                  <a:schemeClr val="tx1"/>
                </a:solidFill>
              </a:rPr>
            </a:br>
            <a:endParaRPr lang="en-US" sz="20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An array of     antennas can create          nulls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DBA8CB-C1DE-410B-90F3-6F280C9510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2402B3-3514-4CFE-931D-2D3DC6CF69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Doron Ezri et al, Huawei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4698856"/>
            <a:ext cx="3080823" cy="1625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8722868"/>
              </p:ext>
            </p:extLst>
          </p:nvPr>
        </p:nvGraphicFramePr>
        <p:xfrm>
          <a:off x="3810000" y="1981200"/>
          <a:ext cx="266220" cy="2662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62" name="Equation" r:id="rId4" imgW="177480" imgH="177480" progId="Equation.DSMT4">
                  <p:embed/>
                </p:oleObj>
              </mc:Choice>
              <mc:Fallback>
                <p:oleObj name="Equation" r:id="rId4" imgW="17748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810000" y="1981200"/>
                        <a:ext cx="266220" cy="2662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6384494"/>
              </p:ext>
            </p:extLst>
          </p:nvPr>
        </p:nvGraphicFramePr>
        <p:xfrm>
          <a:off x="6400800" y="1981200"/>
          <a:ext cx="266220" cy="2662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63" name="Equation" r:id="rId6" imgW="177480" imgH="177480" progId="Equation.DSMT4">
                  <p:embed/>
                </p:oleObj>
              </mc:Choice>
              <mc:Fallback>
                <p:oleObj name="Equation" r:id="rId6" imgW="177480" imgH="17748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400800" y="1981200"/>
                        <a:ext cx="266220" cy="2662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6748736"/>
              </p:ext>
            </p:extLst>
          </p:nvPr>
        </p:nvGraphicFramePr>
        <p:xfrm>
          <a:off x="6667020" y="2984746"/>
          <a:ext cx="304560" cy="2662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64" name="Equation" r:id="rId7" imgW="203040" imgH="177480" progId="Equation.DSMT4">
                  <p:embed/>
                </p:oleObj>
              </mc:Choice>
              <mc:Fallback>
                <p:oleObj name="Equation" r:id="rId7" imgW="20304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667020" y="2984746"/>
                        <a:ext cx="304560" cy="2662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2377939"/>
              </p:ext>
            </p:extLst>
          </p:nvPr>
        </p:nvGraphicFramePr>
        <p:xfrm>
          <a:off x="2717321" y="3292415"/>
          <a:ext cx="247320" cy="2473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65" name="Equation" r:id="rId9" imgW="164880" imgH="164880" progId="Equation.DSMT4">
                  <p:embed/>
                </p:oleObj>
              </mc:Choice>
              <mc:Fallback>
                <p:oleObj name="Equation" r:id="rId9" imgW="16488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717321" y="3292415"/>
                        <a:ext cx="247320" cy="2473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872639"/>
              </p:ext>
            </p:extLst>
          </p:nvPr>
        </p:nvGraphicFramePr>
        <p:xfrm>
          <a:off x="3543480" y="3585579"/>
          <a:ext cx="2514240" cy="3045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66" name="Equation" r:id="rId11" imgW="1676160" imgH="203040" progId="Equation.DSMT4">
                  <p:embed/>
                </p:oleObj>
              </mc:Choice>
              <mc:Fallback>
                <p:oleObj name="Equation" r:id="rId11" imgW="167616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543480" y="3585579"/>
                        <a:ext cx="2514240" cy="3045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0457986"/>
              </p:ext>
            </p:extLst>
          </p:nvPr>
        </p:nvGraphicFramePr>
        <p:xfrm>
          <a:off x="1780636" y="3876899"/>
          <a:ext cx="228420" cy="2473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67" name="Equation" r:id="rId13" imgW="152280" imgH="164880" progId="Equation.DSMT4">
                  <p:embed/>
                </p:oleObj>
              </mc:Choice>
              <mc:Fallback>
                <p:oleObj name="Equation" r:id="rId13" imgW="15228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780636" y="3876899"/>
                        <a:ext cx="228420" cy="2473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9715138"/>
              </p:ext>
            </p:extLst>
          </p:nvPr>
        </p:nvGraphicFramePr>
        <p:xfrm>
          <a:off x="3013307" y="4693088"/>
          <a:ext cx="1371600" cy="8186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68" name="Equation" r:id="rId15" imgW="914400" imgH="545760" progId="Equation.DSMT4">
                  <p:embed/>
                </p:oleObj>
              </mc:Choice>
              <mc:Fallback>
                <p:oleObj name="Equation" r:id="rId15" imgW="914400" imgH="545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3013307" y="4693088"/>
                        <a:ext cx="1371600" cy="8186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3292679"/>
              </p:ext>
            </p:extLst>
          </p:nvPr>
        </p:nvGraphicFramePr>
        <p:xfrm>
          <a:off x="2331394" y="5667783"/>
          <a:ext cx="266220" cy="2662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69" name="Equation" r:id="rId17" imgW="177480" imgH="177480" progId="Equation.DSMT4">
                  <p:embed/>
                </p:oleObj>
              </mc:Choice>
              <mc:Fallback>
                <p:oleObj name="Equation" r:id="rId17" imgW="177480" imgH="17748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331394" y="5667783"/>
                        <a:ext cx="266220" cy="2662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372210"/>
              </p:ext>
            </p:extLst>
          </p:nvPr>
        </p:nvGraphicFramePr>
        <p:xfrm>
          <a:off x="4609306" y="5667783"/>
          <a:ext cx="532980" cy="2662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70" name="Equation" r:id="rId18" imgW="355320" imgH="177480" progId="Equation.DSMT4">
                  <p:embed/>
                </p:oleObj>
              </mc:Choice>
              <mc:Fallback>
                <p:oleObj name="Equation" r:id="rId18" imgW="3553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4609306" y="5667783"/>
                        <a:ext cx="532980" cy="2662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878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0BB0A-42EE-465B-BD29-C594AEDF0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MU-MIMO: Multiple Spatial Streams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6BEB5-2E7D-4F46-8BFD-7CB3A2AAB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06587"/>
            <a:ext cx="8229600" cy="4418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Let us now consider an AP with 6 transmit antennas, and 3 STAs each with 2 Rx antennas, and 2 spatial streams transmitted per 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Now the transmitted signal        takes the form</a:t>
            </a:r>
            <a:br>
              <a:rPr lang="en-US" sz="2000" b="0" dirty="0">
                <a:solidFill>
                  <a:schemeClr val="tx1"/>
                </a:solidFill>
              </a:rPr>
            </a:br>
            <a:br>
              <a:rPr lang="en-US" sz="2000" b="0" dirty="0">
                <a:solidFill>
                  <a:schemeClr val="tx1"/>
                </a:solidFill>
              </a:rPr>
            </a:br>
            <a:br>
              <a:rPr lang="en-US" sz="2000" b="0" dirty="0">
                <a:solidFill>
                  <a:schemeClr val="tx1"/>
                </a:solidFill>
              </a:rPr>
            </a:br>
            <a:br>
              <a:rPr lang="en-US" sz="2000" b="0" dirty="0">
                <a:solidFill>
                  <a:schemeClr val="tx1"/>
                </a:solidFill>
              </a:rPr>
            </a:b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and the received signal at the first STA reads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DBA8CB-C1DE-410B-90F3-6F280C9510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2402B3-3514-4CFE-931D-2D3DC6CF69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Doron Ezri et al, Huawei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7876844"/>
              </p:ext>
            </p:extLst>
          </p:nvPr>
        </p:nvGraphicFramePr>
        <p:xfrm>
          <a:off x="3148018" y="3048000"/>
          <a:ext cx="22098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8" name="Equation" r:id="rId3" imgW="2210096" imgH="343211" progId="Equation.DSMT4">
                  <p:embed/>
                </p:oleObj>
              </mc:Choice>
              <mc:Fallback>
                <p:oleObj name="Equation" r:id="rId3" imgW="2210096" imgH="343211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48018" y="3048000"/>
                        <a:ext cx="2209800" cy="342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3429568"/>
              </p:ext>
            </p:extLst>
          </p:nvPr>
        </p:nvGraphicFramePr>
        <p:xfrm>
          <a:off x="3930142" y="2653071"/>
          <a:ext cx="40005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9" name="Equation" r:id="rId5" imgW="399415" imgH="343211" progId="Equation.DSMT4">
                  <p:embed/>
                </p:oleObj>
              </mc:Choice>
              <mc:Fallback>
                <p:oleObj name="Equation" r:id="rId5" imgW="399415" imgH="343211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930142" y="2653071"/>
                        <a:ext cx="400050" cy="342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EB77CF1C-F0C1-4264-AC0F-EAF97B06E2D7}"/>
              </a:ext>
            </a:extLst>
          </p:cNvPr>
          <p:cNvCxnSpPr>
            <a:cxnSpLocks/>
          </p:cNvCxnSpPr>
          <p:nvPr/>
        </p:nvCxnSpPr>
        <p:spPr bwMode="auto">
          <a:xfrm flipV="1">
            <a:off x="3234152" y="3340958"/>
            <a:ext cx="360041" cy="270694"/>
          </a:xfrm>
          <a:prstGeom prst="straightConnector1">
            <a:avLst/>
          </a:prstGeom>
          <a:noFill/>
          <a:ln w="158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F5052DC8-153D-49BF-A511-902D55F5E515}"/>
              </a:ext>
            </a:extLst>
          </p:cNvPr>
          <p:cNvSpPr/>
          <p:nvPr/>
        </p:nvSpPr>
        <p:spPr>
          <a:xfrm>
            <a:off x="2694098" y="3569705"/>
            <a:ext cx="79541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Precoder </a:t>
            </a:r>
            <a:b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for STA1</a:t>
            </a:r>
            <a:endParaRPr lang="he-IL" sz="1100" dirty="0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1FC5F108-AC74-410F-A895-852E958099F3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888078" y="3363312"/>
            <a:ext cx="246169" cy="294990"/>
          </a:xfrm>
          <a:prstGeom prst="straightConnector1">
            <a:avLst/>
          </a:prstGeom>
          <a:noFill/>
          <a:ln w="158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D8AC3EF5-BF51-4B06-9421-21E46A0CA902}"/>
              </a:ext>
            </a:extLst>
          </p:cNvPr>
          <p:cNvSpPr/>
          <p:nvPr/>
        </p:nvSpPr>
        <p:spPr>
          <a:xfrm>
            <a:off x="3815082" y="3567471"/>
            <a:ext cx="1039067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Data symbols</a:t>
            </a:r>
            <a:b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for STA1</a:t>
            </a:r>
            <a:endParaRPr lang="he-IL" sz="1100" dirty="0"/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4081272"/>
              </p:ext>
            </p:extLst>
          </p:nvPr>
        </p:nvGraphicFramePr>
        <p:xfrm>
          <a:off x="2544763" y="4684112"/>
          <a:ext cx="3600450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0" name="Equation" r:id="rId7" imgW="3601212" imgH="952484" progId="Equation.DSMT4">
                  <p:embed/>
                </p:oleObj>
              </mc:Choice>
              <mc:Fallback>
                <p:oleObj name="Equation" r:id="rId7" imgW="3601212" imgH="952484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544763" y="4684112"/>
                        <a:ext cx="3600450" cy="952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" name="Picture 14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399135" y="2721513"/>
            <a:ext cx="2440529" cy="219446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90265" y="5075260"/>
            <a:ext cx="1301105" cy="1194106"/>
          </a:xfrm>
          <a:prstGeom prst="rect">
            <a:avLst/>
          </a:prstGeom>
        </p:spPr>
      </p:pic>
      <p:sp>
        <p:nvSpPr>
          <p:cNvPr id="1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4254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0BB0A-42EE-465B-BD29-C594AEDF0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MU-MIMO: Multiple Spatial Streams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6BEB5-2E7D-4F46-8BFD-7CB3A2AAB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06587"/>
            <a:ext cx="8229600" cy="4418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In this case, of course we want (e.g. for      )</a:t>
            </a:r>
            <a:br>
              <a:rPr lang="en-US" sz="2000" b="0" dirty="0">
                <a:solidFill>
                  <a:schemeClr val="tx1"/>
                </a:solidFill>
              </a:rPr>
            </a:br>
            <a:br>
              <a:rPr lang="en-US" sz="2000" b="0" dirty="0">
                <a:solidFill>
                  <a:schemeClr val="tx1"/>
                </a:solidFill>
              </a:rPr>
            </a:br>
            <a:br>
              <a:rPr lang="en-US" sz="2000" b="0" dirty="0">
                <a:solidFill>
                  <a:schemeClr val="tx1"/>
                </a:solidFill>
              </a:rPr>
            </a:b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or in other words</a:t>
            </a:r>
            <a:br>
              <a:rPr lang="en-US" sz="2000" b="0" dirty="0">
                <a:solidFill>
                  <a:schemeClr val="tx1"/>
                </a:solidFill>
              </a:rPr>
            </a:br>
            <a:br>
              <a:rPr lang="en-US" sz="2000" b="0" dirty="0">
                <a:solidFill>
                  <a:schemeClr val="tx1"/>
                </a:solidFill>
              </a:rPr>
            </a:br>
            <a:br>
              <a:rPr lang="en-US" sz="2000" b="0" dirty="0">
                <a:solidFill>
                  <a:schemeClr val="tx1"/>
                </a:solidFill>
              </a:rPr>
            </a:b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which leads to zero MUI and is perfectly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aligned with existing SVD based feedback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A common solution is the PINV of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DBA8CB-C1DE-410B-90F3-6F280C9510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2402B3-3514-4CFE-931D-2D3DC6CF69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Doron Ezri et al, Huawei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99135" y="2721513"/>
            <a:ext cx="2440529" cy="219446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90265" y="5075260"/>
            <a:ext cx="1301105" cy="1194106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839E8C3E-6D9B-4381-B690-FCB0954BF176}"/>
                  </a:ext>
                </a:extLst>
              </p14:cNvPr>
              <p14:cNvContentPartPr/>
              <p14:nvPr/>
            </p14:nvContentPartPr>
            <p14:xfrm>
              <a:off x="7406369" y="3238768"/>
              <a:ext cx="702000" cy="997920"/>
            </p14:xfrm>
          </p:contentPart>
        </mc:Choice>
        <mc:Fallback xmlns=""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839E8C3E-6D9B-4381-B690-FCB0954BF176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393409" y="3226528"/>
                <a:ext cx="726840" cy="102276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9425050"/>
              </p:ext>
            </p:extLst>
          </p:nvPr>
        </p:nvGraphicFramePr>
        <p:xfrm>
          <a:off x="1213717" y="3482093"/>
          <a:ext cx="4935448" cy="9391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" name="Equation" r:id="rId7" imgW="5806409" imgH="1104873" progId="Equation.DSMT4">
                  <p:embed/>
                </p:oleObj>
              </mc:Choice>
              <mc:Fallback>
                <p:oleObj name="Equation" r:id="rId7" imgW="5806409" imgH="1104873" progId="Equation.DSMT4">
                  <p:embed/>
                  <p:pic>
                    <p:nvPicPr>
                      <p:cNvPr id="12" name="Object 11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213717" y="3482093"/>
                        <a:ext cx="4935448" cy="9391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9" name="Straight Arrow Connector 18"/>
          <p:cNvCxnSpPr/>
          <p:nvPr/>
        </p:nvCxnSpPr>
        <p:spPr bwMode="auto">
          <a:xfrm flipH="1">
            <a:off x="5743769" y="3175849"/>
            <a:ext cx="255451" cy="306244"/>
          </a:xfrm>
          <a:prstGeom prst="straightConnector1">
            <a:avLst/>
          </a:prstGeom>
          <a:noFill/>
          <a:ln w="158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20" name="Object 19">
            <a:extLst>
              <a:ext uri="{FF2B5EF4-FFF2-40B4-BE49-F238E27FC236}">
                <a16:creationId xmlns:a16="http://schemas.microsoft.com/office/drawing/2014/main" id="{9B5BD08D-5805-4586-AB7E-A898406BF0C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1964445"/>
              </p:ext>
            </p:extLst>
          </p:nvPr>
        </p:nvGraphicFramePr>
        <p:xfrm>
          <a:off x="3201194" y="2472975"/>
          <a:ext cx="97146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" name="Equation" r:id="rId9" imgW="647640" imgH="457200" progId="Equation.DSMT4">
                  <p:embed/>
                </p:oleObj>
              </mc:Choice>
              <mc:Fallback>
                <p:oleObj name="Equation" r:id="rId9" imgW="647640" imgH="457200" progId="Equation.DSMT4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9B5BD08D-5805-4586-AB7E-A898406BF0C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201194" y="2472975"/>
                        <a:ext cx="971460" cy="68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>
            <a:extLst>
              <a:ext uri="{FF2B5EF4-FFF2-40B4-BE49-F238E27FC236}">
                <a16:creationId xmlns:a16="http://schemas.microsoft.com/office/drawing/2014/main" id="{17BF519B-E356-48EA-8671-78EE8AE7AA9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4838561"/>
              </p:ext>
            </p:extLst>
          </p:nvPr>
        </p:nvGraphicFramePr>
        <p:xfrm>
          <a:off x="5160610" y="1997811"/>
          <a:ext cx="3429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9" name="Equation" r:id="rId11" imgW="228600" imgH="228600" progId="Equation.DSMT4">
                  <p:embed/>
                </p:oleObj>
              </mc:Choice>
              <mc:Fallback>
                <p:oleObj name="Equation" r:id="rId11" imgW="228600" imgH="22860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17BF519B-E356-48EA-8671-78EE8AE7AA9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160610" y="1997811"/>
                        <a:ext cx="342900" cy="342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3248219"/>
              </p:ext>
            </p:extLst>
          </p:nvPr>
        </p:nvGraphicFramePr>
        <p:xfrm>
          <a:off x="5402397" y="2841866"/>
          <a:ext cx="1088228" cy="3297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0" name="Equation" r:id="rId13" imgW="838080" imgH="253800" progId="Equation.DSMT4">
                  <p:embed/>
                </p:oleObj>
              </mc:Choice>
              <mc:Fallback>
                <p:oleObj name="Equation" r:id="rId13" imgW="838080" imgH="253800" progId="Equation.DSMT4">
                  <p:embed/>
                  <p:pic>
                    <p:nvPicPr>
                      <p:cNvPr id="13" name="Object 12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5402397" y="2841866"/>
                        <a:ext cx="1088228" cy="3297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5DCF1B6E-5413-4EAF-A00A-6541739ECBA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0593036"/>
              </p:ext>
            </p:extLst>
          </p:nvPr>
        </p:nvGraphicFramePr>
        <p:xfrm>
          <a:off x="4751388" y="5029200"/>
          <a:ext cx="4064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1" name="Equation" r:id="rId15" imgW="406080" imgH="533160" progId="Equation.DSMT4">
                  <p:embed/>
                </p:oleObj>
              </mc:Choice>
              <mc:Fallback>
                <p:oleObj name="Equation" r:id="rId15" imgW="406080" imgH="533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4751388" y="5029200"/>
                        <a:ext cx="406400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37861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0BB0A-42EE-465B-BD29-C594AEDF0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685800"/>
            <a:ext cx="8458664" cy="1065213"/>
          </a:xfrm>
        </p:spPr>
        <p:txBody>
          <a:bodyPr/>
          <a:lstStyle/>
          <a:p>
            <a:r>
              <a:rPr lang="en-US" sz="2800" dirty="0"/>
              <a:t>MU-MIMO: Zero MUI with more Antennas than 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6BEB5-2E7D-4F46-8BFD-7CB3A2AAB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06587"/>
            <a:ext cx="8229600" cy="4418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Now let’s make things more interesting by assuming 3 Rx antennas at each STA, but maintaining 2SS for each one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We can extrapolate the previous approach, such that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But this means that the AP must have at least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8 </a:t>
            </a:r>
            <a:r>
              <a:rPr lang="en-US" sz="2000" b="0" dirty="0" err="1">
                <a:solidFill>
                  <a:schemeClr val="tx1"/>
                </a:solidFill>
              </a:rPr>
              <a:t>Tx</a:t>
            </a:r>
            <a:r>
              <a:rPr lang="en-US" sz="2000" b="0" dirty="0">
                <a:solidFill>
                  <a:schemeClr val="tx1"/>
                </a:solidFill>
              </a:rPr>
              <a:t> antennas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So we did something good (added an Rx antenna)</a:t>
            </a:r>
            <a:br>
              <a:rPr lang="en-US" sz="1600" dirty="0">
                <a:solidFill>
                  <a:schemeClr val="tx1"/>
                </a:solidFill>
              </a:rPr>
            </a:br>
            <a:r>
              <a:rPr lang="en-US" sz="1600" dirty="0">
                <a:solidFill>
                  <a:schemeClr val="tx1"/>
                </a:solidFill>
              </a:rPr>
              <a:t>but this leads to a big setback???</a:t>
            </a:r>
            <a:endParaRPr lang="en-US" sz="1600" b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DBA8CB-C1DE-410B-90F3-6F280C9510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2402B3-3514-4CFE-931D-2D3DC6CF69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Doron Ezri et al, Huawei</a:t>
            </a: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50078" y="3581400"/>
            <a:ext cx="1826607" cy="2252814"/>
          </a:xfrm>
          <a:prstGeom prst="rect">
            <a:avLst/>
          </a:prstGeom>
        </p:spPr>
      </p:pic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4851971"/>
              </p:ext>
            </p:extLst>
          </p:nvPr>
        </p:nvGraphicFramePr>
        <p:xfrm>
          <a:off x="3009900" y="3124200"/>
          <a:ext cx="318135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7" name="Equation" r:id="rId4" imgW="2120760" imgH="507960" progId="Equation.DSMT4">
                  <p:embed/>
                </p:oleObj>
              </mc:Choice>
              <mc:Fallback>
                <p:oleObj name="Equation" r:id="rId4" imgW="2120760" imgH="507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009900" y="3124200"/>
                        <a:ext cx="3181350" cy="76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6339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0BB0A-42EE-465B-BD29-C594AEDF0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685800"/>
            <a:ext cx="8458664" cy="1065213"/>
          </a:xfrm>
        </p:spPr>
        <p:txBody>
          <a:bodyPr/>
          <a:lstStyle/>
          <a:p>
            <a:r>
              <a:rPr lang="en-US" sz="2800" dirty="0"/>
              <a:t>MU-MIMO: Zero MUI with more Antennas than SS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6BEB5-2E7D-4F46-8BFD-7CB3A2AAB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06587"/>
            <a:ext cx="8229600" cy="4418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Let’s consider a different approach based on SVD; let us separate the ‘</a:t>
            </a:r>
            <a:r>
              <a:rPr lang="en-US" sz="2000" b="0" dirty="0">
                <a:solidFill>
                  <a:srgbClr val="0000FF"/>
                </a:solidFill>
              </a:rPr>
              <a:t>used</a:t>
            </a:r>
            <a:r>
              <a:rPr lang="en-US" sz="2000" b="0" dirty="0">
                <a:solidFill>
                  <a:schemeClr val="tx1"/>
                </a:solidFill>
              </a:rPr>
              <a:t>’ (first two) singular components from the ‘</a:t>
            </a:r>
            <a:r>
              <a:rPr lang="en-US" sz="2000" b="0" dirty="0">
                <a:solidFill>
                  <a:srgbClr val="FF0000"/>
                </a:solidFill>
              </a:rPr>
              <a:t>unused</a:t>
            </a:r>
            <a:r>
              <a:rPr lang="en-US" sz="2000" b="0" dirty="0">
                <a:solidFill>
                  <a:schemeClr val="tx1"/>
                </a:solidFill>
              </a:rPr>
              <a:t>’ (last component):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Now we consider a different precoding scheme such that:</a:t>
            </a:r>
            <a:br>
              <a:rPr lang="en-US" sz="1600" b="0" dirty="0">
                <a:solidFill>
                  <a:schemeClr val="tx1"/>
                </a:solidFill>
              </a:rPr>
            </a:br>
            <a:br>
              <a:rPr lang="en-US" sz="1600" b="0" dirty="0">
                <a:solidFill>
                  <a:schemeClr val="tx1"/>
                </a:solidFill>
              </a:rPr>
            </a:br>
            <a:br>
              <a:rPr lang="en-US" sz="1600" b="0" dirty="0">
                <a:solidFill>
                  <a:schemeClr val="tx1"/>
                </a:solidFill>
              </a:rPr>
            </a:br>
            <a:br>
              <a:rPr lang="en-US" sz="1600" b="0" dirty="0">
                <a:solidFill>
                  <a:schemeClr val="tx1"/>
                </a:solidFill>
              </a:rPr>
            </a:br>
            <a:br>
              <a:rPr lang="en-US" sz="16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which means that we can work with 6 </a:t>
            </a:r>
            <a:r>
              <a:rPr lang="en-US" sz="2000" b="0" dirty="0" err="1">
                <a:solidFill>
                  <a:schemeClr val="tx1"/>
                </a:solidFill>
              </a:rPr>
              <a:t>Tx</a:t>
            </a:r>
            <a:r>
              <a:rPr lang="en-US" sz="2000" b="0" dirty="0">
                <a:solidFill>
                  <a:schemeClr val="tx1"/>
                </a:solidFill>
              </a:rPr>
              <a:t> antennas,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which is a good starting point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Does this approach achieve zero MUI?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In the next slides we will evaluate it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DBA8CB-C1DE-410B-90F3-6F280C9510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2402B3-3514-4CFE-931D-2D3DC6CF69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Doron Ezri et al, Huawei</a:t>
            </a: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50078" y="3581400"/>
            <a:ext cx="1826607" cy="2252814"/>
          </a:xfrm>
          <a:prstGeom prst="rect">
            <a:avLst/>
          </a:prstGeom>
        </p:spPr>
      </p:pic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6644779"/>
              </p:ext>
            </p:extLst>
          </p:nvPr>
        </p:nvGraphicFramePr>
        <p:xfrm>
          <a:off x="2887649" y="2667000"/>
          <a:ext cx="3175047" cy="6478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2" name="Equation" r:id="rId4" imgW="3025036" imgH="617220" progId="Equation.DSMT4">
                  <p:embed/>
                </p:oleObj>
              </mc:Choice>
              <mc:Fallback>
                <p:oleObj name="Equation" r:id="rId4" imgW="3025036" imgH="617220" progId="Equation.DSMT4">
                  <p:embed/>
                  <p:pic>
                    <p:nvPicPr>
                      <p:cNvPr id="3" name="Object 2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887649" y="2667000"/>
                        <a:ext cx="3175047" cy="6478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0945844"/>
              </p:ext>
            </p:extLst>
          </p:nvPr>
        </p:nvGraphicFramePr>
        <p:xfrm>
          <a:off x="2895600" y="3810000"/>
          <a:ext cx="3167097" cy="871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3" name="Equation" r:id="rId6" imgW="3017461" imgH="830527" progId="Equation.DSMT4">
                  <p:embed/>
                </p:oleObj>
              </mc:Choice>
              <mc:Fallback>
                <p:oleObj name="Equation" r:id="rId6" imgW="3017461" imgH="830527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895600" y="3810000"/>
                        <a:ext cx="3167097" cy="8717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25510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0BB0A-42EE-465B-BD29-C594AEDF0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685800"/>
            <a:ext cx="8458664" cy="1065213"/>
          </a:xfrm>
        </p:spPr>
        <p:txBody>
          <a:bodyPr/>
          <a:lstStyle/>
          <a:p>
            <a:r>
              <a:rPr lang="en-US" sz="2800" dirty="0"/>
              <a:t>MU-MIMO: Zero MUI with more Antennas than SS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6BEB5-2E7D-4F46-8BFD-7CB3A2AAB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06587"/>
            <a:ext cx="8229600" cy="4418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The received signal at STA #1 is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But               are in the null-space of     , so this is where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the ‘magic’ happens: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The MUI from all STAs is modulating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DBA8CB-C1DE-410B-90F3-6F280C9510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2402B3-3514-4CFE-931D-2D3DC6CF69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Doron Ezri et al, Huawei</a:t>
            </a: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50078" y="3581400"/>
            <a:ext cx="1826607" cy="2252814"/>
          </a:xfrm>
          <a:prstGeom prst="rect">
            <a:avLst/>
          </a:prstGeom>
        </p:spPr>
      </p:pic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1800012"/>
              </p:ext>
            </p:extLst>
          </p:nvPr>
        </p:nvGraphicFramePr>
        <p:xfrm>
          <a:off x="1966651" y="2519694"/>
          <a:ext cx="5029020" cy="11426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06" name="Equation" r:id="rId4" imgW="3352680" imgH="761760" progId="Equation.DSMT4">
                  <p:embed/>
                </p:oleObj>
              </mc:Choice>
              <mc:Fallback>
                <p:oleObj name="Equation" r:id="rId4" imgW="3352680" imgH="761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966651" y="2519694"/>
                        <a:ext cx="5029020" cy="11426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3461240"/>
              </p:ext>
            </p:extLst>
          </p:nvPr>
        </p:nvGraphicFramePr>
        <p:xfrm>
          <a:off x="1574868" y="3907118"/>
          <a:ext cx="799428" cy="3427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07" name="Equation" r:id="rId6" imgW="533160" imgH="228600" progId="Equation.DSMT4">
                  <p:embed/>
                </p:oleObj>
              </mc:Choice>
              <mc:Fallback>
                <p:oleObj name="Equation" r:id="rId6" imgW="533160" imgH="228600" progId="Equation.DSMT4">
                  <p:embed/>
                  <p:pic>
                    <p:nvPicPr>
                      <p:cNvPr id="13" name="Object 12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74868" y="3907118"/>
                        <a:ext cx="799428" cy="3427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5929815"/>
              </p:ext>
            </p:extLst>
          </p:nvPr>
        </p:nvGraphicFramePr>
        <p:xfrm>
          <a:off x="4800959" y="3863557"/>
          <a:ext cx="304441" cy="3805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08" name="Equation" r:id="rId8" imgW="203040" imgH="253800" progId="Equation.DSMT4">
                  <p:embed/>
                </p:oleObj>
              </mc:Choice>
              <mc:Fallback>
                <p:oleObj name="Equation" r:id="rId8" imgW="203040" imgH="253800" progId="Equation.DSMT4">
                  <p:embed/>
                  <p:pic>
                    <p:nvPicPr>
                      <p:cNvPr id="14" name="Object 13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800959" y="3863557"/>
                        <a:ext cx="304441" cy="38055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2192926"/>
              </p:ext>
            </p:extLst>
          </p:nvPr>
        </p:nvGraphicFramePr>
        <p:xfrm>
          <a:off x="1219200" y="4570413"/>
          <a:ext cx="5270500" cy="992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09" name="Equation" r:id="rId10" imgW="5021684" imgH="944985" progId="Equation.DSMT4">
                  <p:embed/>
                </p:oleObj>
              </mc:Choice>
              <mc:Fallback>
                <p:oleObj name="Equation" r:id="rId10" imgW="5021684" imgH="944985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219200" y="4570413"/>
                        <a:ext cx="5270500" cy="9921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1878200"/>
              </p:ext>
            </p:extLst>
          </p:nvPr>
        </p:nvGraphicFramePr>
        <p:xfrm>
          <a:off x="5105400" y="5647421"/>
          <a:ext cx="335942" cy="4720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10" name="Equation" r:id="rId12" imgW="320070" imgH="449790" progId="Equation.DSMT4">
                  <p:embed/>
                </p:oleObj>
              </mc:Choice>
              <mc:Fallback>
                <p:oleObj name="Equation" r:id="rId12" imgW="320070" imgH="449790" progId="Equation.DSMT4">
                  <p:embed/>
                  <p:pic>
                    <p:nvPicPr>
                      <p:cNvPr id="16" name="Object 15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5105400" y="5647421"/>
                        <a:ext cx="335942" cy="4720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10411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0BB0A-42EE-465B-BD29-C594AEDF0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685800"/>
            <a:ext cx="8458664" cy="1065213"/>
          </a:xfrm>
        </p:spPr>
        <p:txBody>
          <a:bodyPr/>
          <a:lstStyle/>
          <a:p>
            <a:r>
              <a:rPr lang="en-US" sz="2800" dirty="0"/>
              <a:t>MU-MIMO: Zero MUI with more Antennas than SS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6BEB5-2E7D-4F46-8BFD-7CB3A2AAB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06587"/>
            <a:ext cx="8229600" cy="4418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This means that at high SNR, the number of Rx </a:t>
            </a:r>
            <a:r>
              <a:rPr lang="en-US" sz="2000" b="0" dirty="0" err="1">
                <a:solidFill>
                  <a:schemeClr val="tx1"/>
                </a:solidFill>
              </a:rPr>
              <a:t>DoFs</a:t>
            </a:r>
            <a:r>
              <a:rPr lang="en-US" sz="2000" b="0" dirty="0">
                <a:solidFill>
                  <a:schemeClr val="tx1"/>
                </a:solidFill>
              </a:rPr>
              <a:t> we need to ‘sacrifice’ is equal to the rank of the (MU) Interference Covariance matrix (e.g. via MVDR)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At high interference-to-noise ratio, this would coincide with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So in our case we need to give up a single </a:t>
            </a:r>
            <a:r>
              <a:rPr lang="en-US" sz="2000" b="0" dirty="0" err="1">
                <a:solidFill>
                  <a:schemeClr val="tx1"/>
                </a:solidFill>
              </a:rPr>
              <a:t>DoF</a:t>
            </a:r>
            <a:r>
              <a:rPr lang="en-US" sz="2000" b="0" dirty="0">
                <a:solidFill>
                  <a:schemeClr val="tx1"/>
                </a:solidFill>
              </a:rPr>
              <a:t> in order to fully mitigate the MUI from all STAs (which is exactly what we have)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Therefore, PINV precoding  </a:t>
            </a:r>
            <a:r>
              <a:rPr lang="en-US" sz="2000" b="0">
                <a:solidFill>
                  <a:schemeClr val="tx1"/>
                </a:solidFill>
              </a:rPr>
              <a:t>on    -s </a:t>
            </a:r>
            <a:r>
              <a:rPr lang="en-US" sz="2000" b="0" dirty="0">
                <a:solidFill>
                  <a:schemeClr val="tx1"/>
                </a:solidFill>
              </a:rPr>
              <a:t>followed by MVDR/MMSE 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at Rx lead to zero MUI!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DBA8CB-C1DE-410B-90F3-6F280C9510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2402B3-3514-4CFE-931D-2D3DC6CF69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Doron Ezri et al, Huawei</a:t>
            </a: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50078" y="3581400"/>
            <a:ext cx="1826607" cy="2252814"/>
          </a:xfrm>
          <a:prstGeom prst="rect">
            <a:avLst/>
          </a:prstGeom>
        </p:spPr>
      </p:pic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8128918"/>
              </p:ext>
            </p:extLst>
          </p:nvPr>
        </p:nvGraphicFramePr>
        <p:xfrm>
          <a:off x="6477000" y="2895600"/>
          <a:ext cx="744537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2" name="Equation" r:id="rId4" imgW="745215" imgH="304997" progId="Equation.DSMT4">
                  <p:embed/>
                </p:oleObj>
              </mc:Choice>
              <mc:Fallback>
                <p:oleObj name="Equation" r:id="rId4" imgW="745215" imgH="304997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477000" y="2895600"/>
                        <a:ext cx="744537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7434175"/>
              </p:ext>
            </p:extLst>
          </p:nvPr>
        </p:nvGraphicFramePr>
        <p:xfrm>
          <a:off x="4344988" y="3934693"/>
          <a:ext cx="266220" cy="36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3" name="Equation" r:id="rId6" imgW="177480" imgH="241200" progId="Equation.DSMT4">
                  <p:embed/>
                </p:oleObj>
              </mc:Choice>
              <mc:Fallback>
                <p:oleObj name="Equation" r:id="rId6" imgW="17748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344988" y="3934693"/>
                        <a:ext cx="266220" cy="361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36445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150512</TotalTime>
  <Words>3338</Words>
  <Application>Microsoft Office PowerPoint</Application>
  <PresentationFormat>On-screen Show (4:3)</PresentationFormat>
  <Paragraphs>256</Paragraphs>
  <Slides>22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MS Gothic</vt:lpstr>
      <vt:lpstr>Arial</vt:lpstr>
      <vt:lpstr>Arial Unicode MS</vt:lpstr>
      <vt:lpstr>Calibri</vt:lpstr>
      <vt:lpstr>Times New Roman</vt:lpstr>
      <vt:lpstr>Office Theme</vt:lpstr>
      <vt:lpstr>Document</vt:lpstr>
      <vt:lpstr>Equation</vt:lpstr>
      <vt:lpstr>Zero-MUI Coordinated Beamforming</vt:lpstr>
      <vt:lpstr>Introduction</vt:lpstr>
      <vt:lpstr>MU-MIMO: Basics</vt:lpstr>
      <vt:lpstr>MU-MIMO: Multiple Spatial Streams</vt:lpstr>
      <vt:lpstr>MU-MIMO: Multiple Spatial Streams (cont.)</vt:lpstr>
      <vt:lpstr>MU-MIMO: Zero MUI with more Antennas than SS</vt:lpstr>
      <vt:lpstr>MU-MIMO: Zero MUI with more Antennas than SS (cont.)</vt:lpstr>
      <vt:lpstr>MU-MIMO: Zero MUI with more Antennas than SS (cont.)</vt:lpstr>
      <vt:lpstr>MU-MIMO: Zero MUI with more Antennas than SS (cont.)</vt:lpstr>
      <vt:lpstr>MU-MIMO: Recap &amp; Current Feedback</vt:lpstr>
      <vt:lpstr>Co-BF in TGbn – Problem Statement</vt:lpstr>
      <vt:lpstr>Co-BF in TGbn – Problem Statement (cont.)</vt:lpstr>
      <vt:lpstr>Co-BF in TGbn – Naïve Approach</vt:lpstr>
      <vt:lpstr>Co-BF in TGbn – Potential (Practical Feedback) Approach</vt:lpstr>
      <vt:lpstr>Co-BF in TGbn – Potential (Practical Feedback) Approach</vt:lpstr>
      <vt:lpstr>Co-BF in TGbn – Potential (Practical Feedback) Approach</vt:lpstr>
      <vt:lpstr>Co-BF in TGbn – Potential (Practical Feedback) Approach</vt:lpstr>
      <vt:lpstr>Conclusions</vt:lpstr>
      <vt:lpstr>References</vt:lpstr>
      <vt:lpstr>Appendix – MATLAB Code Example</vt:lpstr>
      <vt:lpstr>Appendix – MATLAB Code Example (cont.)</vt:lpstr>
      <vt:lpstr>Appendix – MATLAB Code Example (cont.)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shimi.shilo@huawei.com</dc:creator>
  <cp:lastModifiedBy>Shimi Shilo (TRC)</cp:lastModifiedBy>
  <cp:revision>1563</cp:revision>
  <cp:lastPrinted>1601-01-01T00:00:00Z</cp:lastPrinted>
  <dcterms:created xsi:type="dcterms:W3CDTF">2017-01-26T15:28:16Z</dcterms:created>
  <dcterms:modified xsi:type="dcterms:W3CDTF">2024-01-13T15:37:11Z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_2015_ms_pID_725343">
    <vt:lpwstr>(3)zbhpXmkNpUDIrILq12KpXfH2bKEcmPpjCYjjrxbnXOr1epXwrfot2JXmh/WmZ77Cyt+kTwKf
kEedRwQb+OobukHDXkV73iP3ZDmti9lJ68QFkCNrcdMlzMFckVJNxyBvTMpbR9b0bAZNX8vD
wdWUu+gR1DAAoeewB1+z+g3uqgbDjU3mVlR4e/LBdaC6ETwC04j5CgnPM8WLoN75Ji1tpV2O
E3zxv4/TGYbE8Rwh7k</vt:lpwstr>
  </property>
  <property fmtid="{D5CDD505-2E9C-101B-9397-08002B2CF9AE}" pid="7" name="_2015_ms_pID_7253431">
    <vt:lpwstr>gHrfudx4ZjTfjhTnUCncdmM7IZEZ1dje3DPwqiDK/dur620hjFhJnM
OR713ocMW39fJTkS+4s5bR0gIlMjj2sKCoFAICyC7UK40DfRvASJqMwP6GaRUkgM8uqT6tOi
qB3FqD580ytaoxNoj2/H8EnfkbPYSekD6aY7Xzb4H5kXZgODXU8Vcbfhak5MtbU5hmdhLDMW
a1wgUb9Xr9tH08pz5m4l13AWcr+fED/OxXn8</vt:lpwstr>
  </property>
  <property fmtid="{D5CDD505-2E9C-101B-9397-08002B2CF9AE}" pid="8" name="_2015_ms_pID_7253432">
    <vt:lpwstr>ag==</vt:lpwstr>
  </property>
</Properties>
</file>