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257" r:id="rId3"/>
    <p:sldId id="263" r:id="rId4"/>
    <p:sldId id="268" r:id="rId5"/>
    <p:sldId id="589" r:id="rId6"/>
    <p:sldId id="258" r:id="rId7"/>
    <p:sldId id="259" r:id="rId8"/>
    <p:sldId id="260" r:id="rId9"/>
    <p:sldId id="264" r:id="rId10"/>
    <p:sldId id="265" r:id="rId11"/>
    <p:sldId id="266" r:id="rId12"/>
    <p:sldId id="588" r:id="rId13"/>
    <p:sldId id="50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3875" autoAdjust="0"/>
  </p:normalViewPr>
  <p:slideViewPr>
    <p:cSldViewPr>
      <p:cViewPr varScale="1">
        <p:scale>
          <a:sx n="68" d="100"/>
          <a:sy n="68" d="100"/>
        </p:scale>
        <p:origin x="137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870323"/>
          </a:xfrm>
          <a:noFill/>
        </p:spPr>
        <p:txBody>
          <a:bodyPr/>
          <a:lstStyle/>
          <a:p>
            <a:r>
              <a:rPr lang="en-US" altLang="zh-CN" sz="2400" dirty="0">
                <a:solidFill>
                  <a:schemeClr val="tx1"/>
                </a:solidFill>
              </a:rPr>
              <a:t>Simulation on coexistence of AMP traffic and existing traffic</a:t>
            </a:r>
            <a:endParaRPr lang="en-US" sz="2400"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2023-11-09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558687640"/>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Hao wang</a:t>
                      </a:r>
                      <a:endParaRPr lang="zh-CN"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wanghao6@oppo.com</a:t>
                      </a:r>
                      <a:endParaRPr lang="zh-CN"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7D871-7FAF-4CE8-AF67-956021A4B08C}"/>
              </a:ext>
            </a:extLst>
          </p:cNvPr>
          <p:cNvSpPr>
            <a:spLocks noGrp="1"/>
          </p:cNvSpPr>
          <p:nvPr>
            <p:ph type="title"/>
          </p:nvPr>
        </p:nvSpPr>
        <p:spPr>
          <a:xfrm>
            <a:off x="542925" y="634007"/>
            <a:ext cx="8058150" cy="994172"/>
          </a:xfrm>
        </p:spPr>
        <p:txBody>
          <a:bodyPr/>
          <a:lstStyle/>
          <a:p>
            <a:pPr algn="ctr"/>
            <a:r>
              <a:rPr lang="en-US" altLang="zh-CN" dirty="0">
                <a:latin typeface="Times New Roman" panose="02020603050405020304" pitchFamily="18" charset="0"/>
                <a:cs typeface="Times New Roman" panose="02020603050405020304" pitchFamily="18" charset="0"/>
              </a:rPr>
              <a:t>AMP STA number n =3000, Query every 60s</a:t>
            </a:r>
            <a:endParaRPr lang="zh-CN" altLang="en-US" dirty="0"/>
          </a:p>
        </p:txBody>
      </p:sp>
      <p:sp>
        <p:nvSpPr>
          <p:cNvPr id="6" name="Footer Placeholder 2">
            <a:extLst>
              <a:ext uri="{FF2B5EF4-FFF2-40B4-BE49-F238E27FC236}">
                <a16:creationId xmlns:a16="http://schemas.microsoft.com/office/drawing/2014/main" id="{ACC93CA1-A1A2-4AC1-998D-B9FBAB01CBB2}"/>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7" name="Slide Number Placeholder 3">
            <a:extLst>
              <a:ext uri="{FF2B5EF4-FFF2-40B4-BE49-F238E27FC236}">
                <a16:creationId xmlns:a16="http://schemas.microsoft.com/office/drawing/2014/main" id="{44524123-4AF3-4C30-B549-F152A1DD695F}"/>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
        <p:nvSpPr>
          <p:cNvPr id="8" name="Rectangle 1">
            <a:extLst>
              <a:ext uri="{FF2B5EF4-FFF2-40B4-BE49-F238E27FC236}">
                <a16:creationId xmlns:a16="http://schemas.microsoft.com/office/drawing/2014/main" id="{1FEBEDC3-D5B9-4FBC-AE34-52815D4ED56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9" name="Date Placeholder 3">
            <a:extLst>
              <a:ext uri="{FF2B5EF4-FFF2-40B4-BE49-F238E27FC236}">
                <a16:creationId xmlns:a16="http://schemas.microsoft.com/office/drawing/2014/main" id="{25784F01-C26F-4CBB-8DF7-1C0899D57E5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pic>
        <p:nvPicPr>
          <p:cNvPr id="3" name="图片 2">
            <a:extLst>
              <a:ext uri="{FF2B5EF4-FFF2-40B4-BE49-F238E27FC236}">
                <a16:creationId xmlns:a16="http://schemas.microsoft.com/office/drawing/2014/main" id="{E87C3702-040E-473C-833F-477043777408}"/>
              </a:ext>
            </a:extLst>
          </p:cNvPr>
          <p:cNvPicPr>
            <a:picLocks noChangeAspect="1"/>
          </p:cNvPicPr>
          <p:nvPr/>
        </p:nvPicPr>
        <p:blipFill>
          <a:blip r:embed="rId2"/>
          <a:stretch>
            <a:fillRect/>
          </a:stretch>
        </p:blipFill>
        <p:spPr>
          <a:xfrm>
            <a:off x="1651000" y="1826782"/>
            <a:ext cx="5842000" cy="4381500"/>
          </a:xfrm>
          <a:prstGeom prst="rect">
            <a:avLst/>
          </a:prstGeom>
        </p:spPr>
      </p:pic>
    </p:spTree>
    <p:extLst>
      <p:ext uri="{BB962C8B-B14F-4D97-AF65-F5344CB8AC3E}">
        <p14:creationId xmlns:p14="http://schemas.microsoft.com/office/powerpoint/2010/main" val="2645248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FAFA0780-3099-46AA-A045-9C40FB7A02F8}"/>
              </a:ext>
            </a:extLst>
          </p:cNvPr>
          <p:cNvSpPr>
            <a:spLocks noGrp="1"/>
          </p:cNvSpPr>
          <p:nvPr>
            <p:ph type="title"/>
          </p:nvPr>
        </p:nvSpPr>
        <p:spPr>
          <a:xfrm>
            <a:off x="390525" y="685800"/>
            <a:ext cx="8362950" cy="994172"/>
          </a:xfrm>
        </p:spPr>
        <p:txBody>
          <a:bodyPr/>
          <a:lstStyle/>
          <a:p>
            <a:pPr algn="ctr"/>
            <a:r>
              <a:rPr lang="en-US" altLang="zh-CN" dirty="0"/>
              <a:t>AMP STA number n </a:t>
            </a:r>
            <a:r>
              <a:rPr lang="en-US" altLang="zh-CN" dirty="0">
                <a:latin typeface="Times New Roman" panose="02020603050405020304" pitchFamily="18" charset="0"/>
                <a:cs typeface="Times New Roman" panose="02020603050405020304" pitchFamily="18" charset="0"/>
              </a:rPr>
              <a:t>=3000, Query every 10s</a:t>
            </a:r>
            <a:endParaRPr lang="zh-CN" altLang="en-US" dirty="0"/>
          </a:p>
        </p:txBody>
      </p:sp>
      <p:sp>
        <p:nvSpPr>
          <p:cNvPr id="6" name="Footer Placeholder 2">
            <a:extLst>
              <a:ext uri="{FF2B5EF4-FFF2-40B4-BE49-F238E27FC236}">
                <a16:creationId xmlns:a16="http://schemas.microsoft.com/office/drawing/2014/main" id="{EDE5C5F1-59FD-48DD-AD82-30CB98089E7E}"/>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7" name="Slide Number Placeholder 3">
            <a:extLst>
              <a:ext uri="{FF2B5EF4-FFF2-40B4-BE49-F238E27FC236}">
                <a16:creationId xmlns:a16="http://schemas.microsoft.com/office/drawing/2014/main" id="{3D5C2A65-318D-47CB-AEFD-3FE786C964FC}"/>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11</a:t>
            </a:fld>
            <a:endParaRPr lang="en-US" dirty="0"/>
          </a:p>
        </p:txBody>
      </p:sp>
      <p:sp>
        <p:nvSpPr>
          <p:cNvPr id="8" name="Rectangle 1">
            <a:extLst>
              <a:ext uri="{FF2B5EF4-FFF2-40B4-BE49-F238E27FC236}">
                <a16:creationId xmlns:a16="http://schemas.microsoft.com/office/drawing/2014/main" id="{E5D51767-9CAE-43FF-9FE7-A946ADADF2B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9" name="Date Placeholder 3">
            <a:extLst>
              <a:ext uri="{FF2B5EF4-FFF2-40B4-BE49-F238E27FC236}">
                <a16:creationId xmlns:a16="http://schemas.microsoft.com/office/drawing/2014/main" id="{42D5AFAD-F20F-4021-88A3-88B46FE0E4B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pic>
        <p:nvPicPr>
          <p:cNvPr id="3" name="图片 2">
            <a:extLst>
              <a:ext uri="{FF2B5EF4-FFF2-40B4-BE49-F238E27FC236}">
                <a16:creationId xmlns:a16="http://schemas.microsoft.com/office/drawing/2014/main" id="{550781F6-43C0-4D01-B827-4DF544AD4314}"/>
              </a:ext>
            </a:extLst>
          </p:cNvPr>
          <p:cNvPicPr>
            <a:picLocks noChangeAspect="1"/>
          </p:cNvPicPr>
          <p:nvPr/>
        </p:nvPicPr>
        <p:blipFill>
          <a:blip r:embed="rId2"/>
          <a:stretch>
            <a:fillRect/>
          </a:stretch>
        </p:blipFill>
        <p:spPr>
          <a:xfrm>
            <a:off x="1653110" y="1759347"/>
            <a:ext cx="5837780" cy="4378335"/>
          </a:xfrm>
          <a:prstGeom prst="rect">
            <a:avLst/>
          </a:prstGeom>
        </p:spPr>
      </p:pic>
    </p:spTree>
    <p:extLst>
      <p:ext uri="{BB962C8B-B14F-4D97-AF65-F5344CB8AC3E}">
        <p14:creationId xmlns:p14="http://schemas.microsoft.com/office/powerpoint/2010/main" val="1853716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3961149"/>
          </a:xfrm>
          <a:prstGeom prst="rect">
            <a:avLst/>
          </a:prstGeom>
          <a:noFill/>
          <a:ln w="12700">
            <a:noFill/>
            <a:prstDash val="dash"/>
          </a:ln>
        </p:spPr>
        <p:txBody>
          <a:bodyPr wrap="square" rtlCol="0">
            <a:spAutoFit/>
          </a:bodyPr>
          <a:lstStyle/>
          <a:p>
            <a:pPr marL="285750" lvl="1"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In this submission, the </a:t>
            </a:r>
            <a:r>
              <a:rPr lang="en-GB" altLang="zh-CN" sz="2000" dirty="0">
                <a:cs typeface="Times New Roman" panose="02020603050405020304" pitchFamily="18" charset="0"/>
              </a:rPr>
              <a:t>impacts (from AMP traffic) on the existing traffic are evaluated. The very similar results as in[1][2] are collected. So, we have the same observations:</a:t>
            </a:r>
          </a:p>
          <a:p>
            <a:pPr marL="800100" lvl="2" indent="-342900" algn="just">
              <a:lnSpc>
                <a:spcPct val="150000"/>
              </a:lnSpc>
              <a:spcBef>
                <a:spcPts val="0"/>
              </a:spcBef>
              <a:spcAft>
                <a:spcPts val="600"/>
              </a:spcAft>
              <a:buFont typeface="Wingdings" panose="05000000000000000000" pitchFamily="2" charset="2"/>
              <a:buChar char=""/>
            </a:pPr>
            <a:r>
              <a:rPr lang="en-GB" altLang="zh-CN" sz="2000" dirty="0">
                <a:cs typeface="Times New Roman" panose="02020603050405020304" pitchFamily="18" charset="0"/>
              </a:rPr>
              <a:t>Even in extreme AMP traffic scenario, the impact to the existing traffic is very minor. </a:t>
            </a:r>
          </a:p>
          <a:p>
            <a:pPr marL="800100" lvl="2" indent="-342900" algn="just">
              <a:lnSpc>
                <a:spcPct val="150000"/>
              </a:lnSpc>
              <a:spcBef>
                <a:spcPts val="0"/>
              </a:spcBef>
              <a:spcAft>
                <a:spcPts val="600"/>
              </a:spcAft>
              <a:buFont typeface="Wingdings" panose="05000000000000000000" pitchFamily="2" charset="2"/>
              <a:buChar char=""/>
            </a:pPr>
            <a:r>
              <a:rPr lang="en-GB" altLang="zh-CN" sz="2000" dirty="0">
                <a:cs typeface="Times New Roman" panose="02020603050405020304" pitchFamily="18" charset="0"/>
              </a:rPr>
              <a:t>If there is further restriction on the access class for AMP traffic, the impact is further reduced and negligible.    </a:t>
            </a:r>
            <a:endParaRPr lang="en-US" altLang="zh-CN" sz="2000" dirty="0">
              <a:cs typeface="Times New Roman" panose="02020603050405020304" pitchFamily="18" charset="0"/>
            </a:endParaRPr>
          </a:p>
          <a:p>
            <a:pPr marL="1200150" lvl="3" indent="-285750" algn="just">
              <a:lnSpc>
                <a:spcPct val="150000"/>
              </a:lnSpc>
              <a:spcBef>
                <a:spcPts val="0"/>
              </a:spcBef>
              <a:spcAft>
                <a:spcPts val="600"/>
              </a:spcAft>
              <a:buFont typeface="Wingdings" panose="05000000000000000000" pitchFamily="2" charset="2"/>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10" name="Rectangle 1">
            <a:extLst>
              <a:ext uri="{FF2B5EF4-FFF2-40B4-BE49-F238E27FC236}">
                <a16:creationId xmlns:a16="http://schemas.microsoft.com/office/drawing/2014/main" id="{14D207FC-F236-4C5A-81CF-8236C52E9B8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12" name="Date Placeholder 3">
            <a:extLst>
              <a:ext uri="{FF2B5EF4-FFF2-40B4-BE49-F238E27FC236}">
                <a16:creationId xmlns:a16="http://schemas.microsoft.com/office/drawing/2014/main" id="{47DB4270-D49A-4750-925C-00364F980728}"/>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vl="0">
              <a:buFont typeface="+mj-lt"/>
              <a:buAutoNum type="arabicPeriod"/>
            </a:pPr>
            <a:r>
              <a:rPr lang="en-GB" altLang="zh-CN" sz="1600" dirty="0"/>
              <a:t>IEEE 802.11-23/1601r1</a:t>
            </a:r>
            <a:r>
              <a:rPr lang="en-US" altLang="zh-CN" sz="1600" dirty="0"/>
              <a:t>, </a:t>
            </a:r>
            <a:r>
              <a:rPr lang="fr-FR" altLang="zh-CN" sz="1600" dirty="0"/>
              <a:t>AMP Communication Channel Usage Estimation</a:t>
            </a:r>
            <a:endParaRPr lang="en-GB" altLang="zh-CN" sz="1600" dirty="0"/>
          </a:p>
          <a:p>
            <a:pPr lvl="0">
              <a:buFont typeface="+mj-lt"/>
              <a:buAutoNum type="arabicPeriod"/>
            </a:pPr>
            <a:r>
              <a:rPr lang="en-GB" altLang="zh-CN" sz="1600" dirty="0"/>
              <a:t>IEEE 802.11-22/1627r6,</a:t>
            </a:r>
            <a:r>
              <a:rPr lang="en-US" altLang="zh-CN" sz="1600" dirty="0"/>
              <a:t> </a:t>
            </a:r>
            <a:r>
              <a:rPr lang="fr-FR" altLang="zh-CN" sz="1600" dirty="0"/>
              <a:t>AMP Communication Channel Usage Estimation Part 2: AC_BK</a:t>
            </a:r>
            <a:endParaRPr lang="en-US" altLang="zh-CN" sz="1600" dirty="0"/>
          </a:p>
          <a:p>
            <a:pPr>
              <a:buFont typeface="+mj-lt"/>
              <a:buAutoNum type="arabicPeriod"/>
            </a:pPr>
            <a:endParaRPr lang="en-GB" altLang="zh-CN" sz="1600" dirty="0"/>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13</a:t>
            </a:fld>
            <a:endParaRPr lang="en-US" dirty="0"/>
          </a:p>
        </p:txBody>
      </p:sp>
      <p:sp>
        <p:nvSpPr>
          <p:cNvPr id="8" name="Rectangle 1">
            <a:extLst>
              <a:ext uri="{FF2B5EF4-FFF2-40B4-BE49-F238E27FC236}">
                <a16:creationId xmlns:a16="http://schemas.microsoft.com/office/drawing/2014/main" id="{87EE7326-2130-463B-B9A1-A393B0D43AC1}"/>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9" name="Date Placeholder 3">
            <a:extLst>
              <a:ext uri="{FF2B5EF4-FFF2-40B4-BE49-F238E27FC236}">
                <a16:creationId xmlns:a16="http://schemas.microsoft.com/office/drawing/2014/main" id="{D6826BAE-9A4F-4548-BD71-0FB0187A4B4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a:t>Weijie</a:t>
            </a:r>
            <a:r>
              <a:rPr lang="en-GB" dirty="0"/>
              <a:t> Xu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Background</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kern="1200" dirty="0">
                <a:latin typeface="Times New Roman" panose="02020603050405020304" pitchFamily="18" charset="0"/>
                <a:ea typeface="+mn-ea"/>
                <a:cs typeface="Times New Roman" panose="02020603050405020304" pitchFamily="18" charset="0"/>
              </a:rPr>
              <a:t>There was concern on whether there is interference to legacy traffic from AMP traffic. For that, simulations had been done in[1][2]. Based on the simulation in [1], it can be the impact from AMP traffic(even in extreme traffic scenario) is very minor. If there is further restriction on the access class for AMP traffic, the impact is further reduced and negligible[2].    </a:t>
            </a:r>
          </a:p>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400" kern="1200" dirty="0">
              <a:latin typeface="Times New Roman" panose="02020603050405020304" pitchFamily="18" charset="0"/>
              <a:ea typeface="+mn-ea"/>
              <a:cs typeface="Times New Roman" panose="02020603050405020304" pitchFamily="18" charset="0"/>
            </a:endParaRPr>
          </a:p>
        </p:txBody>
      </p:sp>
      <p:sp>
        <p:nvSpPr>
          <p:cNvPr id="8" name="Rectangle 1">
            <a:extLst>
              <a:ext uri="{FF2B5EF4-FFF2-40B4-BE49-F238E27FC236}">
                <a16:creationId xmlns:a16="http://schemas.microsoft.com/office/drawing/2014/main" id="{0D01E8B0-5F83-412D-927D-654600C4057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9" name="Date Placeholder 3">
            <a:extLst>
              <a:ext uri="{FF2B5EF4-FFF2-40B4-BE49-F238E27FC236}">
                <a16:creationId xmlns:a16="http://schemas.microsoft.com/office/drawing/2014/main" id="{39015ED0-28B4-471B-A49E-A6F6710C5B76}"/>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72BCC7-B6FE-4F2B-B600-396570F48BAB}"/>
              </a:ext>
            </a:extLst>
          </p:cNvPr>
          <p:cNvSpPr>
            <a:spLocks noGrp="1"/>
          </p:cNvSpPr>
          <p:nvPr>
            <p:ph type="title"/>
          </p:nvPr>
        </p:nvSpPr>
        <p:spPr>
          <a:xfrm>
            <a:off x="-1" y="685800"/>
            <a:ext cx="8692349" cy="1066800"/>
          </a:xfrm>
        </p:spPr>
        <p:txBody>
          <a:bodyPr/>
          <a:lstStyle/>
          <a:p>
            <a:r>
              <a:rPr lang="en-US" altLang="zh-CN" sz="2800" dirty="0"/>
              <a:t>Simulation 1: default AC for both AMP and the existing traffic</a:t>
            </a:r>
            <a:endParaRPr lang="zh-CN" altLang="en-US" sz="2800" dirty="0"/>
          </a:p>
        </p:txBody>
      </p:sp>
      <p:sp>
        <p:nvSpPr>
          <p:cNvPr id="3" name="内容占位符 2">
            <a:extLst>
              <a:ext uri="{FF2B5EF4-FFF2-40B4-BE49-F238E27FC236}">
                <a16:creationId xmlns:a16="http://schemas.microsoft.com/office/drawing/2014/main" id="{86B22E7E-87B7-46E6-BE5F-8DE52DC6485F}"/>
              </a:ext>
            </a:extLst>
          </p:cNvPr>
          <p:cNvSpPr>
            <a:spLocks noGrp="1"/>
          </p:cNvSpPr>
          <p:nvPr>
            <p:ph idx="1"/>
          </p:nvPr>
        </p:nvSpPr>
        <p:spPr>
          <a:xfrm>
            <a:off x="222885" y="1795572"/>
            <a:ext cx="8698230" cy="3263504"/>
          </a:xfrm>
        </p:spPr>
        <p:txBody>
          <a:bodyPr>
            <a:normAutofit/>
          </a:bodyPr>
          <a:lstStyle/>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kern="1200" dirty="0">
                <a:latin typeface="Times New Roman" panose="02020603050405020304" pitchFamily="18" charset="0"/>
                <a:ea typeface="+mn-ea"/>
                <a:cs typeface="Times New Roman" panose="02020603050405020304" pitchFamily="18" charset="0"/>
              </a:rPr>
              <a:t>The interference impact from AMP STA communication to Wi-Fi FTP download was evaluated in the simulation.</a:t>
            </a:r>
          </a:p>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kern="1200" dirty="0">
                <a:latin typeface="Times New Roman" panose="02020603050405020304" pitchFamily="18" charset="0"/>
                <a:ea typeface="+mn-ea"/>
                <a:cs typeface="Times New Roman" panose="02020603050405020304" pitchFamily="18" charset="0"/>
              </a:rPr>
              <a:t>Default IEEE 802.11 access category is set for both AMP traffic and the existing traffic. </a:t>
            </a:r>
          </a:p>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kern="1200" dirty="0">
                <a:latin typeface="Times New Roman" panose="02020603050405020304" pitchFamily="18" charset="0"/>
                <a:ea typeface="+mn-ea"/>
                <a:cs typeface="Times New Roman" panose="02020603050405020304" pitchFamily="18" charset="0"/>
              </a:rPr>
              <a:t>Note: the same </a:t>
            </a:r>
            <a:r>
              <a:rPr lang="en-US" altLang="zh-CN" kern="1200" dirty="0" err="1">
                <a:latin typeface="Times New Roman" panose="02020603050405020304" pitchFamily="18" charset="0"/>
                <a:ea typeface="+mn-ea"/>
                <a:cs typeface="Times New Roman" panose="02020603050405020304" pitchFamily="18" charset="0"/>
              </a:rPr>
              <a:t>Txop</a:t>
            </a:r>
            <a:r>
              <a:rPr lang="en-US" altLang="zh-CN" kern="1200" dirty="0">
                <a:latin typeface="Times New Roman" panose="02020603050405020304" pitchFamily="18" charset="0"/>
                <a:ea typeface="+mn-ea"/>
                <a:cs typeface="Times New Roman" panose="02020603050405020304" pitchFamily="18" charset="0"/>
              </a:rPr>
              <a:t> sharing mechanism is assumed for AMP transmission.</a:t>
            </a:r>
            <a:endParaRPr lang="zh-CN" altLang="en-US" kern="1200" dirty="0">
              <a:latin typeface="Times New Roman" panose="02020603050405020304" pitchFamily="18" charset="0"/>
              <a:ea typeface="+mn-ea"/>
              <a:cs typeface="Times New Roman" panose="02020603050405020304" pitchFamily="18" charset="0"/>
            </a:endParaRPr>
          </a:p>
        </p:txBody>
      </p:sp>
      <p:grpSp>
        <p:nvGrpSpPr>
          <p:cNvPr id="27" name="Gruppieren 37">
            <a:extLst>
              <a:ext uri="{FF2B5EF4-FFF2-40B4-BE49-F238E27FC236}">
                <a16:creationId xmlns:a16="http://schemas.microsoft.com/office/drawing/2014/main" id="{F4794046-E842-45A6-B4D0-1C9B602A49DD}"/>
              </a:ext>
            </a:extLst>
          </p:cNvPr>
          <p:cNvGrpSpPr/>
          <p:nvPr/>
        </p:nvGrpSpPr>
        <p:grpSpPr>
          <a:xfrm>
            <a:off x="1411009" y="5013008"/>
            <a:ext cx="6050864" cy="758652"/>
            <a:chOff x="551384" y="2529658"/>
            <a:chExt cx="8067818" cy="1011535"/>
          </a:xfrm>
        </p:grpSpPr>
        <p:sp>
          <p:nvSpPr>
            <p:cNvPr id="28" name="Textfeld 8">
              <a:extLst>
                <a:ext uri="{FF2B5EF4-FFF2-40B4-BE49-F238E27FC236}">
                  <a16:creationId xmlns:a16="http://schemas.microsoft.com/office/drawing/2014/main" id="{DB766F67-E8F6-41B3-9177-DCB0ACC38943}"/>
                </a:ext>
              </a:extLst>
            </p:cNvPr>
            <p:cNvSpPr txBox="1"/>
            <p:nvPr/>
          </p:nvSpPr>
          <p:spPr>
            <a:xfrm>
              <a:off x="6140972" y="2852937"/>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sp>
          <p:nvSpPr>
            <p:cNvPr id="29" name="Rechteck 9">
              <a:extLst>
                <a:ext uri="{FF2B5EF4-FFF2-40B4-BE49-F238E27FC236}">
                  <a16:creationId xmlns:a16="http://schemas.microsoft.com/office/drawing/2014/main" id="{B47F3A7D-B9A6-486B-9975-A54148D28FBB}"/>
                </a:ext>
              </a:extLst>
            </p:cNvPr>
            <p:cNvSpPr/>
            <p:nvPr/>
          </p:nvSpPr>
          <p:spPr bwMode="auto">
            <a:xfrm>
              <a:off x="551384" y="2868731"/>
              <a:ext cx="1080120" cy="360040"/>
            </a:xfrm>
            <a:prstGeom prst="rect">
              <a:avLst/>
            </a:prstGeom>
            <a:pattFill prst="wdDnDiag">
              <a:fgClr>
                <a:srgbClr val="FF0000"/>
              </a:fgClr>
              <a:bgClr>
                <a:srgbClr val="FFFFFF"/>
              </a:bgClr>
            </a:pattFill>
            <a:ln w="9525" cap="flat" cmpd="sng" algn="ctr">
              <a:solidFill>
                <a:srgbClr val="00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defRPr/>
              </a:pPr>
              <a:endParaRPr lang="en-US" sz="1800" kern="0">
                <a:solidFill>
                  <a:srgbClr val="FFFFFF"/>
                </a:solidFill>
                <a:latin typeface="Times New Roman" pitchFamily="16" charset="0"/>
                <a:ea typeface="MS Gothic" charset="-128"/>
              </a:endParaRPr>
            </a:p>
          </p:txBody>
        </p:sp>
        <p:cxnSp>
          <p:nvCxnSpPr>
            <p:cNvPr id="30" name="Gerade Verbindung mit Pfeil 7">
              <a:extLst>
                <a:ext uri="{FF2B5EF4-FFF2-40B4-BE49-F238E27FC236}">
                  <a16:creationId xmlns:a16="http://schemas.microsoft.com/office/drawing/2014/main" id="{2D254679-D6FA-40AA-8563-92C329A517A0}"/>
                </a:ext>
              </a:extLst>
            </p:cNvPr>
            <p:cNvCxnSpPr>
              <a:cxnSpLocks/>
            </p:cNvCxnSpPr>
            <p:nvPr/>
          </p:nvCxnSpPr>
          <p:spPr bwMode="auto">
            <a:xfrm>
              <a:off x="695400" y="3228771"/>
              <a:ext cx="7632848" cy="0"/>
            </a:xfrm>
            <a:prstGeom prst="straightConnector1">
              <a:avLst/>
            </a:prstGeom>
            <a:solidFill>
              <a:srgbClr val="00B8FF"/>
            </a:solidFill>
            <a:ln w="25400" cap="flat" cmpd="sng" algn="ctr">
              <a:solidFill>
                <a:srgbClr val="000000"/>
              </a:solidFill>
              <a:prstDash val="solid"/>
              <a:round/>
              <a:headEnd type="none" w="med" len="med"/>
              <a:tailEnd type="triangle"/>
            </a:ln>
            <a:effectLst/>
          </p:spPr>
        </p:cxnSp>
        <p:sp>
          <p:nvSpPr>
            <p:cNvPr id="31" name="Rechteck 10">
              <a:extLst>
                <a:ext uri="{FF2B5EF4-FFF2-40B4-BE49-F238E27FC236}">
                  <a16:creationId xmlns:a16="http://schemas.microsoft.com/office/drawing/2014/main" id="{A60E3030-4B24-4609-B13F-1E8D052A3309}"/>
                </a:ext>
              </a:extLst>
            </p:cNvPr>
            <p:cNvSpPr/>
            <p:nvPr/>
          </p:nvSpPr>
          <p:spPr bwMode="auto">
            <a:xfrm>
              <a:off x="1631504" y="2529658"/>
              <a:ext cx="1548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SIFS + </a:t>
              </a:r>
            </a:p>
            <a:p>
              <a:pPr algn="ctr" defTabSz="336947">
                <a:buClr>
                  <a:srgbClr val="000000"/>
                </a:buClr>
                <a:buSzPct val="100000"/>
                <a:defRPr/>
              </a:pPr>
              <a:r>
                <a:rPr lang="en-US" kern="0" dirty="0">
                  <a:solidFill>
                    <a:sysClr val="windowText" lastClr="000000"/>
                  </a:solidFill>
                  <a:latin typeface="Times New Roman" pitchFamily="16" charset="0"/>
                  <a:ea typeface="MS Gothic" charset="-128"/>
                </a:rPr>
                <a:t>3 ×SLOT</a:t>
              </a:r>
            </a:p>
          </p:txBody>
        </p:sp>
        <p:sp>
          <p:nvSpPr>
            <p:cNvPr id="32" name="Rechteck 12">
              <a:extLst>
                <a:ext uri="{FF2B5EF4-FFF2-40B4-BE49-F238E27FC236}">
                  <a16:creationId xmlns:a16="http://schemas.microsoft.com/office/drawing/2014/main" id="{BF493EC5-E44F-4021-95E9-B2BB28F2BB5A}"/>
                </a:ext>
              </a:extLst>
            </p:cNvPr>
            <p:cNvSpPr/>
            <p:nvPr/>
          </p:nvSpPr>
          <p:spPr bwMode="auto">
            <a:xfrm>
              <a:off x="3179504" y="2529658"/>
              <a:ext cx="4860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[0 .. 15]×SLOT</a:t>
              </a:r>
            </a:p>
          </p:txBody>
        </p:sp>
        <p:sp>
          <p:nvSpPr>
            <p:cNvPr id="33" name="Textfeld 35">
              <a:extLst>
                <a:ext uri="{FF2B5EF4-FFF2-40B4-BE49-F238E27FC236}">
                  <a16:creationId xmlns:a16="http://schemas.microsoft.com/office/drawing/2014/main" id="{CCE3DB73-6459-4AB1-99DF-CF0B40F93342}"/>
                </a:ext>
              </a:extLst>
            </p:cNvPr>
            <p:cNvSpPr txBox="1"/>
            <p:nvPr/>
          </p:nvSpPr>
          <p:spPr>
            <a:xfrm>
              <a:off x="8316519" y="3048751"/>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grpSp>
      <p:sp>
        <p:nvSpPr>
          <p:cNvPr id="34" name="Textfeld 41">
            <a:extLst>
              <a:ext uri="{FF2B5EF4-FFF2-40B4-BE49-F238E27FC236}">
                <a16:creationId xmlns:a16="http://schemas.microsoft.com/office/drawing/2014/main" id="{D1A7E2EA-7BEE-49AA-A5B8-D04E856C1AB8}"/>
              </a:ext>
            </a:extLst>
          </p:cNvPr>
          <p:cNvSpPr txBox="1"/>
          <p:nvPr/>
        </p:nvSpPr>
        <p:spPr>
          <a:xfrm>
            <a:off x="827833" y="5102048"/>
            <a:ext cx="565433" cy="369332"/>
          </a:xfrm>
          <a:prstGeom prst="rect">
            <a:avLst/>
          </a:prstGeom>
          <a:noFill/>
        </p:spPr>
        <p:txBody>
          <a:bodyPr wrap="square" rtlCol="0">
            <a:spAutoFit/>
          </a:bodyPr>
          <a:lstStyle/>
          <a:p>
            <a:pPr defTabSz="336947">
              <a:buClr>
                <a:srgbClr val="000000"/>
              </a:buClr>
              <a:buSzPct val="100000"/>
            </a:pPr>
            <a:r>
              <a:rPr lang="en-US" sz="1800" dirty="0">
                <a:solidFill>
                  <a:srgbClr val="000000"/>
                </a:solidFill>
                <a:latin typeface="Times New Roman" pitchFamily="16" charset="0"/>
                <a:ea typeface="MS Gothic" charset="-128"/>
              </a:rPr>
              <a:t>BE</a:t>
            </a:r>
          </a:p>
        </p:txBody>
      </p:sp>
      <p:sp>
        <p:nvSpPr>
          <p:cNvPr id="35" name="Textfeld 40">
            <a:extLst>
              <a:ext uri="{FF2B5EF4-FFF2-40B4-BE49-F238E27FC236}">
                <a16:creationId xmlns:a16="http://schemas.microsoft.com/office/drawing/2014/main" id="{E4856DB7-6860-47A3-8BC7-F5C1AEB9DA58}"/>
              </a:ext>
            </a:extLst>
          </p:cNvPr>
          <p:cNvSpPr txBox="1"/>
          <p:nvPr/>
        </p:nvSpPr>
        <p:spPr>
          <a:xfrm>
            <a:off x="829078" y="4219767"/>
            <a:ext cx="565433" cy="369332"/>
          </a:xfrm>
          <a:prstGeom prst="rect">
            <a:avLst/>
          </a:prstGeom>
          <a:noFill/>
        </p:spPr>
        <p:txBody>
          <a:bodyPr wrap="square" rtlCol="0">
            <a:spAutoFit/>
          </a:bodyPr>
          <a:lstStyle/>
          <a:p>
            <a:pPr defTabSz="336947">
              <a:buClr>
                <a:srgbClr val="000000"/>
              </a:buClr>
              <a:buSzPct val="100000"/>
            </a:pPr>
            <a:r>
              <a:rPr lang="en-US" sz="1800" dirty="0">
                <a:solidFill>
                  <a:srgbClr val="000000"/>
                </a:solidFill>
                <a:latin typeface="Times New Roman" pitchFamily="16" charset="0"/>
                <a:ea typeface="MS Gothic" charset="-128"/>
              </a:rPr>
              <a:t>BK</a:t>
            </a:r>
          </a:p>
        </p:txBody>
      </p:sp>
      <p:grpSp>
        <p:nvGrpSpPr>
          <p:cNvPr id="36" name="Gruppieren 37">
            <a:extLst>
              <a:ext uri="{FF2B5EF4-FFF2-40B4-BE49-F238E27FC236}">
                <a16:creationId xmlns:a16="http://schemas.microsoft.com/office/drawing/2014/main" id="{B35DD1DA-F222-4DD7-8B32-C451BA87A35C}"/>
              </a:ext>
            </a:extLst>
          </p:cNvPr>
          <p:cNvGrpSpPr/>
          <p:nvPr/>
        </p:nvGrpSpPr>
        <p:grpSpPr>
          <a:xfrm>
            <a:off x="1411009" y="5794548"/>
            <a:ext cx="6050864" cy="758652"/>
            <a:chOff x="551384" y="2529658"/>
            <a:chExt cx="8067818" cy="1011535"/>
          </a:xfrm>
        </p:grpSpPr>
        <p:sp>
          <p:nvSpPr>
            <p:cNvPr id="37" name="Textfeld 8">
              <a:extLst>
                <a:ext uri="{FF2B5EF4-FFF2-40B4-BE49-F238E27FC236}">
                  <a16:creationId xmlns:a16="http://schemas.microsoft.com/office/drawing/2014/main" id="{E2580191-89EE-4CA3-AC28-F0A3D295B937}"/>
                </a:ext>
              </a:extLst>
            </p:cNvPr>
            <p:cNvSpPr txBox="1"/>
            <p:nvPr/>
          </p:nvSpPr>
          <p:spPr>
            <a:xfrm>
              <a:off x="6140972" y="2852937"/>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sp>
          <p:nvSpPr>
            <p:cNvPr id="38" name="Rechteck 9">
              <a:extLst>
                <a:ext uri="{FF2B5EF4-FFF2-40B4-BE49-F238E27FC236}">
                  <a16:creationId xmlns:a16="http://schemas.microsoft.com/office/drawing/2014/main" id="{74E06EFC-A1E9-4D6F-BABB-22F723E6969E}"/>
                </a:ext>
              </a:extLst>
            </p:cNvPr>
            <p:cNvSpPr/>
            <p:nvPr/>
          </p:nvSpPr>
          <p:spPr bwMode="auto">
            <a:xfrm>
              <a:off x="551384" y="2868731"/>
              <a:ext cx="1080120" cy="360040"/>
            </a:xfrm>
            <a:prstGeom prst="rect">
              <a:avLst/>
            </a:prstGeom>
            <a:pattFill prst="wdDnDiag">
              <a:fgClr>
                <a:srgbClr val="FF0000"/>
              </a:fgClr>
              <a:bgClr>
                <a:srgbClr val="FFFFFF"/>
              </a:bgClr>
            </a:pattFill>
            <a:ln w="9525" cap="flat" cmpd="sng" algn="ctr">
              <a:solidFill>
                <a:srgbClr val="00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defRPr/>
              </a:pPr>
              <a:endParaRPr lang="en-US" sz="1800" kern="0">
                <a:solidFill>
                  <a:srgbClr val="FFFFFF"/>
                </a:solidFill>
                <a:latin typeface="Times New Roman" pitchFamily="16" charset="0"/>
                <a:ea typeface="MS Gothic" charset="-128"/>
              </a:endParaRPr>
            </a:p>
          </p:txBody>
        </p:sp>
        <p:cxnSp>
          <p:nvCxnSpPr>
            <p:cNvPr id="39" name="Gerade Verbindung mit Pfeil 7">
              <a:extLst>
                <a:ext uri="{FF2B5EF4-FFF2-40B4-BE49-F238E27FC236}">
                  <a16:creationId xmlns:a16="http://schemas.microsoft.com/office/drawing/2014/main" id="{7D125B7C-0512-4EA9-9AB9-6A9A149F28B7}"/>
                </a:ext>
              </a:extLst>
            </p:cNvPr>
            <p:cNvCxnSpPr>
              <a:cxnSpLocks/>
            </p:cNvCxnSpPr>
            <p:nvPr/>
          </p:nvCxnSpPr>
          <p:spPr bwMode="auto">
            <a:xfrm>
              <a:off x="695400" y="3228771"/>
              <a:ext cx="7632848" cy="0"/>
            </a:xfrm>
            <a:prstGeom prst="straightConnector1">
              <a:avLst/>
            </a:prstGeom>
            <a:solidFill>
              <a:srgbClr val="00B8FF"/>
            </a:solidFill>
            <a:ln w="25400" cap="flat" cmpd="sng" algn="ctr">
              <a:solidFill>
                <a:srgbClr val="000000"/>
              </a:solidFill>
              <a:prstDash val="solid"/>
              <a:round/>
              <a:headEnd type="none" w="med" len="med"/>
              <a:tailEnd type="triangle"/>
            </a:ln>
            <a:effectLst/>
          </p:spPr>
        </p:cxnSp>
        <p:sp>
          <p:nvSpPr>
            <p:cNvPr id="40" name="Rechteck 10">
              <a:extLst>
                <a:ext uri="{FF2B5EF4-FFF2-40B4-BE49-F238E27FC236}">
                  <a16:creationId xmlns:a16="http://schemas.microsoft.com/office/drawing/2014/main" id="{19445948-E90B-468F-85FF-6C94DE807DEC}"/>
                </a:ext>
              </a:extLst>
            </p:cNvPr>
            <p:cNvSpPr/>
            <p:nvPr/>
          </p:nvSpPr>
          <p:spPr bwMode="auto">
            <a:xfrm>
              <a:off x="1631504" y="2529658"/>
              <a:ext cx="103011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sz="1050" kern="0" dirty="0">
                  <a:solidFill>
                    <a:sysClr val="windowText" lastClr="000000"/>
                  </a:solidFill>
                  <a:latin typeface="Times New Roman" pitchFamily="16" charset="0"/>
                  <a:ea typeface="MS Gothic" charset="-128"/>
                </a:rPr>
                <a:t>SIFS + </a:t>
              </a:r>
            </a:p>
            <a:p>
              <a:pPr algn="ctr" defTabSz="336947">
                <a:buClr>
                  <a:srgbClr val="000000"/>
                </a:buClr>
                <a:buSzPct val="100000"/>
                <a:defRPr/>
              </a:pPr>
              <a:r>
                <a:rPr lang="en-US" sz="1050" kern="0" dirty="0">
                  <a:solidFill>
                    <a:sysClr val="windowText" lastClr="000000"/>
                  </a:solidFill>
                  <a:latin typeface="Times New Roman" pitchFamily="16" charset="0"/>
                  <a:ea typeface="MS Gothic" charset="-128"/>
                </a:rPr>
                <a:t>2 ×SLOT</a:t>
              </a:r>
            </a:p>
          </p:txBody>
        </p:sp>
        <p:sp>
          <p:nvSpPr>
            <p:cNvPr id="41" name="Rechteck 12">
              <a:extLst>
                <a:ext uri="{FF2B5EF4-FFF2-40B4-BE49-F238E27FC236}">
                  <a16:creationId xmlns:a16="http://schemas.microsoft.com/office/drawing/2014/main" id="{9353653B-F619-484A-8EC0-D477B818E80F}"/>
                </a:ext>
              </a:extLst>
            </p:cNvPr>
            <p:cNvSpPr/>
            <p:nvPr/>
          </p:nvSpPr>
          <p:spPr bwMode="auto">
            <a:xfrm>
              <a:off x="2661614" y="2529658"/>
              <a:ext cx="4860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[0 .. 15]×SLOT</a:t>
              </a:r>
            </a:p>
          </p:txBody>
        </p:sp>
        <p:sp>
          <p:nvSpPr>
            <p:cNvPr id="42" name="Textfeld 35">
              <a:extLst>
                <a:ext uri="{FF2B5EF4-FFF2-40B4-BE49-F238E27FC236}">
                  <a16:creationId xmlns:a16="http://schemas.microsoft.com/office/drawing/2014/main" id="{8421741E-10DC-4393-890B-1A9D9EAB4380}"/>
                </a:ext>
              </a:extLst>
            </p:cNvPr>
            <p:cNvSpPr txBox="1"/>
            <p:nvPr/>
          </p:nvSpPr>
          <p:spPr>
            <a:xfrm>
              <a:off x="8316519" y="3048751"/>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grpSp>
      <p:sp>
        <p:nvSpPr>
          <p:cNvPr id="43" name="Textfeld 41">
            <a:extLst>
              <a:ext uri="{FF2B5EF4-FFF2-40B4-BE49-F238E27FC236}">
                <a16:creationId xmlns:a16="http://schemas.microsoft.com/office/drawing/2014/main" id="{25AA383C-F047-49E4-AAA6-EDB2F1FDABE6}"/>
              </a:ext>
            </a:extLst>
          </p:cNvPr>
          <p:cNvSpPr txBox="1"/>
          <p:nvPr/>
        </p:nvSpPr>
        <p:spPr>
          <a:xfrm>
            <a:off x="473788" y="6028783"/>
            <a:ext cx="955610" cy="369332"/>
          </a:xfrm>
          <a:prstGeom prst="rect">
            <a:avLst/>
          </a:prstGeom>
          <a:noFill/>
        </p:spPr>
        <p:txBody>
          <a:bodyPr wrap="square" rtlCol="0">
            <a:spAutoFit/>
          </a:bodyPr>
          <a:lstStyle/>
          <a:p>
            <a:pPr defTabSz="336947">
              <a:buClr>
                <a:srgbClr val="000000"/>
              </a:buClr>
              <a:buSzPct val="100000"/>
            </a:pPr>
            <a:r>
              <a:rPr lang="en-US" sz="1800" dirty="0">
                <a:solidFill>
                  <a:srgbClr val="000000"/>
                </a:solidFill>
                <a:latin typeface="Times New Roman" pitchFamily="16" charset="0"/>
                <a:ea typeface="MS Gothic" charset="-128"/>
              </a:rPr>
              <a:t>Default</a:t>
            </a:r>
          </a:p>
        </p:txBody>
      </p:sp>
      <p:grpSp>
        <p:nvGrpSpPr>
          <p:cNvPr id="44" name="Gruppieren 36">
            <a:extLst>
              <a:ext uri="{FF2B5EF4-FFF2-40B4-BE49-F238E27FC236}">
                <a16:creationId xmlns:a16="http://schemas.microsoft.com/office/drawing/2014/main" id="{78C5A7F9-C4FF-4DF9-99EC-72EA92A1B892}"/>
              </a:ext>
            </a:extLst>
          </p:cNvPr>
          <p:cNvGrpSpPr/>
          <p:nvPr/>
        </p:nvGrpSpPr>
        <p:grpSpPr>
          <a:xfrm>
            <a:off x="1376766" y="4220971"/>
            <a:ext cx="7315583" cy="732386"/>
            <a:chOff x="551384" y="1489959"/>
            <a:chExt cx="9754110" cy="976515"/>
          </a:xfrm>
        </p:grpSpPr>
        <p:sp>
          <p:nvSpPr>
            <p:cNvPr id="45" name="Textfeld 28">
              <a:extLst>
                <a:ext uri="{FF2B5EF4-FFF2-40B4-BE49-F238E27FC236}">
                  <a16:creationId xmlns:a16="http://schemas.microsoft.com/office/drawing/2014/main" id="{EB3FDD14-13E3-44D5-9A7C-B21E545F253B}"/>
                </a:ext>
              </a:extLst>
            </p:cNvPr>
            <p:cNvSpPr txBox="1"/>
            <p:nvPr/>
          </p:nvSpPr>
          <p:spPr>
            <a:xfrm>
              <a:off x="10002811" y="1974031"/>
              <a:ext cx="302683" cy="492443"/>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sp>
          <p:nvSpPr>
            <p:cNvPr id="46" name="Rechteck 29">
              <a:extLst>
                <a:ext uri="{FF2B5EF4-FFF2-40B4-BE49-F238E27FC236}">
                  <a16:creationId xmlns:a16="http://schemas.microsoft.com/office/drawing/2014/main" id="{742C3687-5EAF-404F-835B-D21C0A695037}"/>
                </a:ext>
              </a:extLst>
            </p:cNvPr>
            <p:cNvSpPr/>
            <p:nvPr/>
          </p:nvSpPr>
          <p:spPr bwMode="auto">
            <a:xfrm>
              <a:off x="551384" y="1829032"/>
              <a:ext cx="1080120" cy="360040"/>
            </a:xfrm>
            <a:prstGeom prst="rect">
              <a:avLst/>
            </a:prstGeom>
            <a:pattFill prst="wdDnDiag">
              <a:fgClr>
                <a:srgbClr val="FF0000"/>
              </a:fgClr>
              <a:bgClr>
                <a:srgbClr val="FFFFFF"/>
              </a:bgClr>
            </a:pattFill>
            <a:ln w="9525" cap="flat" cmpd="sng" algn="ctr">
              <a:solidFill>
                <a:srgbClr val="00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defRPr/>
              </a:pPr>
              <a:endParaRPr lang="en-US" sz="1800" kern="0">
                <a:solidFill>
                  <a:srgbClr val="FFFFFF"/>
                </a:solidFill>
                <a:latin typeface="Times New Roman" pitchFamily="16" charset="0"/>
                <a:ea typeface="MS Gothic" charset="-128"/>
              </a:endParaRPr>
            </a:p>
          </p:txBody>
        </p:sp>
        <p:cxnSp>
          <p:nvCxnSpPr>
            <p:cNvPr id="47" name="Gerade Verbindung mit Pfeil 30">
              <a:extLst>
                <a:ext uri="{FF2B5EF4-FFF2-40B4-BE49-F238E27FC236}">
                  <a16:creationId xmlns:a16="http://schemas.microsoft.com/office/drawing/2014/main" id="{D2AE4DBE-98DD-42F5-AA14-FF42BE319927}"/>
                </a:ext>
              </a:extLst>
            </p:cNvPr>
            <p:cNvCxnSpPr>
              <a:cxnSpLocks/>
            </p:cNvCxnSpPr>
            <p:nvPr/>
          </p:nvCxnSpPr>
          <p:spPr bwMode="auto">
            <a:xfrm>
              <a:off x="695400" y="2204864"/>
              <a:ext cx="9184394" cy="0"/>
            </a:xfrm>
            <a:prstGeom prst="straightConnector1">
              <a:avLst/>
            </a:prstGeom>
            <a:solidFill>
              <a:srgbClr val="00B8FF"/>
            </a:solidFill>
            <a:ln w="25400" cap="flat" cmpd="sng" algn="ctr">
              <a:solidFill>
                <a:srgbClr val="000000"/>
              </a:solidFill>
              <a:prstDash val="solid"/>
              <a:round/>
              <a:headEnd type="none" w="med" len="med"/>
              <a:tailEnd type="triangle"/>
            </a:ln>
            <a:effectLst/>
          </p:spPr>
        </p:cxnSp>
        <p:sp>
          <p:nvSpPr>
            <p:cNvPr id="48" name="Rechteck 31">
              <a:extLst>
                <a:ext uri="{FF2B5EF4-FFF2-40B4-BE49-F238E27FC236}">
                  <a16:creationId xmlns:a16="http://schemas.microsoft.com/office/drawing/2014/main" id="{5DDEBBA4-B2BD-404D-A038-F349E4A0673F}"/>
                </a:ext>
              </a:extLst>
            </p:cNvPr>
            <p:cNvSpPr/>
            <p:nvPr/>
          </p:nvSpPr>
          <p:spPr bwMode="auto">
            <a:xfrm>
              <a:off x="1631504" y="1489959"/>
              <a:ext cx="2844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SIFS + 7 ×SLOT</a:t>
              </a:r>
            </a:p>
          </p:txBody>
        </p:sp>
        <p:sp>
          <p:nvSpPr>
            <p:cNvPr id="49" name="Rechteck 32">
              <a:extLst>
                <a:ext uri="{FF2B5EF4-FFF2-40B4-BE49-F238E27FC236}">
                  <a16:creationId xmlns:a16="http://schemas.microsoft.com/office/drawing/2014/main" id="{597703CC-2BA0-4EE2-B7E1-C38EE0941BDD}"/>
                </a:ext>
              </a:extLst>
            </p:cNvPr>
            <p:cNvSpPr/>
            <p:nvPr/>
          </p:nvSpPr>
          <p:spPr bwMode="auto">
            <a:xfrm>
              <a:off x="4475504" y="1489959"/>
              <a:ext cx="4860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[0 .. 15]×SLOT</a:t>
              </a:r>
            </a:p>
          </p:txBody>
        </p:sp>
      </p:grpSp>
      <p:sp>
        <p:nvSpPr>
          <p:cNvPr id="50" name="Footer Placeholder 2">
            <a:extLst>
              <a:ext uri="{FF2B5EF4-FFF2-40B4-BE49-F238E27FC236}">
                <a16:creationId xmlns:a16="http://schemas.microsoft.com/office/drawing/2014/main" id="{0ACF9A09-5F4C-4B3C-A5F7-30BE6C985095}"/>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51" name="Slide Number Placeholder 3">
            <a:extLst>
              <a:ext uri="{FF2B5EF4-FFF2-40B4-BE49-F238E27FC236}">
                <a16:creationId xmlns:a16="http://schemas.microsoft.com/office/drawing/2014/main" id="{E706EB33-2F88-4AD8-A608-078635E38042}"/>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3</a:t>
            </a:fld>
            <a:endParaRPr lang="en-US" dirty="0"/>
          </a:p>
        </p:txBody>
      </p:sp>
      <p:sp>
        <p:nvSpPr>
          <p:cNvPr id="52" name="Rectangle 1">
            <a:extLst>
              <a:ext uri="{FF2B5EF4-FFF2-40B4-BE49-F238E27FC236}">
                <a16:creationId xmlns:a16="http://schemas.microsoft.com/office/drawing/2014/main" id="{11AE5735-7CA0-4760-AEB2-9FF46A10F468}"/>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53" name="Date Placeholder 3">
            <a:extLst>
              <a:ext uri="{FF2B5EF4-FFF2-40B4-BE49-F238E27FC236}">
                <a16:creationId xmlns:a16="http://schemas.microsoft.com/office/drawing/2014/main" id="{FDC3FB9B-9893-4E16-81ED-3CDB03705108}"/>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3566867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AE38AA84-E09C-4E6A-BAAD-58D7F2BD0A63}"/>
              </a:ext>
            </a:extLst>
          </p:cNvPr>
          <p:cNvGrpSpPr/>
          <p:nvPr/>
        </p:nvGrpSpPr>
        <p:grpSpPr>
          <a:xfrm>
            <a:off x="609600" y="1676400"/>
            <a:ext cx="8224728" cy="3810000"/>
            <a:chOff x="1828800" y="1937326"/>
            <a:chExt cx="7005528" cy="3201803"/>
          </a:xfrm>
        </p:grpSpPr>
        <p:sp>
          <p:nvSpPr>
            <p:cNvPr id="17" name="Inhaltsplatzhalter 2">
              <a:extLst>
                <a:ext uri="{FF2B5EF4-FFF2-40B4-BE49-F238E27FC236}">
                  <a16:creationId xmlns:a16="http://schemas.microsoft.com/office/drawing/2014/main" id="{FDB4174C-819C-4D27-8B98-0D208815A75F}"/>
                </a:ext>
              </a:extLst>
            </p:cNvPr>
            <p:cNvSpPr txBox="1">
              <a:spLocks/>
            </p:cNvSpPr>
            <p:nvPr/>
          </p:nvSpPr>
          <p:spPr bwMode="auto">
            <a:xfrm>
              <a:off x="1828800" y="4198669"/>
              <a:ext cx="3954543" cy="940460"/>
            </a:xfrm>
            <a:prstGeom prst="rect">
              <a:avLst/>
            </a:prstGeom>
            <a:noFill/>
            <a:ln w="9525">
              <a:noFill/>
              <a:round/>
              <a:headEnd/>
              <a:tailEnd/>
            </a:ln>
            <a:effectLst/>
          </p:spPr>
          <p:txBody>
            <a:bodyPr vert="horz" wrap="square" lIns="69120" tIns="34560" rIns="69120" bIns="3456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defTabSz="336947">
                <a:spcBef>
                  <a:spcPts val="450"/>
                </a:spcBef>
                <a:defRPr/>
              </a:pPr>
              <a:r>
                <a:rPr lang="en-US" sz="1800" kern="0" dirty="0">
                  <a:latin typeface="Times New Roman"/>
                  <a:ea typeface="MS Gothic"/>
                </a:rPr>
                <a:t>100 / 300 / 1000 / 3000 AMP-STAs</a:t>
              </a:r>
            </a:p>
            <a:p>
              <a:pPr marL="0" indent="0" defTabSz="336947">
                <a:spcBef>
                  <a:spcPts val="450"/>
                </a:spcBef>
                <a:defRPr/>
              </a:pPr>
              <a:r>
                <a:rPr lang="en-US" sz="1800" kern="0" dirty="0">
                  <a:latin typeface="Times New Roman"/>
                  <a:ea typeface="MS Gothic"/>
                </a:rPr>
                <a:t>848µs per query</a:t>
              </a:r>
            </a:p>
            <a:p>
              <a:pPr marL="257175" indent="-257175" defTabSz="336947">
                <a:spcBef>
                  <a:spcPts val="450"/>
                </a:spcBef>
                <a:buFont typeface="Arial" panose="020B0604020202020204" pitchFamily="34" charset="0"/>
                <a:buChar char="•"/>
                <a:defRPr/>
              </a:pPr>
              <a:endParaRPr lang="en-US" sz="1800" kern="0" dirty="0">
                <a:latin typeface="Times New Roman"/>
                <a:ea typeface="MS Gothic"/>
              </a:endParaRPr>
            </a:p>
          </p:txBody>
        </p:sp>
        <p:pic>
          <p:nvPicPr>
            <p:cNvPr id="18" name="Inhaltsplatzhalter 25" descr="Bezeichnung mit einfarbiger Füllung">
              <a:extLst>
                <a:ext uri="{FF2B5EF4-FFF2-40B4-BE49-F238E27FC236}">
                  <a16:creationId xmlns:a16="http://schemas.microsoft.com/office/drawing/2014/main" id="{B8A9F2DD-F9A3-411F-929E-43EF039D24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3575602" y="2776133"/>
              <a:ext cx="461765" cy="461765"/>
            </a:xfrm>
            <a:prstGeom prst="rect">
              <a:avLst/>
            </a:prstGeom>
            <a:noFill/>
            <a:ln w="9525">
              <a:noFill/>
              <a:round/>
              <a:headEnd/>
              <a:tailEnd/>
            </a:ln>
            <a:effectLst/>
          </p:spPr>
        </p:pic>
        <p:pic>
          <p:nvPicPr>
            <p:cNvPr id="19" name="Grafik 7" descr="Drahtlosrouter mit einfarbiger Füllung">
              <a:extLst>
                <a:ext uri="{FF2B5EF4-FFF2-40B4-BE49-F238E27FC236}">
                  <a16:creationId xmlns:a16="http://schemas.microsoft.com/office/drawing/2014/main" id="{1F7F11BE-31E0-4AC9-A45F-4D5960A1F02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601918" y="2748302"/>
              <a:ext cx="628989" cy="628989"/>
            </a:xfrm>
            <a:prstGeom prst="rect">
              <a:avLst/>
            </a:prstGeom>
          </p:spPr>
        </p:pic>
        <p:pic>
          <p:nvPicPr>
            <p:cNvPr id="20" name="Inhaltsplatzhalter 25" descr="Bezeichnung mit einfarbiger Füllung">
              <a:extLst>
                <a:ext uri="{FF2B5EF4-FFF2-40B4-BE49-F238E27FC236}">
                  <a16:creationId xmlns:a16="http://schemas.microsoft.com/office/drawing/2014/main" id="{60B9A3EF-387A-458C-861D-CA5574383B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3113837" y="2362010"/>
              <a:ext cx="461765" cy="461765"/>
            </a:xfrm>
            <a:prstGeom prst="rect">
              <a:avLst/>
            </a:prstGeom>
            <a:noFill/>
            <a:ln w="9525">
              <a:noFill/>
              <a:round/>
              <a:headEnd/>
              <a:tailEnd/>
            </a:ln>
            <a:effectLst/>
          </p:spPr>
        </p:pic>
        <p:pic>
          <p:nvPicPr>
            <p:cNvPr id="21" name="Inhaltsplatzhalter 25" descr="Bezeichnung mit einfarbiger Füllung">
              <a:extLst>
                <a:ext uri="{FF2B5EF4-FFF2-40B4-BE49-F238E27FC236}">
                  <a16:creationId xmlns:a16="http://schemas.microsoft.com/office/drawing/2014/main" id="{C29C343E-EB31-48DE-BD7A-8EA126E78F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2052479" y="2628693"/>
              <a:ext cx="461765" cy="461765"/>
            </a:xfrm>
            <a:prstGeom prst="rect">
              <a:avLst/>
            </a:prstGeom>
            <a:noFill/>
            <a:ln w="9525">
              <a:noFill/>
              <a:round/>
              <a:headEnd/>
              <a:tailEnd/>
            </a:ln>
            <a:effectLst/>
          </p:spPr>
        </p:pic>
        <p:pic>
          <p:nvPicPr>
            <p:cNvPr id="22" name="Inhaltsplatzhalter 25" descr="Bezeichnung mit einfarbiger Füllung">
              <a:extLst>
                <a:ext uri="{FF2B5EF4-FFF2-40B4-BE49-F238E27FC236}">
                  <a16:creationId xmlns:a16="http://schemas.microsoft.com/office/drawing/2014/main" id="{16E835B3-C9D2-43F9-9D38-A647E0EDF8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2286664" y="3425418"/>
              <a:ext cx="461765" cy="461765"/>
            </a:xfrm>
            <a:prstGeom prst="rect">
              <a:avLst/>
            </a:prstGeom>
            <a:noFill/>
            <a:ln w="9525">
              <a:noFill/>
              <a:round/>
              <a:headEnd/>
              <a:tailEnd/>
            </a:ln>
            <a:effectLst/>
          </p:spPr>
        </p:pic>
        <p:pic>
          <p:nvPicPr>
            <p:cNvPr id="23" name="Inhaltsplatzhalter 25" descr="Bezeichnung mit einfarbiger Füllung">
              <a:extLst>
                <a:ext uri="{FF2B5EF4-FFF2-40B4-BE49-F238E27FC236}">
                  <a16:creationId xmlns:a16="http://schemas.microsoft.com/office/drawing/2014/main" id="{639721CF-5A87-4AB8-A874-A3BA966DC5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3078210" y="3317115"/>
              <a:ext cx="461765" cy="461765"/>
            </a:xfrm>
            <a:prstGeom prst="rect">
              <a:avLst/>
            </a:prstGeom>
            <a:noFill/>
            <a:ln w="9525">
              <a:noFill/>
              <a:round/>
              <a:headEnd/>
              <a:tailEnd/>
            </a:ln>
            <a:effectLst/>
          </p:spPr>
        </p:pic>
        <p:pic>
          <p:nvPicPr>
            <p:cNvPr id="24" name="Inhaltsplatzhalter 25" descr="Bezeichnung mit einfarbiger Füllung">
              <a:extLst>
                <a:ext uri="{FF2B5EF4-FFF2-40B4-BE49-F238E27FC236}">
                  <a16:creationId xmlns:a16="http://schemas.microsoft.com/office/drawing/2014/main" id="{27D3C201-939E-4F0F-A684-ABAD44F0E7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3580200" y="3441172"/>
              <a:ext cx="461765" cy="461765"/>
            </a:xfrm>
            <a:prstGeom prst="rect">
              <a:avLst/>
            </a:prstGeom>
            <a:noFill/>
            <a:ln w="9525">
              <a:noFill/>
              <a:round/>
              <a:headEnd/>
              <a:tailEnd/>
            </a:ln>
            <a:effectLst/>
          </p:spPr>
        </p:pic>
        <p:pic>
          <p:nvPicPr>
            <p:cNvPr id="25" name="Inhaltsplatzhalter 25" descr="Bezeichnung mit einfarbiger Füllung">
              <a:extLst>
                <a:ext uri="{FF2B5EF4-FFF2-40B4-BE49-F238E27FC236}">
                  <a16:creationId xmlns:a16="http://schemas.microsoft.com/office/drawing/2014/main" id="{2627DA62-B986-40A3-AEF4-F5D50FD33FE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2591670" y="2202817"/>
              <a:ext cx="461765" cy="461765"/>
            </a:xfrm>
            <a:prstGeom prst="rect">
              <a:avLst/>
            </a:prstGeom>
            <a:noFill/>
            <a:ln w="9525">
              <a:noFill/>
              <a:round/>
              <a:headEnd/>
              <a:tailEnd/>
            </a:ln>
            <a:effectLst/>
          </p:spPr>
        </p:pic>
        <p:pic>
          <p:nvPicPr>
            <p:cNvPr id="26" name="Inhaltsplatzhalter 25" descr="Bezeichnung mit einfarbiger Füllung">
              <a:extLst>
                <a:ext uri="{FF2B5EF4-FFF2-40B4-BE49-F238E27FC236}">
                  <a16:creationId xmlns:a16="http://schemas.microsoft.com/office/drawing/2014/main" id="{659E3609-1ED4-4D37-A212-0AB7607FEB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2941905" y="1937326"/>
              <a:ext cx="461765" cy="461765"/>
            </a:xfrm>
            <a:prstGeom prst="rect">
              <a:avLst/>
            </a:prstGeom>
            <a:noFill/>
            <a:ln w="9525">
              <a:noFill/>
              <a:round/>
              <a:headEnd/>
              <a:tailEnd/>
            </a:ln>
            <a:effectLst/>
          </p:spPr>
        </p:pic>
        <p:pic>
          <p:nvPicPr>
            <p:cNvPr id="27" name="Grafik 18" descr="Drahtlosrouter mit einfarbiger Füllung">
              <a:extLst>
                <a:ext uri="{FF2B5EF4-FFF2-40B4-BE49-F238E27FC236}">
                  <a16:creationId xmlns:a16="http://schemas.microsoft.com/office/drawing/2014/main" id="{0998FF29-6061-43A8-826F-20B3A2821E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808410" y="2817310"/>
              <a:ext cx="628989" cy="628989"/>
            </a:xfrm>
            <a:prstGeom prst="rect">
              <a:avLst/>
            </a:prstGeom>
          </p:spPr>
        </p:pic>
        <p:pic>
          <p:nvPicPr>
            <p:cNvPr id="28" name="Grafik 19" descr="Laptop mit einfarbiger Füllung">
              <a:extLst>
                <a:ext uri="{FF2B5EF4-FFF2-40B4-BE49-F238E27FC236}">
                  <a16:creationId xmlns:a16="http://schemas.microsoft.com/office/drawing/2014/main" id="{E8DF8ACB-4E11-4E3D-867F-1F2F2C2CEC4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950078" y="2592893"/>
              <a:ext cx="583980" cy="583980"/>
            </a:xfrm>
            <a:prstGeom prst="rect">
              <a:avLst/>
            </a:prstGeom>
          </p:spPr>
        </p:pic>
        <p:sp>
          <p:nvSpPr>
            <p:cNvPr id="29" name="Inhaltsplatzhalter 2">
              <a:extLst>
                <a:ext uri="{FF2B5EF4-FFF2-40B4-BE49-F238E27FC236}">
                  <a16:creationId xmlns:a16="http://schemas.microsoft.com/office/drawing/2014/main" id="{2AA06446-FBCA-4EC5-BA38-1380BCC2DF9E}"/>
                </a:ext>
              </a:extLst>
            </p:cNvPr>
            <p:cNvSpPr txBox="1">
              <a:spLocks/>
            </p:cNvSpPr>
            <p:nvPr/>
          </p:nvSpPr>
          <p:spPr bwMode="auto">
            <a:xfrm>
              <a:off x="5649807" y="4188987"/>
              <a:ext cx="3184521" cy="804512"/>
            </a:xfrm>
            <a:prstGeom prst="rect">
              <a:avLst/>
            </a:prstGeom>
            <a:noFill/>
            <a:ln w="9525">
              <a:noFill/>
              <a:round/>
              <a:headEnd/>
              <a:tailEnd/>
            </a:ln>
            <a:effectLst/>
          </p:spPr>
          <p:txBody>
            <a:bodyPr vert="horz" wrap="square" lIns="69120" tIns="34560" rIns="69120" bIns="3456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latin typeface="Times New Roman"/>
                  <a:ea typeface="MS Gothic"/>
                </a:rPr>
                <a:t>FTP Downloads, 1MB per file, 6Mb/s</a:t>
              </a:r>
            </a:p>
            <a:p>
              <a:pPr marL="0" indent="0"/>
              <a:endParaRPr lang="en-US" sz="1800" kern="0" dirty="0">
                <a:latin typeface="Times New Roman"/>
                <a:ea typeface="MS Gothic"/>
              </a:endParaRPr>
            </a:p>
          </p:txBody>
        </p:sp>
      </p:grpSp>
      <p:sp>
        <p:nvSpPr>
          <p:cNvPr id="31" name="Titel 1">
            <a:extLst>
              <a:ext uri="{FF2B5EF4-FFF2-40B4-BE49-F238E27FC236}">
                <a16:creationId xmlns:a16="http://schemas.microsoft.com/office/drawing/2014/main" id="{88F884FC-7703-4F90-8900-75027B3E7EBA}"/>
              </a:ext>
            </a:extLst>
          </p:cNvPr>
          <p:cNvSpPr txBox="1">
            <a:spLocks/>
          </p:cNvSpPr>
          <p:nvPr/>
        </p:nvSpPr>
        <p:spPr bwMode="auto">
          <a:xfrm>
            <a:off x="533400" y="789205"/>
            <a:ext cx="7770813" cy="798910"/>
          </a:xfrm>
          <a:prstGeom prst="rect">
            <a:avLst/>
          </a:prstGeom>
          <a:noFill/>
          <a:ln w="9525">
            <a:noFill/>
            <a:round/>
            <a:headEnd/>
            <a:tailEnd/>
          </a:ln>
          <a:effectLst/>
        </p:spPr>
        <p:txBody>
          <a:bodyPr vert="horz" wrap="square" lIns="69120" tIns="34560" rIns="69120" bIns="3456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336947">
              <a:defRPr/>
            </a:pPr>
            <a:r>
              <a:rPr lang="en-US" kern="0" dirty="0">
                <a:latin typeface="Times New Roman"/>
                <a:ea typeface="MS Gothic"/>
              </a:rPr>
              <a:t>Simulation scenario</a:t>
            </a:r>
          </a:p>
        </p:txBody>
      </p:sp>
      <p:sp>
        <p:nvSpPr>
          <p:cNvPr id="33" name="Inhaltsplatzhalter 2">
            <a:extLst>
              <a:ext uri="{FF2B5EF4-FFF2-40B4-BE49-F238E27FC236}">
                <a16:creationId xmlns:a16="http://schemas.microsoft.com/office/drawing/2014/main" id="{BAEA5C9F-DD53-4C29-B9FA-7A8A0EDA5D70}"/>
              </a:ext>
            </a:extLst>
          </p:cNvPr>
          <p:cNvSpPr txBox="1">
            <a:spLocks/>
          </p:cNvSpPr>
          <p:nvPr/>
        </p:nvSpPr>
        <p:spPr bwMode="auto">
          <a:xfrm>
            <a:off x="2743200" y="5666539"/>
            <a:ext cx="4190999" cy="804512"/>
          </a:xfrm>
          <a:prstGeom prst="rect">
            <a:avLst/>
          </a:prstGeom>
          <a:noFill/>
          <a:ln w="9525">
            <a:noFill/>
            <a:round/>
            <a:headEnd/>
            <a:tailEnd/>
          </a:ln>
          <a:effectLst/>
        </p:spPr>
        <p:txBody>
          <a:bodyPr vert="horz" wrap="square" lIns="69120" tIns="34560" rIns="69120" bIns="3456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latin typeface="Times New Roman"/>
                <a:ea typeface="MS Gothic"/>
              </a:rPr>
              <a:t>KPI: FTP Download delay</a:t>
            </a:r>
          </a:p>
          <a:p>
            <a:pPr marL="0" indent="0"/>
            <a:endParaRPr lang="en-US" sz="1800" kern="0" dirty="0">
              <a:latin typeface="Times New Roman"/>
              <a:ea typeface="MS Gothic"/>
            </a:endParaRPr>
          </a:p>
        </p:txBody>
      </p:sp>
      <p:sp>
        <p:nvSpPr>
          <p:cNvPr id="30" name="Footer Placeholder 2">
            <a:extLst>
              <a:ext uri="{FF2B5EF4-FFF2-40B4-BE49-F238E27FC236}">
                <a16:creationId xmlns:a16="http://schemas.microsoft.com/office/drawing/2014/main" id="{336CB5EF-99AD-40A5-AE8F-35273EDA9436}"/>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32" name="Slide Number Placeholder 3">
            <a:extLst>
              <a:ext uri="{FF2B5EF4-FFF2-40B4-BE49-F238E27FC236}">
                <a16:creationId xmlns:a16="http://schemas.microsoft.com/office/drawing/2014/main" id="{24C01EF7-9A98-4559-92CE-5BAEC671936F}"/>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4</a:t>
            </a:fld>
            <a:endParaRPr lang="en-US" dirty="0"/>
          </a:p>
        </p:txBody>
      </p:sp>
      <p:sp>
        <p:nvSpPr>
          <p:cNvPr id="34" name="Rectangle 1">
            <a:extLst>
              <a:ext uri="{FF2B5EF4-FFF2-40B4-BE49-F238E27FC236}">
                <a16:creationId xmlns:a16="http://schemas.microsoft.com/office/drawing/2014/main" id="{9155714B-4D23-4532-86A2-7796E223A4E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35" name="Date Placeholder 3">
            <a:extLst>
              <a:ext uri="{FF2B5EF4-FFF2-40B4-BE49-F238E27FC236}">
                <a16:creationId xmlns:a16="http://schemas.microsoft.com/office/drawing/2014/main" id="{490CEDAE-AFE3-4FB7-BA7D-8A1D13808FF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289719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346A1C-9007-4713-9D77-B22A66483B8E}"/>
              </a:ext>
            </a:extLst>
          </p:cNvPr>
          <p:cNvSpPr>
            <a:spLocks noGrp="1"/>
          </p:cNvSpPr>
          <p:nvPr>
            <p:ph type="title"/>
          </p:nvPr>
        </p:nvSpPr>
        <p:spPr/>
        <p:txBody>
          <a:bodyPr/>
          <a:lstStyle/>
          <a:p>
            <a:pPr algn="ctr"/>
            <a:r>
              <a:rPr lang="en-US" altLang="zh-CN" dirty="0">
                <a:latin typeface="Times New Roman" panose="02020603050405020304" pitchFamily="18" charset="0"/>
                <a:cs typeface="Times New Roman" panose="02020603050405020304" pitchFamily="18" charset="0"/>
              </a:rPr>
              <a:t>AMP STA number n =100</a:t>
            </a:r>
            <a:endParaRPr lang="zh-CN" altLang="en-US" dirty="0">
              <a:latin typeface="Times New Roman" panose="02020603050405020304" pitchFamily="18" charset="0"/>
              <a:cs typeface="Times New Roman" panose="02020603050405020304" pitchFamily="18" charset="0"/>
            </a:endParaRPr>
          </a:p>
        </p:txBody>
      </p:sp>
      <p:pic>
        <p:nvPicPr>
          <p:cNvPr id="4" name="图片 3">
            <a:extLst>
              <a:ext uri="{FF2B5EF4-FFF2-40B4-BE49-F238E27FC236}">
                <a16:creationId xmlns:a16="http://schemas.microsoft.com/office/drawing/2014/main" id="{7D81D273-5633-43D6-9A5B-BA35989461D4}"/>
              </a:ext>
            </a:extLst>
          </p:cNvPr>
          <p:cNvPicPr>
            <a:picLocks noChangeAspect="1"/>
          </p:cNvPicPr>
          <p:nvPr/>
        </p:nvPicPr>
        <p:blipFill>
          <a:blip r:embed="rId2"/>
          <a:stretch>
            <a:fillRect/>
          </a:stretch>
        </p:blipFill>
        <p:spPr>
          <a:xfrm>
            <a:off x="182156" y="1740816"/>
            <a:ext cx="8779687" cy="4191000"/>
          </a:xfrm>
          <a:prstGeom prst="rect">
            <a:avLst/>
          </a:prstGeom>
        </p:spPr>
      </p:pic>
      <p:sp>
        <p:nvSpPr>
          <p:cNvPr id="5" name="Footer Placeholder 2">
            <a:extLst>
              <a:ext uri="{FF2B5EF4-FFF2-40B4-BE49-F238E27FC236}">
                <a16:creationId xmlns:a16="http://schemas.microsoft.com/office/drawing/2014/main" id="{F8959D93-4F45-498C-BA18-649E97A991F0}"/>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6" name="Slide Number Placeholder 3">
            <a:extLst>
              <a:ext uri="{FF2B5EF4-FFF2-40B4-BE49-F238E27FC236}">
                <a16:creationId xmlns:a16="http://schemas.microsoft.com/office/drawing/2014/main" id="{DF8DEA88-702E-4281-853A-4A92FD13D01E}"/>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5</a:t>
            </a:fld>
            <a:endParaRPr lang="en-US" dirty="0"/>
          </a:p>
        </p:txBody>
      </p:sp>
      <p:sp>
        <p:nvSpPr>
          <p:cNvPr id="7" name="Rectangle 1">
            <a:extLst>
              <a:ext uri="{FF2B5EF4-FFF2-40B4-BE49-F238E27FC236}">
                <a16:creationId xmlns:a16="http://schemas.microsoft.com/office/drawing/2014/main" id="{3DEFB675-D3D7-4BA0-9B58-AB7A5E06884B}"/>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8" name="Date Placeholder 3">
            <a:extLst>
              <a:ext uri="{FF2B5EF4-FFF2-40B4-BE49-F238E27FC236}">
                <a16:creationId xmlns:a16="http://schemas.microsoft.com/office/drawing/2014/main" id="{4E9A66CB-A31A-4A75-B9F9-67A6411F8CE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330496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0362C4-A6D7-45A1-9F0B-F743767FC47D}"/>
              </a:ext>
            </a:extLst>
          </p:cNvPr>
          <p:cNvSpPr>
            <a:spLocks noGrp="1"/>
          </p:cNvSpPr>
          <p:nvPr>
            <p:ph type="title"/>
          </p:nvPr>
        </p:nvSpPr>
        <p:spPr/>
        <p:txBody>
          <a:bodyPr/>
          <a:lstStyle/>
          <a:p>
            <a:pPr algn="ctr"/>
            <a:r>
              <a:rPr lang="en-US" altLang="zh-CN" dirty="0">
                <a:latin typeface="Times New Roman" panose="02020603050405020304" pitchFamily="18" charset="0"/>
                <a:cs typeface="Times New Roman" panose="02020603050405020304" pitchFamily="18" charset="0"/>
              </a:rPr>
              <a:t>AMP STA number n =300</a:t>
            </a:r>
            <a:endParaRPr lang="zh-CN" altLang="en-US" dirty="0"/>
          </a:p>
        </p:txBody>
      </p:sp>
      <p:pic>
        <p:nvPicPr>
          <p:cNvPr id="4" name="图片 3">
            <a:extLst>
              <a:ext uri="{FF2B5EF4-FFF2-40B4-BE49-F238E27FC236}">
                <a16:creationId xmlns:a16="http://schemas.microsoft.com/office/drawing/2014/main" id="{8BDE857F-4AA8-4A53-B1D3-A58AB0B8425F}"/>
              </a:ext>
            </a:extLst>
          </p:cNvPr>
          <p:cNvPicPr>
            <a:picLocks noChangeAspect="1"/>
          </p:cNvPicPr>
          <p:nvPr/>
        </p:nvPicPr>
        <p:blipFill>
          <a:blip r:embed="rId2"/>
          <a:stretch>
            <a:fillRect/>
          </a:stretch>
        </p:blipFill>
        <p:spPr>
          <a:xfrm>
            <a:off x="152400" y="1785594"/>
            <a:ext cx="8641079" cy="4114800"/>
          </a:xfrm>
          <a:prstGeom prst="rect">
            <a:avLst/>
          </a:prstGeom>
        </p:spPr>
      </p:pic>
      <p:sp>
        <p:nvSpPr>
          <p:cNvPr id="5" name="Footer Placeholder 2">
            <a:extLst>
              <a:ext uri="{FF2B5EF4-FFF2-40B4-BE49-F238E27FC236}">
                <a16:creationId xmlns:a16="http://schemas.microsoft.com/office/drawing/2014/main" id="{4A3D31AC-C95B-439E-9F91-8CE91EA577B1}"/>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6" name="Slide Number Placeholder 3">
            <a:extLst>
              <a:ext uri="{FF2B5EF4-FFF2-40B4-BE49-F238E27FC236}">
                <a16:creationId xmlns:a16="http://schemas.microsoft.com/office/drawing/2014/main" id="{0DC0AA16-2D3D-4E86-A958-4A62BA24187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6</a:t>
            </a:fld>
            <a:endParaRPr lang="en-US" dirty="0"/>
          </a:p>
        </p:txBody>
      </p:sp>
      <p:sp>
        <p:nvSpPr>
          <p:cNvPr id="7" name="Rectangle 1">
            <a:extLst>
              <a:ext uri="{FF2B5EF4-FFF2-40B4-BE49-F238E27FC236}">
                <a16:creationId xmlns:a16="http://schemas.microsoft.com/office/drawing/2014/main" id="{079867E3-2E12-440B-AC13-467B3A13D2D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8" name="Date Placeholder 3">
            <a:extLst>
              <a:ext uri="{FF2B5EF4-FFF2-40B4-BE49-F238E27FC236}">
                <a16:creationId xmlns:a16="http://schemas.microsoft.com/office/drawing/2014/main" id="{D3A32C8A-4001-4131-B586-AC0673F44E16}"/>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356828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08FAD4-B91F-4457-A1A8-B38BED832959}"/>
              </a:ext>
            </a:extLst>
          </p:cNvPr>
          <p:cNvSpPr>
            <a:spLocks noGrp="1"/>
          </p:cNvSpPr>
          <p:nvPr>
            <p:ph type="title"/>
          </p:nvPr>
        </p:nvSpPr>
        <p:spPr/>
        <p:txBody>
          <a:bodyPr/>
          <a:lstStyle/>
          <a:p>
            <a:pPr algn="ctr"/>
            <a:r>
              <a:rPr lang="en-US" altLang="zh-CN" dirty="0">
                <a:latin typeface="Times New Roman" panose="02020603050405020304" pitchFamily="18" charset="0"/>
                <a:cs typeface="Times New Roman" panose="02020603050405020304" pitchFamily="18" charset="0"/>
              </a:rPr>
              <a:t>AMP STA number n =1000</a:t>
            </a:r>
            <a:endParaRPr lang="zh-CN" altLang="en-US" dirty="0"/>
          </a:p>
        </p:txBody>
      </p:sp>
      <p:pic>
        <p:nvPicPr>
          <p:cNvPr id="4" name="图片 3">
            <a:extLst>
              <a:ext uri="{FF2B5EF4-FFF2-40B4-BE49-F238E27FC236}">
                <a16:creationId xmlns:a16="http://schemas.microsoft.com/office/drawing/2014/main" id="{C9DF7784-1027-4E82-B1E9-ED833A376314}"/>
              </a:ext>
            </a:extLst>
          </p:cNvPr>
          <p:cNvPicPr>
            <a:picLocks noChangeAspect="1"/>
          </p:cNvPicPr>
          <p:nvPr/>
        </p:nvPicPr>
        <p:blipFill>
          <a:blip r:embed="rId2"/>
          <a:stretch>
            <a:fillRect/>
          </a:stretch>
        </p:blipFill>
        <p:spPr>
          <a:xfrm>
            <a:off x="152400" y="2057400"/>
            <a:ext cx="8655282" cy="4106227"/>
          </a:xfrm>
          <a:prstGeom prst="rect">
            <a:avLst/>
          </a:prstGeom>
        </p:spPr>
      </p:pic>
      <p:sp>
        <p:nvSpPr>
          <p:cNvPr id="5" name="Footer Placeholder 2">
            <a:extLst>
              <a:ext uri="{FF2B5EF4-FFF2-40B4-BE49-F238E27FC236}">
                <a16:creationId xmlns:a16="http://schemas.microsoft.com/office/drawing/2014/main" id="{B24B2D9F-0C84-43E1-BD72-9722C25E3B07}"/>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6" name="Slide Number Placeholder 3">
            <a:extLst>
              <a:ext uri="{FF2B5EF4-FFF2-40B4-BE49-F238E27FC236}">
                <a16:creationId xmlns:a16="http://schemas.microsoft.com/office/drawing/2014/main" id="{D311B63C-D64B-47B2-9BC0-6AAB480E08EF}"/>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7</a:t>
            </a:fld>
            <a:endParaRPr lang="en-US" dirty="0"/>
          </a:p>
        </p:txBody>
      </p:sp>
      <p:sp>
        <p:nvSpPr>
          <p:cNvPr id="7" name="Rectangle 1">
            <a:extLst>
              <a:ext uri="{FF2B5EF4-FFF2-40B4-BE49-F238E27FC236}">
                <a16:creationId xmlns:a16="http://schemas.microsoft.com/office/drawing/2014/main" id="{6B8085D7-EE0D-4F84-936C-0860ED16629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8" name="Date Placeholder 3">
            <a:extLst>
              <a:ext uri="{FF2B5EF4-FFF2-40B4-BE49-F238E27FC236}">
                <a16:creationId xmlns:a16="http://schemas.microsoft.com/office/drawing/2014/main" id="{EFF2D1FB-CDE0-41AD-8AF0-BDAEE8F71D7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3507388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54890C-B657-44B9-9B90-AC103578F98B}"/>
              </a:ext>
            </a:extLst>
          </p:cNvPr>
          <p:cNvSpPr>
            <a:spLocks noGrp="1"/>
          </p:cNvSpPr>
          <p:nvPr>
            <p:ph type="title"/>
          </p:nvPr>
        </p:nvSpPr>
        <p:spPr/>
        <p:txBody>
          <a:bodyPr/>
          <a:lstStyle/>
          <a:p>
            <a:pPr algn="ctr"/>
            <a:r>
              <a:rPr lang="en-US" altLang="zh-CN" dirty="0">
                <a:latin typeface="Times New Roman" panose="02020603050405020304" pitchFamily="18" charset="0"/>
                <a:cs typeface="Times New Roman" panose="02020603050405020304" pitchFamily="18" charset="0"/>
              </a:rPr>
              <a:t>AMP STA number n =3000</a:t>
            </a:r>
            <a:endParaRPr lang="zh-CN" altLang="en-US" dirty="0"/>
          </a:p>
        </p:txBody>
      </p:sp>
      <p:pic>
        <p:nvPicPr>
          <p:cNvPr id="4" name="图片 3">
            <a:extLst>
              <a:ext uri="{FF2B5EF4-FFF2-40B4-BE49-F238E27FC236}">
                <a16:creationId xmlns:a16="http://schemas.microsoft.com/office/drawing/2014/main" id="{2781F74E-A57B-435C-8D37-6DE3DDC8FA7F}"/>
              </a:ext>
            </a:extLst>
          </p:cNvPr>
          <p:cNvPicPr>
            <a:picLocks noChangeAspect="1"/>
          </p:cNvPicPr>
          <p:nvPr/>
        </p:nvPicPr>
        <p:blipFill>
          <a:blip r:embed="rId2"/>
          <a:stretch>
            <a:fillRect/>
          </a:stretch>
        </p:blipFill>
        <p:spPr>
          <a:xfrm>
            <a:off x="0" y="1905000"/>
            <a:ext cx="8880292" cy="4253845"/>
          </a:xfrm>
          <a:prstGeom prst="rect">
            <a:avLst/>
          </a:prstGeom>
        </p:spPr>
      </p:pic>
      <p:sp>
        <p:nvSpPr>
          <p:cNvPr id="5" name="Footer Placeholder 2">
            <a:extLst>
              <a:ext uri="{FF2B5EF4-FFF2-40B4-BE49-F238E27FC236}">
                <a16:creationId xmlns:a16="http://schemas.microsoft.com/office/drawing/2014/main" id="{374DAAB6-CB99-43C6-B127-12CDCFD42F34}"/>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6" name="Slide Number Placeholder 3">
            <a:extLst>
              <a:ext uri="{FF2B5EF4-FFF2-40B4-BE49-F238E27FC236}">
                <a16:creationId xmlns:a16="http://schemas.microsoft.com/office/drawing/2014/main" id="{35CDF279-56C1-463F-986B-AE2B0DDED6C4}"/>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8</a:t>
            </a:fld>
            <a:endParaRPr lang="en-US" dirty="0"/>
          </a:p>
        </p:txBody>
      </p:sp>
      <p:sp>
        <p:nvSpPr>
          <p:cNvPr id="7" name="Rectangle 1">
            <a:extLst>
              <a:ext uri="{FF2B5EF4-FFF2-40B4-BE49-F238E27FC236}">
                <a16:creationId xmlns:a16="http://schemas.microsoft.com/office/drawing/2014/main" id="{2D04F73D-1A11-4F41-8637-3047455EB9C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8" name="Date Placeholder 3">
            <a:extLst>
              <a:ext uri="{FF2B5EF4-FFF2-40B4-BE49-F238E27FC236}">
                <a16:creationId xmlns:a16="http://schemas.microsoft.com/office/drawing/2014/main" id="{415B2E87-41D1-478C-AB3D-4BCD74048C5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2733312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E3AA32-DCE9-4791-B2AC-94CB1856130D}"/>
              </a:ext>
            </a:extLst>
          </p:cNvPr>
          <p:cNvSpPr>
            <a:spLocks noGrp="1"/>
          </p:cNvSpPr>
          <p:nvPr>
            <p:ph type="title"/>
          </p:nvPr>
        </p:nvSpPr>
        <p:spPr/>
        <p:txBody>
          <a:bodyPr/>
          <a:lstStyle/>
          <a:p>
            <a:r>
              <a:rPr lang="en-US" altLang="zh-CN" dirty="0"/>
              <a:t>Simulation 2: Lower AC for AMP traffic</a:t>
            </a:r>
            <a:endParaRPr lang="zh-CN" altLang="en-US" dirty="0"/>
          </a:p>
        </p:txBody>
      </p:sp>
      <p:sp>
        <p:nvSpPr>
          <p:cNvPr id="3" name="内容占位符 2">
            <a:extLst>
              <a:ext uri="{FF2B5EF4-FFF2-40B4-BE49-F238E27FC236}">
                <a16:creationId xmlns:a16="http://schemas.microsoft.com/office/drawing/2014/main" id="{947B89E7-FF59-4517-8E50-AEA0D9C447CB}"/>
              </a:ext>
            </a:extLst>
          </p:cNvPr>
          <p:cNvSpPr>
            <a:spLocks noGrp="1"/>
          </p:cNvSpPr>
          <p:nvPr>
            <p:ph idx="1"/>
          </p:nvPr>
        </p:nvSpPr>
        <p:spPr>
          <a:xfrm>
            <a:off x="665955" y="1613471"/>
            <a:ext cx="7772400" cy="4114800"/>
          </a:xfrm>
        </p:spPr>
        <p:txBody>
          <a:bodyPr/>
          <a:lstStyle/>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kern="1200" dirty="0">
                <a:latin typeface="Times New Roman" panose="02020603050405020304" pitchFamily="18" charset="0"/>
                <a:cs typeface="Times New Roman" panose="02020603050405020304" pitchFamily="18" charset="0"/>
              </a:rPr>
              <a:t>The interference impact from AMP STA communication to Wi-Fi FTP download was evaluated in the simulation.</a:t>
            </a:r>
          </a:p>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kern="1200" dirty="0" err="1">
                <a:latin typeface="Times New Roman" panose="02020603050405020304" pitchFamily="18" charset="0"/>
                <a:cs typeface="Times New Roman" panose="02020603050405020304" pitchFamily="18" charset="0"/>
              </a:rPr>
              <a:t>AC_default</a:t>
            </a:r>
            <a:r>
              <a:rPr lang="en-US" altLang="zh-CN" kern="1200" dirty="0">
                <a:latin typeface="Times New Roman" panose="02020603050405020304" pitchFamily="18" charset="0"/>
                <a:cs typeface="Times New Roman" panose="02020603050405020304" pitchFamily="18" charset="0"/>
              </a:rPr>
              <a:t> is set for the existing traffic while AC_BK is set for AMP traffic (AC_BE/</a:t>
            </a:r>
            <a:r>
              <a:rPr lang="en-US" altLang="zh-CN" kern="1200" dirty="0" err="1">
                <a:latin typeface="Times New Roman" panose="02020603050405020304" pitchFamily="18" charset="0"/>
                <a:cs typeface="Times New Roman" panose="02020603050405020304" pitchFamily="18" charset="0"/>
              </a:rPr>
              <a:t>AC_default</a:t>
            </a:r>
            <a:r>
              <a:rPr lang="en-US" altLang="zh-CN" kern="1200" dirty="0">
                <a:latin typeface="Times New Roman" panose="02020603050405020304" pitchFamily="18" charset="0"/>
                <a:cs typeface="Times New Roman" panose="02020603050405020304" pitchFamily="18" charset="0"/>
              </a:rPr>
              <a:t> for AMP are also tested). </a:t>
            </a:r>
          </a:p>
          <a:p>
            <a:pPr marL="285750" lvl="1" algn="just">
              <a:spcBef>
                <a:spcPts val="0"/>
              </a:spcBef>
              <a:spcAft>
                <a:spcPts val="600"/>
              </a:spcAft>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kern="1200" dirty="0">
                <a:latin typeface="Times New Roman" panose="02020603050405020304" pitchFamily="18" charset="0"/>
                <a:cs typeface="Times New Roman" panose="02020603050405020304" pitchFamily="18" charset="0"/>
              </a:rPr>
              <a:t>Note: the same </a:t>
            </a:r>
            <a:r>
              <a:rPr lang="en-US" altLang="zh-CN" kern="1200" dirty="0" err="1">
                <a:latin typeface="Times New Roman" panose="02020603050405020304" pitchFamily="18" charset="0"/>
                <a:cs typeface="Times New Roman" panose="02020603050405020304" pitchFamily="18" charset="0"/>
              </a:rPr>
              <a:t>Txop</a:t>
            </a:r>
            <a:r>
              <a:rPr lang="en-US" altLang="zh-CN" kern="1200" dirty="0">
                <a:latin typeface="Times New Roman" panose="02020603050405020304" pitchFamily="18" charset="0"/>
                <a:cs typeface="Times New Roman" panose="02020603050405020304" pitchFamily="18" charset="0"/>
              </a:rPr>
              <a:t> sharing mechanism is assumed for AMP transmission.</a:t>
            </a:r>
            <a:endParaRPr lang="zh-CN" altLang="en-US" kern="1200" dirty="0">
              <a:latin typeface="Times New Roman" panose="02020603050405020304" pitchFamily="18" charset="0"/>
              <a:cs typeface="Times New Roman" panose="02020603050405020304" pitchFamily="18" charset="0"/>
            </a:endParaRPr>
          </a:p>
        </p:txBody>
      </p:sp>
      <p:grpSp>
        <p:nvGrpSpPr>
          <p:cNvPr id="4" name="Gruppieren 37">
            <a:extLst>
              <a:ext uri="{FF2B5EF4-FFF2-40B4-BE49-F238E27FC236}">
                <a16:creationId xmlns:a16="http://schemas.microsoft.com/office/drawing/2014/main" id="{2D535C87-ACBF-4FF5-A5A4-E86456F47395}"/>
              </a:ext>
            </a:extLst>
          </p:cNvPr>
          <p:cNvGrpSpPr/>
          <p:nvPr/>
        </p:nvGrpSpPr>
        <p:grpSpPr>
          <a:xfrm>
            <a:off x="1510069" y="4831841"/>
            <a:ext cx="6050864" cy="758652"/>
            <a:chOff x="551384" y="2529658"/>
            <a:chExt cx="8067818" cy="1011535"/>
          </a:xfrm>
        </p:grpSpPr>
        <p:sp>
          <p:nvSpPr>
            <p:cNvPr id="5" name="Textfeld 8">
              <a:extLst>
                <a:ext uri="{FF2B5EF4-FFF2-40B4-BE49-F238E27FC236}">
                  <a16:creationId xmlns:a16="http://schemas.microsoft.com/office/drawing/2014/main" id="{62096624-711E-40F6-8EDA-EF3F48A99C73}"/>
                </a:ext>
              </a:extLst>
            </p:cNvPr>
            <p:cNvSpPr txBox="1"/>
            <p:nvPr/>
          </p:nvSpPr>
          <p:spPr>
            <a:xfrm>
              <a:off x="6140972" y="2852937"/>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sp>
          <p:nvSpPr>
            <p:cNvPr id="6" name="Rechteck 9">
              <a:extLst>
                <a:ext uri="{FF2B5EF4-FFF2-40B4-BE49-F238E27FC236}">
                  <a16:creationId xmlns:a16="http://schemas.microsoft.com/office/drawing/2014/main" id="{A64ABCBC-648F-471E-A679-BCFB0A783CAC}"/>
                </a:ext>
              </a:extLst>
            </p:cNvPr>
            <p:cNvSpPr/>
            <p:nvPr/>
          </p:nvSpPr>
          <p:spPr bwMode="auto">
            <a:xfrm>
              <a:off x="551384" y="2868731"/>
              <a:ext cx="1080120" cy="360040"/>
            </a:xfrm>
            <a:prstGeom prst="rect">
              <a:avLst/>
            </a:prstGeom>
            <a:pattFill prst="wdDnDiag">
              <a:fgClr>
                <a:srgbClr val="FF0000"/>
              </a:fgClr>
              <a:bgClr>
                <a:srgbClr val="FFFFFF"/>
              </a:bgClr>
            </a:pattFill>
            <a:ln w="9525" cap="flat" cmpd="sng" algn="ctr">
              <a:solidFill>
                <a:srgbClr val="00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defRPr/>
              </a:pPr>
              <a:endParaRPr lang="en-US" sz="1800" kern="0">
                <a:solidFill>
                  <a:srgbClr val="FFFFFF"/>
                </a:solidFill>
                <a:latin typeface="Times New Roman" pitchFamily="16" charset="0"/>
                <a:ea typeface="MS Gothic" charset="-128"/>
              </a:endParaRPr>
            </a:p>
          </p:txBody>
        </p:sp>
        <p:cxnSp>
          <p:nvCxnSpPr>
            <p:cNvPr id="7" name="Gerade Verbindung mit Pfeil 7">
              <a:extLst>
                <a:ext uri="{FF2B5EF4-FFF2-40B4-BE49-F238E27FC236}">
                  <a16:creationId xmlns:a16="http://schemas.microsoft.com/office/drawing/2014/main" id="{4395A910-1DF2-4A78-9BF7-FA49ECABA6D5}"/>
                </a:ext>
              </a:extLst>
            </p:cNvPr>
            <p:cNvCxnSpPr>
              <a:cxnSpLocks/>
            </p:cNvCxnSpPr>
            <p:nvPr/>
          </p:nvCxnSpPr>
          <p:spPr bwMode="auto">
            <a:xfrm>
              <a:off x="695400" y="3228771"/>
              <a:ext cx="7632848" cy="0"/>
            </a:xfrm>
            <a:prstGeom prst="straightConnector1">
              <a:avLst/>
            </a:prstGeom>
            <a:solidFill>
              <a:srgbClr val="00B8FF"/>
            </a:solidFill>
            <a:ln w="25400" cap="flat" cmpd="sng" algn="ctr">
              <a:solidFill>
                <a:srgbClr val="000000"/>
              </a:solidFill>
              <a:prstDash val="solid"/>
              <a:round/>
              <a:headEnd type="none" w="med" len="med"/>
              <a:tailEnd type="triangle"/>
            </a:ln>
            <a:effectLst/>
          </p:spPr>
        </p:cxnSp>
        <p:sp>
          <p:nvSpPr>
            <p:cNvPr id="8" name="Rechteck 10">
              <a:extLst>
                <a:ext uri="{FF2B5EF4-FFF2-40B4-BE49-F238E27FC236}">
                  <a16:creationId xmlns:a16="http://schemas.microsoft.com/office/drawing/2014/main" id="{74F4B230-329A-4DC2-AA73-E0B56F593B1E}"/>
                </a:ext>
              </a:extLst>
            </p:cNvPr>
            <p:cNvSpPr/>
            <p:nvPr/>
          </p:nvSpPr>
          <p:spPr bwMode="auto">
            <a:xfrm>
              <a:off x="1631504" y="2529658"/>
              <a:ext cx="1548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SIFS + </a:t>
              </a:r>
            </a:p>
            <a:p>
              <a:pPr algn="ctr" defTabSz="336947">
                <a:buClr>
                  <a:srgbClr val="000000"/>
                </a:buClr>
                <a:buSzPct val="100000"/>
                <a:defRPr/>
              </a:pPr>
              <a:r>
                <a:rPr lang="en-US" kern="0" dirty="0">
                  <a:solidFill>
                    <a:sysClr val="windowText" lastClr="000000"/>
                  </a:solidFill>
                  <a:latin typeface="Times New Roman" pitchFamily="16" charset="0"/>
                  <a:ea typeface="MS Gothic" charset="-128"/>
                </a:rPr>
                <a:t>3 ×SLOT</a:t>
              </a:r>
            </a:p>
          </p:txBody>
        </p:sp>
        <p:sp>
          <p:nvSpPr>
            <p:cNvPr id="9" name="Rechteck 12">
              <a:extLst>
                <a:ext uri="{FF2B5EF4-FFF2-40B4-BE49-F238E27FC236}">
                  <a16:creationId xmlns:a16="http://schemas.microsoft.com/office/drawing/2014/main" id="{80C361B5-4E67-4E70-A69E-5E443929A6A6}"/>
                </a:ext>
              </a:extLst>
            </p:cNvPr>
            <p:cNvSpPr/>
            <p:nvPr/>
          </p:nvSpPr>
          <p:spPr bwMode="auto">
            <a:xfrm>
              <a:off x="3179504" y="2529658"/>
              <a:ext cx="4860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[0 .. 15]×SLOT</a:t>
              </a:r>
            </a:p>
          </p:txBody>
        </p:sp>
        <p:sp>
          <p:nvSpPr>
            <p:cNvPr id="10" name="Textfeld 35">
              <a:extLst>
                <a:ext uri="{FF2B5EF4-FFF2-40B4-BE49-F238E27FC236}">
                  <a16:creationId xmlns:a16="http://schemas.microsoft.com/office/drawing/2014/main" id="{84F1D311-15CD-438C-95C4-E50B48483F3B}"/>
                </a:ext>
              </a:extLst>
            </p:cNvPr>
            <p:cNvSpPr txBox="1"/>
            <p:nvPr/>
          </p:nvSpPr>
          <p:spPr>
            <a:xfrm>
              <a:off x="8316519" y="3048751"/>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grpSp>
      <p:sp>
        <p:nvSpPr>
          <p:cNvPr id="11" name="Textfeld 41">
            <a:extLst>
              <a:ext uri="{FF2B5EF4-FFF2-40B4-BE49-F238E27FC236}">
                <a16:creationId xmlns:a16="http://schemas.microsoft.com/office/drawing/2014/main" id="{B84D61BD-3FF4-4DF4-805F-D466028FCAA0}"/>
              </a:ext>
            </a:extLst>
          </p:cNvPr>
          <p:cNvSpPr txBox="1"/>
          <p:nvPr/>
        </p:nvSpPr>
        <p:spPr>
          <a:xfrm>
            <a:off x="926893" y="4920881"/>
            <a:ext cx="565433" cy="369332"/>
          </a:xfrm>
          <a:prstGeom prst="rect">
            <a:avLst/>
          </a:prstGeom>
          <a:noFill/>
        </p:spPr>
        <p:txBody>
          <a:bodyPr wrap="square" rtlCol="0">
            <a:spAutoFit/>
          </a:bodyPr>
          <a:lstStyle/>
          <a:p>
            <a:pPr defTabSz="336947">
              <a:buClr>
                <a:srgbClr val="000000"/>
              </a:buClr>
              <a:buSzPct val="100000"/>
            </a:pPr>
            <a:r>
              <a:rPr lang="en-US" sz="1800" dirty="0">
                <a:solidFill>
                  <a:srgbClr val="000000"/>
                </a:solidFill>
                <a:latin typeface="Times New Roman" pitchFamily="16" charset="0"/>
                <a:ea typeface="MS Gothic" charset="-128"/>
              </a:rPr>
              <a:t>BE</a:t>
            </a:r>
          </a:p>
        </p:txBody>
      </p:sp>
      <p:sp>
        <p:nvSpPr>
          <p:cNvPr id="12" name="Textfeld 40">
            <a:extLst>
              <a:ext uri="{FF2B5EF4-FFF2-40B4-BE49-F238E27FC236}">
                <a16:creationId xmlns:a16="http://schemas.microsoft.com/office/drawing/2014/main" id="{2162CEFA-998D-4F2D-8D66-28DFA77409D7}"/>
              </a:ext>
            </a:extLst>
          </p:cNvPr>
          <p:cNvSpPr txBox="1"/>
          <p:nvPr/>
        </p:nvSpPr>
        <p:spPr>
          <a:xfrm>
            <a:off x="928138" y="4038600"/>
            <a:ext cx="565433" cy="369332"/>
          </a:xfrm>
          <a:prstGeom prst="rect">
            <a:avLst/>
          </a:prstGeom>
          <a:noFill/>
        </p:spPr>
        <p:txBody>
          <a:bodyPr wrap="square" rtlCol="0">
            <a:spAutoFit/>
          </a:bodyPr>
          <a:lstStyle/>
          <a:p>
            <a:pPr defTabSz="336947">
              <a:buClr>
                <a:srgbClr val="000000"/>
              </a:buClr>
              <a:buSzPct val="100000"/>
            </a:pPr>
            <a:r>
              <a:rPr lang="en-US" sz="1800" dirty="0">
                <a:solidFill>
                  <a:srgbClr val="000000"/>
                </a:solidFill>
                <a:latin typeface="Times New Roman" pitchFamily="16" charset="0"/>
                <a:ea typeface="MS Gothic" charset="-128"/>
              </a:rPr>
              <a:t>BK</a:t>
            </a:r>
          </a:p>
        </p:txBody>
      </p:sp>
      <p:grpSp>
        <p:nvGrpSpPr>
          <p:cNvPr id="13" name="Gruppieren 37">
            <a:extLst>
              <a:ext uri="{FF2B5EF4-FFF2-40B4-BE49-F238E27FC236}">
                <a16:creationId xmlns:a16="http://schemas.microsoft.com/office/drawing/2014/main" id="{8C684724-BDFD-4485-A122-219D49CB3721}"/>
              </a:ext>
            </a:extLst>
          </p:cNvPr>
          <p:cNvGrpSpPr/>
          <p:nvPr/>
        </p:nvGrpSpPr>
        <p:grpSpPr>
          <a:xfrm>
            <a:off x="1510069" y="5613381"/>
            <a:ext cx="6050864" cy="758652"/>
            <a:chOff x="551384" y="2529658"/>
            <a:chExt cx="8067818" cy="1011535"/>
          </a:xfrm>
        </p:grpSpPr>
        <p:sp>
          <p:nvSpPr>
            <p:cNvPr id="14" name="Textfeld 8">
              <a:extLst>
                <a:ext uri="{FF2B5EF4-FFF2-40B4-BE49-F238E27FC236}">
                  <a16:creationId xmlns:a16="http://schemas.microsoft.com/office/drawing/2014/main" id="{1EF120EA-D5D1-44AA-9FDA-685296DA1508}"/>
                </a:ext>
              </a:extLst>
            </p:cNvPr>
            <p:cNvSpPr txBox="1"/>
            <p:nvPr/>
          </p:nvSpPr>
          <p:spPr>
            <a:xfrm>
              <a:off x="6140972" y="2852937"/>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sp>
          <p:nvSpPr>
            <p:cNvPr id="15" name="Rechteck 9">
              <a:extLst>
                <a:ext uri="{FF2B5EF4-FFF2-40B4-BE49-F238E27FC236}">
                  <a16:creationId xmlns:a16="http://schemas.microsoft.com/office/drawing/2014/main" id="{52830626-0419-4666-BBCE-765FDCD8AC8D}"/>
                </a:ext>
              </a:extLst>
            </p:cNvPr>
            <p:cNvSpPr/>
            <p:nvPr/>
          </p:nvSpPr>
          <p:spPr bwMode="auto">
            <a:xfrm>
              <a:off x="551384" y="2868731"/>
              <a:ext cx="1080120" cy="360040"/>
            </a:xfrm>
            <a:prstGeom prst="rect">
              <a:avLst/>
            </a:prstGeom>
            <a:pattFill prst="wdDnDiag">
              <a:fgClr>
                <a:srgbClr val="FF0000"/>
              </a:fgClr>
              <a:bgClr>
                <a:srgbClr val="FFFFFF"/>
              </a:bgClr>
            </a:pattFill>
            <a:ln w="9525" cap="flat" cmpd="sng" algn="ctr">
              <a:solidFill>
                <a:srgbClr val="00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defRPr/>
              </a:pPr>
              <a:endParaRPr lang="en-US" sz="1800" kern="0">
                <a:solidFill>
                  <a:srgbClr val="FFFFFF"/>
                </a:solidFill>
                <a:latin typeface="Times New Roman" pitchFamily="16" charset="0"/>
                <a:ea typeface="MS Gothic" charset="-128"/>
              </a:endParaRPr>
            </a:p>
          </p:txBody>
        </p:sp>
        <p:cxnSp>
          <p:nvCxnSpPr>
            <p:cNvPr id="16" name="Gerade Verbindung mit Pfeil 7">
              <a:extLst>
                <a:ext uri="{FF2B5EF4-FFF2-40B4-BE49-F238E27FC236}">
                  <a16:creationId xmlns:a16="http://schemas.microsoft.com/office/drawing/2014/main" id="{B5C65534-0D8C-46E8-B927-DF6DAFCD3340}"/>
                </a:ext>
              </a:extLst>
            </p:cNvPr>
            <p:cNvCxnSpPr>
              <a:cxnSpLocks/>
            </p:cNvCxnSpPr>
            <p:nvPr/>
          </p:nvCxnSpPr>
          <p:spPr bwMode="auto">
            <a:xfrm>
              <a:off x="695400" y="3228771"/>
              <a:ext cx="7632848" cy="0"/>
            </a:xfrm>
            <a:prstGeom prst="straightConnector1">
              <a:avLst/>
            </a:prstGeom>
            <a:solidFill>
              <a:srgbClr val="00B8FF"/>
            </a:solidFill>
            <a:ln w="25400" cap="flat" cmpd="sng" algn="ctr">
              <a:solidFill>
                <a:srgbClr val="000000"/>
              </a:solidFill>
              <a:prstDash val="solid"/>
              <a:round/>
              <a:headEnd type="none" w="med" len="med"/>
              <a:tailEnd type="triangle"/>
            </a:ln>
            <a:effectLst/>
          </p:spPr>
        </p:cxnSp>
        <p:sp>
          <p:nvSpPr>
            <p:cNvPr id="17" name="Rechteck 10">
              <a:extLst>
                <a:ext uri="{FF2B5EF4-FFF2-40B4-BE49-F238E27FC236}">
                  <a16:creationId xmlns:a16="http://schemas.microsoft.com/office/drawing/2014/main" id="{421BA015-556C-45AD-8CF8-7D4D379238A9}"/>
                </a:ext>
              </a:extLst>
            </p:cNvPr>
            <p:cNvSpPr/>
            <p:nvPr/>
          </p:nvSpPr>
          <p:spPr bwMode="auto">
            <a:xfrm>
              <a:off x="1631504" y="2529658"/>
              <a:ext cx="103011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sz="1050" kern="0" dirty="0">
                  <a:solidFill>
                    <a:sysClr val="windowText" lastClr="000000"/>
                  </a:solidFill>
                  <a:latin typeface="Times New Roman" pitchFamily="16" charset="0"/>
                  <a:ea typeface="MS Gothic" charset="-128"/>
                </a:rPr>
                <a:t>SIFS + </a:t>
              </a:r>
            </a:p>
            <a:p>
              <a:pPr algn="ctr" defTabSz="336947">
                <a:buClr>
                  <a:srgbClr val="000000"/>
                </a:buClr>
                <a:buSzPct val="100000"/>
                <a:defRPr/>
              </a:pPr>
              <a:r>
                <a:rPr lang="en-US" sz="1050" kern="0" dirty="0">
                  <a:solidFill>
                    <a:sysClr val="windowText" lastClr="000000"/>
                  </a:solidFill>
                  <a:latin typeface="Times New Roman" pitchFamily="16" charset="0"/>
                  <a:ea typeface="MS Gothic" charset="-128"/>
                </a:rPr>
                <a:t>2 ×SLOT</a:t>
              </a:r>
            </a:p>
          </p:txBody>
        </p:sp>
        <p:sp>
          <p:nvSpPr>
            <p:cNvPr id="18" name="Rechteck 12">
              <a:extLst>
                <a:ext uri="{FF2B5EF4-FFF2-40B4-BE49-F238E27FC236}">
                  <a16:creationId xmlns:a16="http://schemas.microsoft.com/office/drawing/2014/main" id="{807F2FD0-FD18-49CB-91C0-11F88E86A1F6}"/>
                </a:ext>
              </a:extLst>
            </p:cNvPr>
            <p:cNvSpPr/>
            <p:nvPr/>
          </p:nvSpPr>
          <p:spPr bwMode="auto">
            <a:xfrm>
              <a:off x="2661614" y="2529658"/>
              <a:ext cx="4860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[0 .. 15]×SLOT</a:t>
              </a:r>
            </a:p>
          </p:txBody>
        </p:sp>
        <p:sp>
          <p:nvSpPr>
            <p:cNvPr id="19" name="Textfeld 35">
              <a:extLst>
                <a:ext uri="{FF2B5EF4-FFF2-40B4-BE49-F238E27FC236}">
                  <a16:creationId xmlns:a16="http://schemas.microsoft.com/office/drawing/2014/main" id="{DB3CBABA-5445-49DB-B5CD-4BE7C76BB1B2}"/>
                </a:ext>
              </a:extLst>
            </p:cNvPr>
            <p:cNvSpPr txBox="1"/>
            <p:nvPr/>
          </p:nvSpPr>
          <p:spPr>
            <a:xfrm>
              <a:off x="8316519" y="3048751"/>
              <a:ext cx="302683" cy="492442"/>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grpSp>
      <p:sp>
        <p:nvSpPr>
          <p:cNvPr id="20" name="Textfeld 41">
            <a:extLst>
              <a:ext uri="{FF2B5EF4-FFF2-40B4-BE49-F238E27FC236}">
                <a16:creationId xmlns:a16="http://schemas.microsoft.com/office/drawing/2014/main" id="{DC49C396-E984-4EE0-A281-CE0E0DF67C45}"/>
              </a:ext>
            </a:extLst>
          </p:cNvPr>
          <p:cNvSpPr txBox="1"/>
          <p:nvPr/>
        </p:nvSpPr>
        <p:spPr>
          <a:xfrm>
            <a:off x="572848" y="5847616"/>
            <a:ext cx="955610" cy="369332"/>
          </a:xfrm>
          <a:prstGeom prst="rect">
            <a:avLst/>
          </a:prstGeom>
          <a:noFill/>
        </p:spPr>
        <p:txBody>
          <a:bodyPr wrap="square" rtlCol="0">
            <a:spAutoFit/>
          </a:bodyPr>
          <a:lstStyle/>
          <a:p>
            <a:pPr defTabSz="336947">
              <a:buClr>
                <a:srgbClr val="000000"/>
              </a:buClr>
              <a:buSzPct val="100000"/>
            </a:pPr>
            <a:r>
              <a:rPr lang="en-US" sz="1800" dirty="0">
                <a:solidFill>
                  <a:srgbClr val="000000"/>
                </a:solidFill>
                <a:latin typeface="Times New Roman" pitchFamily="16" charset="0"/>
                <a:ea typeface="MS Gothic" charset="-128"/>
              </a:rPr>
              <a:t>Default</a:t>
            </a:r>
          </a:p>
        </p:txBody>
      </p:sp>
      <p:grpSp>
        <p:nvGrpSpPr>
          <p:cNvPr id="21" name="Gruppieren 36">
            <a:extLst>
              <a:ext uri="{FF2B5EF4-FFF2-40B4-BE49-F238E27FC236}">
                <a16:creationId xmlns:a16="http://schemas.microsoft.com/office/drawing/2014/main" id="{1EDC7B93-F8FA-4139-9DF8-0DE82C337647}"/>
              </a:ext>
            </a:extLst>
          </p:cNvPr>
          <p:cNvGrpSpPr/>
          <p:nvPr/>
        </p:nvGrpSpPr>
        <p:grpSpPr>
          <a:xfrm>
            <a:off x="1475826" y="4039804"/>
            <a:ext cx="7315583" cy="732386"/>
            <a:chOff x="551384" y="1489959"/>
            <a:chExt cx="9754110" cy="976515"/>
          </a:xfrm>
        </p:grpSpPr>
        <p:sp>
          <p:nvSpPr>
            <p:cNvPr id="22" name="Textfeld 28">
              <a:extLst>
                <a:ext uri="{FF2B5EF4-FFF2-40B4-BE49-F238E27FC236}">
                  <a16:creationId xmlns:a16="http://schemas.microsoft.com/office/drawing/2014/main" id="{CED0F697-0860-414D-871B-6913BDE5E18E}"/>
                </a:ext>
              </a:extLst>
            </p:cNvPr>
            <p:cNvSpPr txBox="1"/>
            <p:nvPr/>
          </p:nvSpPr>
          <p:spPr>
            <a:xfrm>
              <a:off x="10002811" y="1974031"/>
              <a:ext cx="302683" cy="492443"/>
            </a:xfrm>
            <a:prstGeom prst="rect">
              <a:avLst/>
            </a:prstGeom>
            <a:noFill/>
          </p:spPr>
          <p:txBody>
            <a:bodyPr wrap="square" rtlCol="0">
              <a:spAutoFit/>
            </a:bodyPr>
            <a:lstStyle/>
            <a:p>
              <a:pPr defTabSz="336947">
                <a:buClr>
                  <a:srgbClr val="000000"/>
                </a:buClr>
                <a:buSzPct val="100000"/>
                <a:defRPr/>
              </a:pPr>
              <a:r>
                <a:rPr lang="en-US" sz="1800" kern="0" dirty="0">
                  <a:solidFill>
                    <a:sysClr val="windowText" lastClr="000000"/>
                  </a:solidFill>
                  <a:latin typeface="Times New Roman" pitchFamily="16" charset="0"/>
                  <a:ea typeface="MS Gothic" charset="-128"/>
                </a:rPr>
                <a:t>t</a:t>
              </a:r>
            </a:p>
          </p:txBody>
        </p:sp>
        <p:sp>
          <p:nvSpPr>
            <p:cNvPr id="23" name="Rechteck 29">
              <a:extLst>
                <a:ext uri="{FF2B5EF4-FFF2-40B4-BE49-F238E27FC236}">
                  <a16:creationId xmlns:a16="http://schemas.microsoft.com/office/drawing/2014/main" id="{69054471-698F-4BC0-A0AE-6BA8792E9D9A}"/>
                </a:ext>
              </a:extLst>
            </p:cNvPr>
            <p:cNvSpPr/>
            <p:nvPr/>
          </p:nvSpPr>
          <p:spPr bwMode="auto">
            <a:xfrm>
              <a:off x="551384" y="1829032"/>
              <a:ext cx="1080120" cy="360040"/>
            </a:xfrm>
            <a:prstGeom prst="rect">
              <a:avLst/>
            </a:prstGeom>
            <a:pattFill prst="wdDnDiag">
              <a:fgClr>
                <a:srgbClr val="FF0000"/>
              </a:fgClr>
              <a:bgClr>
                <a:srgbClr val="FFFFFF"/>
              </a:bgClr>
            </a:pattFill>
            <a:ln w="9525" cap="flat" cmpd="sng" algn="ctr">
              <a:solidFill>
                <a:srgbClr val="00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defRPr/>
              </a:pPr>
              <a:endParaRPr lang="en-US" sz="1800" kern="0">
                <a:solidFill>
                  <a:srgbClr val="FFFFFF"/>
                </a:solidFill>
                <a:latin typeface="Times New Roman" pitchFamily="16" charset="0"/>
                <a:ea typeface="MS Gothic" charset="-128"/>
              </a:endParaRPr>
            </a:p>
          </p:txBody>
        </p:sp>
        <p:cxnSp>
          <p:nvCxnSpPr>
            <p:cNvPr id="24" name="Gerade Verbindung mit Pfeil 30">
              <a:extLst>
                <a:ext uri="{FF2B5EF4-FFF2-40B4-BE49-F238E27FC236}">
                  <a16:creationId xmlns:a16="http://schemas.microsoft.com/office/drawing/2014/main" id="{B517A3C8-5DFD-415E-BC0D-FA5EE53F6FF7}"/>
                </a:ext>
              </a:extLst>
            </p:cNvPr>
            <p:cNvCxnSpPr>
              <a:cxnSpLocks/>
            </p:cNvCxnSpPr>
            <p:nvPr/>
          </p:nvCxnSpPr>
          <p:spPr bwMode="auto">
            <a:xfrm>
              <a:off x="695400" y="2204864"/>
              <a:ext cx="9184394" cy="0"/>
            </a:xfrm>
            <a:prstGeom prst="straightConnector1">
              <a:avLst/>
            </a:prstGeom>
            <a:solidFill>
              <a:srgbClr val="00B8FF"/>
            </a:solidFill>
            <a:ln w="25400" cap="flat" cmpd="sng" algn="ctr">
              <a:solidFill>
                <a:srgbClr val="000000"/>
              </a:solidFill>
              <a:prstDash val="solid"/>
              <a:round/>
              <a:headEnd type="none" w="med" len="med"/>
              <a:tailEnd type="triangle"/>
            </a:ln>
            <a:effectLst/>
          </p:spPr>
        </p:cxnSp>
        <p:sp>
          <p:nvSpPr>
            <p:cNvPr id="25" name="Rechteck 31">
              <a:extLst>
                <a:ext uri="{FF2B5EF4-FFF2-40B4-BE49-F238E27FC236}">
                  <a16:creationId xmlns:a16="http://schemas.microsoft.com/office/drawing/2014/main" id="{53BC42BA-3C05-4976-9BF9-B6DF265AE7A3}"/>
                </a:ext>
              </a:extLst>
            </p:cNvPr>
            <p:cNvSpPr/>
            <p:nvPr/>
          </p:nvSpPr>
          <p:spPr bwMode="auto">
            <a:xfrm>
              <a:off x="1631504" y="1489959"/>
              <a:ext cx="2844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SIFS + 7 ×SLOT</a:t>
              </a:r>
            </a:p>
          </p:txBody>
        </p:sp>
        <p:sp>
          <p:nvSpPr>
            <p:cNvPr id="26" name="Rechteck 32">
              <a:extLst>
                <a:ext uri="{FF2B5EF4-FFF2-40B4-BE49-F238E27FC236}">
                  <a16:creationId xmlns:a16="http://schemas.microsoft.com/office/drawing/2014/main" id="{6085B9AF-D7A0-4F47-9AD8-93E87B0FB862}"/>
                </a:ext>
              </a:extLst>
            </p:cNvPr>
            <p:cNvSpPr/>
            <p:nvPr/>
          </p:nvSpPr>
          <p:spPr bwMode="auto">
            <a:xfrm>
              <a:off x="4475504" y="1489959"/>
              <a:ext cx="4860000" cy="699111"/>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algn="ctr" defTabSz="336947">
                <a:buClr>
                  <a:srgbClr val="000000"/>
                </a:buClr>
                <a:buSzPct val="100000"/>
                <a:defRPr/>
              </a:pPr>
              <a:r>
                <a:rPr lang="en-US" kern="0" dirty="0">
                  <a:solidFill>
                    <a:sysClr val="windowText" lastClr="000000"/>
                  </a:solidFill>
                  <a:latin typeface="Times New Roman" pitchFamily="16" charset="0"/>
                  <a:ea typeface="MS Gothic" charset="-128"/>
                </a:rPr>
                <a:t>[0 .. 15]×SLOT</a:t>
              </a:r>
            </a:p>
          </p:txBody>
        </p:sp>
      </p:grpSp>
      <p:sp>
        <p:nvSpPr>
          <p:cNvPr id="27" name="Footer Placeholder 2">
            <a:extLst>
              <a:ext uri="{FF2B5EF4-FFF2-40B4-BE49-F238E27FC236}">
                <a16:creationId xmlns:a16="http://schemas.microsoft.com/office/drawing/2014/main" id="{F1EB5CF7-B72C-4646-9920-8FCDE89C8C8D}"/>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28" name="Slide Number Placeholder 3">
            <a:extLst>
              <a:ext uri="{FF2B5EF4-FFF2-40B4-BE49-F238E27FC236}">
                <a16:creationId xmlns:a16="http://schemas.microsoft.com/office/drawing/2014/main" id="{1FF8C9C1-014B-4AF3-B012-F29302611FAF}"/>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9</a:t>
            </a:fld>
            <a:endParaRPr lang="en-US" dirty="0"/>
          </a:p>
        </p:txBody>
      </p:sp>
      <p:sp>
        <p:nvSpPr>
          <p:cNvPr id="29" name="Rectangle 1">
            <a:extLst>
              <a:ext uri="{FF2B5EF4-FFF2-40B4-BE49-F238E27FC236}">
                <a16:creationId xmlns:a16="http://schemas.microsoft.com/office/drawing/2014/main" id="{B8383C28-5091-4F40-9951-67D9EA1432A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802.11-23/1994r0</a:t>
            </a:r>
            <a:endParaRPr lang="en-SG" sz="1800" dirty="0">
              <a:latin typeface="+mn-lt"/>
            </a:endParaRPr>
          </a:p>
        </p:txBody>
      </p:sp>
      <p:sp>
        <p:nvSpPr>
          <p:cNvPr id="30" name="Date Placeholder 3">
            <a:extLst>
              <a:ext uri="{FF2B5EF4-FFF2-40B4-BE49-F238E27FC236}">
                <a16:creationId xmlns:a16="http://schemas.microsoft.com/office/drawing/2014/main" id="{8FD68400-9198-47D3-8BC9-4CA0D02EEC5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extLst>
      <p:ext uri="{BB962C8B-B14F-4D97-AF65-F5344CB8AC3E}">
        <p14:creationId xmlns:p14="http://schemas.microsoft.com/office/powerpoint/2010/main" val="400069639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6193</TotalTime>
  <Words>711</Words>
  <Application>Microsoft Office PowerPoint</Application>
  <PresentationFormat>全屏显示(4:3)</PresentationFormat>
  <Paragraphs>141</Paragraphs>
  <Slides>13</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 Unicode MS</vt:lpstr>
      <vt:lpstr>MS Gothic</vt:lpstr>
      <vt:lpstr>OPPOSans B</vt:lpstr>
      <vt:lpstr>宋体</vt:lpstr>
      <vt:lpstr>Arial</vt:lpstr>
      <vt:lpstr>Calibri</vt:lpstr>
      <vt:lpstr>Times New Roman</vt:lpstr>
      <vt:lpstr>Wingdings</vt:lpstr>
      <vt:lpstr>ACcord Submission Template</vt:lpstr>
      <vt:lpstr>Simulation on coexistence of AMP traffic and existing traffic</vt:lpstr>
      <vt:lpstr>Background</vt:lpstr>
      <vt:lpstr>Simulation 1: default AC for both AMP and the existing traffic</vt:lpstr>
      <vt:lpstr>PowerPoint 演示文稿</vt:lpstr>
      <vt:lpstr>AMP STA number n =100</vt:lpstr>
      <vt:lpstr>AMP STA number n =300</vt:lpstr>
      <vt:lpstr>AMP STA number n =1000</vt:lpstr>
      <vt:lpstr>AMP STA number n =3000</vt:lpstr>
      <vt:lpstr>Simulation 2: Lower AC for AMP traffic</vt:lpstr>
      <vt:lpstr>AMP STA number n =3000, Query every 60s</vt:lpstr>
      <vt:lpstr>AMP STA number n =3000, Query every 10s</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WeijieOPPO_2</cp:lastModifiedBy>
  <cp:revision>1893</cp:revision>
  <cp:lastPrinted>1998-02-10T13:28:00Z</cp:lastPrinted>
  <dcterms:created xsi:type="dcterms:W3CDTF">2009-12-02T19:05:00Z</dcterms:created>
  <dcterms:modified xsi:type="dcterms:W3CDTF">2023-11-10T10:37:28Z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