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899" r:id="rId3"/>
    <p:sldId id="914" r:id="rId4"/>
    <p:sldId id="926" r:id="rId5"/>
    <p:sldId id="918" r:id="rId6"/>
    <p:sldId id="927" r:id="rId7"/>
    <p:sldId id="925" r:id="rId8"/>
    <p:sldId id="928" r:id="rId9"/>
    <p:sldId id="922" r:id="rId10"/>
    <p:sldId id="878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E9F7"/>
    <a:srgbClr val="C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91" autoAdjust="0"/>
    <p:restoredTop sz="96357" autoAdjust="0"/>
  </p:normalViewPr>
  <p:slideViewPr>
    <p:cSldViewPr>
      <p:cViewPr varScale="1">
        <p:scale>
          <a:sx n="112" d="100"/>
          <a:sy n="112" d="100"/>
        </p:scale>
        <p:origin x="804" y="96"/>
      </p:cViewPr>
      <p:guideLst>
        <p:guide orient="horz" pos="2160"/>
        <p:guide pos="3840"/>
      </p:guideLst>
    </p:cSldViewPr>
  </p:slideViewPr>
  <p:outlineViewPr>
    <p:cViewPr varScale="1">
      <p:scale>
        <a:sx n="50" d="100"/>
        <a:sy n="50" d="100"/>
      </p:scale>
      <p:origin x="0" y="-2592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802.11-23-xxxx-00-aiml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November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802.11-23-xxxx-00-aiml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November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November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页眉占位符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802.11-23-xxxx-00-aiml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/>
              <a:t>doc.: IEEE 802.11-23-xxxx-00-aiml</a:t>
            </a:r>
          </a:p>
        </p:txBody>
      </p:sp>
    </p:spTree>
    <p:extLst>
      <p:ext uri="{BB962C8B-B14F-4D97-AF65-F5344CB8AC3E}">
        <p14:creationId xmlns:p14="http://schemas.microsoft.com/office/powerpoint/2010/main" val="65456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/>
              <a:t>doc.: IEEE 802.11-23-xxxx-00-aiml</a:t>
            </a:r>
          </a:p>
        </p:txBody>
      </p:sp>
    </p:spTree>
    <p:extLst>
      <p:ext uri="{BB962C8B-B14F-4D97-AF65-F5344CB8AC3E}">
        <p14:creationId xmlns:p14="http://schemas.microsoft.com/office/powerpoint/2010/main" val="3124797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/>
              <a:t>doc.: IEEE 802.11-23-xxxx-00-aiml</a:t>
            </a:r>
          </a:p>
        </p:txBody>
      </p:sp>
    </p:spTree>
    <p:extLst>
      <p:ext uri="{BB962C8B-B14F-4D97-AF65-F5344CB8AC3E}">
        <p14:creationId xmlns:p14="http://schemas.microsoft.com/office/powerpoint/2010/main" val="2517426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/>
              <a:t>doc.: IEEE 802.11-23-xxxx-00-aiml</a:t>
            </a:r>
          </a:p>
        </p:txBody>
      </p:sp>
    </p:spTree>
    <p:extLst>
      <p:ext uri="{BB962C8B-B14F-4D97-AF65-F5344CB8AC3E}">
        <p14:creationId xmlns:p14="http://schemas.microsoft.com/office/powerpoint/2010/main" val="22073919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802.11-23-xxxx-00-aiml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9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802.11-23-xxxx-00-aiml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56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8" name="日期占位符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9" name="页脚占位符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CN" dirty="0"/>
              <a:t>Peng Liu</a:t>
            </a:r>
            <a:r>
              <a:rPr lang="en-GB" dirty="0"/>
              <a:t>, Huawei</a:t>
            </a:r>
          </a:p>
        </p:txBody>
      </p:sp>
      <p:sp>
        <p:nvSpPr>
          <p:cNvPr id="10" name="灯片编号占位符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Peng Liu,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Peng Liu,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Peng Liu, Huawei</a:t>
            </a:r>
            <a:endParaRPr lang="en-GB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Peng Liu,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Peng Liu, Huawei</a:t>
            </a:r>
            <a:endParaRPr lang="en-GB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Peng Liu, Huawei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Peng Liu, Huawei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Peng Liu,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Peng Liu,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802.11-23-1992-00-aiml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82633" y="606425"/>
            <a:ext cx="10726216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Discussions on Model </a:t>
            </a:r>
            <a:r>
              <a:rPr lang="en-US" dirty="0" smtClean="0"/>
              <a:t>Reuse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1" y="192480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Peng Liu,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20756" y="237098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268834"/>
              </p:ext>
            </p:extLst>
          </p:nvPr>
        </p:nvGraphicFramePr>
        <p:xfrm>
          <a:off x="1087839" y="2924944"/>
          <a:ext cx="10115805" cy="2304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2865">
                  <a:extLst>
                    <a:ext uri="{9D8B030D-6E8A-4147-A177-3AD203B41FA5}">
                      <a16:colId xmlns:a16="http://schemas.microsoft.com/office/drawing/2014/main" xmlns="" val="1982600515"/>
                    </a:ext>
                  </a:extLst>
                </a:gridCol>
                <a:gridCol w="1561575">
                  <a:extLst>
                    <a:ext uri="{9D8B030D-6E8A-4147-A177-3AD203B41FA5}">
                      <a16:colId xmlns:a16="http://schemas.microsoft.com/office/drawing/2014/main" xmlns="" val="2703258511"/>
                    </a:ext>
                  </a:extLst>
                </a:gridCol>
                <a:gridCol w="19881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49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188215">
                  <a:extLst>
                    <a:ext uri="{9D8B030D-6E8A-4147-A177-3AD203B41FA5}">
                      <a16:colId xmlns:a16="http://schemas.microsoft.com/office/drawing/2014/main" xmlns="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Address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62973176"/>
                  </a:ext>
                </a:extLst>
              </a:tr>
              <a:tr h="665212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Peng Liu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Huawei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Huawei Base, </a:t>
                      </a:r>
                      <a:r>
                        <a:rPr lang="en-US" sz="18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Bantian</a:t>
                      </a: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en-US" sz="180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baseline="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Longgang</a:t>
                      </a:r>
                      <a:r>
                        <a:rPr lang="en-US" sz="180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Shenzhen, Guangdong, China, 518129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Jeremy.liupeng@huawei.com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4957281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Ziyang Guo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Ross Jian Yu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55440" y="1981202"/>
            <a:ext cx="10081120" cy="3968078"/>
          </a:xfrm>
        </p:spPr>
        <p:txBody>
          <a:bodyPr/>
          <a:lstStyle/>
          <a:p>
            <a:pPr marL="0" indent="0"/>
            <a:r>
              <a:rPr lang="en-US" altLang="zh-CN" sz="1600" dirty="0"/>
              <a:t>[1] 11-23-0750-00-aiml-discussions-on-neural-network-model-sharing-for-wlan</a:t>
            </a:r>
          </a:p>
          <a:p>
            <a:pPr marL="0" indent="0"/>
            <a:r>
              <a:rPr lang="en-US" altLang="zh-CN" sz="1600" dirty="0"/>
              <a:t>[2] 11-23-1182-01-aiml-follow-up-discussions-on-neural-network-model-sharing-for-wlan</a:t>
            </a:r>
          </a:p>
          <a:p>
            <a:pPr marL="0" indent="0"/>
            <a:r>
              <a:rPr lang="en-US" altLang="zh-CN" sz="1600" dirty="0"/>
              <a:t>[3] 11-22-1522-01-aiml-drl-based-channel-access</a:t>
            </a:r>
          </a:p>
          <a:p>
            <a:pPr marL="0" indent="0"/>
            <a:r>
              <a:rPr lang="en-US" altLang="zh-CN" sz="1600" dirty="0">
                <a:solidFill>
                  <a:schemeClr val="tx1"/>
                </a:solidFill>
              </a:rPr>
              <a:t>[4] W. Lin, Z. Guo, P. Liu, M. Du, X. Sun and X. Yang, "Deep Reinforcement Learning based Rate Adaptation for Wi-Fi Networks," 2022 IEEE 96th Vehicular Technology Conference (VTC2022-Fall), London, United Kingdom, 2022, pp. 1-5, </a:t>
            </a:r>
            <a:r>
              <a:rPr lang="en-US" altLang="zh-CN" sz="1600" dirty="0" err="1">
                <a:solidFill>
                  <a:schemeClr val="tx1"/>
                </a:solidFill>
              </a:rPr>
              <a:t>doi</a:t>
            </a:r>
            <a:r>
              <a:rPr lang="en-US" altLang="zh-CN" sz="1600" dirty="0">
                <a:solidFill>
                  <a:schemeClr val="tx1"/>
                </a:solidFill>
              </a:rPr>
              <a:t>: 10.1109/VTC2022-Fall57202.2022.10012797.</a:t>
            </a:r>
          </a:p>
          <a:p>
            <a:pPr marL="0" indent="0"/>
            <a:r>
              <a:rPr lang="en-US" altLang="zh-CN" sz="1600" dirty="0">
                <a:solidFill>
                  <a:schemeClr val="tx1"/>
                </a:solidFill>
              </a:rPr>
              <a:t>[5] 11-23-0290-04-aiml-study-on-ai-csi-compression</a:t>
            </a:r>
          </a:p>
          <a:p>
            <a:pPr marL="0" indent="0"/>
            <a:r>
              <a:rPr lang="en-US" altLang="zh-CN" sz="1600" dirty="0">
                <a:solidFill>
                  <a:schemeClr val="tx1"/>
                </a:solidFill>
              </a:rPr>
              <a:t>[6] 11-23-0032-03-aiml-ml-based-adaptive-subcarrier-grouping-for-beamforming-feedback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Peng Liu, Huawei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55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D2B6ADE-4CB1-4540-A88C-9C44440E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26695F2F-5024-4F49-BF35-FFDFDBED8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In [2], we have shown that the same DNN-based hidden layer structure can be applied to both the channel access [3] and rate adaptation [4] use cases.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In [5], we have shown that a similar DNN-based structure can also be taken as the Encoder for CSI compression use case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In this contribution, we investigate whether the same structure can also be applied to the channel classification use case [6].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400" dirty="0">
              <a:solidFill>
                <a:schemeClr val="tx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3C36298F-3CA6-4C78-A870-826AC74D7B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86CA971-D9F7-403D-8AAB-5F3268B0FC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Peng Liu, Huawei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xmlns="" id="{46943A5E-D422-44C1-AE32-0FD014939D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816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D2B6ADE-4CB1-4540-A88C-9C44440E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Recap I: Neural Network Model Architecture[1]</a:t>
            </a:r>
            <a:endParaRPr lang="zh-CN" altLang="en-US" sz="2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3C36298F-3CA6-4C78-A870-826AC74D7B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86CA971-D9F7-403D-8AAB-5F3268B0FC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Peng Liu, Huawei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xmlns="" id="{46943A5E-D422-44C1-AE32-0FD014939D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grpSp>
        <p:nvGrpSpPr>
          <p:cNvPr id="12" name="组合 11"/>
          <p:cNvGrpSpPr/>
          <p:nvPr/>
        </p:nvGrpSpPr>
        <p:grpSpPr>
          <a:xfrm>
            <a:off x="733263" y="1684456"/>
            <a:ext cx="4821835" cy="2420431"/>
            <a:chOff x="7673777" y="2475703"/>
            <a:chExt cx="4821835" cy="2420431"/>
          </a:xfrm>
        </p:grpSpPr>
        <p:pic>
          <p:nvPicPr>
            <p:cNvPr id="13" name="内容占位符 7"/>
            <p:cNvPicPr>
              <a:picLocks noChangeAspect="1"/>
            </p:cNvPicPr>
            <p:nvPr/>
          </p:nvPicPr>
          <p:blipFill rotWithShape="1">
            <a:blip r:embed="rId3"/>
            <a:srcRect b="23673"/>
            <a:stretch/>
          </p:blipFill>
          <p:spPr bwMode="auto">
            <a:xfrm>
              <a:off x="9486562" y="2475703"/>
              <a:ext cx="381283" cy="7790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 rotWithShape="1">
            <a:blip r:embed="rId4"/>
            <a:srcRect b="35329"/>
            <a:stretch/>
          </p:blipFill>
          <p:spPr>
            <a:xfrm>
              <a:off x="8510677" y="3962025"/>
              <a:ext cx="443408" cy="406894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 rotWithShape="1">
            <a:blip r:embed="rId4"/>
            <a:srcRect b="35329"/>
            <a:stretch/>
          </p:blipFill>
          <p:spPr>
            <a:xfrm>
              <a:off x="9601684" y="4250057"/>
              <a:ext cx="443408" cy="40689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4"/>
            <a:srcRect b="35329"/>
            <a:stretch/>
          </p:blipFill>
          <p:spPr>
            <a:xfrm>
              <a:off x="10692691" y="3962025"/>
              <a:ext cx="443408" cy="406894"/>
            </a:xfrm>
            <a:prstGeom prst="rect">
              <a:avLst/>
            </a:prstGeom>
          </p:spPr>
        </p:pic>
        <p:sp>
          <p:nvSpPr>
            <p:cNvPr id="17" name="文本框 16"/>
            <p:cNvSpPr txBox="1"/>
            <p:nvPr/>
          </p:nvSpPr>
          <p:spPr>
            <a:xfrm>
              <a:off x="8041942" y="4410532"/>
              <a:ext cx="8359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Non-AP 1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9287599" y="4619135"/>
              <a:ext cx="8462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Non-AP 2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9486562" y="3241945"/>
              <a:ext cx="6209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AP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直接箭头连接符 19"/>
            <p:cNvCxnSpPr>
              <a:stCxn id="14" idx="0"/>
            </p:cNvCxnSpPr>
            <p:nvPr/>
          </p:nvCxnSpPr>
          <p:spPr bwMode="auto">
            <a:xfrm flipV="1">
              <a:off x="8732381" y="3203691"/>
              <a:ext cx="639429" cy="75833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1" name="直接箭头连接符 20"/>
            <p:cNvCxnSpPr>
              <a:stCxn id="15" idx="0"/>
            </p:cNvCxnSpPr>
            <p:nvPr/>
          </p:nvCxnSpPr>
          <p:spPr bwMode="auto">
            <a:xfrm flipH="1" flipV="1">
              <a:off x="9763478" y="3468203"/>
              <a:ext cx="59910" cy="78185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直接箭头连接符 21"/>
            <p:cNvCxnSpPr>
              <a:stCxn id="16" idx="0"/>
            </p:cNvCxnSpPr>
            <p:nvPr/>
          </p:nvCxnSpPr>
          <p:spPr bwMode="auto">
            <a:xfrm flipH="1" flipV="1">
              <a:off x="9945153" y="3199115"/>
              <a:ext cx="969242" cy="76291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3" name="矩形 22"/>
            <p:cNvSpPr/>
            <p:nvPr/>
          </p:nvSpPr>
          <p:spPr>
            <a:xfrm>
              <a:off x="10024292" y="2634421"/>
              <a:ext cx="107349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dirty="0" err="1">
                  <a:solidFill>
                    <a:schemeClr val="tx1"/>
                  </a:solidFill>
                </a:rPr>
                <a:t>Train@AP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10035760" y="4508279"/>
              <a:ext cx="220284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dirty="0" err="1">
                  <a:solidFill>
                    <a:schemeClr val="tx1"/>
                  </a:solidFill>
                </a:rPr>
                <a:t>Inference@non-AP</a:t>
              </a:r>
              <a:r>
                <a:rPr lang="en-US" altLang="zh-CN" sz="1600" dirty="0">
                  <a:solidFill>
                    <a:schemeClr val="tx1"/>
                  </a:solidFill>
                </a:rPr>
                <a:t> STA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直接箭头连接符 24"/>
            <p:cNvCxnSpPr/>
            <p:nvPr/>
          </p:nvCxnSpPr>
          <p:spPr bwMode="auto">
            <a:xfrm flipV="1">
              <a:off x="8826723" y="3294934"/>
              <a:ext cx="639429" cy="75833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6" name="直接箭头连接符 25"/>
            <p:cNvCxnSpPr/>
            <p:nvPr/>
          </p:nvCxnSpPr>
          <p:spPr bwMode="auto">
            <a:xfrm flipH="1" flipV="1">
              <a:off x="9866015" y="3397613"/>
              <a:ext cx="79138" cy="91473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7" name="直接箭头连接符 26"/>
            <p:cNvCxnSpPr/>
            <p:nvPr/>
          </p:nvCxnSpPr>
          <p:spPr bwMode="auto">
            <a:xfrm flipH="1" flipV="1">
              <a:off x="10024292" y="3130893"/>
              <a:ext cx="967411" cy="73592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8" name="矩形 27"/>
            <p:cNvSpPr/>
            <p:nvPr/>
          </p:nvSpPr>
          <p:spPr>
            <a:xfrm>
              <a:off x="7673777" y="3257658"/>
              <a:ext cx="145366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Training data report 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10561041" y="3301244"/>
              <a:ext cx="1934571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Model deployment/sharing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11024586" y="4125836"/>
              <a:ext cx="8738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Non-AP 3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34" name="图片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8457" y="4567366"/>
            <a:ext cx="5206709" cy="1243105"/>
          </a:xfrm>
          <a:prstGeom prst="rect">
            <a:avLst/>
          </a:prstGeom>
        </p:spPr>
      </p:pic>
      <p:graphicFrame>
        <p:nvGraphicFramePr>
          <p:cNvPr id="241" name="表格 2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057971"/>
              </p:ext>
            </p:extLst>
          </p:nvPr>
        </p:nvGraphicFramePr>
        <p:xfrm>
          <a:off x="5797070" y="1742897"/>
          <a:ext cx="6048000" cy="456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2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1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Components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Descriptions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Thoughts on Standardization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local radio measurements at PHY/MAC layer, defined in Sec.4.3.11 of 802.11-2020 or customized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A sequence of historical observations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tandardize some basic and common inputs for a variety of  use cases</a:t>
                      </a:r>
                      <a:endParaRPr lang="zh-CN" alt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Pre-processing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Format conversion</a:t>
                      </a:r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(e.g., normalization) to NN friendly format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Feature extraction or augmentation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Could be NN or other algorithms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solidFill>
                            <a:schemeClr val="tx1"/>
                          </a:solidFill>
                        </a:rPr>
                        <a:t>If Pre-processing is left for implementation, the output of Pre-processing (i.e., the input of core NN) shall be standardized</a:t>
                      </a:r>
                      <a:endParaRPr lang="zh-CN" altLang="en-US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Core Neural Network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Structure, e.g., DNN or CNN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Layer types, number of layers, number of neurons per layer, activation 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</a:rPr>
                        <a:t>Standardize several basic and mandatory model structure such as DNN and CNN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</a:rPr>
                        <a:t>Alternatively,  consider ONNX[6] or</a:t>
                      </a:r>
                      <a:r>
                        <a:rPr lang="en-US" altLang="zh-CN" sz="1200" b="0" baseline="0" dirty="0">
                          <a:solidFill>
                            <a:schemeClr val="tx1"/>
                          </a:solidFill>
                        </a:rPr>
                        <a:t> NNEF[7] on top of the 802.11</a:t>
                      </a:r>
                      <a:endParaRPr lang="en-US" altLang="zh-CN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Explore model reuse</a:t>
                      </a:r>
                      <a:endParaRPr lang="zh-CN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Post-processing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Map neural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network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 output to specific transmission scheme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Probability distribution or </a:t>
                      </a:r>
                      <a:r>
                        <a:rPr lang="en-US" altLang="zh-CN" sz="1200" dirty="0" err="1">
                          <a:solidFill>
                            <a:schemeClr val="tx1"/>
                          </a:solidFill>
                        </a:rPr>
                        <a:t>ArgMax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</a:rPr>
                        <a:t>Both types can be considered to be standardized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43" name="文本框 242"/>
          <p:cNvSpPr txBox="1"/>
          <p:nvPr/>
        </p:nvSpPr>
        <p:spPr>
          <a:xfrm>
            <a:off x="199821" y="5875926"/>
            <a:ext cx="1066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Input/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measurements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244" name="文本框 243"/>
          <p:cNvSpPr txBox="1"/>
          <p:nvPr/>
        </p:nvSpPr>
        <p:spPr>
          <a:xfrm>
            <a:off x="1180904" y="5866586"/>
            <a:ext cx="858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Pre-processing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245" name="矩形 244"/>
          <p:cNvSpPr/>
          <p:nvPr/>
        </p:nvSpPr>
        <p:spPr>
          <a:xfrm>
            <a:off x="2229954" y="5958918"/>
            <a:ext cx="1519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altLang="zh-CN" sz="1200" dirty="0">
                <a:solidFill>
                  <a:schemeClr val="tx1"/>
                </a:solidFill>
              </a:rPr>
              <a:t>Core Neural Network</a:t>
            </a:r>
          </a:p>
        </p:txBody>
      </p:sp>
      <p:sp>
        <p:nvSpPr>
          <p:cNvPr id="246" name="矩形 245"/>
          <p:cNvSpPr/>
          <p:nvPr/>
        </p:nvSpPr>
        <p:spPr>
          <a:xfrm>
            <a:off x="4113250" y="5886432"/>
            <a:ext cx="8582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Post-processing</a:t>
            </a:r>
            <a:endParaRPr lang="zh-CN" altLang="en-US" sz="1200" dirty="0"/>
          </a:p>
        </p:txBody>
      </p:sp>
      <p:sp>
        <p:nvSpPr>
          <p:cNvPr id="248" name="文本框 247"/>
          <p:cNvSpPr txBox="1"/>
          <p:nvPr/>
        </p:nvSpPr>
        <p:spPr>
          <a:xfrm>
            <a:off x="5042806" y="5856089"/>
            <a:ext cx="69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Output/decision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348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641555"/>
            <a:ext cx="10361084" cy="43204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In [2], we have shown that the same DNN-based hidden layer structure can be applied to both </a:t>
            </a:r>
            <a:r>
              <a:rPr lang="en-US" altLang="zh-CN" sz="1800" dirty="0">
                <a:solidFill>
                  <a:srgbClr val="FF0000"/>
                </a:solidFill>
              </a:rPr>
              <a:t>the</a:t>
            </a:r>
            <a:r>
              <a:rPr lang="en-US" altLang="zh-CN" sz="1800" dirty="0">
                <a:solidFill>
                  <a:schemeClr val="tx1"/>
                </a:solidFill>
              </a:rPr>
              <a:t> channel access [3] and rate adaptation [4] use cases.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In [5], we have shown that a similar structure can also be taken as the Encoder for CSI compression.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In this contribution, we further explore model reuse, i.e., investigate whether the same structure can also be applied to the channel classification use case [6].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0" indent="0"/>
            <a:endParaRPr lang="en-US" altLang="zh-CN" sz="1800" dirty="0">
              <a:solidFill>
                <a:schemeClr val="tx1"/>
              </a:solidFill>
            </a:endParaRPr>
          </a:p>
          <a:p>
            <a:pPr marL="0" indent="0"/>
            <a:endParaRPr lang="en-US" altLang="zh-CN" sz="1800" dirty="0">
              <a:solidFill>
                <a:schemeClr val="tx1"/>
              </a:solidFill>
            </a:endParaRPr>
          </a:p>
          <a:p>
            <a:pPr marL="0" indent="0"/>
            <a:endParaRPr lang="en-US" altLang="zh-CN" sz="1800" dirty="0">
              <a:solidFill>
                <a:schemeClr val="tx1"/>
              </a:solidFill>
            </a:endParaRPr>
          </a:p>
          <a:p>
            <a:pPr marL="0" indent="0"/>
            <a:endParaRPr lang="en-US" altLang="zh-CN" sz="1800" dirty="0">
              <a:solidFill>
                <a:schemeClr val="tx1"/>
              </a:solidFill>
            </a:endParaRPr>
          </a:p>
          <a:p>
            <a:pPr marL="0" indent="0"/>
            <a:endParaRPr lang="en-US" altLang="zh-CN" sz="1800" dirty="0">
              <a:solidFill>
                <a:schemeClr val="tx1"/>
              </a:solidFill>
            </a:endParaRPr>
          </a:p>
          <a:p>
            <a:pPr marL="0" indent="0"/>
            <a:endParaRPr lang="en-US" altLang="zh-CN" sz="1800" dirty="0">
              <a:solidFill>
                <a:schemeClr val="tx1"/>
              </a:solidFill>
            </a:endParaRPr>
          </a:p>
          <a:p>
            <a:pPr marL="0" indent="0"/>
            <a:endParaRPr lang="en-US" altLang="zh-CN" sz="1800" dirty="0">
              <a:solidFill>
                <a:schemeClr val="tx1"/>
              </a:solidFill>
            </a:endParaRPr>
          </a:p>
          <a:p>
            <a:pPr marL="0" indent="0"/>
            <a:endParaRPr lang="en-US" altLang="zh-CN" sz="1800" dirty="0">
              <a:solidFill>
                <a:schemeClr val="tx1"/>
              </a:solidFill>
            </a:endParaRPr>
          </a:p>
          <a:p>
            <a:pPr marL="0" indent="0"/>
            <a:endParaRPr lang="en-US" altLang="zh-CN" sz="1800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Peng Liu,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xmlns="" id="{BA8654E3-34DC-46D6-B912-1FD95B510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06425"/>
            <a:ext cx="10361084" cy="1065213"/>
          </a:xfrm>
        </p:spPr>
        <p:txBody>
          <a:bodyPr/>
          <a:lstStyle/>
          <a:p>
            <a:r>
              <a:rPr lang="en-US" altLang="zh-CN" dirty="0"/>
              <a:t>Model Reuse Exploration</a:t>
            </a:r>
            <a:endParaRPr lang="zh-CN" altLang="en-US" dirty="0"/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xmlns="" id="{CE6C6C19-55E8-43BD-9DEB-D17E7343F6D7}"/>
              </a:ext>
            </a:extLst>
          </p:cNvPr>
          <p:cNvGrpSpPr/>
          <p:nvPr/>
        </p:nvGrpSpPr>
        <p:grpSpPr>
          <a:xfrm>
            <a:off x="1029060" y="3684460"/>
            <a:ext cx="10210769" cy="2045040"/>
            <a:chOff x="1029060" y="3684460"/>
            <a:chExt cx="10210769" cy="2045040"/>
          </a:xfrm>
        </p:grpSpPr>
        <p:pic>
          <p:nvPicPr>
            <p:cNvPr id="2" name="图片 1">
              <a:extLst>
                <a:ext uri="{FF2B5EF4-FFF2-40B4-BE49-F238E27FC236}">
                  <a16:creationId xmlns:a16="http://schemas.microsoft.com/office/drawing/2014/main" xmlns="" id="{B1B3ADE8-40CA-48D1-9804-511878E040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29060" y="3908642"/>
              <a:ext cx="3868122" cy="1567725"/>
            </a:xfrm>
            <a:prstGeom prst="rect">
              <a:avLst/>
            </a:prstGeom>
          </p:spPr>
        </p:pic>
        <p:cxnSp>
          <p:nvCxnSpPr>
            <p:cNvPr id="133" name="连接符: 肘形 132">
              <a:extLst>
                <a:ext uri="{FF2B5EF4-FFF2-40B4-BE49-F238E27FC236}">
                  <a16:creationId xmlns:a16="http://schemas.microsoft.com/office/drawing/2014/main" xmlns="" id="{56C626B3-A988-4FED-AF9E-30ACAF5F865F}"/>
                </a:ext>
              </a:extLst>
            </p:cNvPr>
            <p:cNvCxnSpPr>
              <a:cxnSpLocks/>
              <a:stCxn id="2" idx="0"/>
              <a:endCxn id="8" idx="0"/>
            </p:cNvCxnSpPr>
            <p:nvPr/>
          </p:nvCxnSpPr>
          <p:spPr bwMode="auto">
            <a:xfrm rot="5400000" flipH="1" flipV="1">
              <a:off x="5549224" y="1098357"/>
              <a:ext cx="224182" cy="5396388"/>
            </a:xfrm>
            <a:prstGeom prst="bentConnector3">
              <a:avLst>
                <a:gd name="adj1" fmla="val 232026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="" id="{F6B409F5-1418-490E-A8C7-0C4B45CB03B8}"/>
                </a:ext>
              </a:extLst>
            </p:cNvPr>
            <p:cNvSpPr/>
            <p:nvPr/>
          </p:nvSpPr>
          <p:spPr bwMode="auto">
            <a:xfrm>
              <a:off x="5479189" y="3684460"/>
              <a:ext cx="5760640" cy="204504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xmlns="" id="{E2B53A30-9FCD-46D1-B224-3E323FF621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53141" y="3864591"/>
              <a:ext cx="5012735" cy="1733906"/>
            </a:xfrm>
            <a:prstGeom prst="rect">
              <a:avLst/>
            </a:prstGeom>
          </p:spPr>
        </p:pic>
      </p:grp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xmlns="" id="{89F2A0F0-8BD5-445B-BFFA-FCECBE6FC62B}"/>
              </a:ext>
            </a:extLst>
          </p:cNvPr>
          <p:cNvCxnSpPr/>
          <p:nvPr/>
        </p:nvCxnSpPr>
        <p:spPr bwMode="auto">
          <a:xfrm flipH="1">
            <a:off x="1199456" y="5476367"/>
            <a:ext cx="1763665" cy="2531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xmlns="" id="{28671165-5CEA-4526-A040-DD0C236F78EF}"/>
              </a:ext>
            </a:extLst>
          </p:cNvPr>
          <p:cNvSpPr txBox="1"/>
          <p:nvPr/>
        </p:nvSpPr>
        <p:spPr>
          <a:xfrm>
            <a:off x="263352" y="5792758"/>
            <a:ext cx="17636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channel access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xmlns="" id="{4F257405-6690-47E1-B8D4-E8918D4440DC}"/>
              </a:ext>
            </a:extLst>
          </p:cNvPr>
          <p:cNvCxnSpPr>
            <a:cxnSpLocks/>
            <a:endCxn id="19" idx="0"/>
          </p:cNvCxnSpPr>
          <p:nvPr/>
        </p:nvCxnSpPr>
        <p:spPr bwMode="auto">
          <a:xfrm flipH="1">
            <a:off x="2206576" y="5475556"/>
            <a:ext cx="720458" cy="31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xmlns="" id="{6213E15A-E94E-4514-894D-F444A3E95951}"/>
              </a:ext>
            </a:extLst>
          </p:cNvPr>
          <p:cNvSpPr txBox="1"/>
          <p:nvPr/>
        </p:nvSpPr>
        <p:spPr>
          <a:xfrm>
            <a:off x="1665317" y="5789612"/>
            <a:ext cx="10825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rate adaptation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xmlns="" id="{810DA9B1-7BB9-4E16-97AE-E27A9F06BF57}"/>
              </a:ext>
            </a:extLst>
          </p:cNvPr>
          <p:cNvCxnSpPr>
            <a:cxnSpLocks/>
            <a:endCxn id="24" idx="0"/>
          </p:cNvCxnSpPr>
          <p:nvPr/>
        </p:nvCxnSpPr>
        <p:spPr bwMode="auto">
          <a:xfrm>
            <a:off x="2959420" y="5485919"/>
            <a:ext cx="2308184" cy="3036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文本框 23">
            <a:extLst>
              <a:ext uri="{FF2B5EF4-FFF2-40B4-BE49-F238E27FC236}">
                <a16:creationId xmlns:a16="http://schemas.microsoft.com/office/drawing/2014/main" xmlns="" id="{AA824382-AC3C-4ECC-9B1B-4CC9372B5D94}"/>
              </a:ext>
            </a:extLst>
          </p:cNvPr>
          <p:cNvSpPr txBox="1"/>
          <p:nvPr/>
        </p:nvSpPr>
        <p:spPr>
          <a:xfrm>
            <a:off x="4148118" y="5789612"/>
            <a:ext cx="22389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i="1" dirty="0">
                <a:solidFill>
                  <a:schemeClr val="tx1"/>
                </a:solidFill>
              </a:rPr>
              <a:t>Channel classification?</a:t>
            </a:r>
            <a:endParaRPr lang="zh-CN" altLang="en-US" sz="1600" i="1" dirty="0">
              <a:solidFill>
                <a:schemeClr val="tx1"/>
              </a:solidFill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xmlns="" id="{2393D3B4-4150-4A37-B31F-25467072E3A0}"/>
              </a:ext>
            </a:extLst>
          </p:cNvPr>
          <p:cNvSpPr txBox="1"/>
          <p:nvPr/>
        </p:nvSpPr>
        <p:spPr>
          <a:xfrm>
            <a:off x="2837557" y="5712667"/>
            <a:ext cx="17636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Auto-encoder based CSI compression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xmlns="" id="{6E673825-EE78-40AF-A4A3-53CA1EC2C974}"/>
              </a:ext>
            </a:extLst>
          </p:cNvPr>
          <p:cNvSpPr txBox="1"/>
          <p:nvPr/>
        </p:nvSpPr>
        <p:spPr>
          <a:xfrm flipH="1">
            <a:off x="7971786" y="5690584"/>
            <a:ext cx="44968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Lightweight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</a:rPr>
              <a:t>Battery-friendly</a:t>
            </a:r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45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D2B6ADE-4CB1-4540-A88C-9C44440EE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06425"/>
            <a:ext cx="10361084" cy="1065213"/>
          </a:xfrm>
        </p:spPr>
        <p:txBody>
          <a:bodyPr/>
          <a:lstStyle/>
          <a:p>
            <a:r>
              <a:rPr lang="en-US" altLang="zh-CN" sz="2800" dirty="0"/>
              <a:t>Channel Classification</a:t>
            </a:r>
            <a:endParaRPr lang="zh-CN" altLang="en-US" sz="2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3C36298F-3CA6-4C78-A870-826AC74D7B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86CA971-D9F7-403D-8AAB-5F3268B0FC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Peng Liu, Huawei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xmlns="" id="{46943A5E-D422-44C1-AE32-0FD014939D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14" name="内容占位符 13">
            <a:extLst>
              <a:ext uri="{FF2B5EF4-FFF2-40B4-BE49-F238E27FC236}">
                <a16:creationId xmlns:a16="http://schemas.microsoft.com/office/drawing/2014/main" xmlns="" id="{7E5A7975-69AD-4A78-A0CB-40281AD6A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Many transmission schemes and parameter optimization are based on channel conditions.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In [6], a ML-based channel classification method is proposed, the basic idea of which is to classify a</a:t>
            </a:r>
            <a:r>
              <a:rPr lang="en-US" altLang="zh-CN" sz="1800" dirty="0">
                <a:solidFill>
                  <a:srgbClr val="FF0000"/>
                </a:solidFill>
              </a:rPr>
              <a:t> </a:t>
            </a:r>
            <a:r>
              <a:rPr lang="en-US" altLang="zh-CN" sz="1800" dirty="0">
                <a:solidFill>
                  <a:schemeClr val="tx1"/>
                </a:solidFill>
              </a:rPr>
              <a:t>channel as a frequency flat channel, low frequency channel and high frequency selective channel, and </a:t>
            </a:r>
            <a:r>
              <a:rPr lang="en-US" altLang="ko-KR" sz="1800" dirty="0"/>
              <a:t>determine the subcarrier grouping value adaptively 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In this contribution, we study whether a channel classification task can be conducted using the neural network structure studied in channel access, rate adaptation and CSI compression.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endParaRPr lang="zh-CN" alt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8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312967"/>
              </p:ext>
            </p:extLst>
          </p:nvPr>
        </p:nvGraphicFramePr>
        <p:xfrm>
          <a:off x="1271464" y="3429000"/>
          <a:ext cx="7127100" cy="210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xmlns="" val="2407447766"/>
                    </a:ext>
                  </a:extLst>
                </a:gridCol>
                <a:gridCol w="1871550">
                  <a:extLst>
                    <a:ext uri="{9D8B030D-6E8A-4147-A177-3AD203B41FA5}">
                      <a16:colId xmlns:a16="http://schemas.microsoft.com/office/drawing/2014/main" xmlns="" val="2491001603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xmlns="" val="1784701122"/>
                    </a:ext>
                  </a:extLst>
                </a:gridCol>
                <a:gridCol w="1871550">
                  <a:extLst>
                    <a:ext uri="{9D8B030D-6E8A-4147-A177-3AD203B41FA5}">
                      <a16:colId xmlns:a16="http://schemas.microsoft.com/office/drawing/2014/main" xmlns="" val="15618922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Class</a:t>
                      </a:r>
                      <a:endParaRPr lang="ko-KR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lt"/>
                        </a:rPr>
                        <a:t>Feature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lt"/>
                        </a:rPr>
                        <a:t>IEEE channel Model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i="1" dirty="0">
                          <a:latin typeface="+mn-lt"/>
                        </a:rPr>
                        <a:t>N</a:t>
                      </a:r>
                      <a:r>
                        <a:rPr lang="en-US" altLang="ko-KR" sz="1600" b="1" i="1" baseline="-25000" dirty="0">
                          <a:latin typeface="+mn-lt"/>
                        </a:rPr>
                        <a:t>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0065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+mn-lt"/>
                        </a:rPr>
                        <a:t>Class</a:t>
                      </a:r>
                      <a:r>
                        <a:rPr lang="en-US" altLang="ko-KR" sz="1600" b="0" baseline="0" dirty="0">
                          <a:latin typeface="+mn-lt"/>
                        </a:rPr>
                        <a:t> I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+mn-lt"/>
                        </a:rPr>
                        <a:t>Frequency</a:t>
                      </a:r>
                      <a:r>
                        <a:rPr lang="en-US" altLang="ko-KR" sz="1600" b="0" baseline="0" dirty="0">
                          <a:latin typeface="+mn-lt"/>
                        </a:rPr>
                        <a:t> flat channel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+mn-lt"/>
                        </a:rPr>
                        <a:t>A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1" dirty="0">
                          <a:latin typeface="+mn-lt"/>
                        </a:rPr>
                        <a:t>N</a:t>
                      </a:r>
                      <a:r>
                        <a:rPr lang="en-US" altLang="ko-KR" sz="1600" b="0" i="1" baseline="-25000" dirty="0">
                          <a:latin typeface="+mn-lt"/>
                        </a:rPr>
                        <a:t>g</a:t>
                      </a:r>
                      <a:r>
                        <a:rPr lang="en-US" altLang="ko-KR" sz="1600" b="0" i="0" baseline="0" dirty="0">
                          <a:latin typeface="+mn-lt"/>
                        </a:rPr>
                        <a:t> = </a:t>
                      </a:r>
                      <a:r>
                        <a:rPr lang="en-US" altLang="ko-KR" sz="1600" b="0" i="1" dirty="0">
                          <a:latin typeface="+mn-lt"/>
                        </a:rPr>
                        <a:t>N</a:t>
                      </a:r>
                      <a:r>
                        <a:rPr lang="en-US" altLang="ko-KR" sz="1600" b="0" i="1" baseline="-25000" dirty="0">
                          <a:latin typeface="+mn-lt"/>
                        </a:rPr>
                        <a:t>ST</a:t>
                      </a:r>
                      <a:endParaRPr lang="en-US" altLang="ko-KR" sz="1600" b="0" i="0" baseline="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901048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+mn-lt"/>
                        </a:rPr>
                        <a:t>Class II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+mn-lt"/>
                        </a:rPr>
                        <a:t> Low</a:t>
                      </a:r>
                      <a:r>
                        <a:rPr lang="en-US" altLang="ko-KR" sz="1600" b="0" baseline="0" dirty="0">
                          <a:latin typeface="+mn-lt"/>
                        </a:rPr>
                        <a:t> f</a:t>
                      </a:r>
                      <a:r>
                        <a:rPr lang="en-US" altLang="ko-KR" sz="1600" b="0" dirty="0">
                          <a:latin typeface="+mn-lt"/>
                        </a:rPr>
                        <a:t>requency selective channel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+mn-lt"/>
                        </a:rPr>
                        <a:t>B,</a:t>
                      </a:r>
                      <a:r>
                        <a:rPr lang="en-US" altLang="ko-KR" sz="1600" b="0" baseline="0" dirty="0">
                          <a:latin typeface="+mn-lt"/>
                        </a:rPr>
                        <a:t> C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1" dirty="0">
                          <a:latin typeface="+mn-lt"/>
                        </a:rPr>
                        <a:t>N</a:t>
                      </a:r>
                      <a:r>
                        <a:rPr lang="en-US" altLang="ko-KR" sz="1600" b="0" i="1" baseline="-25000" dirty="0">
                          <a:latin typeface="+mn-lt"/>
                        </a:rPr>
                        <a:t>g</a:t>
                      </a:r>
                      <a:r>
                        <a:rPr lang="en-US" altLang="ko-KR" sz="1600" b="0" i="0" baseline="0" dirty="0">
                          <a:latin typeface="+mn-lt"/>
                        </a:rPr>
                        <a:t> = 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20964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+mn-lt"/>
                        </a:rPr>
                        <a:t>Class</a:t>
                      </a:r>
                      <a:r>
                        <a:rPr lang="en-US" altLang="ko-KR" sz="1600" b="0" baseline="0" dirty="0">
                          <a:latin typeface="+mn-lt"/>
                        </a:rPr>
                        <a:t> III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+mn-lt"/>
                        </a:rPr>
                        <a:t>High frequency selective channel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+mn-lt"/>
                        </a:rPr>
                        <a:t>D, E, F</a:t>
                      </a:r>
                      <a:r>
                        <a:rPr lang="en-US" altLang="ko-KR" sz="1600" b="0" baseline="0" dirty="0">
                          <a:latin typeface="+mn-lt"/>
                        </a:rPr>
                        <a:t> </a:t>
                      </a:r>
                      <a:endParaRPr lang="ko-KR" alt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1" dirty="0">
                          <a:latin typeface="+mn-lt"/>
                        </a:rPr>
                        <a:t>N</a:t>
                      </a:r>
                      <a:r>
                        <a:rPr lang="en-US" altLang="ko-KR" sz="1600" b="0" i="1" baseline="-25000" dirty="0">
                          <a:latin typeface="+mn-lt"/>
                        </a:rPr>
                        <a:t>g</a:t>
                      </a:r>
                      <a:r>
                        <a:rPr lang="en-US" altLang="ko-KR" sz="1600" b="0" i="0" baseline="0" dirty="0">
                          <a:latin typeface="+mn-lt"/>
                        </a:rPr>
                        <a:t> =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8890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475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Neural Network Based Channel Classification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Peng Liu,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内容占位符 7">
                <a:extLst>
                  <a:ext uri="{FF2B5EF4-FFF2-40B4-BE49-F238E27FC236}">
                    <a16:creationId xmlns:a16="http://schemas.microsoft.com/office/drawing/2014/main" xmlns="" id="{F3B6655C-F128-4412-882F-DFF7F875732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Input: the real and image parts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CN" sz="1600" dirty="0"/>
                  <a:t> </a:t>
                </a:r>
                <a:r>
                  <a:rPr lang="en-US" altLang="zh-CN" dirty="0"/>
                  <a:t>on all subcarriers</a:t>
                </a:r>
              </a:p>
              <a:p>
                <a:r>
                  <a:rPr lang="en-US" altLang="zh-CN" dirty="0"/>
                  <a:t>Output: channel type, i.e., 6 types representing channel models A-F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8" name="内容占位符 7">
                <a:extLst>
                  <a:ext uri="{FF2B5EF4-FFF2-40B4-BE49-F238E27FC236}">
                    <a16:creationId xmlns:a16="http://schemas.microsoft.com/office/drawing/2014/main" id="{F3B6655C-F128-4412-882F-DFF7F87573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CE6C6C19-55E8-43BD-9DEB-D17E7343F6D7}"/>
              </a:ext>
            </a:extLst>
          </p:cNvPr>
          <p:cNvGrpSpPr/>
          <p:nvPr/>
        </p:nvGrpSpPr>
        <p:grpSpPr>
          <a:xfrm>
            <a:off x="1029060" y="3684460"/>
            <a:ext cx="10210769" cy="2045040"/>
            <a:chOff x="1029060" y="3684460"/>
            <a:chExt cx="10210769" cy="2045040"/>
          </a:xfrm>
        </p:grpSpPr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xmlns="" id="{B1B3ADE8-40CA-48D1-9804-511878E040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29060" y="3908642"/>
              <a:ext cx="3868122" cy="1567725"/>
            </a:xfrm>
            <a:prstGeom prst="rect">
              <a:avLst/>
            </a:prstGeom>
          </p:spPr>
        </p:pic>
        <p:cxnSp>
          <p:nvCxnSpPr>
            <p:cNvPr id="12" name="连接符: 肘形 132">
              <a:extLst>
                <a:ext uri="{FF2B5EF4-FFF2-40B4-BE49-F238E27FC236}">
                  <a16:creationId xmlns:a16="http://schemas.microsoft.com/office/drawing/2014/main" xmlns="" id="{56C626B3-A988-4FED-AF9E-30ACAF5F865F}"/>
                </a:ext>
              </a:extLst>
            </p:cNvPr>
            <p:cNvCxnSpPr>
              <a:cxnSpLocks/>
              <a:stCxn id="11" idx="0"/>
              <a:endCxn id="13" idx="0"/>
            </p:cNvCxnSpPr>
            <p:nvPr/>
          </p:nvCxnSpPr>
          <p:spPr bwMode="auto">
            <a:xfrm rot="5400000" flipH="1" flipV="1">
              <a:off x="5549224" y="1098357"/>
              <a:ext cx="224182" cy="5396388"/>
            </a:xfrm>
            <a:prstGeom prst="bentConnector3">
              <a:avLst>
                <a:gd name="adj1" fmla="val 232026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="" id="{F6B409F5-1418-490E-A8C7-0C4B45CB03B8}"/>
                </a:ext>
              </a:extLst>
            </p:cNvPr>
            <p:cNvSpPr/>
            <p:nvPr/>
          </p:nvSpPr>
          <p:spPr bwMode="auto">
            <a:xfrm>
              <a:off x="5479189" y="3684460"/>
              <a:ext cx="5760640" cy="204504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xmlns="" id="{E2B53A30-9FCD-46D1-B224-3E323FF621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53141" y="3864591"/>
              <a:ext cx="5012735" cy="17339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2886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D2B6ADE-4CB1-4540-A88C-9C44440EE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06425"/>
            <a:ext cx="10361084" cy="1065213"/>
          </a:xfrm>
        </p:spPr>
        <p:txBody>
          <a:bodyPr/>
          <a:lstStyle/>
          <a:p>
            <a:r>
              <a:rPr lang="en-US" altLang="zh-CN" dirty="0"/>
              <a:t>Simulation Results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3C36298F-3CA6-4C78-A870-826AC74D7B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86CA971-D9F7-403D-8AAB-5F3268B0FC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Peng Liu, Huawei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xmlns="" id="{46943A5E-D422-44C1-AE32-0FD014939D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graphicFrame>
        <p:nvGraphicFramePr>
          <p:cNvPr id="9" name="내용 개체 틀 7">
            <a:extLst>
              <a:ext uri="{FF2B5EF4-FFF2-40B4-BE49-F238E27FC236}">
                <a16:creationId xmlns:a16="http://schemas.microsoft.com/office/drawing/2014/main" xmlns="" id="{810E8798-4D78-4328-8C8D-EF3E01CED2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4764124"/>
              </p:ext>
            </p:extLst>
          </p:nvPr>
        </p:nvGraphicFramePr>
        <p:xfrm>
          <a:off x="929217" y="1687662"/>
          <a:ext cx="5814855" cy="44594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294575">
                  <a:extLst>
                    <a:ext uri="{9D8B030D-6E8A-4147-A177-3AD203B41FA5}">
                      <a16:colId xmlns:a16="http://schemas.microsoft.com/office/drawing/2014/main" xmlns="" val="3277184396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3142565484"/>
                    </a:ext>
                  </a:extLst>
                </a:gridCol>
              </a:tblGrid>
              <a:tr h="363096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Parameter</a:t>
                      </a:r>
                      <a:endParaRPr lang="ko-KR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Value</a:t>
                      </a:r>
                      <a:endParaRPr lang="ko-KR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1376804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Packet format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11ax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18515260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Channel model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A,</a:t>
                      </a:r>
                      <a:r>
                        <a:rPr lang="en-US" altLang="ko-KR" sz="1600" baseline="0" dirty="0"/>
                        <a:t> B, C, D, E, F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34430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Channel condition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LOS, NLOS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92120506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aseline="0" dirty="0"/>
                        <a:t>Number of data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~120K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41076201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/>
                        <a:t>Number</a:t>
                      </a:r>
                      <a:r>
                        <a:rPr lang="en-US" altLang="ko-KR" sz="1600" baseline="0" dirty="0"/>
                        <a:t> of training data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80% of</a:t>
                      </a:r>
                      <a:r>
                        <a:rPr lang="en-US" altLang="ko-KR" sz="1600" baseline="0" dirty="0"/>
                        <a:t> data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65042277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/>
                        <a:t>Number</a:t>
                      </a:r>
                      <a:r>
                        <a:rPr lang="en-US" altLang="ko-KR" sz="1600" baseline="0" dirty="0"/>
                        <a:t> of testing data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/>
                        <a:t>20% of</a:t>
                      </a:r>
                      <a:r>
                        <a:rPr lang="en-US" altLang="ko-KR" sz="1600" baseline="0" dirty="0"/>
                        <a:t> data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09488449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Learning algorithm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Neural</a:t>
                      </a:r>
                      <a:r>
                        <a:rPr lang="en-US" altLang="ko-KR" sz="1600" baseline="0" dirty="0"/>
                        <a:t> network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51479176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Optimizer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Adam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85905833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/>
                        <a:t>Number of hidden layers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6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30114974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/>
                        <a:t>Number</a:t>
                      </a:r>
                      <a:r>
                        <a:rPr lang="en-US" altLang="ko-KR" sz="1600" baseline="0" dirty="0"/>
                        <a:t> of neurons</a:t>
                      </a:r>
                      <a:r>
                        <a:rPr lang="en-US" altLang="ko-KR" sz="1600" dirty="0"/>
                        <a:t> per hidden layer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64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80421617"/>
                  </a:ext>
                </a:extLst>
              </a:tr>
              <a:tr h="3514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/>
                        <a:t>Activation function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/>
                        <a:t>ReLU</a:t>
                      </a:r>
                      <a:r>
                        <a:rPr lang="en-US" altLang="ko-KR" sz="1600" dirty="0"/>
                        <a:t> for hidden layers,</a:t>
                      </a:r>
                    </a:p>
                    <a:p>
                      <a:pPr algn="ctr" latinLnBrk="1"/>
                      <a:r>
                        <a:rPr lang="en-US" altLang="ko-KR" sz="1600" dirty="0" err="1"/>
                        <a:t>Softmax</a:t>
                      </a:r>
                      <a:r>
                        <a:rPr lang="en-US" altLang="ko-KR" sz="1600" dirty="0"/>
                        <a:t> for output layer</a:t>
                      </a:r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22960376"/>
                  </a:ext>
                </a:extLst>
              </a:tr>
            </a:tbl>
          </a:graphicData>
        </a:graphic>
      </p:graphicFrame>
      <p:pic>
        <p:nvPicPr>
          <p:cNvPr id="7" name="图片 6">
            <a:extLst>
              <a:ext uri="{FF2B5EF4-FFF2-40B4-BE49-F238E27FC236}">
                <a16:creationId xmlns:a16="http://schemas.microsoft.com/office/drawing/2014/main" xmlns="" id="{7245704B-2E1A-489A-B484-730E94F68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2104" y="2276872"/>
            <a:ext cx="4581359" cy="3513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378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zh-CN" dirty="0"/>
              <a:t>Thoughts on Model Reuse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4154" y="1938997"/>
            <a:ext cx="1089244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technical feasibility has been checked, even the use cases looks quite different, e.g., channel access, CSI compression and channel classification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Maximize the utility of AI/ML to support a range of use cases and expand to support more use cases not discussed in AIML TIG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Simplify the model management[2], such as signaling and model sharing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full-connected model in this contribution is only an example to illustrate the technical feasibility. Other models ought to be able to achieve the same effect.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Suggest to study the small and lightweight model at first to cover low-end STA. It is shown that for most wireless AI use cases in the TIG, small and lightweight model performs well.</a:t>
            </a:r>
          </a:p>
          <a:p>
            <a:pPr marL="457200" lvl="1" indent="0"/>
            <a:endParaRPr lang="en-US" altLang="zh-CN" sz="1600" dirty="0">
              <a:solidFill>
                <a:schemeClr val="tx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altLang="zh-CN" sz="1600" dirty="0">
              <a:solidFill>
                <a:schemeClr val="tx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Peng Liu,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8529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Peng Liu,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xmlns="" id="{26695F2F-5024-4F49-BF35-FFDFDBED8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433" y="1830389"/>
            <a:ext cx="10292052" cy="43418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chemeClr val="tx1"/>
                </a:solidFill>
              </a:rPr>
              <a:t>In this contribution, we have shown that one model structure is feasible to reuse in multiple use cases, including channel access, rate adaptation, encoder for CSI compression and channel classification.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sz="2800" dirty="0">
                <a:solidFill>
                  <a:schemeClr val="tx1"/>
                </a:solidFill>
              </a:rPr>
              <a:t>It would be useful to mention </a:t>
            </a:r>
            <a:r>
              <a:rPr lang="en-US" altLang="zh-CN" sz="2800" dirty="0" smtClean="0">
                <a:solidFill>
                  <a:schemeClr val="tx1"/>
                </a:solidFill>
              </a:rPr>
              <a:t>model reuse</a:t>
            </a:r>
            <a:r>
              <a:rPr lang="en-GB" altLang="zh-CN" sz="2800" dirty="0" smtClean="0">
                <a:solidFill>
                  <a:schemeClr val="tx1"/>
                </a:solidFill>
              </a:rPr>
              <a:t> </a:t>
            </a:r>
            <a:r>
              <a:rPr lang="en-GB" altLang="zh-CN" sz="2800" dirty="0">
                <a:solidFill>
                  <a:schemeClr val="tx1"/>
                </a:solidFill>
              </a:rPr>
              <a:t>in the AIML TIG Technical Report Draft (11-23-1350) before it is complete.</a:t>
            </a:r>
            <a:endParaRPr lang="en-US" altLang="zh-CN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658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自定义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7F7F7F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22165</TotalTime>
  <Words>1034</Words>
  <Application>Microsoft Office PowerPoint</Application>
  <PresentationFormat>宽屏</PresentationFormat>
  <Paragraphs>200</Paragraphs>
  <Slides>10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 Unicode MS</vt:lpstr>
      <vt:lpstr>MS Gothic</vt:lpstr>
      <vt:lpstr>宋体</vt:lpstr>
      <vt:lpstr>Arial</vt:lpstr>
      <vt:lpstr>Calibri</vt:lpstr>
      <vt:lpstr>Cambria Math</vt:lpstr>
      <vt:lpstr>Times New Roman</vt:lpstr>
      <vt:lpstr>Office</vt:lpstr>
      <vt:lpstr>Discussions on Model Reuse</vt:lpstr>
      <vt:lpstr>Introduction</vt:lpstr>
      <vt:lpstr>Recap I: Neural Network Model Architecture[1]</vt:lpstr>
      <vt:lpstr>Model Reuse Exploration</vt:lpstr>
      <vt:lpstr>Channel Classification</vt:lpstr>
      <vt:lpstr>Neural Network Based Channel Classification</vt:lpstr>
      <vt:lpstr>Simulation Results</vt:lpstr>
      <vt:lpstr>Thoughts on Model Reuse</vt:lpstr>
      <vt:lpstr>Summary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Discussions on Model Reuse</dc:title>
  <dc:creator>Peng Liu, Huawei</dc:creator>
  <cp:lastModifiedBy>Liupeng (Jeremy)</cp:lastModifiedBy>
  <cp:revision>928</cp:revision>
  <cp:lastPrinted>1601-01-01T00:00:00Z</cp:lastPrinted>
  <dcterms:created xsi:type="dcterms:W3CDTF">2022-07-07T19:12:59Z</dcterms:created>
  <dcterms:modified xsi:type="dcterms:W3CDTF">2023-11-09T01:58:54Z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(3)Xv/PseMwlKHeUHCFaqniCmquZ3DaBDs6LMWtkxekaMv/wJaQ5GBLzwOLsFHy0Sx1qd5saOJe
nrARjAqB9QeQHhil1bwIKCvK2CGkA4kiJ/mfWkXjZaXQ6U4tPsMFXfY+EtjXQMzHll2ilTEA
fHSFMy1Ez6tIqultva79qwjqG63WM4pv5d9PxsBIN19//Psh79SsRP7VmNhbtkW8PUq+xmHA
vnojfzCcOkPvc+8drK</vt:lpwstr>
  </property>
  <property fmtid="{D5CDD505-2E9C-101B-9397-08002B2CF9AE}" pid="3" name="_2015_ms_pID_7253431">
    <vt:lpwstr>qq8Ln4PbMoaSmJDs+91h66/E+8ef+vHRml/kpW2Rfx+UVieJ5UlifE
oi11zKoED4GVMiqq2JqCIer1xLJinJV4W1zT88c9jOEofA2bVIetYHARqPecOEKWdsYtQ7VZ
nyKanXIIxR25BxJJ/cKzYBkPPe+P2qi+fSpT+JQMUE8DMinF+xuhVBWVeUmmcLC8+IBABI4r
eP1NSYDhMcqMDBOQNOW2PWfbr8rK4+kGDz71</vt:lpwstr>
  </property>
  <property fmtid="{D5CDD505-2E9C-101B-9397-08002B2CF9AE}" pid="4" name="_2015_ms_pID_7253432">
    <vt:lpwstr>P39XabptQKSAagDwPmNyRhg=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1699236750</vt:lpwstr>
  </property>
</Properties>
</file>