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13" r:id="rId3"/>
    <p:sldId id="424" r:id="rId4"/>
    <p:sldId id="426" r:id="rId5"/>
    <p:sldId id="427" r:id="rId6"/>
    <p:sldId id="436" r:id="rId7"/>
    <p:sldId id="430" r:id="rId8"/>
    <p:sldId id="434" r:id="rId9"/>
    <p:sldId id="431" r:id="rId10"/>
    <p:sldId id="435" r:id="rId11"/>
    <p:sldId id="399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6600"/>
    <a:srgbClr val="996633"/>
    <a:srgbClr val="1E1EFA"/>
    <a:srgbClr val="CC6600"/>
    <a:srgbClr val="C2C2FE"/>
    <a:srgbClr val="FFFF99"/>
    <a:srgbClr val="DFB7D9"/>
    <a:srgbClr val="90FA93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5" d="100"/>
          <a:sy n="115" d="100"/>
        </p:scale>
        <p:origin x="196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52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344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18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071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28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70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249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1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802.11-23/1991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November</a:t>
            </a:r>
            <a:r>
              <a:rPr lang="en-US" sz="1800" b="1" dirty="0"/>
              <a:t> 2023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6" y="906353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Enabling MIMO in IMMW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2023-11-09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728769"/>
              </p:ext>
            </p:extLst>
          </p:nvPr>
        </p:nvGraphicFramePr>
        <p:xfrm>
          <a:off x="993867" y="2971800"/>
          <a:ext cx="7546939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Yan Zhang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zhangyan27@huawei.com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err="1"/>
                        <a:t>Xiaofei</a:t>
                      </a:r>
                      <a:r>
                        <a:rPr lang="en-US" altLang="zh-CN" sz="1400" dirty="0"/>
                        <a:t> Bai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henry.bai@huawei.com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0873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Bo Gong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gongbo8@huawei.com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30133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err="1"/>
                        <a:t>Zhi</a:t>
                      </a:r>
                      <a:r>
                        <a:rPr lang="en-US" altLang="zh-CN" sz="1400" dirty="0"/>
                        <a:t> Mao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maozhi3@huawei.com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23457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7526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Benefits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altLang="zh-CN" dirty="0">
                <a:solidFill>
                  <a:schemeClr val="tx1"/>
                </a:solidFill>
              </a:rPr>
              <a:t>Costs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576D06-7F0F-4B3A-B446-ED691262E033}"/>
              </a:ext>
            </a:extLst>
          </p:cNvPr>
          <p:cNvSpPr txBox="1">
            <a:spLocks/>
          </p:cNvSpPr>
          <p:nvPr/>
        </p:nvSpPr>
        <p:spPr bwMode="auto">
          <a:xfrm>
            <a:off x="523104" y="1676400"/>
            <a:ext cx="7858896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dk1"/>
                </a:solidFill>
                <a:cs typeface="Times New Roman"/>
              </a:rPr>
              <a:t>The followings show some </a:t>
            </a:r>
            <a:r>
              <a:rPr lang="en-US" altLang="zh-CN" sz="1800" kern="0" dirty="0">
                <a:solidFill>
                  <a:schemeClr val="dk1"/>
                </a:solidFill>
                <a:cs typeface="Times New Roman"/>
              </a:rPr>
              <a:t>benefits </a:t>
            </a:r>
            <a:r>
              <a:rPr lang="en-US" sz="1800" kern="0" dirty="0">
                <a:solidFill>
                  <a:schemeClr val="dk1"/>
                </a:solidFill>
                <a:cs typeface="Times New Roman"/>
              </a:rPr>
              <a:t>and </a:t>
            </a:r>
            <a:r>
              <a:rPr lang="en-US" altLang="zh-CN" sz="1800" kern="0" dirty="0">
                <a:solidFill>
                  <a:schemeClr val="dk1"/>
                </a:solidFill>
                <a:cs typeface="Times New Roman"/>
              </a:rPr>
              <a:t>costs</a:t>
            </a:r>
            <a:r>
              <a:rPr lang="en-US" sz="1800" kern="0" dirty="0">
                <a:solidFill>
                  <a:schemeClr val="dk1"/>
                </a:solidFill>
                <a:cs typeface="Times New Roman"/>
              </a:rPr>
              <a:t> on enabling MIMO in IMMW: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with existing sub-7 GHz, 802.11ad and 802.11ay standards, the throughput performance of </a:t>
            </a:r>
            <a:r>
              <a:rPr lang="en-US" altLang="zh-CN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IMMW 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with one spatial stream is obviously at a disadvantage.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Enabling MIMO allows some devices with additional capabilities to achieve higher data rates.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improve the data rates, achieving larger bandwidths (such as 1.28 GHz, 2.56 GHz) is more challenging than utilizing MIMO.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 utilizing MIMO in IMMW: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Baseband: The additional cost is small because the baseband could be reused.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RFIC: The RFIC cost using CMOS process in IMMW and Sub-7 GHz are at the same level, both acceptable.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Antenna: The cost depends on the needed performance.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491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990600" y="1905000"/>
            <a:ext cx="7391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+mn-lt"/>
                <a:cs typeface="Times New Roman"/>
                <a:sym typeface="Times New Roman"/>
              </a:rPr>
              <a:t>Enabling MIMO in IMMW is a highly efficient way to improve the throughput performance. </a:t>
            </a:r>
            <a:endParaRPr lang="en-US" altLang="zh-CN" sz="1800" b="1" dirty="0">
              <a:solidFill>
                <a:schemeClr val="dk1"/>
              </a:solidFill>
              <a:latin typeface="+mn-lt"/>
              <a:cs typeface="Times New Roman"/>
            </a:endParaRPr>
          </a:p>
          <a:p>
            <a:pPr marL="715963" lvl="1" indent="-354013" algn="just">
              <a:spcBef>
                <a:spcPts val="6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SU-MIMO should be given priority compared with MU-MIMO.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spcBef>
                <a:spcPts val="6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Suggest supporting SU-MIMO with and without fine baseband beamforming.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100" b="0" dirty="0"/>
              <a:t>[1] 802.11 REVme D4.0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100" b="0" dirty="0"/>
              <a:t>[2] Myeongjin KIM, et al. Thoughts on high frequency band, 802.11 DCN 2022/1395r0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100" b="0" dirty="0"/>
              <a:t>[3] Eunsung Park, et al. Potential PHY Features for UHR, 802.11 DCN 2022/1466r0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100" b="0" dirty="0"/>
              <a:t>[4] Laurent Cariou, et al. Some questions to answer in the SG, 802.11 DCN 2022/1595r1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100" b="0" dirty="0"/>
              <a:t>[5] Eunsung Park, et al. Considerations on PHY designs for mmWave band, 802.11 DCN 2022/1872r0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100" b="0" dirty="0"/>
              <a:t>[6] Mengshi Hu, et al. Thoughts on Utilizing mmWave, 802.11 DCN 2023/0066r2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100" b="0" dirty="0"/>
              <a:t>[7] Alireza Tarighat, et al. A Framework for MIMO Operation over mmWave Links</a:t>
            </a:r>
            <a:r>
              <a:rPr lang="en-US" altLang="zh-CN" sz="1100" b="0" dirty="0">
                <a:sym typeface="Times New Roman"/>
              </a:rPr>
              <a:t>, 802.15 DCN 2015/0334r1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100" b="0" dirty="0">
                <a:sym typeface="Times New Roman"/>
              </a:rPr>
              <a:t>[8] </a:t>
            </a:r>
            <a:r>
              <a:rPr lang="en-US" altLang="zh-CN" sz="1100" b="0" dirty="0"/>
              <a:t>Alexander Maltsev,</a:t>
            </a:r>
            <a:r>
              <a:rPr lang="zh-CN" altLang="en-US" sz="1100" b="0" dirty="0"/>
              <a:t> </a:t>
            </a:r>
            <a:r>
              <a:rPr lang="en-US" altLang="zh-CN" sz="1100" b="0" dirty="0"/>
              <a:t>et al. SU-MIMO Configurations for IEEE 802.11ay, 802.11 DCN 2015/1145r0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6764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Enabling MIMO in mmWave is a highly efficient way to improve the throughput performance.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802.11ad only supports single stream communications.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802.11ay further supports the following MIMO-related features: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SU-MIMO beamforming </a:t>
            </a:r>
            <a:r>
              <a:rPr lang="en-US" altLang="zh-CN" sz="1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(Subclause 10.42.10.2.2 in 802.11Revme)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MU-MIMO beamforming </a:t>
            </a:r>
            <a:r>
              <a:rPr lang="en-US" altLang="zh-CN" sz="1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(Subclause 10.42.10.2.3 in 802.11Revme)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Hybrid beamforming for SU-MIMO and MU-MIMO </a:t>
            </a:r>
            <a:r>
              <a:rPr lang="en-US" altLang="zh-CN" sz="1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(Subclause 10.42.10.2.4 in 802.11Revme)</a:t>
            </a:r>
          </a:p>
          <a:p>
            <a:pPr marL="625475" lvl="1" indent="0" algn="just">
              <a:buSzPct val="100000"/>
              <a:buNone/>
            </a:pPr>
            <a:endParaRPr lang="en-US" altLang="zh-CN" sz="4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625475" lvl="1" indent="0" algn="just">
              <a:buSzPct val="100000"/>
              <a:buNone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NOTE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-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Hybrid beamforming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transmission and reception of multiple spatial streams using a combination of analog beamforming (by determining appropriate AWVs) and digital beamforming (by determining appropriate spatial mapping matrices), where the appropriate AWVs may be selected using the SU-MIMO beamforming protocol and MU-MIMO beamforming protocol listed above [1]. </a:t>
            </a:r>
          </a:p>
          <a:p>
            <a:pPr marL="625475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 this contribution, we show our thoughts on the following questions: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we need MIMO in IMMW?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kinds of MIMO may be considered in IMMW?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</a:t>
            </a:r>
            <a:r>
              <a:rPr lang="en-US" altLang="zh-CN" sz="2800" dirty="0">
                <a:solidFill>
                  <a:schemeClr val="tx1"/>
                </a:solidFill>
              </a:rPr>
              <a:t>ntroduction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560942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Although 802.11ad does not support MIMO features, the supported bandwidth of 802.11ad is extremely large ( = 2.16 GHz), able to provide high throughput performance.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With a chip rate equal to 1760 MHz and a GI size equal to 64 symbols, the following coding rates can be achieved [1].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table, </a:t>
            </a:r>
            <a:r>
              <a:rPr lang="en-US" altLang="zh-CN" sz="16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maximum date rate of the DMG SC mode in 802.11ad reaches 8085 Mb/s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Data Rate in 802.11ad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72E1ECD-3B30-42DF-BEF5-BC99861F8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54" y="3733800"/>
            <a:ext cx="4257488" cy="234210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FF3153B-D3CC-4D4F-9545-0A435E874C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0349" y="4113923"/>
            <a:ext cx="4566448" cy="1979332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6FCE3803-E0AA-40AD-9387-F1614723E3E5}"/>
              </a:ext>
            </a:extLst>
          </p:cNvPr>
          <p:cNvSpPr/>
          <p:nvPr/>
        </p:nvSpPr>
        <p:spPr>
          <a:xfrm>
            <a:off x="6096000" y="3810000"/>
            <a:ext cx="9300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(Continued)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5DBF095-E0B8-450A-9ADD-F6F0EF09021B}"/>
              </a:ext>
            </a:extLst>
          </p:cNvPr>
          <p:cNvSpPr txBox="1"/>
          <p:nvPr/>
        </p:nvSpPr>
        <p:spPr>
          <a:xfrm>
            <a:off x="8098691" y="5816256"/>
            <a:ext cx="842455" cy="2769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574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560942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802.11ay further supports much higher throughputs.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Compared with 802.11ad, the supported bandwidth in 802.11ay is further extended to 8.64 GHz (or 4.32+4.32 GHz).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SU-MIMO and MU-MIMO are supported.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table shows </a:t>
            </a:r>
            <a:r>
              <a:rPr lang="en-US" altLang="zh-CN" sz="16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data rates that 802.11ay may reach corresponding to one spatial stream in the OFDM mode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Data Rate in 802.11ay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70889EF-1C86-4B79-8A88-D6BD06207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1393" y="3469286"/>
            <a:ext cx="5209080" cy="1544471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9AB3823C-ECE8-44A0-B5A3-022569B568F2}"/>
              </a:ext>
            </a:extLst>
          </p:cNvPr>
          <p:cNvSpPr txBox="1"/>
          <p:nvPr/>
        </p:nvSpPr>
        <p:spPr>
          <a:xfrm rot="5400000">
            <a:off x="4154629" y="526358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…</a:t>
            </a:r>
            <a:endParaRPr lang="zh-CN" altLang="en-US" sz="1600" b="1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483EC491-9C05-4B96-81E8-591DC09A37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200" y="5375444"/>
            <a:ext cx="5195935" cy="720556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491B020A-BF75-419C-8456-919CADF97688}"/>
              </a:ext>
            </a:extLst>
          </p:cNvPr>
          <p:cNvSpPr txBox="1"/>
          <p:nvPr/>
        </p:nvSpPr>
        <p:spPr>
          <a:xfrm>
            <a:off x="4743006" y="5791200"/>
            <a:ext cx="2419794" cy="2769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627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1CED395-E105-4475-AED3-9CF00A73C0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971800"/>
            <a:ext cx="3964006" cy="2664592"/>
          </a:xfrm>
          <a:prstGeom prst="rect">
            <a:avLst/>
          </a:prstGeom>
        </p:spPr>
      </p:pic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560942"/>
            <a:ext cx="7620000" cy="15632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Regarding the low frequency standards: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802.11ac reaches 6933.3 Mb/s with 8 spatial streams.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802.11ax reaches 8166.6 Mb/s with 8 spatial streams.</a:t>
            </a:r>
            <a:endParaRPr lang="en-US" altLang="zh-CN" sz="12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</a:t>
            </a:r>
            <a:r>
              <a:rPr lang="en-US" altLang="zh-CN" sz="2800" dirty="0">
                <a:solidFill>
                  <a:schemeClr val="tx1"/>
                </a:solidFill>
              </a:rPr>
              <a:t>ata Rate in 802.11ac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and 802.11ax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9A99304-A5AD-44AC-B97B-B8894A7BA5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048000"/>
            <a:ext cx="4114800" cy="2588392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52E7218D-4210-4B81-B921-A3B33FDCA3CA}"/>
              </a:ext>
            </a:extLst>
          </p:cNvPr>
          <p:cNvSpPr txBox="1"/>
          <p:nvPr/>
        </p:nvSpPr>
        <p:spPr>
          <a:xfrm>
            <a:off x="3735406" y="5359393"/>
            <a:ext cx="685800" cy="2769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372B1A0-4EFC-4132-919F-33F05AAF31FD}"/>
              </a:ext>
            </a:extLst>
          </p:cNvPr>
          <p:cNvSpPr txBox="1"/>
          <p:nvPr/>
        </p:nvSpPr>
        <p:spPr>
          <a:xfrm>
            <a:off x="8077200" y="5410200"/>
            <a:ext cx="458806" cy="22619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893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560942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As discussed in [2-6], the IMMW PPDU may be an upclocking version of the existing sub-7 GHz PPDUs.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Taking the 40 MHz VHT and HE PPDUs as an example, the highest data rates of these PPDUs corresponding to one spatial stream and 64-QAM are: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150 Mb/s </a:t>
            </a:r>
            <a:r>
              <a:rPr lang="en-US" altLang="zh-CN" sz="1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(40 MHz VHT PPDU, MCS 7: 64-QAM, 5/6, short GI)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172.1 Mb/s </a:t>
            </a:r>
            <a:r>
              <a:rPr lang="en-US" altLang="zh-CN" sz="1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(40 MHz HE PPDU, MCS 7: 64-QAM, 5/6, 0.8 </a:t>
            </a:r>
            <a:r>
              <a:rPr lang="en-US" altLang="zh-CN" sz="1200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μs</a:t>
            </a:r>
            <a:r>
              <a:rPr lang="en-US" altLang="zh-CN" sz="1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GI 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Taking the 8x upclocking version as an example, the highest data rate based on the above 40 MHz PPDUs may achieve (assuming a proportional GI for simplicity):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1200.0 Mb/s </a:t>
            </a:r>
            <a:r>
              <a:rPr lang="en-US" altLang="zh-CN" sz="1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( 320 MHz IMMW PPDU based on VHT)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1376.8 Mb/s </a:t>
            </a:r>
            <a:r>
              <a:rPr lang="en-US" altLang="zh-CN" sz="12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( 320 MHz IMMW PPDU based on HE)</a:t>
            </a:r>
          </a:p>
          <a:p>
            <a:pPr marL="896938" lvl="1" indent="-271463" algn="just">
              <a:buSzPct val="100000"/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Compared with the data rates provided in sub-7 GHz, 802.11ad and 802.11ay, the above IMMW data rate is at a disadvantage. </a:t>
            </a:r>
          </a:p>
          <a:p>
            <a:pPr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Thoughts on IMMW Data Rate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68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560942"/>
            <a:ext cx="7620000" cy="298825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To efficiently improve the IMMW data rate, enabling MIMO is one of the choices.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Other methods such as using larger bandwidth,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higher MCS, different subcarrier spacing and GI sizes may also be considered.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the beam training complexity, SU-MIMO should be given priority compared with MU-MIMO.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Enabling SU-MIMO in IMMW does not mean that we must follow the sub-7 GHz MIMO implementing SVD. A simple way without SVD could be used for the SU-MIMO cases where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sufficiently separated beams can be identified [7-8].</a:t>
            </a:r>
          </a:p>
          <a:p>
            <a:pPr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Enable SU-MIMO in IMMW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72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76189" y="1552913"/>
            <a:ext cx="7859663" cy="131573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following figures show two examples where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sufficiently separated beams can be identified,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indicating that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SU-MIMO without SVD could be used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[7-8]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Compared with the hybrid beamforming including the digital beamforming, the MIMO transmission using separated beams only requires determining AWVs. 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The feedback of channel matrices is not needed.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NOTE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：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Sufficiently separated beams can also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be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easily found in MU cases.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n-US" altLang="zh-CN" sz="2800" dirty="0">
                <a:solidFill>
                  <a:schemeClr val="tx1"/>
                </a:solidFill>
              </a:rPr>
              <a:t>wo Examples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281A9856-09A9-483C-A714-431E25ECEDF7}"/>
              </a:ext>
            </a:extLst>
          </p:cNvPr>
          <p:cNvGrpSpPr/>
          <p:nvPr/>
        </p:nvGrpSpPr>
        <p:grpSpPr>
          <a:xfrm>
            <a:off x="538425" y="3914225"/>
            <a:ext cx="4033575" cy="1866924"/>
            <a:chOff x="758817" y="4151534"/>
            <a:chExt cx="4991217" cy="2206576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327A9373-2BCF-4425-9512-8B4E1AA19D59}"/>
                </a:ext>
              </a:extLst>
            </p:cNvPr>
            <p:cNvGrpSpPr/>
            <p:nvPr/>
          </p:nvGrpSpPr>
          <p:grpSpPr>
            <a:xfrm>
              <a:off x="914400" y="4881667"/>
              <a:ext cx="736836" cy="1062461"/>
              <a:chOff x="2151159" y="5105276"/>
              <a:chExt cx="736836" cy="1062461"/>
            </a:xfrm>
          </p:grpSpPr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D7CC7D57-D26F-42A8-997A-8B38F30BD307}"/>
                  </a:ext>
                </a:extLst>
              </p:cNvPr>
              <p:cNvSpPr/>
              <p:nvPr/>
            </p:nvSpPr>
            <p:spPr bwMode="auto">
              <a:xfrm rot="16200000">
                <a:off x="2024164" y="5397801"/>
                <a:ext cx="826648" cy="57265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dirty="0">
                    <a:solidFill>
                      <a:sysClr val="windowText" lastClr="000000"/>
                    </a:solidFill>
                  </a:rPr>
                  <a:t>Device</a:t>
                </a:r>
                <a:endParaRPr kumimoji="0" lang="zh-CN" altLang="en-US" sz="1200" b="0" i="0" u="none" strike="noStrike" cap="none" normalizeH="0" baseline="0" dirty="0"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7" name="Flowchart: Merge 97">
                <a:extLst>
                  <a:ext uri="{FF2B5EF4-FFF2-40B4-BE49-F238E27FC236}">
                    <a16:creationId xmlns:a16="http://schemas.microsoft.com/office/drawing/2014/main" id="{572F0E00-D9D0-4E87-A212-BF8CA845FCE0}"/>
                  </a:ext>
                </a:extLst>
              </p:cNvPr>
              <p:cNvSpPr/>
              <p:nvPr/>
            </p:nvSpPr>
            <p:spPr>
              <a:xfrm>
                <a:off x="2286000" y="5105400"/>
                <a:ext cx="143825" cy="61639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9" name="Flowchart: Merge 98">
                <a:extLst>
                  <a:ext uri="{FF2B5EF4-FFF2-40B4-BE49-F238E27FC236}">
                    <a16:creationId xmlns:a16="http://schemas.microsoft.com/office/drawing/2014/main" id="{D8AE5BCA-BD5B-4221-854D-08F4AA4EB2F2}"/>
                  </a:ext>
                </a:extLst>
              </p:cNvPr>
              <p:cNvSpPr/>
              <p:nvPr/>
            </p:nvSpPr>
            <p:spPr>
              <a:xfrm>
                <a:off x="2652199" y="5105276"/>
                <a:ext cx="143238" cy="61579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" name="Elbow Connector 99">
                <a:extLst>
                  <a:ext uri="{FF2B5EF4-FFF2-40B4-BE49-F238E27FC236}">
                    <a16:creationId xmlns:a16="http://schemas.microsoft.com/office/drawing/2014/main" id="{01884259-0997-40FB-821E-F3F90D109559}"/>
                  </a:ext>
                </a:extLst>
              </p:cNvPr>
              <p:cNvCxnSpPr/>
              <p:nvPr/>
            </p:nvCxnSpPr>
            <p:spPr>
              <a:xfrm rot="5400000" flipH="1" flipV="1">
                <a:off x="2540773" y="4983993"/>
                <a:ext cx="183" cy="365906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0">
                <a:extLst>
                  <a:ext uri="{FF2B5EF4-FFF2-40B4-BE49-F238E27FC236}">
                    <a16:creationId xmlns:a16="http://schemas.microsoft.com/office/drawing/2014/main" id="{FC21810B-2CE0-4938-830A-C4E1AC9BE64E}"/>
                  </a:ext>
                </a:extLst>
              </p:cNvPr>
              <p:cNvCxnSpPr/>
              <p:nvPr/>
            </p:nvCxnSpPr>
            <p:spPr>
              <a:xfrm rot="16200000">
                <a:off x="2508145" y="5202168"/>
                <a:ext cx="6875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Flowchart: Merge 101">
                <a:extLst>
                  <a:ext uri="{FF2B5EF4-FFF2-40B4-BE49-F238E27FC236}">
                    <a16:creationId xmlns:a16="http://schemas.microsoft.com/office/drawing/2014/main" id="{8E038E74-584A-4A2F-BA6F-7EC9EC06C3BC}"/>
                  </a:ext>
                </a:extLst>
              </p:cNvPr>
              <p:cNvSpPr/>
              <p:nvPr/>
            </p:nvSpPr>
            <p:spPr>
              <a:xfrm>
                <a:off x="2470590" y="5106210"/>
                <a:ext cx="143238" cy="61579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8" name="Flowchart: Merge 92">
                <a:extLst>
                  <a:ext uri="{FF2B5EF4-FFF2-40B4-BE49-F238E27FC236}">
                    <a16:creationId xmlns:a16="http://schemas.microsoft.com/office/drawing/2014/main" id="{933E963B-F3AD-45BE-97B1-D1EF88B69502}"/>
                  </a:ext>
                </a:extLst>
              </p:cNvPr>
              <p:cNvSpPr/>
              <p:nvPr/>
            </p:nvSpPr>
            <p:spPr>
              <a:xfrm rot="5400000">
                <a:off x="2785753" y="5706832"/>
                <a:ext cx="141142" cy="63088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9" name="Flowchart: Merge 93">
                <a:extLst>
                  <a:ext uri="{FF2B5EF4-FFF2-40B4-BE49-F238E27FC236}">
                    <a16:creationId xmlns:a16="http://schemas.microsoft.com/office/drawing/2014/main" id="{5DA5CE66-80AA-450F-B924-A63620565D6C}"/>
                  </a:ext>
                </a:extLst>
              </p:cNvPr>
              <p:cNvSpPr/>
              <p:nvPr/>
            </p:nvSpPr>
            <p:spPr>
              <a:xfrm rot="5400000">
                <a:off x="2786199" y="6065942"/>
                <a:ext cx="140565" cy="63026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20" name="Elbow Connector 94">
                <a:extLst>
                  <a:ext uri="{FF2B5EF4-FFF2-40B4-BE49-F238E27FC236}">
                    <a16:creationId xmlns:a16="http://schemas.microsoft.com/office/drawing/2014/main" id="{F1552B8B-BA6A-4CE1-887D-3E4E75256D17}"/>
                  </a:ext>
                </a:extLst>
              </p:cNvPr>
              <p:cNvCxnSpPr/>
              <p:nvPr/>
            </p:nvCxnSpPr>
            <p:spPr>
              <a:xfrm rot="10800000" flipH="1" flipV="1">
                <a:off x="2824780" y="5738375"/>
                <a:ext cx="188" cy="359079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95">
                <a:extLst>
                  <a:ext uri="{FF2B5EF4-FFF2-40B4-BE49-F238E27FC236}">
                    <a16:creationId xmlns:a16="http://schemas.microsoft.com/office/drawing/2014/main" id="{BCAB781A-38FD-4990-A85E-7962F3BC8916}"/>
                  </a:ext>
                </a:extLst>
              </p:cNvPr>
              <p:cNvCxnSpPr/>
              <p:nvPr/>
            </p:nvCxnSpPr>
            <p:spPr>
              <a:xfrm>
                <a:off x="2753637" y="5919544"/>
                <a:ext cx="7037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Flowchart: Merge 96">
                <a:extLst>
                  <a:ext uri="{FF2B5EF4-FFF2-40B4-BE49-F238E27FC236}">
                    <a16:creationId xmlns:a16="http://schemas.microsoft.com/office/drawing/2014/main" id="{58977306-DB5E-45BB-9121-F3ED5BEAEADC}"/>
                  </a:ext>
                </a:extLst>
              </p:cNvPr>
              <p:cNvSpPr/>
              <p:nvPr/>
            </p:nvSpPr>
            <p:spPr>
              <a:xfrm rot="5400000">
                <a:off x="2785242" y="5887721"/>
                <a:ext cx="140565" cy="63026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75" name="组合 74">
              <a:extLst>
                <a:ext uri="{FF2B5EF4-FFF2-40B4-BE49-F238E27FC236}">
                  <a16:creationId xmlns:a16="http://schemas.microsoft.com/office/drawing/2014/main" id="{5B512E2B-7020-49F9-B12E-3A6B36BA0FAB}"/>
                </a:ext>
              </a:extLst>
            </p:cNvPr>
            <p:cNvGrpSpPr/>
            <p:nvPr/>
          </p:nvGrpSpPr>
          <p:grpSpPr>
            <a:xfrm>
              <a:off x="4512185" y="4905532"/>
              <a:ext cx="755199" cy="1056877"/>
              <a:chOff x="5874202" y="5141595"/>
              <a:chExt cx="755199" cy="1056877"/>
            </a:xfrm>
          </p:grpSpPr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975169F6-64CD-4706-925B-902324B90669}"/>
                  </a:ext>
                </a:extLst>
              </p:cNvPr>
              <p:cNvSpPr/>
              <p:nvPr/>
            </p:nvSpPr>
            <p:spPr bwMode="auto">
              <a:xfrm rot="16200000">
                <a:off x="5929748" y="5428714"/>
                <a:ext cx="826648" cy="57265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dirty="0">
                    <a:solidFill>
                      <a:sysClr val="windowText" lastClr="000000"/>
                    </a:solidFill>
                  </a:rPr>
                  <a:t>Device</a:t>
                </a:r>
                <a:endParaRPr kumimoji="0" lang="zh-CN" altLang="en-US" sz="1200" b="0" i="0" u="none" strike="noStrike" cap="none" normalizeH="0" baseline="0" dirty="0"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44" name="Flowchart: Merge 97">
                <a:extLst>
                  <a:ext uri="{FF2B5EF4-FFF2-40B4-BE49-F238E27FC236}">
                    <a16:creationId xmlns:a16="http://schemas.microsoft.com/office/drawing/2014/main" id="{DA4972DD-B27C-49F2-A1F1-933CA4DA1AC4}"/>
                  </a:ext>
                </a:extLst>
              </p:cNvPr>
              <p:cNvSpPr/>
              <p:nvPr/>
            </p:nvSpPr>
            <p:spPr>
              <a:xfrm>
                <a:off x="5983171" y="5141719"/>
                <a:ext cx="143825" cy="61639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5" name="Flowchart: Merge 98">
                <a:extLst>
                  <a:ext uri="{FF2B5EF4-FFF2-40B4-BE49-F238E27FC236}">
                    <a16:creationId xmlns:a16="http://schemas.microsoft.com/office/drawing/2014/main" id="{1DCEB4EE-B4CC-4121-A1A7-9E5EC149AF9F}"/>
                  </a:ext>
                </a:extLst>
              </p:cNvPr>
              <p:cNvSpPr/>
              <p:nvPr/>
            </p:nvSpPr>
            <p:spPr>
              <a:xfrm>
                <a:off x="6349370" y="5141595"/>
                <a:ext cx="143238" cy="61579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6" name="Elbow Connector 99">
                <a:extLst>
                  <a:ext uri="{FF2B5EF4-FFF2-40B4-BE49-F238E27FC236}">
                    <a16:creationId xmlns:a16="http://schemas.microsoft.com/office/drawing/2014/main" id="{285AA950-AEF5-4296-9D01-49B2B6214BB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6237945" y="5020312"/>
                <a:ext cx="183" cy="365906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00">
                <a:extLst>
                  <a:ext uri="{FF2B5EF4-FFF2-40B4-BE49-F238E27FC236}">
                    <a16:creationId xmlns:a16="http://schemas.microsoft.com/office/drawing/2014/main" id="{F5E58F03-9A52-4F73-AE41-0E60ED13EEC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205316" y="5238487"/>
                <a:ext cx="6875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Flowchart: Merge 101">
                <a:extLst>
                  <a:ext uri="{FF2B5EF4-FFF2-40B4-BE49-F238E27FC236}">
                    <a16:creationId xmlns:a16="http://schemas.microsoft.com/office/drawing/2014/main" id="{2C095036-23E6-4B62-B313-98BDE2006FD1}"/>
                  </a:ext>
                </a:extLst>
              </p:cNvPr>
              <p:cNvSpPr/>
              <p:nvPr/>
            </p:nvSpPr>
            <p:spPr>
              <a:xfrm>
                <a:off x="6167761" y="5142529"/>
                <a:ext cx="143238" cy="61579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grpSp>
            <p:nvGrpSpPr>
              <p:cNvPr id="74" name="组合 73">
                <a:extLst>
                  <a:ext uri="{FF2B5EF4-FFF2-40B4-BE49-F238E27FC236}">
                    <a16:creationId xmlns:a16="http://schemas.microsoft.com/office/drawing/2014/main" id="{6B89F187-6AFB-408E-8A2A-2BAF33BC9DB1}"/>
                  </a:ext>
                </a:extLst>
              </p:cNvPr>
              <p:cNvGrpSpPr/>
              <p:nvPr/>
            </p:nvGrpSpPr>
            <p:grpSpPr>
              <a:xfrm>
                <a:off x="5874202" y="5698540"/>
                <a:ext cx="152721" cy="499932"/>
                <a:chOff x="5334001" y="5560813"/>
                <a:chExt cx="152721" cy="499932"/>
              </a:xfrm>
            </p:grpSpPr>
            <p:sp>
              <p:nvSpPr>
                <p:cNvPr id="51" name="Flowchart: Merge 92">
                  <a:extLst>
                    <a:ext uri="{FF2B5EF4-FFF2-40B4-BE49-F238E27FC236}">
                      <a16:creationId xmlns:a16="http://schemas.microsoft.com/office/drawing/2014/main" id="{9AA8BDC7-EDF6-4001-B98B-D39E2C78B7AB}"/>
                    </a:ext>
                  </a:extLst>
                </p:cNvPr>
                <p:cNvSpPr/>
                <p:nvPr/>
              </p:nvSpPr>
              <p:spPr>
                <a:xfrm rot="16200000">
                  <a:off x="5295295" y="5599840"/>
                  <a:ext cx="141142" cy="63088"/>
                </a:xfrm>
                <a:prstGeom prst="flowChartMerg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2800" dirty="0">
                      <a:solidFill>
                        <a:sysClr val="windowText" lastClr="000000"/>
                      </a:solidFill>
                      <a:effectLst/>
                      <a:latin typeface="Calibri" panose="020F0502020204030204" pitchFamily="34" charset="0"/>
                      <a:ea typeface="Times New Roman"/>
                    </a:rPr>
                    <a:t> </a:t>
                  </a:r>
                  <a:endParaRPr lang="en-US" sz="32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endParaRPr>
                </a:p>
              </p:txBody>
            </p:sp>
            <p:sp>
              <p:nvSpPr>
                <p:cNvPr id="52" name="Flowchart: Merge 93">
                  <a:extLst>
                    <a:ext uri="{FF2B5EF4-FFF2-40B4-BE49-F238E27FC236}">
                      <a16:creationId xmlns:a16="http://schemas.microsoft.com/office/drawing/2014/main" id="{37805FF2-A41E-422E-A82E-B72EA6DB1649}"/>
                    </a:ext>
                  </a:extLst>
                </p:cNvPr>
                <p:cNvSpPr/>
                <p:nvPr/>
              </p:nvSpPr>
              <p:spPr>
                <a:xfrm rot="16200000">
                  <a:off x="5295741" y="5958950"/>
                  <a:ext cx="140565" cy="63026"/>
                </a:xfrm>
                <a:prstGeom prst="flowChartMerg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2800" dirty="0">
                      <a:solidFill>
                        <a:sysClr val="windowText" lastClr="000000"/>
                      </a:solidFill>
                      <a:effectLst/>
                      <a:latin typeface="Calibri" panose="020F0502020204030204" pitchFamily="34" charset="0"/>
                      <a:ea typeface="Times New Roman"/>
                    </a:rPr>
                    <a:t> </a:t>
                  </a:r>
                  <a:endParaRPr lang="en-US" sz="32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endParaRPr>
                </a:p>
              </p:txBody>
            </p:sp>
            <p:cxnSp>
              <p:nvCxnSpPr>
                <p:cNvPr id="53" name="Elbow Connector 94">
                  <a:extLst>
                    <a:ext uri="{FF2B5EF4-FFF2-40B4-BE49-F238E27FC236}">
                      <a16:creationId xmlns:a16="http://schemas.microsoft.com/office/drawing/2014/main" id="{AEE29D56-CE8B-48D3-AD32-6767452942D2}"/>
                    </a:ext>
                  </a:extLst>
                </p:cNvPr>
                <p:cNvCxnSpPr>
                  <a:cxnSpLocks/>
                  <a:stCxn id="52" idx="2"/>
                  <a:endCxn id="51" idx="2"/>
                </p:cNvCxnSpPr>
                <p:nvPr/>
              </p:nvCxnSpPr>
              <p:spPr>
                <a:xfrm flipH="1" flipV="1">
                  <a:off x="5397410" y="5631384"/>
                  <a:ext cx="127" cy="359079"/>
                </a:xfrm>
                <a:prstGeom prst="bentConnector3">
                  <a:avLst>
                    <a:gd name="adj1" fmla="val -68129921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Flowchart: Merge 96">
                  <a:extLst>
                    <a:ext uri="{FF2B5EF4-FFF2-40B4-BE49-F238E27FC236}">
                      <a16:creationId xmlns:a16="http://schemas.microsoft.com/office/drawing/2014/main" id="{601A45E3-5BDD-4776-B11E-425EA331C2F6}"/>
                    </a:ext>
                  </a:extLst>
                </p:cNvPr>
                <p:cNvSpPr/>
                <p:nvPr/>
              </p:nvSpPr>
              <p:spPr>
                <a:xfrm rot="16200000">
                  <a:off x="5295231" y="5778068"/>
                  <a:ext cx="140565" cy="63026"/>
                </a:xfrm>
                <a:prstGeom prst="flowChartMerg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endParaRPr lang="en-US" sz="32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endParaRPr>
                </a:p>
              </p:txBody>
            </p:sp>
            <p:cxnSp>
              <p:nvCxnSpPr>
                <p:cNvPr id="72" name="直接连接符 71">
                  <a:extLst>
                    <a:ext uri="{FF2B5EF4-FFF2-40B4-BE49-F238E27FC236}">
                      <a16:creationId xmlns:a16="http://schemas.microsoft.com/office/drawing/2014/main" id="{05A0D38A-6BE7-4989-952D-3894827C6C31}"/>
                    </a:ext>
                  </a:extLst>
                </p:cNvPr>
                <p:cNvCxnSpPr>
                  <a:cxnSpLocks/>
                  <a:stCxn id="55" idx="2"/>
                </p:cNvCxnSpPr>
                <p:nvPr/>
              </p:nvCxnSpPr>
              <p:spPr bwMode="auto">
                <a:xfrm>
                  <a:off x="5397027" y="5809581"/>
                  <a:ext cx="89695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</p:grp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id="{B91C3BF2-8620-4B84-A95A-9FE691D92F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05000" y="4424467"/>
              <a:ext cx="2286000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CC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直接连接符 82">
              <a:extLst>
                <a:ext uri="{FF2B5EF4-FFF2-40B4-BE49-F238E27FC236}">
                  <a16:creationId xmlns:a16="http://schemas.microsoft.com/office/drawing/2014/main" id="{C7823538-EE62-45FD-90C3-FED72F21BDD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05000" y="6100867"/>
              <a:ext cx="2286000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CC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4" name="椭圆 83">
              <a:extLst>
                <a:ext uri="{FF2B5EF4-FFF2-40B4-BE49-F238E27FC236}">
                  <a16:creationId xmlns:a16="http://schemas.microsoft.com/office/drawing/2014/main" id="{27830C6E-85EB-4041-8CCA-113CAD8B5B97}"/>
                </a:ext>
              </a:extLst>
            </p:cNvPr>
            <p:cNvSpPr/>
            <p:nvPr/>
          </p:nvSpPr>
          <p:spPr bwMode="auto">
            <a:xfrm rot="20788677">
              <a:off x="1624873" y="4616422"/>
              <a:ext cx="1143000" cy="213978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5" name="椭圆 84">
              <a:extLst>
                <a:ext uri="{FF2B5EF4-FFF2-40B4-BE49-F238E27FC236}">
                  <a16:creationId xmlns:a16="http://schemas.microsoft.com/office/drawing/2014/main" id="{B0A04E2C-F53D-43AA-8821-4D149E8588BB}"/>
                </a:ext>
              </a:extLst>
            </p:cNvPr>
            <p:cNvSpPr/>
            <p:nvPr/>
          </p:nvSpPr>
          <p:spPr bwMode="auto">
            <a:xfrm rot="753564">
              <a:off x="3513979" y="4604512"/>
              <a:ext cx="1143000" cy="213978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6" name="椭圆 85">
              <a:extLst>
                <a:ext uri="{FF2B5EF4-FFF2-40B4-BE49-F238E27FC236}">
                  <a16:creationId xmlns:a16="http://schemas.microsoft.com/office/drawing/2014/main" id="{EACAD00F-5538-4521-B048-BD07236548CE}"/>
                </a:ext>
              </a:extLst>
            </p:cNvPr>
            <p:cNvSpPr/>
            <p:nvPr/>
          </p:nvSpPr>
          <p:spPr bwMode="auto">
            <a:xfrm rot="753564">
              <a:off x="1710025" y="5725333"/>
              <a:ext cx="1143000" cy="213978"/>
            </a:xfrm>
            <a:prstGeom prst="ellipse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7" name="椭圆 86">
              <a:extLst>
                <a:ext uri="{FF2B5EF4-FFF2-40B4-BE49-F238E27FC236}">
                  <a16:creationId xmlns:a16="http://schemas.microsoft.com/office/drawing/2014/main" id="{58693C0A-5D55-427C-AC96-F4399AD518DB}"/>
                </a:ext>
              </a:extLst>
            </p:cNvPr>
            <p:cNvSpPr/>
            <p:nvPr/>
          </p:nvSpPr>
          <p:spPr bwMode="auto">
            <a:xfrm rot="21086285">
              <a:off x="3296090" y="5681845"/>
              <a:ext cx="1143000" cy="213978"/>
            </a:xfrm>
            <a:prstGeom prst="ellipse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0" name="文本框 89">
              <a:extLst>
                <a:ext uri="{FF2B5EF4-FFF2-40B4-BE49-F238E27FC236}">
                  <a16:creationId xmlns:a16="http://schemas.microsoft.com/office/drawing/2014/main" id="{21A3E576-D32E-4972-B910-05A816D141EE}"/>
                </a:ext>
              </a:extLst>
            </p:cNvPr>
            <p:cNvSpPr txBox="1"/>
            <p:nvPr/>
          </p:nvSpPr>
          <p:spPr>
            <a:xfrm>
              <a:off x="2744788" y="4151534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Reflector</a:t>
              </a:r>
            </a:p>
          </p:txBody>
        </p:sp>
        <p:sp>
          <p:nvSpPr>
            <p:cNvPr id="91" name="文本框 90">
              <a:extLst>
                <a:ext uri="{FF2B5EF4-FFF2-40B4-BE49-F238E27FC236}">
                  <a16:creationId xmlns:a16="http://schemas.microsoft.com/office/drawing/2014/main" id="{E2969671-461B-4A13-9AC8-DDD87E621BEB}"/>
                </a:ext>
              </a:extLst>
            </p:cNvPr>
            <p:cNvSpPr txBox="1"/>
            <p:nvPr/>
          </p:nvSpPr>
          <p:spPr>
            <a:xfrm>
              <a:off x="2744788" y="6081111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Reflector</a:t>
              </a:r>
            </a:p>
          </p:txBody>
        </p:sp>
        <p:sp>
          <p:nvSpPr>
            <p:cNvPr id="92" name="矩形 91">
              <a:extLst>
                <a:ext uri="{FF2B5EF4-FFF2-40B4-BE49-F238E27FC236}">
                  <a16:creationId xmlns:a16="http://schemas.microsoft.com/office/drawing/2014/main" id="{4FB58985-DFFD-4A09-8B25-DA6456555950}"/>
                </a:ext>
              </a:extLst>
            </p:cNvPr>
            <p:cNvSpPr/>
            <p:nvPr/>
          </p:nvSpPr>
          <p:spPr bwMode="auto">
            <a:xfrm>
              <a:off x="2969243" y="4817478"/>
              <a:ext cx="199761" cy="845344"/>
            </a:xfrm>
            <a:prstGeom prst="rect">
              <a:avLst/>
            </a:prstGeom>
            <a:solidFill>
              <a:srgbClr val="9966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3" name="文本框 92">
              <a:extLst>
                <a:ext uri="{FF2B5EF4-FFF2-40B4-BE49-F238E27FC236}">
                  <a16:creationId xmlns:a16="http://schemas.microsoft.com/office/drawing/2014/main" id="{684A48C0-B01C-40A4-B0FE-7D9DB08201E4}"/>
                </a:ext>
              </a:extLst>
            </p:cNvPr>
            <p:cNvSpPr txBox="1"/>
            <p:nvPr/>
          </p:nvSpPr>
          <p:spPr>
            <a:xfrm rot="16200000">
              <a:off x="2575873" y="4996140"/>
              <a:ext cx="990600" cy="3427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Blocker</a:t>
              </a:r>
            </a:p>
          </p:txBody>
        </p:sp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B2C9C554-6482-405F-868B-2837109F5E70}"/>
                </a:ext>
              </a:extLst>
            </p:cNvPr>
            <p:cNvSpPr txBox="1"/>
            <p:nvPr/>
          </p:nvSpPr>
          <p:spPr>
            <a:xfrm>
              <a:off x="758817" y="5867400"/>
              <a:ext cx="1136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Transmitter</a:t>
              </a:r>
              <a:endParaRPr lang="zh-CN" altLang="en-US" dirty="0"/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DDBD3009-DA86-4EB7-8AD4-9552372C4DD5}"/>
                </a:ext>
              </a:extLst>
            </p:cNvPr>
            <p:cNvSpPr txBox="1"/>
            <p:nvPr/>
          </p:nvSpPr>
          <p:spPr>
            <a:xfrm>
              <a:off x="4575177" y="5867400"/>
              <a:ext cx="9418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Receiver</a:t>
              </a:r>
              <a:endParaRPr lang="zh-CN" altLang="en-US" dirty="0"/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E7A7642C-8331-436E-84FA-7B063C7FB9B1}"/>
                </a:ext>
              </a:extLst>
            </p:cNvPr>
            <p:cNvSpPr txBox="1"/>
            <p:nvPr/>
          </p:nvSpPr>
          <p:spPr>
            <a:xfrm>
              <a:off x="3288924" y="5240151"/>
              <a:ext cx="11337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rgbClr val="0070C0"/>
                  </a:solidFill>
                  <a:latin typeface="+mj-lt"/>
                </a:rPr>
                <a:t>SNR (high)   </a:t>
              </a:r>
            </a:p>
            <a:p>
              <a:r>
                <a:rPr lang="en-US" altLang="zh-CN" sz="1000" b="1" dirty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SNR (low)</a:t>
              </a:r>
              <a:endParaRPr lang="zh-CN" altLang="en-US" sz="1000" b="1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E30B5D0B-B5DE-46E1-8CDB-A0848B637D65}"/>
                </a:ext>
              </a:extLst>
            </p:cNvPr>
            <p:cNvSpPr txBox="1"/>
            <p:nvPr/>
          </p:nvSpPr>
          <p:spPr>
            <a:xfrm>
              <a:off x="4432483" y="4344167"/>
              <a:ext cx="13175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1" dirty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SNR (high)   </a:t>
              </a:r>
            </a:p>
            <a:p>
              <a:r>
                <a:rPr lang="en-US" altLang="zh-CN" sz="1000" b="1" dirty="0">
                  <a:solidFill>
                    <a:srgbClr val="0070C0"/>
                  </a:solidFill>
                  <a:latin typeface="+mj-lt"/>
                </a:rPr>
                <a:t>SNR (low)</a:t>
              </a:r>
              <a:endParaRPr lang="zh-CN" altLang="en-US" sz="1000" b="1" dirty="0">
                <a:solidFill>
                  <a:srgbClr val="0070C0"/>
                </a:solidFill>
                <a:latin typeface="+mj-lt"/>
              </a:endParaRPr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D8F42E8B-7794-4D25-B944-92914EAF8B53}"/>
              </a:ext>
            </a:extLst>
          </p:cNvPr>
          <p:cNvSpPr/>
          <p:nvPr/>
        </p:nvSpPr>
        <p:spPr>
          <a:xfrm>
            <a:off x="804888" y="5757619"/>
            <a:ext cx="32347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bg2">
                    <a:lumMod val="75000"/>
                  </a:schemeClr>
                </a:solidFill>
              </a:rPr>
              <a:t>Example A: Single polarization, 2 spatial streams</a:t>
            </a:r>
            <a:endParaRPr lang="zh-CN" alt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D11115C7-1E04-4395-A95C-46B008CEC2EA}"/>
              </a:ext>
            </a:extLst>
          </p:cNvPr>
          <p:cNvGrpSpPr/>
          <p:nvPr/>
        </p:nvGrpSpPr>
        <p:grpSpPr>
          <a:xfrm>
            <a:off x="4835654" y="4560984"/>
            <a:ext cx="3773975" cy="1079864"/>
            <a:chOff x="664701" y="5047197"/>
            <a:chExt cx="4828847" cy="1097202"/>
          </a:xfrm>
        </p:grpSpPr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id="{F78722D8-942D-477E-B77D-36511C4A91B1}"/>
                </a:ext>
              </a:extLst>
            </p:cNvPr>
            <p:cNvGrpSpPr/>
            <p:nvPr/>
          </p:nvGrpSpPr>
          <p:grpSpPr>
            <a:xfrm>
              <a:off x="914400" y="5047197"/>
              <a:ext cx="736836" cy="826648"/>
              <a:chOff x="2151159" y="5270806"/>
              <a:chExt cx="736836" cy="826648"/>
            </a:xfrm>
          </p:grpSpPr>
          <p:sp>
            <p:nvSpPr>
              <p:cNvPr id="99" name="矩形 98">
                <a:extLst>
                  <a:ext uri="{FF2B5EF4-FFF2-40B4-BE49-F238E27FC236}">
                    <a16:creationId xmlns:a16="http://schemas.microsoft.com/office/drawing/2014/main" id="{1EF7DF06-423A-4DCD-B5A7-ED48BAB6886B}"/>
                  </a:ext>
                </a:extLst>
              </p:cNvPr>
              <p:cNvSpPr/>
              <p:nvPr/>
            </p:nvSpPr>
            <p:spPr bwMode="auto">
              <a:xfrm rot="16200000">
                <a:off x="2024164" y="5397801"/>
                <a:ext cx="826648" cy="57265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dirty="0">
                    <a:solidFill>
                      <a:sysClr val="windowText" lastClr="000000"/>
                    </a:solidFill>
                  </a:rPr>
                  <a:t>Device</a:t>
                </a:r>
                <a:endParaRPr kumimoji="0" lang="zh-CN" altLang="en-US" sz="1200" b="0" i="0" u="none" strike="noStrike" cap="none" normalizeH="0" baseline="0" dirty="0">
                  <a:solidFill>
                    <a:sysClr val="windowText" lastClr="000000"/>
                  </a:solidFill>
                  <a:effectLst/>
                </a:endParaRPr>
              </a:p>
            </p:txBody>
          </p:sp>
          <p:sp>
            <p:nvSpPr>
              <p:cNvPr id="105" name="Flowchart: Merge 92">
                <a:extLst>
                  <a:ext uri="{FF2B5EF4-FFF2-40B4-BE49-F238E27FC236}">
                    <a16:creationId xmlns:a16="http://schemas.microsoft.com/office/drawing/2014/main" id="{56606C18-E56F-49CE-867F-E5724B40010A}"/>
                  </a:ext>
                </a:extLst>
              </p:cNvPr>
              <p:cNvSpPr/>
              <p:nvPr/>
            </p:nvSpPr>
            <p:spPr>
              <a:xfrm rot="5400000">
                <a:off x="2785753" y="5490550"/>
                <a:ext cx="141142" cy="63088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06" name="Flowchart: Merge 93">
                <a:extLst>
                  <a:ext uri="{FF2B5EF4-FFF2-40B4-BE49-F238E27FC236}">
                    <a16:creationId xmlns:a16="http://schemas.microsoft.com/office/drawing/2014/main" id="{E35CC141-29B4-4F2D-BDAC-2CAD5AA799DC}"/>
                  </a:ext>
                </a:extLst>
              </p:cNvPr>
              <p:cNvSpPr/>
              <p:nvPr/>
            </p:nvSpPr>
            <p:spPr>
              <a:xfrm rot="5400000">
                <a:off x="2786199" y="5849661"/>
                <a:ext cx="140565" cy="63026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7" name="Elbow Connector 94">
                <a:extLst>
                  <a:ext uri="{FF2B5EF4-FFF2-40B4-BE49-F238E27FC236}">
                    <a16:creationId xmlns:a16="http://schemas.microsoft.com/office/drawing/2014/main" id="{673FE314-E6A6-4126-B43A-80D29296FD7C}"/>
                  </a:ext>
                </a:extLst>
              </p:cNvPr>
              <p:cNvCxnSpPr/>
              <p:nvPr/>
            </p:nvCxnSpPr>
            <p:spPr>
              <a:xfrm rot="10800000" flipH="1" flipV="1">
                <a:off x="2824780" y="5522093"/>
                <a:ext cx="188" cy="359079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95">
                <a:extLst>
                  <a:ext uri="{FF2B5EF4-FFF2-40B4-BE49-F238E27FC236}">
                    <a16:creationId xmlns:a16="http://schemas.microsoft.com/office/drawing/2014/main" id="{5AE0B2E9-579C-4612-8FB9-DCD6950BA256}"/>
                  </a:ext>
                </a:extLst>
              </p:cNvPr>
              <p:cNvCxnSpPr/>
              <p:nvPr/>
            </p:nvCxnSpPr>
            <p:spPr>
              <a:xfrm>
                <a:off x="2753637" y="5703262"/>
                <a:ext cx="7037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Flowchart: Merge 96">
                <a:extLst>
                  <a:ext uri="{FF2B5EF4-FFF2-40B4-BE49-F238E27FC236}">
                    <a16:creationId xmlns:a16="http://schemas.microsoft.com/office/drawing/2014/main" id="{C2601784-33AD-4412-A138-A8721DC4EAE0}"/>
                  </a:ext>
                </a:extLst>
              </p:cNvPr>
              <p:cNvSpPr/>
              <p:nvPr/>
            </p:nvSpPr>
            <p:spPr>
              <a:xfrm rot="5400000">
                <a:off x="2785242" y="5671439"/>
                <a:ext cx="140565" cy="63026"/>
              </a:xfrm>
              <a:prstGeom prst="flowChartMerg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solidFill>
                    <a:sysClr val="windowText" lastClr="000000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5CB3F46F-8114-4CFE-AEEF-27D324BD1429}"/>
                </a:ext>
              </a:extLst>
            </p:cNvPr>
            <p:cNvGrpSpPr/>
            <p:nvPr/>
          </p:nvGrpSpPr>
          <p:grpSpPr>
            <a:xfrm>
              <a:off x="4512185" y="5065656"/>
              <a:ext cx="755199" cy="826648"/>
              <a:chOff x="5874202" y="5301719"/>
              <a:chExt cx="755199" cy="826648"/>
            </a:xfrm>
          </p:grpSpPr>
          <p:sp>
            <p:nvSpPr>
              <p:cNvPr id="76" name="矩形 75">
                <a:extLst>
                  <a:ext uri="{FF2B5EF4-FFF2-40B4-BE49-F238E27FC236}">
                    <a16:creationId xmlns:a16="http://schemas.microsoft.com/office/drawing/2014/main" id="{9993A42C-D0D4-471B-A6C9-29EF8EFE5BD8}"/>
                  </a:ext>
                </a:extLst>
              </p:cNvPr>
              <p:cNvSpPr/>
              <p:nvPr/>
            </p:nvSpPr>
            <p:spPr bwMode="auto">
              <a:xfrm rot="16200000">
                <a:off x="5929748" y="5428714"/>
                <a:ext cx="826648" cy="57265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dirty="0">
                    <a:solidFill>
                      <a:sysClr val="windowText" lastClr="000000"/>
                    </a:solidFill>
                  </a:rPr>
                  <a:t>Device</a:t>
                </a:r>
                <a:endParaRPr kumimoji="0" lang="zh-CN" altLang="en-US" sz="1200" b="0" i="0" u="none" strike="noStrike" cap="none" normalizeH="0" baseline="0" dirty="0">
                  <a:solidFill>
                    <a:sysClr val="windowText" lastClr="000000"/>
                  </a:solidFill>
                  <a:effectLst/>
                </a:endParaRPr>
              </a:p>
            </p:txBody>
          </p:sp>
          <p:grpSp>
            <p:nvGrpSpPr>
              <p:cNvPr id="88" name="组合 87">
                <a:extLst>
                  <a:ext uri="{FF2B5EF4-FFF2-40B4-BE49-F238E27FC236}">
                    <a16:creationId xmlns:a16="http://schemas.microsoft.com/office/drawing/2014/main" id="{BE907E4F-1178-447E-8E69-03C4BB180378}"/>
                  </a:ext>
                </a:extLst>
              </p:cNvPr>
              <p:cNvGrpSpPr/>
              <p:nvPr/>
            </p:nvGrpSpPr>
            <p:grpSpPr>
              <a:xfrm>
                <a:off x="5874202" y="5463975"/>
                <a:ext cx="152721" cy="499933"/>
                <a:chOff x="5334001" y="5326248"/>
                <a:chExt cx="152721" cy="499933"/>
              </a:xfrm>
            </p:grpSpPr>
            <p:sp>
              <p:nvSpPr>
                <p:cNvPr id="89" name="Flowchart: Merge 92">
                  <a:extLst>
                    <a:ext uri="{FF2B5EF4-FFF2-40B4-BE49-F238E27FC236}">
                      <a16:creationId xmlns:a16="http://schemas.microsoft.com/office/drawing/2014/main" id="{81B5DDE9-18F8-4A36-8C01-4A8C2E105600}"/>
                    </a:ext>
                  </a:extLst>
                </p:cNvPr>
                <p:cNvSpPr/>
                <p:nvPr/>
              </p:nvSpPr>
              <p:spPr>
                <a:xfrm rot="16200000">
                  <a:off x="5295295" y="5365275"/>
                  <a:ext cx="141142" cy="63088"/>
                </a:xfrm>
                <a:prstGeom prst="flowChartMerg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2800" dirty="0">
                      <a:solidFill>
                        <a:sysClr val="windowText" lastClr="000000"/>
                      </a:solidFill>
                      <a:effectLst/>
                      <a:latin typeface="Calibri" panose="020F0502020204030204" pitchFamily="34" charset="0"/>
                      <a:ea typeface="Times New Roman"/>
                    </a:rPr>
                    <a:t> </a:t>
                  </a:r>
                  <a:endParaRPr lang="en-US" sz="32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endParaRPr>
                </a:p>
              </p:txBody>
            </p:sp>
            <p:sp>
              <p:nvSpPr>
                <p:cNvPr id="95" name="Flowchart: Merge 93">
                  <a:extLst>
                    <a:ext uri="{FF2B5EF4-FFF2-40B4-BE49-F238E27FC236}">
                      <a16:creationId xmlns:a16="http://schemas.microsoft.com/office/drawing/2014/main" id="{0591FA3A-6931-471A-B739-434AA9E6857D}"/>
                    </a:ext>
                  </a:extLst>
                </p:cNvPr>
                <p:cNvSpPr/>
                <p:nvPr/>
              </p:nvSpPr>
              <p:spPr>
                <a:xfrm rot="16200000">
                  <a:off x="5295741" y="5724386"/>
                  <a:ext cx="140565" cy="63025"/>
                </a:xfrm>
                <a:prstGeom prst="flowChartMerg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2800" dirty="0">
                      <a:solidFill>
                        <a:sysClr val="windowText" lastClr="000000"/>
                      </a:solidFill>
                      <a:effectLst/>
                      <a:latin typeface="Calibri" panose="020F0502020204030204" pitchFamily="34" charset="0"/>
                      <a:ea typeface="Times New Roman"/>
                    </a:rPr>
                    <a:t> </a:t>
                  </a:r>
                  <a:endParaRPr lang="en-US" sz="32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endParaRPr>
                </a:p>
              </p:txBody>
            </p:sp>
            <p:cxnSp>
              <p:nvCxnSpPr>
                <p:cNvPr id="96" name="Elbow Connector 94">
                  <a:extLst>
                    <a:ext uri="{FF2B5EF4-FFF2-40B4-BE49-F238E27FC236}">
                      <a16:creationId xmlns:a16="http://schemas.microsoft.com/office/drawing/2014/main" id="{012E5F81-7913-492E-B391-DF0C5C1EAF67}"/>
                    </a:ext>
                  </a:extLst>
                </p:cNvPr>
                <p:cNvCxnSpPr>
                  <a:cxnSpLocks/>
                  <a:stCxn id="95" idx="2"/>
                  <a:endCxn id="89" idx="2"/>
                </p:cNvCxnSpPr>
                <p:nvPr/>
              </p:nvCxnSpPr>
              <p:spPr>
                <a:xfrm flipH="1" flipV="1">
                  <a:off x="5397411" y="5396820"/>
                  <a:ext cx="126" cy="359080"/>
                </a:xfrm>
                <a:prstGeom prst="bentConnector3">
                  <a:avLst>
                    <a:gd name="adj1" fmla="val -69141964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7" name="Flowchart: Merge 96">
                  <a:extLst>
                    <a:ext uri="{FF2B5EF4-FFF2-40B4-BE49-F238E27FC236}">
                      <a16:creationId xmlns:a16="http://schemas.microsoft.com/office/drawing/2014/main" id="{C0E66100-8DA3-407B-9B48-9B480987DE6E}"/>
                    </a:ext>
                  </a:extLst>
                </p:cNvPr>
                <p:cNvSpPr/>
                <p:nvPr/>
              </p:nvSpPr>
              <p:spPr>
                <a:xfrm rot="16200000">
                  <a:off x="5295231" y="5543500"/>
                  <a:ext cx="140565" cy="63025"/>
                </a:xfrm>
                <a:prstGeom prst="flowChartMerg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endParaRPr lang="en-US" sz="3200" dirty="0">
                    <a:solidFill>
                      <a:sysClr val="windowText" lastClr="000000"/>
                    </a:solidFill>
                    <a:effectLst/>
                    <a:latin typeface="Calibri" panose="020F0502020204030204" pitchFamily="34" charset="0"/>
                    <a:ea typeface="Times New Roman"/>
                  </a:endParaRPr>
                </a:p>
              </p:txBody>
            </p:sp>
            <p:cxnSp>
              <p:nvCxnSpPr>
                <p:cNvPr id="98" name="直接连接符 97">
                  <a:extLst>
                    <a:ext uri="{FF2B5EF4-FFF2-40B4-BE49-F238E27FC236}">
                      <a16:creationId xmlns:a16="http://schemas.microsoft.com/office/drawing/2014/main" id="{81113C59-D97D-4B49-BC50-A401D11893E3}"/>
                    </a:ext>
                  </a:extLst>
                </p:cNvPr>
                <p:cNvCxnSpPr>
                  <a:cxnSpLocks/>
                  <a:stCxn id="97" idx="2"/>
                </p:cNvCxnSpPr>
                <p:nvPr/>
              </p:nvCxnSpPr>
              <p:spPr bwMode="auto">
                <a:xfrm>
                  <a:off x="5397026" y="5575014"/>
                  <a:ext cx="89696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</p:grpSp>
        <p:sp>
          <p:nvSpPr>
            <p:cNvPr id="61" name="椭圆 60">
              <a:extLst>
                <a:ext uri="{FF2B5EF4-FFF2-40B4-BE49-F238E27FC236}">
                  <a16:creationId xmlns:a16="http://schemas.microsoft.com/office/drawing/2014/main" id="{DA794946-D905-426D-AA8A-B4A832DDBADB}"/>
                </a:ext>
              </a:extLst>
            </p:cNvPr>
            <p:cNvSpPr/>
            <p:nvPr/>
          </p:nvSpPr>
          <p:spPr bwMode="auto">
            <a:xfrm>
              <a:off x="1744815" y="5322593"/>
              <a:ext cx="1143000" cy="213978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2" name="椭圆 61">
              <a:extLst>
                <a:ext uri="{FF2B5EF4-FFF2-40B4-BE49-F238E27FC236}">
                  <a16:creationId xmlns:a16="http://schemas.microsoft.com/office/drawing/2014/main" id="{9B108AD8-30C7-4FD3-A2F7-C27D82B822F8}"/>
                </a:ext>
              </a:extLst>
            </p:cNvPr>
            <p:cNvSpPr/>
            <p:nvPr/>
          </p:nvSpPr>
          <p:spPr bwMode="auto">
            <a:xfrm>
              <a:off x="3238322" y="5319067"/>
              <a:ext cx="1143000" cy="213978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3" name="椭圆 62">
              <a:extLst>
                <a:ext uri="{FF2B5EF4-FFF2-40B4-BE49-F238E27FC236}">
                  <a16:creationId xmlns:a16="http://schemas.microsoft.com/office/drawing/2014/main" id="{8CC681C9-9E70-4FA9-B51B-3911207C849C}"/>
                </a:ext>
              </a:extLst>
            </p:cNvPr>
            <p:cNvSpPr/>
            <p:nvPr/>
          </p:nvSpPr>
          <p:spPr bwMode="auto">
            <a:xfrm>
              <a:off x="1750473" y="5369056"/>
              <a:ext cx="1143000" cy="213978"/>
            </a:xfrm>
            <a:prstGeom prst="ellipse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4" name="椭圆 63">
              <a:extLst>
                <a:ext uri="{FF2B5EF4-FFF2-40B4-BE49-F238E27FC236}">
                  <a16:creationId xmlns:a16="http://schemas.microsoft.com/office/drawing/2014/main" id="{8471279D-3641-4F3C-822F-0DC36A934525}"/>
                </a:ext>
              </a:extLst>
            </p:cNvPr>
            <p:cNvSpPr/>
            <p:nvPr/>
          </p:nvSpPr>
          <p:spPr bwMode="auto">
            <a:xfrm>
              <a:off x="3238197" y="5369055"/>
              <a:ext cx="1143000" cy="213978"/>
            </a:xfrm>
            <a:prstGeom prst="ellipse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文本框 68">
              <a:extLst>
                <a:ext uri="{FF2B5EF4-FFF2-40B4-BE49-F238E27FC236}">
                  <a16:creationId xmlns:a16="http://schemas.microsoft.com/office/drawing/2014/main" id="{5AE046EE-9A1B-40F7-AC5C-0A90ED573C04}"/>
                </a:ext>
              </a:extLst>
            </p:cNvPr>
            <p:cNvSpPr txBox="1"/>
            <p:nvPr/>
          </p:nvSpPr>
          <p:spPr>
            <a:xfrm>
              <a:off x="664701" y="5867400"/>
              <a:ext cx="11428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Transmitter</a:t>
              </a:r>
              <a:endParaRPr lang="zh-CN" altLang="en-US" dirty="0"/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381F06A1-7C99-4CA4-9365-0FEE94D9C6A4}"/>
                </a:ext>
              </a:extLst>
            </p:cNvPr>
            <p:cNvSpPr txBox="1"/>
            <p:nvPr/>
          </p:nvSpPr>
          <p:spPr>
            <a:xfrm>
              <a:off x="4543698" y="5867400"/>
              <a:ext cx="9498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Receiver</a:t>
              </a:r>
              <a:endParaRPr lang="zh-CN" altLang="en-US" dirty="0"/>
            </a:p>
          </p:txBody>
        </p:sp>
        <p:sp>
          <p:nvSpPr>
            <p:cNvPr id="112" name="文本框 111">
              <a:extLst>
                <a:ext uri="{FF2B5EF4-FFF2-40B4-BE49-F238E27FC236}">
                  <a16:creationId xmlns:a16="http://schemas.microsoft.com/office/drawing/2014/main" id="{4D8718C0-69BE-4B83-AC74-CE27A14277A8}"/>
                </a:ext>
              </a:extLst>
            </p:cNvPr>
            <p:cNvSpPr txBox="1"/>
            <p:nvPr/>
          </p:nvSpPr>
          <p:spPr>
            <a:xfrm>
              <a:off x="1607814" y="5110360"/>
              <a:ext cx="1787737" cy="234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>
                  <a:solidFill>
                    <a:srgbClr val="C00000"/>
                  </a:solidFill>
                </a:rPr>
                <a:t>V/H or LHCP/RHCP</a:t>
              </a:r>
              <a:endParaRPr lang="zh-CN" altLang="en-US" sz="900" dirty="0">
                <a:solidFill>
                  <a:srgbClr val="C00000"/>
                </a:solidFill>
              </a:endParaRP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523F9183-F501-4164-8C76-A7205363CF86}"/>
                </a:ext>
              </a:extLst>
            </p:cNvPr>
            <p:cNvSpPr txBox="1"/>
            <p:nvPr/>
          </p:nvSpPr>
          <p:spPr>
            <a:xfrm>
              <a:off x="3098306" y="5099230"/>
              <a:ext cx="1787737" cy="234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>
                  <a:solidFill>
                    <a:srgbClr val="C00000"/>
                  </a:solidFill>
                </a:rPr>
                <a:t>V/H or LHCP/RHCP</a:t>
              </a:r>
              <a:endParaRPr lang="zh-CN" altLang="en-US" sz="9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14" name="矩形 113">
            <a:extLst>
              <a:ext uri="{FF2B5EF4-FFF2-40B4-BE49-F238E27FC236}">
                <a16:creationId xmlns:a16="http://schemas.microsoft.com/office/drawing/2014/main" id="{8D9D6C16-1204-4083-ACC0-2199793F37D6}"/>
              </a:ext>
            </a:extLst>
          </p:cNvPr>
          <p:cNvSpPr/>
          <p:nvPr/>
        </p:nvSpPr>
        <p:spPr>
          <a:xfrm>
            <a:off x="5117890" y="5757618"/>
            <a:ext cx="31406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bg2">
                    <a:lumMod val="75000"/>
                  </a:schemeClr>
                </a:solidFill>
              </a:rPr>
              <a:t>Example B: Dual polarization, 2 spatial streams</a:t>
            </a:r>
            <a:endParaRPr lang="zh-CN" alt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A02FDF2E-CDFE-457C-9567-F4A60E592B59}"/>
              </a:ext>
            </a:extLst>
          </p:cNvPr>
          <p:cNvCxnSpPr>
            <a:cxnSpLocks/>
          </p:cNvCxnSpPr>
          <p:nvPr/>
        </p:nvCxnSpPr>
        <p:spPr bwMode="auto">
          <a:xfrm>
            <a:off x="4613080" y="3914225"/>
            <a:ext cx="0" cy="239009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9966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942307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Can Further Consider SVD Cases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5E59229-6D2D-4E9E-B124-B5D42C013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cs typeface="Times New Roman"/>
              </a:rPr>
              <a:t>To further improve throughput performance and accommodate more scenarios, the fine subcarrier-wise beamforming utilizing SVD could be considered.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closed-loop MIMO achieves higher throughputs.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SVD related modules already exist in the low frequency beamforming, implementing SVD in IMMW is natural.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additional complexity, SU-MIMO should be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priority compared with MU-MIMO.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5867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112507</TotalTime>
  <Words>1368</Words>
  <Application>Microsoft Office PowerPoint</Application>
  <PresentationFormat>全屏显示(4:3)</PresentationFormat>
  <Paragraphs>266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ＭＳ Ｐゴシック</vt:lpstr>
      <vt:lpstr>宋体</vt:lpstr>
      <vt:lpstr>Arial</vt:lpstr>
      <vt:lpstr>Calibri</vt:lpstr>
      <vt:lpstr>Times New Roman</vt:lpstr>
      <vt:lpstr>802-11-Submission</vt:lpstr>
      <vt:lpstr>Discussion on Enabling MIMO in IMMW</vt:lpstr>
      <vt:lpstr>Introduction</vt:lpstr>
      <vt:lpstr>Data Rate in 802.11ad</vt:lpstr>
      <vt:lpstr>Data Rate in 802.11ay</vt:lpstr>
      <vt:lpstr>Data Rate in 802.11ac and 802.11ax</vt:lpstr>
      <vt:lpstr>Thoughts on IMMW Data Rate</vt:lpstr>
      <vt:lpstr>Enable SU-MIMO in IMMW</vt:lpstr>
      <vt:lpstr>Two Examples</vt:lpstr>
      <vt:lpstr>Can Further Consider SVD Cases</vt:lpstr>
      <vt:lpstr>Benefits and Costs</vt:lpstr>
      <vt:lpstr>Summary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2676</cp:revision>
  <cp:lastPrinted>1998-02-10T13:28:06Z</cp:lastPrinted>
  <dcterms:created xsi:type="dcterms:W3CDTF">2013-11-12T18:41:50Z</dcterms:created>
  <dcterms:modified xsi:type="dcterms:W3CDTF">2023-11-09T07:19:20Z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(3)EujYlnsJDBsFV1lJ4xlGVHjSq+40sH+e+wzpkpEFOdpFmDqWRlDeGyDZLbM5K6SwGHNw+aNQ
NhB2jigxB2N1Xc/F1eLdb4+b+4KP0IKC4X2ohlkw8ut0nWKitNWgXKusAeWRd3YnogGvvsz8
0Sm7YjzCx2B7f/b5l8edy/ik9IuYo8UjybGqCDNSYAUg2wdGLH7qHsxYpPio4CvmMbUWyMvs
p6MfrAt1cYW2n8/1fZ</vt:lpwstr>
  </property>
  <property fmtid="{D5CDD505-2E9C-101B-9397-08002B2CF9AE}" pid="4" name="_2015_ms_pID_7253431">
    <vt:lpwstr>DipJMlYD4SRFw7kYqbaA/TtdXo8bKxNQ2+2ObSq8GhjDOi0N9WG03r
UDtR3Bq34TBgE5F8s9swsL6OrC2fYKojWy/vSkATKkh594KaDj8wDa008hfEnCLs83ZsfGQU
210xH953tuKdmBibnZBipU90zuXkQ/aBOD6mS2ykcbna/EXuY2TRauwIkj33uO9/14+qQEbG
3qBX5XXaakqiBKsVhzMTmNy8N4mAwj+nPeP2</vt:lpwstr>
  </property>
  <property fmtid="{D5CDD505-2E9C-101B-9397-08002B2CF9AE}" pid="5" name="_2015_ms_pID_7253432">
    <vt:lpwstr>Tw==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