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4"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VmoJX9ieGsVXmaqWHTVM8AAkH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04787A-7F8C-40C8-BA47-2A782DE58338}">
  <a:tblStyle styleId="{6204787A-7F8C-40C8-BA47-2A782DE5833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3"/>
  </p:normalViewPr>
  <p:slideViewPr>
    <p:cSldViewPr snapToGrid="0">
      <p:cViewPr varScale="1">
        <p:scale>
          <a:sx n="120" d="100"/>
          <a:sy n="120" d="100"/>
        </p:scale>
        <p:origin x="16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84" name="Google Shape;84;p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85" name="Google Shape;85;p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86" name="Google Shape;86;p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7" name="Google Shape;87;p1: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3: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190" name="Google Shape;190;p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eb7dc6067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98" name="Google Shape;198;g23eb7dc6067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3eb7dc6067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00" name="Google Shape;200;g23eb7dc6067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01" name="Google Shape;201;g23eb7dc6067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02" name="Google Shape;202;g23eb7dc6067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14" name="Google Shape;214;p2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1:notes"/>
          <p:cNvSpPr txBox="1">
            <a:spLocks noGrp="1"/>
          </p:cNvSpPr>
          <p:nvPr>
            <p:ph type="hdr" idx="3"/>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16" name="Google Shape;216;p2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17" name="Google Shape;217;p2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18" name="Google Shape;218;p2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8eb45621f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8" name="Google Shape;228;g278eb45621f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78eb45621f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30" name="Google Shape;230;g278eb45621f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31" name="Google Shape;231;g278eb45621f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32" name="Google Shape;232;g278eb45621f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bec70967e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4" name="Google Shape;244;g2dbec70967e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dbec70967e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6" name="Google Shape;246;g2dbec70967e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47" name="Google Shape;247;g2dbec70967e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48" name="Google Shape;248;g2dbec70967e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dc56be5dc3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60" name="Google Shape;260;g2dc56be5dc3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61" name="Google Shape;261;g2dc56be5dc3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62" name="Google Shape;262;g2dc56be5dc3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63" name="Google Shape;263;g2dc56be5dc3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64" name="Google Shape;264;g2dc56be5dc3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4: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276" name="Google Shape;276;p3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4" name="Google Shape;284;p3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76" name="Google Shape;276;p2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77" name="Google Shape;277;p23: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301" name="Google Shape;301;p2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02" name="Google Shape;302;p24: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98" name="Google Shape;98;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10" name="Google Shape;310;p2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12" name="Google Shape;312;p2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13" name="Google Shape;313;p2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14" name="Google Shape;314;p2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24" name="Google Shape;324;p2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26" name="Google Shape;326;p2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27" name="Google Shape;327;p2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28" name="Google Shape;328;p2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37" name="Google Shape;337;p2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39" name="Google Shape;339;p2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40" name="Google Shape;340;p2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41" name="Google Shape;341;p2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50" name="Google Shape;350;p28: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8: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52" name="Google Shape;352;p28: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53" name="Google Shape;353;p28: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54" name="Google Shape;354;p28: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63" name="Google Shape;363;p29: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9: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65" name="Google Shape;365;p29: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66" name="Google Shape;366;p29: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67" name="Google Shape;367;p29: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76" name="Google Shape;376;p3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78" name="Google Shape;378;p3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79" name="Google Shape;379;p3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80" name="Google Shape;380;p3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89" name="Google Shape;389;p3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90" name="Google Shape;390;p3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91" name="Google Shape;391;p3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92" name="Google Shape;392;p3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93" name="Google Shape;393;p3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02" name="Google Shape;402;p3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03" name="Google Shape;403;p3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04" name="Google Shape;404;p3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05" name="Google Shape;405;p3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06" name="Google Shape;406;p3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15" name="Google Shape;415;p38: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16" name="Google Shape;416;p38: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17" name="Google Shape;417;p38: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18" name="Google Shape;418;p38: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19" name="Google Shape;419;p38: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106" name="Google Shape;106;p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923925" y="4408488"/>
            <a:ext cx="5086350" cy="4176712"/>
          </a:xfrm>
          <a:prstGeom prst="rect">
            <a:avLst/>
          </a:prstGeom>
        </p:spPr>
        <p:txBody>
          <a:bodyPr spcFirstLastPara="1" wrap="square" lIns="93650" tIns="46025" rIns="93650" bIns="46025" anchor="t" anchorCtr="0">
            <a:noAutofit/>
          </a:bodyPr>
          <a:lstStyle/>
          <a:p>
            <a:pPr marL="0" lvl="0" indent="0" algn="l" rtl="0">
              <a:spcBef>
                <a:spcPts val="360"/>
              </a:spcBef>
              <a:spcAft>
                <a:spcPts val="0"/>
              </a:spcAft>
              <a:buNone/>
            </a:pPr>
            <a:endParaRPr/>
          </a:p>
        </p:txBody>
      </p:sp>
      <p:sp>
        <p:nvSpPr>
          <p:cNvPr id="114" name="Google Shape;114;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2ace5ff25_1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2" name="Google Shape;122;g202ace5ff25_1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g202ace5ff25_1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24" name="Google Shape;124;g202ace5ff25_1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25" name="Google Shape;125;g202ace5ff25_1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26" name="Google Shape;126;g202ace5ff25_1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2ace5ff25_1_1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7" name="Google Shape;137;g202ace5ff25_1_1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02ace5ff25_1_1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39" name="Google Shape;139;g202ace5ff25_1_1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40" name="Google Shape;140;g202ace5ff25_1_1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41" name="Google Shape;141;g202ace5ff25_1_1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2ace5ff25_1_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51" name="Google Shape;151;g202ace5ff25_1_3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02ace5ff25_1_3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53" name="Google Shape;153;g202ace5ff25_1_3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54" name="Google Shape;154;g202ace5ff25_1_3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55" name="Google Shape;155;g202ace5ff25_1_3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65" name="Google Shape;165;p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67" name="Google Shape;167;p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68" name="Google Shape;168;p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69" name="Google Shape;169;p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77" name="Google Shape;177;p32: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2: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79" name="Google Shape;179;p32: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80" name="Google Shape;180;p32: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81" name="Google Shape;181;p32: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9"/>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9"/>
          <p:cNvSpPr txBox="1">
            <a:spLocks noGrp="1"/>
          </p:cNvSpPr>
          <p:nvPr>
            <p:ph type="dt" idx="10"/>
          </p:nvPr>
        </p:nvSpPr>
        <p:spPr>
          <a:xfrm>
            <a:off x="696913" y="332601"/>
            <a:ext cx="209441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79"/>
        <p:cNvGrpSpPr/>
        <p:nvPr/>
      </p:nvGrpSpPr>
      <p:grpSpPr>
        <a:xfrm>
          <a:off x="0" y="0"/>
          <a:ext cx="0" cy="0"/>
          <a:chOff x="0" y="0"/>
          <a:chExt cx="0" cy="0"/>
        </a:xfrm>
      </p:grpSpPr>
      <p:sp>
        <p:nvSpPr>
          <p:cNvPr id="80" name="Google Shape;80;p20"/>
          <p:cNvSpPr txBox="1">
            <a:spLocks noGrp="1"/>
          </p:cNvSpPr>
          <p:nvPr>
            <p:ph type="body" idx="1"/>
          </p:nvPr>
        </p:nvSpPr>
        <p:spPr>
          <a:xfrm>
            <a:off x="245457" y="1666619"/>
            <a:ext cx="8582751" cy="4354712"/>
          </a:xfrm>
          <a:prstGeom prst="rect">
            <a:avLst/>
          </a:prstGeom>
          <a:noFill/>
          <a:ln>
            <a:noFill/>
          </a:ln>
        </p:spPr>
        <p:txBody>
          <a:bodyPr spcFirstLastPara="1" wrap="square" lIns="92075" tIns="46025" rIns="92075" bIns="46025" anchor="t" anchorCtr="0">
            <a:noAutofit/>
          </a:bodyPr>
          <a:lstStyle>
            <a:lvl1pPr marL="457200" lvl="0" indent="-309880" algn="l">
              <a:lnSpc>
                <a:spcPct val="95000"/>
              </a:lnSpc>
              <a:spcBef>
                <a:spcPts val="1110"/>
              </a:spcBef>
              <a:spcAft>
                <a:spcPts val="0"/>
              </a:spcAft>
              <a:buClr>
                <a:schemeClr val="dk2"/>
              </a:buClr>
              <a:buSzPts val="1280"/>
              <a:buFont typeface="Noto Sans Symbols"/>
              <a:buChar char="▪"/>
              <a:defRPr sz="1600" b="0" i="0">
                <a:solidFill>
                  <a:schemeClr val="dk2"/>
                </a:solidFill>
                <a:latin typeface="Times New Roman"/>
                <a:ea typeface="Times New Roman"/>
                <a:cs typeface="Times New Roman"/>
                <a:sym typeface="Times New Roman"/>
              </a:defRPr>
            </a:lvl1pPr>
            <a:lvl2pPr marL="914400" lvl="1" indent="-299719" algn="l">
              <a:lnSpc>
                <a:spcPct val="95000"/>
              </a:lnSpc>
              <a:spcBef>
                <a:spcPts val="450"/>
              </a:spcBef>
              <a:spcAft>
                <a:spcPts val="0"/>
              </a:spcAft>
              <a:buClr>
                <a:schemeClr val="dk2"/>
              </a:buClr>
              <a:buSzPts val="1120"/>
              <a:buFont typeface="Noto Sans Symbols"/>
              <a:buChar char="▪"/>
              <a:defRPr sz="1400" b="0" i="0">
                <a:solidFill>
                  <a:schemeClr val="dk2"/>
                </a:solidFill>
                <a:latin typeface="Times New Roman"/>
                <a:ea typeface="Times New Roman"/>
                <a:cs typeface="Times New Roman"/>
                <a:sym typeface="Times New Roman"/>
              </a:defRPr>
            </a:lvl2pPr>
            <a:lvl3pPr marL="1371600" lvl="2" indent="-289560" algn="l">
              <a:lnSpc>
                <a:spcPct val="100000"/>
              </a:lnSpc>
              <a:spcBef>
                <a:spcPts val="240"/>
              </a:spcBef>
              <a:spcAft>
                <a:spcPts val="0"/>
              </a:spcAft>
              <a:buClr>
                <a:schemeClr val="dk2"/>
              </a:buClr>
              <a:buSzPts val="960"/>
              <a:buFont typeface="Noto Sans Symbols"/>
              <a:buChar char="▪"/>
              <a:defRPr sz="1200" b="0" i="0">
                <a:solidFill>
                  <a:schemeClr val="dk2"/>
                </a:solidFill>
                <a:latin typeface="Times New Roman"/>
                <a:ea typeface="Times New Roman"/>
                <a:cs typeface="Times New Roman"/>
                <a:sym typeface="Times New Roman"/>
              </a:defRPr>
            </a:lvl3pPr>
            <a:lvl4pPr marL="1828800" lvl="3" indent="-284480" algn="l">
              <a:lnSpc>
                <a:spcPct val="100000"/>
              </a:lnSpc>
              <a:spcBef>
                <a:spcPts val="220"/>
              </a:spcBef>
              <a:spcAft>
                <a:spcPts val="0"/>
              </a:spcAft>
              <a:buClr>
                <a:schemeClr val="dk2"/>
              </a:buClr>
              <a:buSzPts val="880"/>
              <a:buFont typeface="Noto Sans Symbols"/>
              <a:buChar char="▪"/>
              <a:defRPr sz="1100" b="0" i="0">
                <a:solidFill>
                  <a:schemeClr val="dk2"/>
                </a:solidFill>
                <a:latin typeface="Times New Roman"/>
                <a:ea typeface="Times New Roman"/>
                <a:cs typeface="Times New Roman"/>
                <a:sym typeface="Times New Roman"/>
              </a:defRPr>
            </a:lvl4pPr>
            <a:lvl5pPr marL="2286000" lvl="4" indent="-281939" algn="l">
              <a:lnSpc>
                <a:spcPct val="100000"/>
              </a:lnSpc>
              <a:spcBef>
                <a:spcPts val="210"/>
              </a:spcBef>
              <a:spcAft>
                <a:spcPts val="0"/>
              </a:spcAft>
              <a:buClr>
                <a:schemeClr val="dk2"/>
              </a:buClr>
              <a:buSzPts val="840"/>
              <a:buFont typeface="Noto Sans Symbols"/>
              <a:buChar char="▪"/>
              <a:defRPr sz="1050" b="0" i="0">
                <a:solidFill>
                  <a:schemeClr val="dk2"/>
                </a:solidFill>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ctrTitle"/>
          </p:nvPr>
        </p:nvSpPr>
        <p:spPr>
          <a:xfrm>
            <a:off x="259742" y="404085"/>
            <a:ext cx="8659976" cy="971709"/>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2500" b="0" i="0">
                <a:solidFill>
                  <a:srgbClr val="00A2BF"/>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1" name="Google Shape;31;p12"/>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2" name="Google Shape;32;p12"/>
          <p:cNvSpPr txBox="1">
            <a:spLocks noGrp="1"/>
          </p:cNvSpPr>
          <p:nvPr>
            <p:ph type="dt" idx="10"/>
          </p:nvPr>
        </p:nvSpPr>
        <p:spPr>
          <a:xfrm>
            <a:off x="696913" y="332601"/>
            <a:ext cx="219754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38" name="Google Shape;38;p13"/>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39" name="Google Shape;39;p13"/>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40" name="Google Shape;40;p13"/>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41" name="Google Shape;41;p13"/>
          <p:cNvSpPr txBox="1">
            <a:spLocks noGrp="1"/>
          </p:cNvSpPr>
          <p:nvPr>
            <p:ph type="dt" idx="10"/>
          </p:nvPr>
        </p:nvSpPr>
        <p:spPr>
          <a:xfrm>
            <a:off x="696913" y="332601"/>
            <a:ext cx="206003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696913" y="332601"/>
            <a:ext cx="232817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5"/>
          <p:cNvSpPr txBox="1">
            <a:spLocks noGrp="1"/>
          </p:cNvSpPr>
          <p:nvPr>
            <p:ph type="dt" idx="10"/>
          </p:nvPr>
        </p:nvSpPr>
        <p:spPr>
          <a:xfrm>
            <a:off x="696913" y="332601"/>
            <a:ext cx="199816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6231836" y="6475413"/>
            <a:ext cx="231209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56" name="Google Shape;56;p16"/>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57" name="Google Shape;57;p16"/>
          <p:cNvSpPr txBox="1">
            <a:spLocks noGrp="1"/>
          </p:cNvSpPr>
          <p:nvPr>
            <p:ph type="dt" idx="10"/>
          </p:nvPr>
        </p:nvSpPr>
        <p:spPr>
          <a:xfrm>
            <a:off x="696913" y="332601"/>
            <a:ext cx="1771279"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6092688" y="6475413"/>
            <a:ext cx="245123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17"/>
          <p:cNvSpPr>
            <a:spLocks noGrp="1"/>
          </p:cNvSpPr>
          <p:nvPr>
            <p:ph type="pic" idx="2"/>
          </p:nvPr>
        </p:nvSpPr>
        <p:spPr>
          <a:xfrm>
            <a:off x="1792288" y="612775"/>
            <a:ext cx="5486400" cy="4114800"/>
          </a:xfrm>
          <a:prstGeom prst="rect">
            <a:avLst/>
          </a:prstGeom>
          <a:noFill/>
          <a:ln>
            <a:noFill/>
          </a:ln>
        </p:spPr>
      </p:sp>
      <p:sp>
        <p:nvSpPr>
          <p:cNvPr id="63" name="Google Shape;63;p17"/>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4" name="Google Shape;64;p17"/>
          <p:cNvSpPr txBox="1">
            <a:spLocks noGrp="1"/>
          </p:cNvSpPr>
          <p:nvPr>
            <p:ph type="dt" idx="10"/>
          </p:nvPr>
        </p:nvSpPr>
        <p:spPr>
          <a:xfrm>
            <a:off x="696913" y="332601"/>
            <a:ext cx="178503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6301410" y="6475413"/>
            <a:ext cx="224251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8"/>
          <p:cNvSpPr txBox="1">
            <a:spLocks noGrp="1"/>
          </p:cNvSpPr>
          <p:nvPr>
            <p:ph type="dt" idx="10"/>
          </p:nvPr>
        </p:nvSpPr>
        <p:spPr>
          <a:xfrm>
            <a:off x="696913" y="332601"/>
            <a:ext cx="1661276"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6281530" y="6475413"/>
            <a:ext cx="22623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696913" y="332601"/>
            <a:ext cx="167502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6052930" y="6475413"/>
            <a:ext cx="24909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8"/>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lnSpc>
                <a:spcPct val="100000"/>
              </a:lnSpc>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8"/>
          <p:cNvSpPr txBox="1">
            <a:spLocks noGrp="1"/>
          </p:cNvSpPr>
          <p:nvPr>
            <p:ph type="dt" idx="10"/>
          </p:nvPr>
        </p:nvSpPr>
        <p:spPr>
          <a:xfrm>
            <a:off x="696913" y="332601"/>
            <a:ext cx="2149415" cy="276999"/>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8"/>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8"/>
          <p:cNvSpPr/>
          <p:nvPr/>
        </p:nvSpPr>
        <p:spPr>
          <a:xfrm>
            <a:off x="3886200" y="332601"/>
            <a:ext cx="4559300" cy="276999"/>
          </a:xfrm>
          <a:prstGeom prst="rect">
            <a:avLst/>
          </a:prstGeom>
          <a:noFill/>
          <a:ln>
            <a:noFill/>
          </a:ln>
        </p:spPr>
        <p:txBody>
          <a:bodyPr spcFirstLastPara="1" wrap="square" lIns="0" tIns="0" rIns="0" bIns="0" anchor="b" anchorCtr="0">
            <a:spAutoFit/>
          </a:bodyPr>
          <a:lstStyle/>
          <a:p>
            <a:pPr marL="457200" marR="0" lvl="4" indent="0" algn="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doc.: IEEE 802.11-23-1985-03-00-bn</a:t>
            </a:r>
            <a:endParaRPr sz="1400" b="0" i="0" u="none" strike="noStrike" cap="none" dirty="0">
              <a:solidFill>
                <a:srgbClr val="000000"/>
              </a:solidFill>
              <a:latin typeface="Arial"/>
              <a:ea typeface="Arial"/>
              <a:cs typeface="Arial"/>
              <a:sym typeface="Arial"/>
            </a:endParaRPr>
          </a:p>
        </p:txBody>
      </p:sp>
      <p:cxnSp>
        <p:nvCxnSpPr>
          <p:cNvPr id="19" name="Google Shape;19;p8"/>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8"/>
          <p:cNvSpPr/>
          <p:nvPr/>
        </p:nvSpPr>
        <p:spPr>
          <a:xfrm>
            <a:off x="685799" y="6475413"/>
            <a:ext cx="1202635"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Submission</a:t>
            </a:r>
            <a:endParaRPr sz="1400" b="0" i="0" u="none" strike="noStrike" cap="none" dirty="0">
              <a:solidFill>
                <a:srgbClr val="000000"/>
              </a:solidFill>
              <a:latin typeface="Arial"/>
              <a:ea typeface="Arial"/>
              <a:cs typeface="Arial"/>
              <a:sym typeface="Arial"/>
            </a:endParaRPr>
          </a:p>
        </p:txBody>
      </p:sp>
      <p:cxnSp>
        <p:nvCxnSpPr>
          <p:cNvPr id="21" name="Google Shape;21;p8"/>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latin typeface="Times New Roman"/>
                <a:ea typeface="Times New Roman"/>
                <a:cs typeface="Times New Roman"/>
                <a:sym typeface="Times New Roman"/>
              </a:rPr>
              <a:t>Longer Block-Length LDPC Codes</a:t>
            </a:r>
            <a:endParaRPr sz="2800">
              <a:latin typeface="Times New Roman"/>
              <a:ea typeface="Times New Roman"/>
              <a:cs typeface="Times New Roman"/>
              <a:sym typeface="Times New Roman"/>
            </a:endParaRPr>
          </a:p>
        </p:txBody>
      </p:sp>
      <p:sp>
        <p:nvSpPr>
          <p:cNvPr id="91" name="Google Shape;91;p1"/>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342900" lvl="0" indent="-342900" algn="ctr" rtl="0">
              <a:lnSpc>
                <a:spcPct val="100000"/>
              </a:lnSpc>
              <a:spcBef>
                <a:spcPts val="0"/>
              </a:spcBef>
              <a:spcAft>
                <a:spcPts val="0"/>
              </a:spcAft>
              <a:buClr>
                <a:schemeClr val="dk1"/>
              </a:buClr>
              <a:buSzPts val="2000"/>
              <a:buFont typeface="Times New Roman"/>
              <a:buNone/>
            </a:pPr>
            <a:r>
              <a:rPr lang="en-US" sz="2000" dirty="0"/>
              <a:t>Date:</a:t>
            </a:r>
            <a:r>
              <a:rPr lang="en-US" sz="2000" b="0" dirty="0"/>
              <a:t> 2024-05-14</a:t>
            </a:r>
            <a:endParaRPr dirty="0"/>
          </a:p>
        </p:txBody>
      </p:sp>
      <p:sp>
        <p:nvSpPr>
          <p:cNvPr id="92" name="Google Shape;92;p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93" name="Google Shape;93;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94" name="Google Shape;94;p1"/>
          <p:cNvSpPr/>
          <p:nvPr/>
        </p:nvSpPr>
        <p:spPr>
          <a:xfrm>
            <a:off x="533400" y="2133600"/>
            <a:ext cx="1447800" cy="3810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Authors:</a:t>
            </a:r>
            <a:endParaRPr sz="2000" b="0" i="0" u="none" strike="noStrike" cap="none">
              <a:solidFill>
                <a:schemeClr val="dk1"/>
              </a:solidFill>
              <a:latin typeface="Times New Roman"/>
              <a:ea typeface="Times New Roman"/>
              <a:cs typeface="Times New Roman"/>
              <a:sym typeface="Times New Roman"/>
            </a:endParaRPr>
          </a:p>
        </p:txBody>
      </p:sp>
      <p:graphicFrame>
        <p:nvGraphicFramePr>
          <p:cNvPr id="95" name="Google Shape;95;p1"/>
          <p:cNvGraphicFramePr/>
          <p:nvPr/>
        </p:nvGraphicFramePr>
        <p:xfrm>
          <a:off x="685801" y="2824688"/>
          <a:ext cx="7772425" cy="2745155"/>
        </p:xfrm>
        <a:graphic>
          <a:graphicData uri="http://schemas.openxmlformats.org/drawingml/2006/table">
            <a:tbl>
              <a:tblPr>
                <a:noFill/>
                <a:tableStyleId>{6204787A-7F8C-40C8-BA47-2A782DE58338}</a:tableStyleId>
              </a:tblPr>
              <a:tblGrid>
                <a:gridCol w="1801425">
                  <a:extLst>
                    <a:ext uri="{9D8B030D-6E8A-4147-A177-3AD203B41FA5}">
                      <a16:colId xmlns:a16="http://schemas.microsoft.com/office/drawing/2014/main" val="20000"/>
                    </a:ext>
                  </a:extLst>
                </a:gridCol>
                <a:gridCol w="1265050">
                  <a:extLst>
                    <a:ext uri="{9D8B030D-6E8A-4147-A177-3AD203B41FA5}">
                      <a16:colId xmlns:a16="http://schemas.microsoft.com/office/drawing/2014/main" val="20001"/>
                    </a:ext>
                  </a:extLst>
                </a:gridCol>
                <a:gridCol w="172045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19600">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Name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Affiliations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Address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Phone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Email</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6182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 Pulikkoonattu</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Broadcom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16340 W Bernardo Dr, San Diego, CA, 92127</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rethna@broadcom.com</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182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Andrew Blanksby</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182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Tom Richardson</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Qualcomm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182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Sameer Vermani</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3200"/>
              <a:t>Remarks on the gains in the presence of impairments</a:t>
            </a:r>
            <a:endParaRPr/>
          </a:p>
        </p:txBody>
      </p:sp>
      <p:sp>
        <p:nvSpPr>
          <p:cNvPr id="193" name="Google Shape;193;p33"/>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Greater gains are realized in a practical scenario characterized by limitations imposed by RF impairments</a:t>
            </a:r>
            <a:endParaRPr/>
          </a:p>
          <a:p>
            <a:pPr marL="914400" lvl="1" indent="-342900" algn="l" rtl="0">
              <a:lnSpc>
                <a:spcPct val="100000"/>
              </a:lnSpc>
              <a:spcBef>
                <a:spcPts val="360"/>
              </a:spcBef>
              <a:spcAft>
                <a:spcPts val="0"/>
              </a:spcAft>
              <a:buSzPts val="1800"/>
              <a:buChar char="–"/>
            </a:pPr>
            <a:r>
              <a:rPr lang="en-US" sz="1800"/>
              <a:t>0.5 to 1 dB improvement in decoding SNR can translate to a huge overall gain in an impairment limited scenario and can in some cases even lead to removal of error floor</a:t>
            </a:r>
            <a:endParaRPr/>
          </a:p>
          <a:p>
            <a:pPr marL="457200" lvl="0" indent="-228600" algn="l" rtl="0">
              <a:lnSpc>
                <a:spcPct val="100000"/>
              </a:lnSpc>
              <a:spcBef>
                <a:spcPts val="360"/>
              </a:spcBef>
              <a:spcAft>
                <a:spcPts val="0"/>
              </a:spcAft>
              <a:buClr>
                <a:schemeClr val="dk1"/>
              </a:buClr>
              <a:buSzPts val="1800"/>
              <a:buNone/>
            </a:pPr>
            <a:endParaRPr sz="2000"/>
          </a:p>
          <a:p>
            <a:pPr marL="457200" lvl="0" indent="-342900" algn="l" rtl="0">
              <a:lnSpc>
                <a:spcPct val="100000"/>
              </a:lnSpc>
              <a:spcBef>
                <a:spcPts val="360"/>
              </a:spcBef>
              <a:spcAft>
                <a:spcPts val="0"/>
              </a:spcAft>
              <a:buClr>
                <a:schemeClr val="dk1"/>
              </a:buClr>
              <a:buSzPts val="1800"/>
              <a:buChar char="•"/>
            </a:pPr>
            <a:r>
              <a:rPr lang="en-US" sz="2000"/>
              <a:t>The 2x1944 code offers effective pathways to ensure full functionality of MCS10-13 across a broad spectrum of scenarios</a:t>
            </a:r>
            <a:endParaRPr/>
          </a:p>
          <a:p>
            <a:pPr marL="914400" lvl="1" indent="-342900" algn="l" rtl="0">
              <a:lnSpc>
                <a:spcPct val="100000"/>
              </a:lnSpc>
              <a:spcBef>
                <a:spcPts val="360"/>
              </a:spcBef>
              <a:spcAft>
                <a:spcPts val="0"/>
              </a:spcAft>
              <a:buSzPts val="1800"/>
              <a:buChar char="–"/>
            </a:pPr>
            <a:r>
              <a:rPr lang="en-US" sz="1800"/>
              <a:t>Improved reliability of higher MCSs</a:t>
            </a:r>
            <a:endParaRPr/>
          </a:p>
          <a:p>
            <a:pPr marL="457200" lvl="0" indent="-228600" algn="l" rtl="0">
              <a:lnSpc>
                <a:spcPct val="100000"/>
              </a:lnSpc>
              <a:spcBef>
                <a:spcPts val="360"/>
              </a:spcBef>
              <a:spcAft>
                <a:spcPts val="0"/>
              </a:spcAft>
              <a:buClr>
                <a:schemeClr val="dk1"/>
              </a:buClr>
              <a:buSzPts val="1800"/>
              <a:buNone/>
            </a:pPr>
            <a:endParaRPr sz="2000"/>
          </a:p>
        </p:txBody>
      </p:sp>
      <p:sp>
        <p:nvSpPr>
          <p:cNvPr id="194" name="Google Shape;194;p33"/>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95" name="Google Shape;195;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3eb7dc6067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Outline of the Code Design: Protograph Lifting</a:t>
            </a:r>
            <a:endParaRPr/>
          </a:p>
        </p:txBody>
      </p:sp>
      <p:sp>
        <p:nvSpPr>
          <p:cNvPr id="205" name="Google Shape;205;g23eb7dc6067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06" name="Google Shape;206;g23eb7dc6067_0_1"/>
          <p:cNvSpPr txBox="1">
            <a:spLocks noGrp="1"/>
          </p:cNvSpPr>
          <p:nvPr>
            <p:ph type="ftr" idx="11"/>
          </p:nvPr>
        </p:nvSpPr>
        <p:spPr>
          <a:xfrm>
            <a:off x="6063574" y="6475413"/>
            <a:ext cx="248042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07" name="Google Shape;207;g23eb7dc6067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08" name="Google Shape;208;g23eb7dc6067_0_1"/>
          <p:cNvSpPr txBox="1">
            <a:spLocks noGrp="1"/>
          </p:cNvSpPr>
          <p:nvPr>
            <p:ph type="body" idx="1"/>
          </p:nvPr>
        </p:nvSpPr>
        <p:spPr>
          <a:xfrm>
            <a:off x="304800" y="1293811"/>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Start with a graph corresponding to blocklength=1944 Code</a:t>
            </a:r>
            <a:endParaRPr sz="2000" b="0"/>
          </a:p>
          <a:p>
            <a:pPr marL="342900" lvl="0" indent="-342900" algn="just" rtl="0">
              <a:lnSpc>
                <a:spcPct val="100000"/>
              </a:lnSpc>
              <a:spcBef>
                <a:spcPts val="0"/>
              </a:spcBef>
              <a:spcAft>
                <a:spcPts val="0"/>
              </a:spcAft>
              <a:buSzPts val="2000"/>
              <a:buChar char="•"/>
            </a:pPr>
            <a:r>
              <a:rPr lang="en-US" sz="2000" b="0"/>
              <a:t>Base graph is lifted by 2. Edges are then permuted using graph optimization techniques, specifically avoiding problematic short cycles (design goal is girth ≥ 6) and trapping sets. Further fine tuning is achieved  by modifying graphs to improve decoding threshold and error floor, while retaining the lifting framework </a:t>
            </a:r>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09" name="Google Shape;209;g23eb7dc6067_0_1"/>
          <p:cNvPicPr preferRelativeResize="0"/>
          <p:nvPr/>
        </p:nvPicPr>
        <p:blipFill rotWithShape="1">
          <a:blip r:embed="rId3">
            <a:alphaModFix/>
          </a:blip>
          <a:srcRect/>
          <a:stretch/>
        </p:blipFill>
        <p:spPr>
          <a:xfrm>
            <a:off x="4160217" y="3130760"/>
            <a:ext cx="4755184" cy="3344652"/>
          </a:xfrm>
          <a:prstGeom prst="rect">
            <a:avLst/>
          </a:prstGeom>
          <a:noFill/>
          <a:ln>
            <a:noFill/>
          </a:ln>
        </p:spPr>
      </p:pic>
      <p:pic>
        <p:nvPicPr>
          <p:cNvPr id="210" name="Google Shape;210;g23eb7dc6067_0_1" descr="A number grid with numbers and numbers&#10;&#10;Description automatically generated with medium confidence"/>
          <p:cNvPicPr preferRelativeResize="0"/>
          <p:nvPr/>
        </p:nvPicPr>
        <p:blipFill rotWithShape="1">
          <a:blip r:embed="rId4">
            <a:alphaModFix/>
          </a:blip>
          <a:srcRect/>
          <a:stretch/>
        </p:blipFill>
        <p:spPr>
          <a:xfrm>
            <a:off x="577303" y="4707494"/>
            <a:ext cx="2736192" cy="1402233"/>
          </a:xfrm>
          <a:prstGeom prst="rect">
            <a:avLst/>
          </a:prstGeom>
          <a:noFill/>
          <a:ln>
            <a:noFill/>
          </a:ln>
        </p:spPr>
      </p:pic>
      <p:sp>
        <p:nvSpPr>
          <p:cNvPr id="211" name="Google Shape;211;g23eb7dc6067_0_1"/>
          <p:cNvSpPr txBox="1"/>
          <p:nvPr/>
        </p:nvSpPr>
        <p:spPr>
          <a:xfrm>
            <a:off x="119470" y="3825406"/>
            <a:ext cx="39645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Illustration of the proto-lifting with a toy example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696913" y="316142"/>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2x1944 LDPC Code Definition</a:t>
            </a:r>
            <a:endParaRPr/>
          </a:p>
        </p:txBody>
      </p:sp>
      <p:sp>
        <p:nvSpPr>
          <p:cNvPr id="221" name="Google Shape;221;p21"/>
          <p:cNvSpPr txBox="1">
            <a:spLocks noGrp="1"/>
          </p:cNvSpPr>
          <p:nvPr>
            <p:ph type="body" idx="1"/>
          </p:nvPr>
        </p:nvSpPr>
        <p:spPr>
          <a:xfrm>
            <a:off x="674687" y="1085749"/>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1800" b="0">
                <a:solidFill>
                  <a:schemeClr val="dk1"/>
                </a:solidFill>
                <a:latin typeface="Times New Roman"/>
                <a:ea typeface="Times New Roman"/>
                <a:cs typeface="Times New Roman"/>
                <a:sym typeface="Times New Roman"/>
              </a:rPr>
              <a:t>Define the exponent matrix E(H) of size 48(1-R) x 48 . The parity check matrix H is obtained by simply following the cyclic shifting procedure on identity matrix of size Z=81.</a:t>
            </a:r>
            <a:endParaRPr/>
          </a:p>
          <a:p>
            <a:pPr marL="342900" lvl="0" indent="-342900" algn="just" rtl="0">
              <a:lnSpc>
                <a:spcPct val="100000"/>
              </a:lnSpc>
              <a:spcBef>
                <a:spcPts val="0"/>
              </a:spcBef>
              <a:spcAft>
                <a:spcPts val="0"/>
              </a:spcAft>
              <a:buSzPts val="2000"/>
              <a:buChar char="•"/>
            </a:pPr>
            <a:r>
              <a:rPr lang="en-US" sz="1800" b="0"/>
              <a:t>K</a:t>
            </a:r>
            <a:r>
              <a:rPr lang="en-US" sz="1800" b="0">
                <a:solidFill>
                  <a:schemeClr val="dk1"/>
                </a:solidFill>
                <a:latin typeface="Times New Roman"/>
                <a:ea typeface="Times New Roman"/>
                <a:cs typeface="Times New Roman"/>
                <a:sym typeface="Times New Roman"/>
              </a:rPr>
              <a:t>eep the matrix interpretation consistent with the existing codes (i.e., cyclic shifted structure) in the IEEE specification</a:t>
            </a:r>
            <a:endParaRPr/>
          </a:p>
          <a:p>
            <a:pPr marL="342900" lvl="0" indent="-215900" algn="just" rtl="0">
              <a:lnSpc>
                <a:spcPct val="100000"/>
              </a:lnSpc>
              <a:spcBef>
                <a:spcPts val="0"/>
              </a:spcBef>
              <a:spcAft>
                <a:spcPts val="0"/>
              </a:spcAft>
              <a:buClr>
                <a:schemeClr val="dk1"/>
              </a:buClr>
              <a:buSzPts val="2000"/>
              <a:buFont typeface="Times New Roman"/>
              <a:buNone/>
            </a:pPr>
            <a:endParaRPr sz="1800" b="0">
              <a:solidFill>
                <a:schemeClr val="dk1"/>
              </a:solidFill>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22" name="Google Shape;222;p21"/>
          <p:cNvSpPr txBox="1">
            <a:spLocks noGrp="1"/>
          </p:cNvSpPr>
          <p:nvPr>
            <p:ph type="ftr" idx="11"/>
          </p:nvPr>
        </p:nvSpPr>
        <p:spPr>
          <a:xfrm>
            <a:off x="5804170" y="6475413"/>
            <a:ext cx="27397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23" name="Google Shape;223;p2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pic>
        <p:nvPicPr>
          <p:cNvPr id="224" name="Google Shape;224;p21" descr="A math equations and numbers&#10;&#10;Description automatically generated with medium confidence"/>
          <p:cNvPicPr preferRelativeResize="0"/>
          <p:nvPr/>
        </p:nvPicPr>
        <p:blipFill rotWithShape="1">
          <a:blip r:embed="rId3">
            <a:alphaModFix/>
          </a:blip>
          <a:srcRect/>
          <a:stretch/>
        </p:blipFill>
        <p:spPr>
          <a:xfrm>
            <a:off x="315686" y="2796404"/>
            <a:ext cx="5148942" cy="3375796"/>
          </a:xfrm>
          <a:prstGeom prst="rect">
            <a:avLst/>
          </a:prstGeom>
          <a:noFill/>
          <a:ln>
            <a:noFill/>
          </a:ln>
        </p:spPr>
      </p:pic>
      <p:pic>
        <p:nvPicPr>
          <p:cNvPr id="225" name="Google Shape;225;p21" descr="A number and numbers on a white background&#10;&#10;Description automatically generated with medium confidence"/>
          <p:cNvPicPr preferRelativeResize="0"/>
          <p:nvPr/>
        </p:nvPicPr>
        <p:blipFill rotWithShape="1">
          <a:blip r:embed="rId4">
            <a:alphaModFix/>
          </a:blip>
          <a:srcRect/>
          <a:stretch/>
        </p:blipFill>
        <p:spPr>
          <a:xfrm>
            <a:off x="5464628" y="3849880"/>
            <a:ext cx="3478667" cy="16205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78eb45621f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a:t>
            </a:r>
            <a:endParaRPr/>
          </a:p>
        </p:txBody>
      </p:sp>
      <p:sp>
        <p:nvSpPr>
          <p:cNvPr id="235" name="Google Shape;235;g278eb45621f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36" name="Google Shape;236;g278eb45621f_0_0"/>
          <p:cNvSpPr txBox="1">
            <a:spLocks noGrp="1"/>
          </p:cNvSpPr>
          <p:nvPr>
            <p:ph type="ftr" idx="11"/>
          </p:nvPr>
        </p:nvSpPr>
        <p:spPr>
          <a:xfrm>
            <a:off x="6005209" y="6475413"/>
            <a:ext cx="253878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37" name="Google Shape;237;g278eb45621f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38" name="Google Shape;238;g278eb45621f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Two decoders working on 1944 block runs concurrently</a:t>
            </a:r>
            <a:endParaRPr sz="2000" b="0"/>
          </a:p>
          <a:p>
            <a:pPr marL="914400" lvl="1" indent="-355600" algn="just" rtl="0">
              <a:lnSpc>
                <a:spcPct val="100000"/>
              </a:lnSpc>
              <a:spcBef>
                <a:spcPts val="0"/>
              </a:spcBef>
              <a:spcAft>
                <a:spcPts val="0"/>
              </a:spcAft>
              <a:buSzPts val="2000"/>
              <a:buChar char="–"/>
            </a:pPr>
            <a:r>
              <a:rPr lang="en-US"/>
              <a:t>The cross-layer message passing will go through the connected edges (represented by the diagonal cross; corresponding to circulant matrix)</a:t>
            </a:r>
            <a:endParaRPr/>
          </a:p>
          <a:p>
            <a:pPr marL="914400" lvl="1" indent="-342900" algn="just" rtl="0">
              <a:lnSpc>
                <a:spcPct val="100000"/>
              </a:lnSpc>
              <a:spcBef>
                <a:spcPts val="0"/>
              </a:spcBef>
              <a:spcAft>
                <a:spcPts val="0"/>
              </a:spcAft>
              <a:buSzPts val="1800"/>
              <a:buChar char="–"/>
            </a:pPr>
            <a:r>
              <a:rPr lang="en-US"/>
              <a:t>This is possible due to the sub-matrix structure (2x2 circulant matrices)</a:t>
            </a: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39" name="Google Shape;239;g278eb45621f_0_0" descr="A couple of black and white lines with dots and circles&#10;&#10;Description automatically generated with medium confidence"/>
          <p:cNvPicPr preferRelativeResize="0"/>
          <p:nvPr/>
        </p:nvPicPr>
        <p:blipFill rotWithShape="1">
          <a:blip r:embed="rId3">
            <a:alphaModFix/>
          </a:blip>
          <a:srcRect/>
          <a:stretch/>
        </p:blipFill>
        <p:spPr>
          <a:xfrm>
            <a:off x="121935" y="4979650"/>
            <a:ext cx="3249220" cy="1432511"/>
          </a:xfrm>
          <a:prstGeom prst="rect">
            <a:avLst/>
          </a:prstGeom>
          <a:noFill/>
          <a:ln>
            <a:noFill/>
          </a:ln>
        </p:spPr>
      </p:pic>
      <p:sp>
        <p:nvSpPr>
          <p:cNvPr id="240" name="Google Shape;240;g278eb45621f_0_0"/>
          <p:cNvSpPr txBox="1"/>
          <p:nvPr/>
        </p:nvSpPr>
        <p:spPr>
          <a:xfrm>
            <a:off x="3563304" y="5335767"/>
            <a:ext cx="489489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Note: The general idea here is that, in the process of message passing based decoding on graphs, two graphs can be run in parallel. At certain fixed node positions (e.g., when the connection is off-diagonal), the exchange of information can be switched in a fixed manner. </a:t>
            </a:r>
            <a:endParaRPr sz="1400" b="0" i="0" u="none" strike="noStrike" cap="none">
              <a:solidFill>
                <a:srgbClr val="000000"/>
              </a:solidFill>
              <a:latin typeface="Arial"/>
              <a:ea typeface="Arial"/>
              <a:cs typeface="Arial"/>
              <a:sym typeface="Arial"/>
            </a:endParaRPr>
          </a:p>
        </p:txBody>
      </p:sp>
      <p:pic>
        <p:nvPicPr>
          <p:cNvPr id="241" name="Google Shape;241;g278eb45621f_0_0" descr="A diagram of a decoder&#10;&#10;Description automatically generated"/>
          <p:cNvPicPr preferRelativeResize="0"/>
          <p:nvPr/>
        </p:nvPicPr>
        <p:blipFill rotWithShape="1">
          <a:blip r:embed="rId4">
            <a:alphaModFix/>
          </a:blip>
          <a:srcRect/>
          <a:stretch/>
        </p:blipFill>
        <p:spPr>
          <a:xfrm>
            <a:off x="1153597" y="2802333"/>
            <a:ext cx="6942779" cy="2037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dbec70967e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51" name="Google Shape;251;g2dbec70967e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52" name="Google Shape;252;g2dbec70967e_0_0"/>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53" name="Google Shape;253;g2dbec70967e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54" name="Google Shape;254;g2dbec70967e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dirty="0"/>
              <a:t>Message Passing and check node computation procedures unchanged, except for the appropriate </a:t>
            </a:r>
            <a:r>
              <a:rPr lang="en-US" sz="2000" b="0" dirty="0">
                <a:solidFill>
                  <a:srgbClr val="0000FF"/>
                </a:solidFill>
              </a:rPr>
              <a:t>swapping of the edges</a:t>
            </a:r>
            <a:r>
              <a:rPr lang="en-US" sz="2000" b="0" dirty="0"/>
              <a:t> in the graph.</a:t>
            </a:r>
            <a:endParaRPr sz="2000" b="0" dirty="0"/>
          </a:p>
          <a:p>
            <a:pPr marL="914400" lvl="1" indent="-342900" algn="just" rtl="0">
              <a:lnSpc>
                <a:spcPct val="100000"/>
              </a:lnSpc>
              <a:spcBef>
                <a:spcPts val="0"/>
              </a:spcBef>
              <a:spcAft>
                <a:spcPts val="0"/>
              </a:spcAft>
              <a:buSzPts val="1800"/>
              <a:buChar char="–"/>
            </a:pPr>
            <a:endParaRPr dirty="0"/>
          </a:p>
          <a:p>
            <a:pPr marL="342900" lvl="0" indent="-215900" algn="just" rtl="0">
              <a:lnSpc>
                <a:spcPct val="100000"/>
              </a:lnSpc>
              <a:spcBef>
                <a:spcPts val="0"/>
              </a:spcBef>
              <a:spcAft>
                <a:spcPts val="0"/>
              </a:spcAft>
              <a:buSzPts val="2000"/>
              <a:buNone/>
            </a:pPr>
            <a:endParaRPr sz="20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p:txBody>
      </p:sp>
      <p:pic>
        <p:nvPicPr>
          <p:cNvPr id="255" name="Google Shape;255;g2dbec70967e_0_0"/>
          <p:cNvPicPr preferRelativeResize="0"/>
          <p:nvPr/>
        </p:nvPicPr>
        <p:blipFill>
          <a:blip r:embed="rId3">
            <a:alphaModFix/>
          </a:blip>
          <a:stretch>
            <a:fillRect/>
          </a:stretch>
        </p:blipFill>
        <p:spPr>
          <a:xfrm>
            <a:off x="5936650" y="2186650"/>
            <a:ext cx="3138849" cy="4238024"/>
          </a:xfrm>
          <a:prstGeom prst="rect">
            <a:avLst/>
          </a:prstGeom>
          <a:noFill/>
          <a:ln>
            <a:noFill/>
          </a:ln>
        </p:spPr>
      </p:pic>
      <p:pic>
        <p:nvPicPr>
          <p:cNvPr id="256" name="Google Shape;256;g2dbec70967e_0_0"/>
          <p:cNvPicPr preferRelativeResize="0"/>
          <p:nvPr/>
        </p:nvPicPr>
        <p:blipFill>
          <a:blip r:embed="rId4">
            <a:alphaModFix/>
          </a:blip>
          <a:stretch>
            <a:fillRect/>
          </a:stretch>
        </p:blipFill>
        <p:spPr>
          <a:xfrm>
            <a:off x="228600" y="2135900"/>
            <a:ext cx="2172774" cy="4339526"/>
          </a:xfrm>
          <a:prstGeom prst="rect">
            <a:avLst/>
          </a:prstGeom>
          <a:noFill/>
          <a:ln>
            <a:noFill/>
          </a:ln>
        </p:spPr>
      </p:pic>
      <p:pic>
        <p:nvPicPr>
          <p:cNvPr id="257" name="Google Shape;257;g2dbec70967e_0_0"/>
          <p:cNvPicPr preferRelativeResize="0"/>
          <p:nvPr/>
        </p:nvPicPr>
        <p:blipFill>
          <a:blip r:embed="rId5">
            <a:alphaModFix/>
          </a:blip>
          <a:stretch>
            <a:fillRect/>
          </a:stretch>
        </p:blipFill>
        <p:spPr>
          <a:xfrm>
            <a:off x="2617150" y="2237411"/>
            <a:ext cx="3103733" cy="27390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dc56be5dc3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67" name="Google Shape;267;g2dc56be5dc3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68" name="Google Shape;268;g2dc56be5dc3_0_1"/>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69" name="Google Shape;269;g2dc56be5dc3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70" name="Google Shape;270;g2dc56be5dc3_0_1"/>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dirty="0"/>
              <a:t>Message passing is performed on these factor graphs [4] simultaneously.</a:t>
            </a:r>
            <a:endParaRPr sz="2000" b="0" dirty="0"/>
          </a:p>
          <a:p>
            <a:pPr marL="914400" lvl="1" indent="-342900" algn="just" rtl="0">
              <a:lnSpc>
                <a:spcPct val="100000"/>
              </a:lnSpc>
              <a:spcBef>
                <a:spcPts val="0"/>
              </a:spcBef>
              <a:spcAft>
                <a:spcPts val="0"/>
              </a:spcAft>
              <a:buSzPts val="1800"/>
              <a:buChar char="–"/>
            </a:pPr>
            <a:endParaRPr dirty="0"/>
          </a:p>
          <a:p>
            <a:pPr marL="342900" lvl="0" indent="-215900" algn="just" rtl="0">
              <a:lnSpc>
                <a:spcPct val="100000"/>
              </a:lnSpc>
              <a:spcBef>
                <a:spcPts val="0"/>
              </a:spcBef>
              <a:spcAft>
                <a:spcPts val="0"/>
              </a:spcAft>
              <a:buSzPts val="2000"/>
              <a:buNone/>
            </a:pPr>
            <a:endParaRPr sz="20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p:txBody>
      </p:sp>
      <p:pic>
        <p:nvPicPr>
          <p:cNvPr id="271" name="Google Shape;271;g2dc56be5dc3_0_1"/>
          <p:cNvPicPr preferRelativeResize="0"/>
          <p:nvPr/>
        </p:nvPicPr>
        <p:blipFill>
          <a:blip r:embed="rId3">
            <a:alphaModFix/>
          </a:blip>
          <a:stretch>
            <a:fillRect/>
          </a:stretch>
        </p:blipFill>
        <p:spPr>
          <a:xfrm>
            <a:off x="5936650" y="2186650"/>
            <a:ext cx="3138849" cy="4238024"/>
          </a:xfrm>
          <a:prstGeom prst="rect">
            <a:avLst/>
          </a:prstGeom>
          <a:noFill/>
          <a:ln>
            <a:noFill/>
          </a:ln>
        </p:spPr>
      </p:pic>
      <p:pic>
        <p:nvPicPr>
          <p:cNvPr id="272" name="Google Shape;272;g2dc56be5dc3_0_1"/>
          <p:cNvPicPr preferRelativeResize="0"/>
          <p:nvPr/>
        </p:nvPicPr>
        <p:blipFill>
          <a:blip r:embed="rId4">
            <a:alphaModFix/>
          </a:blip>
          <a:stretch>
            <a:fillRect/>
          </a:stretch>
        </p:blipFill>
        <p:spPr>
          <a:xfrm>
            <a:off x="228600" y="2135900"/>
            <a:ext cx="2172774" cy="4339526"/>
          </a:xfrm>
          <a:prstGeom prst="rect">
            <a:avLst/>
          </a:prstGeom>
          <a:noFill/>
          <a:ln>
            <a:noFill/>
          </a:ln>
        </p:spPr>
      </p:pic>
      <p:pic>
        <p:nvPicPr>
          <p:cNvPr id="273" name="Google Shape;273;g2dc56be5dc3_0_1"/>
          <p:cNvPicPr preferRelativeResize="0"/>
          <p:nvPr/>
        </p:nvPicPr>
        <p:blipFill>
          <a:blip r:embed="rId5">
            <a:alphaModFix/>
          </a:blip>
          <a:stretch>
            <a:fillRect/>
          </a:stretch>
        </p:blipFill>
        <p:spPr>
          <a:xfrm>
            <a:off x="2732489" y="2186650"/>
            <a:ext cx="2873057" cy="42380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Conclusions</a:t>
            </a:r>
            <a:endParaRPr/>
          </a:p>
        </p:txBody>
      </p:sp>
      <p:sp>
        <p:nvSpPr>
          <p:cNvPr id="279" name="Google Shape;279;p34"/>
          <p:cNvSpPr txBox="1">
            <a:spLocks noGrp="1"/>
          </p:cNvSpPr>
          <p:nvPr>
            <p:ph type="body" idx="1"/>
          </p:nvPr>
        </p:nvSpPr>
        <p:spPr>
          <a:xfrm>
            <a:off x="685800" y="166116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1800"/>
              <a:t>LDPC codes with longer block lengths consistently provide enhanced performance gains</a:t>
            </a:r>
            <a:endParaRPr/>
          </a:p>
          <a:p>
            <a:pPr marL="914400" lvl="1" indent="-342900" algn="l" rtl="0">
              <a:lnSpc>
                <a:spcPct val="100000"/>
              </a:lnSpc>
              <a:spcBef>
                <a:spcPts val="360"/>
              </a:spcBef>
              <a:spcAft>
                <a:spcPts val="0"/>
              </a:spcAft>
              <a:buSzPts val="1800"/>
              <a:buChar char="–"/>
            </a:pPr>
            <a:r>
              <a:rPr lang="en-US" sz="1600"/>
              <a:t>2x1944 offers gains in the range 0.5-1.0dB in low-medium MCS</a:t>
            </a:r>
            <a:endParaRPr/>
          </a:p>
          <a:p>
            <a:pPr marL="914400" lvl="1" indent="-342900" algn="l" rtl="0">
              <a:lnSpc>
                <a:spcPct val="100000"/>
              </a:lnSpc>
              <a:spcBef>
                <a:spcPts val="360"/>
              </a:spcBef>
              <a:spcAft>
                <a:spcPts val="0"/>
              </a:spcAft>
              <a:buSzPts val="1800"/>
              <a:buChar char="–"/>
            </a:pPr>
            <a:r>
              <a:rPr lang="en-US" sz="1600"/>
              <a:t>Much larger gains in high MCS situations which are often limited by RF impairment limits</a:t>
            </a:r>
            <a:endParaRPr/>
          </a:p>
          <a:p>
            <a:pPr marL="1371600" lvl="2" indent="-342900" algn="l" rtl="0">
              <a:lnSpc>
                <a:spcPct val="100000"/>
              </a:lnSpc>
              <a:spcBef>
                <a:spcPts val="360"/>
              </a:spcBef>
              <a:spcAft>
                <a:spcPts val="0"/>
              </a:spcAft>
              <a:buSzPts val="1800"/>
              <a:buChar char="•"/>
            </a:pPr>
            <a:r>
              <a:rPr lang="en-US" sz="1400"/>
              <a:t>These codes offers effective pathways to ensure full functionality of MCS10-13 across a broad spectrum of scenarios</a:t>
            </a:r>
            <a:endParaRPr/>
          </a:p>
          <a:p>
            <a:pPr marL="457200" lvl="0" indent="-342900" algn="l" rtl="0">
              <a:lnSpc>
                <a:spcPct val="100000"/>
              </a:lnSpc>
              <a:spcBef>
                <a:spcPts val="360"/>
              </a:spcBef>
              <a:spcAft>
                <a:spcPts val="0"/>
              </a:spcAft>
              <a:buClr>
                <a:schemeClr val="dk1"/>
              </a:buClr>
              <a:buSzPts val="1800"/>
              <a:buChar char="•"/>
            </a:pPr>
            <a:r>
              <a:rPr lang="en-US" sz="1800"/>
              <a:t>Proposed code structure facilitates parallelism in both encoding and decoding </a:t>
            </a:r>
            <a:endParaRPr/>
          </a:p>
          <a:p>
            <a:pPr marL="914400" lvl="1" indent="-342900" algn="l" rtl="0">
              <a:lnSpc>
                <a:spcPct val="100000"/>
              </a:lnSpc>
              <a:spcBef>
                <a:spcPts val="360"/>
              </a:spcBef>
              <a:spcAft>
                <a:spcPts val="0"/>
              </a:spcAft>
              <a:buSzPts val="1800"/>
              <a:buChar char="–"/>
            </a:pPr>
            <a:r>
              <a:rPr lang="en-US" sz="1600"/>
              <a:t>Manageable implementation cost of 2x1944 LDPC codes in both STA and AP devices</a:t>
            </a:r>
            <a:endParaRPr/>
          </a:p>
          <a:p>
            <a:pPr marL="457200" lvl="0" indent="-342900" algn="l" rtl="0">
              <a:lnSpc>
                <a:spcPct val="100000"/>
              </a:lnSpc>
              <a:spcBef>
                <a:spcPts val="360"/>
              </a:spcBef>
              <a:spcAft>
                <a:spcPts val="0"/>
              </a:spcAft>
              <a:buClr>
                <a:schemeClr val="dk1"/>
              </a:buClr>
              <a:buSzPts val="1800"/>
              <a:buChar char="•"/>
            </a:pPr>
            <a:r>
              <a:rPr lang="en-US" sz="1800"/>
              <a:t>We believe this can be a differentiating feature for UHR, strengthening the high reliability aspect of the link</a:t>
            </a:r>
            <a:endParaRPr/>
          </a:p>
          <a:p>
            <a:pPr marL="457200" lvl="0" indent="-228600" algn="l" rtl="0">
              <a:lnSpc>
                <a:spcPct val="100000"/>
              </a:lnSpc>
              <a:spcBef>
                <a:spcPts val="360"/>
              </a:spcBef>
              <a:spcAft>
                <a:spcPts val="0"/>
              </a:spcAft>
              <a:buClr>
                <a:schemeClr val="dk1"/>
              </a:buClr>
              <a:buSzPts val="1800"/>
              <a:buNone/>
            </a:pPr>
            <a:endParaRPr sz="2000"/>
          </a:p>
          <a:p>
            <a:pPr marL="457200" lvl="0" indent="-228600" algn="l" rtl="0">
              <a:lnSpc>
                <a:spcPct val="100000"/>
              </a:lnSpc>
              <a:spcBef>
                <a:spcPts val="360"/>
              </a:spcBef>
              <a:spcAft>
                <a:spcPts val="0"/>
              </a:spcAft>
              <a:buClr>
                <a:schemeClr val="dk1"/>
              </a:buClr>
              <a:buSzPts val="1800"/>
              <a:buNone/>
            </a:pPr>
            <a:endParaRPr sz="1800"/>
          </a:p>
        </p:txBody>
      </p:sp>
      <p:sp>
        <p:nvSpPr>
          <p:cNvPr id="280" name="Google Shape;280;p3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281" name="Google Shape;281;p3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3200"/>
              <a:t>Straw-Poll 1 </a:t>
            </a:r>
            <a:endParaRPr/>
          </a:p>
        </p:txBody>
      </p:sp>
      <p:sp>
        <p:nvSpPr>
          <p:cNvPr id="287" name="Google Shape;287;p31"/>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400" b="0">
                <a:solidFill>
                  <a:schemeClr val="dk1"/>
                </a:solidFill>
                <a:latin typeface="Times New Roman"/>
                <a:ea typeface="Times New Roman"/>
                <a:cs typeface="Times New Roman"/>
                <a:sym typeface="Times New Roman"/>
              </a:rPr>
              <a:t>Do you support adopting 2x1944 length LDPC codes for UHR?</a:t>
            </a:r>
            <a:endParaRPr sz="2400" b="0">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a:p>
        </p:txBody>
      </p:sp>
      <p:sp>
        <p:nvSpPr>
          <p:cNvPr id="288" name="Google Shape;288;p3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89" name="Google Shape;289;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References</a:t>
            </a:r>
            <a:endParaRPr/>
          </a:p>
        </p:txBody>
      </p:sp>
      <p:sp>
        <p:nvSpPr>
          <p:cNvPr id="280" name="Google Shape;280;p23"/>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dirty="0" err="1">
                <a:solidFill>
                  <a:srgbClr val="222222"/>
                </a:solidFill>
                <a:latin typeface="Times New Roman"/>
                <a:ea typeface="Times New Roman"/>
                <a:cs typeface="Times New Roman"/>
                <a:sym typeface="Times New Roman"/>
              </a:rPr>
              <a:t>Polyanskiy</a:t>
            </a:r>
            <a:r>
              <a:rPr lang="en-US" sz="1600" b="0" i="0" u="none" strike="noStrike" dirty="0">
                <a:solidFill>
                  <a:srgbClr val="222222"/>
                </a:solidFill>
                <a:latin typeface="Times New Roman"/>
                <a:ea typeface="Times New Roman"/>
                <a:cs typeface="Times New Roman"/>
                <a:sym typeface="Times New Roman"/>
              </a:rPr>
              <a:t>, Y., Poor, H.V. and </a:t>
            </a:r>
            <a:r>
              <a:rPr lang="en-US" sz="1600" b="0" i="0" u="none" strike="noStrike" dirty="0" err="1">
                <a:solidFill>
                  <a:srgbClr val="222222"/>
                </a:solidFill>
                <a:latin typeface="Times New Roman"/>
                <a:ea typeface="Times New Roman"/>
                <a:cs typeface="Times New Roman"/>
                <a:sym typeface="Times New Roman"/>
              </a:rPr>
              <a:t>Verdú</a:t>
            </a:r>
            <a:r>
              <a:rPr lang="en-US" sz="1600" b="0" i="0" u="none" strike="noStrike" dirty="0">
                <a:solidFill>
                  <a:srgbClr val="222222"/>
                </a:solidFill>
                <a:latin typeface="Times New Roman"/>
                <a:ea typeface="Times New Roman"/>
                <a:cs typeface="Times New Roman"/>
                <a:sym typeface="Times New Roman"/>
              </a:rPr>
              <a:t>, S., 2010. Channel coding rate in the finite </a:t>
            </a:r>
            <a:r>
              <a:rPr lang="en-US" sz="1600" b="0" i="0" u="none" strike="noStrike" dirty="0" err="1">
                <a:solidFill>
                  <a:srgbClr val="222222"/>
                </a:solidFill>
                <a:latin typeface="Times New Roman"/>
                <a:ea typeface="Times New Roman"/>
                <a:cs typeface="Times New Roman"/>
                <a:sym typeface="Times New Roman"/>
              </a:rPr>
              <a:t>blocklength</a:t>
            </a:r>
            <a:r>
              <a:rPr lang="en-US" sz="1600" b="0" i="0" u="none" strike="noStrike" dirty="0">
                <a:solidFill>
                  <a:srgbClr val="222222"/>
                </a:solidFill>
                <a:latin typeface="Times New Roman"/>
                <a:ea typeface="Times New Roman"/>
                <a:cs typeface="Times New Roman"/>
                <a:sym typeface="Times New Roman"/>
              </a:rPr>
              <a:t> regime. </a:t>
            </a:r>
            <a:r>
              <a:rPr lang="en-US" sz="1600" b="0" i="1" u="none" strike="noStrike" dirty="0">
                <a:solidFill>
                  <a:srgbClr val="222222"/>
                </a:solidFill>
                <a:latin typeface="Times New Roman"/>
                <a:ea typeface="Times New Roman"/>
                <a:cs typeface="Times New Roman"/>
                <a:sym typeface="Times New Roman"/>
              </a:rPr>
              <a:t>IEEE Transactions on Information Theory</a:t>
            </a:r>
            <a:r>
              <a:rPr lang="en-US" sz="1600" b="0" i="0" u="none" strike="noStrike" dirty="0">
                <a:solidFill>
                  <a:srgbClr val="222222"/>
                </a:solidFill>
                <a:latin typeface="Times New Roman"/>
                <a:ea typeface="Times New Roman"/>
                <a:cs typeface="Times New Roman"/>
                <a:sym typeface="Times New Roman"/>
              </a:rPr>
              <a:t>, </a:t>
            </a:r>
            <a:r>
              <a:rPr lang="en-US" sz="1600" b="0" i="1" u="none" strike="noStrike" dirty="0">
                <a:solidFill>
                  <a:srgbClr val="222222"/>
                </a:solidFill>
                <a:latin typeface="Times New Roman"/>
                <a:ea typeface="Times New Roman"/>
                <a:cs typeface="Times New Roman"/>
                <a:sym typeface="Times New Roman"/>
              </a:rPr>
              <a:t>56</a:t>
            </a:r>
            <a:r>
              <a:rPr lang="en-US" sz="1600" b="0" i="0" u="none" strike="noStrike" dirty="0">
                <a:solidFill>
                  <a:srgbClr val="222222"/>
                </a:solidFill>
                <a:latin typeface="Times New Roman"/>
                <a:ea typeface="Times New Roman"/>
                <a:cs typeface="Times New Roman"/>
                <a:sym typeface="Times New Roman"/>
              </a:rPr>
              <a:t>(5), pp.2307-2359.</a:t>
            </a:r>
            <a:endParaRPr sz="1600" dirty="0">
              <a:latin typeface="Times New Roman"/>
              <a:ea typeface="Times New Roman"/>
              <a:cs typeface="Times New Roman"/>
              <a:sym typeface="Times New Roman"/>
            </a:endParaRP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dirty="0">
                <a:solidFill>
                  <a:srgbClr val="222222"/>
                </a:solidFill>
                <a:latin typeface="Times New Roman"/>
                <a:ea typeface="Times New Roman"/>
                <a:cs typeface="Times New Roman"/>
                <a:sym typeface="Times New Roman"/>
              </a:rPr>
              <a:t>Yang, W., </a:t>
            </a:r>
            <a:r>
              <a:rPr lang="en-US" sz="1600" b="0" i="0" u="none" strike="noStrike" dirty="0" err="1">
                <a:solidFill>
                  <a:srgbClr val="222222"/>
                </a:solidFill>
                <a:latin typeface="Times New Roman"/>
                <a:ea typeface="Times New Roman"/>
                <a:cs typeface="Times New Roman"/>
                <a:sym typeface="Times New Roman"/>
              </a:rPr>
              <a:t>Durisi</a:t>
            </a:r>
            <a:r>
              <a:rPr lang="en-US" sz="1600" b="0" i="0" u="none" strike="noStrike" dirty="0">
                <a:solidFill>
                  <a:srgbClr val="222222"/>
                </a:solidFill>
                <a:latin typeface="Times New Roman"/>
                <a:ea typeface="Times New Roman"/>
                <a:cs typeface="Times New Roman"/>
                <a:sym typeface="Times New Roman"/>
              </a:rPr>
              <a:t>, G., Koch, T. and </a:t>
            </a:r>
            <a:r>
              <a:rPr lang="en-US" sz="1600" b="0" i="0" u="none" strike="noStrike" dirty="0" err="1">
                <a:solidFill>
                  <a:srgbClr val="222222"/>
                </a:solidFill>
                <a:latin typeface="Times New Roman"/>
                <a:ea typeface="Times New Roman"/>
                <a:cs typeface="Times New Roman"/>
                <a:sym typeface="Times New Roman"/>
              </a:rPr>
              <a:t>Polyanskiy</a:t>
            </a:r>
            <a:r>
              <a:rPr lang="en-US" sz="1600" b="0" i="0" u="none" strike="noStrike" dirty="0">
                <a:solidFill>
                  <a:srgbClr val="222222"/>
                </a:solidFill>
                <a:latin typeface="Times New Roman"/>
                <a:ea typeface="Times New Roman"/>
                <a:cs typeface="Times New Roman"/>
                <a:sym typeface="Times New Roman"/>
              </a:rPr>
              <a:t>, Y., 2014. Quasi-static multiple-antenna fading channels at finite </a:t>
            </a:r>
            <a:r>
              <a:rPr lang="en-US" sz="1600" b="0" i="0" u="none" strike="noStrike" dirty="0" err="1">
                <a:solidFill>
                  <a:srgbClr val="222222"/>
                </a:solidFill>
                <a:latin typeface="Times New Roman"/>
                <a:ea typeface="Times New Roman"/>
                <a:cs typeface="Times New Roman"/>
                <a:sym typeface="Times New Roman"/>
              </a:rPr>
              <a:t>blocklength</a:t>
            </a:r>
            <a:r>
              <a:rPr lang="en-US" sz="1600" b="0" i="0" u="none" strike="noStrike" dirty="0">
                <a:solidFill>
                  <a:srgbClr val="222222"/>
                </a:solidFill>
                <a:latin typeface="Times New Roman"/>
                <a:ea typeface="Times New Roman"/>
                <a:cs typeface="Times New Roman"/>
                <a:sym typeface="Times New Roman"/>
              </a:rPr>
              <a:t>. </a:t>
            </a:r>
            <a:r>
              <a:rPr lang="en-US" sz="1600" b="0" i="1" u="none" strike="noStrike" dirty="0">
                <a:solidFill>
                  <a:srgbClr val="222222"/>
                </a:solidFill>
                <a:latin typeface="Times New Roman"/>
                <a:ea typeface="Times New Roman"/>
                <a:cs typeface="Times New Roman"/>
                <a:sym typeface="Times New Roman"/>
              </a:rPr>
              <a:t>IEEE Transactions on Information Theory</a:t>
            </a:r>
            <a:r>
              <a:rPr lang="en-US" sz="1600" b="0" i="0" u="none" strike="noStrike" dirty="0">
                <a:solidFill>
                  <a:srgbClr val="222222"/>
                </a:solidFill>
                <a:latin typeface="Times New Roman"/>
                <a:ea typeface="Times New Roman"/>
                <a:cs typeface="Times New Roman"/>
                <a:sym typeface="Times New Roman"/>
              </a:rPr>
              <a:t>, </a:t>
            </a:r>
            <a:r>
              <a:rPr lang="en-US" sz="1600" b="0" i="1" u="none" strike="noStrike" dirty="0">
                <a:solidFill>
                  <a:srgbClr val="222222"/>
                </a:solidFill>
                <a:latin typeface="Times New Roman"/>
                <a:ea typeface="Times New Roman"/>
                <a:cs typeface="Times New Roman"/>
                <a:sym typeface="Times New Roman"/>
              </a:rPr>
              <a:t>60</a:t>
            </a:r>
            <a:r>
              <a:rPr lang="en-US" sz="1600" b="0" i="0" u="none" strike="noStrike" dirty="0">
                <a:solidFill>
                  <a:srgbClr val="222222"/>
                </a:solidFill>
                <a:latin typeface="Times New Roman"/>
                <a:ea typeface="Times New Roman"/>
                <a:cs typeface="Times New Roman"/>
                <a:sym typeface="Times New Roman"/>
              </a:rPr>
              <a:t>(7), pp.4232-4265.</a:t>
            </a: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rPr>
              <a:t>Richardson, T., 2003, October. Error floors of LDPC codes. In </a:t>
            </a:r>
            <a:r>
              <a:rPr lang="en-US" sz="1600" b="0" i="1" u="none" strike="noStrike" dirty="0">
                <a:solidFill>
                  <a:srgbClr val="222222"/>
                </a:solidFill>
                <a:effectLst/>
                <a:latin typeface="Times New Roman" panose="02020603050405020304" pitchFamily="18" charset="0"/>
                <a:cs typeface="Times New Roman" panose="02020603050405020304" pitchFamily="18" charset="0"/>
              </a:rPr>
              <a:t>Proceedings of the annual Allerton conference on communication control and computing</a:t>
            </a:r>
            <a:r>
              <a:rPr lang="en-US" sz="16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rPr>
              <a:t> (Vol. 41, No. 3, pp. 1426-1435). The University; 1998.</a:t>
            </a: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rPr>
              <a:t>Richardson, T. and </a:t>
            </a:r>
            <a:r>
              <a:rPr lang="en-US" sz="1600" b="0" i="0" u="none" strike="noStrike" dirty="0" err="1">
                <a:solidFill>
                  <a:srgbClr val="222222"/>
                </a:solidFill>
                <a:effectLst/>
                <a:highlight>
                  <a:srgbClr val="FFFFFF"/>
                </a:highlight>
                <a:latin typeface="Times New Roman" panose="02020603050405020304" pitchFamily="18" charset="0"/>
                <a:cs typeface="Times New Roman" panose="02020603050405020304" pitchFamily="18" charset="0"/>
              </a:rPr>
              <a:t>Urbanke</a:t>
            </a:r>
            <a:r>
              <a:rPr lang="en-US" sz="16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rPr>
              <a:t>, R., 2008. </a:t>
            </a:r>
            <a:r>
              <a:rPr lang="en-US" sz="1600" b="0" i="1" u="none" strike="noStrike" dirty="0">
                <a:solidFill>
                  <a:srgbClr val="222222"/>
                </a:solidFill>
                <a:effectLst/>
                <a:latin typeface="Times New Roman" panose="02020603050405020304" pitchFamily="18" charset="0"/>
                <a:cs typeface="Times New Roman" panose="02020603050405020304" pitchFamily="18" charset="0"/>
              </a:rPr>
              <a:t>Modern coding theory</a:t>
            </a:r>
            <a:r>
              <a:rPr lang="en-US" sz="16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rPr>
              <a:t>. Cambridge university press.</a:t>
            </a:r>
            <a:endParaRPr sz="1600" b="0" dirty="0">
              <a:latin typeface="Times New Roman" panose="02020603050405020304" pitchFamily="18" charset="0"/>
              <a:cs typeface="Times New Roman" panose="02020603050405020304" pitchFamily="18" charset="0"/>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dirty="0">
              <a:latin typeface="Times New Roman" panose="02020603050405020304" pitchFamily="18" charset="0"/>
              <a:cs typeface="Times New Roman" panose="02020603050405020304" pitchFamily="18" charset="0"/>
            </a:endParaRPr>
          </a:p>
          <a:p>
            <a:pPr marL="0" lvl="0" indent="0" algn="l" rtl="0">
              <a:lnSpc>
                <a:spcPct val="100000"/>
              </a:lnSpc>
              <a:spcBef>
                <a:spcPts val="480"/>
              </a:spcBef>
              <a:spcAft>
                <a:spcPts val="0"/>
              </a:spcAft>
              <a:buClr>
                <a:schemeClr val="dk1"/>
              </a:buClr>
              <a:buSzPts val="2400"/>
              <a:buFont typeface="Times New Roman"/>
              <a:buNone/>
            </a:pPr>
            <a:endParaRPr b="0" dirty="0"/>
          </a:p>
        </p:txBody>
      </p:sp>
      <p:sp>
        <p:nvSpPr>
          <p:cNvPr id="281" name="Google Shape;281;p23"/>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82" name="Google Shape;282;p2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txBox="1">
            <a:spLocks noGrp="1"/>
          </p:cNvSpPr>
          <p:nvPr>
            <p:ph type="title"/>
          </p:nvPr>
        </p:nvSpPr>
        <p:spPr>
          <a:xfrm>
            <a:off x="539496" y="28956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Appendix</a:t>
            </a:r>
            <a:endParaRPr/>
          </a:p>
        </p:txBody>
      </p:sp>
      <p:sp>
        <p:nvSpPr>
          <p:cNvPr id="305" name="Google Shape;305;p24"/>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254000" algn="l" rtl="0">
              <a:lnSpc>
                <a:spcPct val="100000"/>
              </a:lnSpc>
              <a:spcBef>
                <a:spcPts val="0"/>
              </a:spcBef>
              <a:spcAft>
                <a:spcPts val="0"/>
              </a:spcAft>
              <a:buClr>
                <a:schemeClr val="dk1"/>
              </a:buClr>
              <a:buSzPts val="1400"/>
              <a:buFont typeface="Times New Roman"/>
              <a:buNone/>
            </a:pPr>
            <a:endParaRPr sz="14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480"/>
              </a:spcBef>
              <a:spcAft>
                <a:spcPts val="0"/>
              </a:spcAft>
              <a:buClr>
                <a:schemeClr val="dk1"/>
              </a:buClr>
              <a:buSzPts val="2400"/>
              <a:buFont typeface="Times New Roman"/>
              <a:buNone/>
            </a:pPr>
            <a:endParaRPr b="0"/>
          </a:p>
        </p:txBody>
      </p:sp>
      <p:sp>
        <p:nvSpPr>
          <p:cNvPr id="306" name="Google Shape;306;p24"/>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07" name="Google Shape;307;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Introduction</a:t>
            </a:r>
            <a:endParaRPr/>
          </a:p>
        </p:txBody>
      </p:sp>
      <p:sp>
        <p:nvSpPr>
          <p:cNvPr id="101" name="Google Shape;101;p2"/>
          <p:cNvSpPr txBox="1">
            <a:spLocks noGrp="1"/>
          </p:cNvSpPr>
          <p:nvPr>
            <p:ph type="body" idx="1"/>
          </p:nvPr>
        </p:nvSpPr>
        <p:spPr>
          <a:xfrm>
            <a:off x="685800" y="1652016"/>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1800"/>
              <a:t>This submission proposes Low-Density-Parity-Check (LDPC) codes with a block length of 3888 bits (2x1944) for UHR</a:t>
            </a:r>
            <a:endParaRPr/>
          </a:p>
          <a:p>
            <a:pPr marL="914400" lvl="1" indent="-342900" algn="l" rtl="0">
              <a:lnSpc>
                <a:spcPct val="100000"/>
              </a:lnSpc>
              <a:spcBef>
                <a:spcPts val="360"/>
              </a:spcBef>
              <a:spcAft>
                <a:spcPts val="0"/>
              </a:spcAft>
              <a:buSzPts val="1800"/>
              <a:buChar char="–"/>
            </a:pPr>
            <a:r>
              <a:rPr lang="en-US" sz="1600"/>
              <a:t>Support all the 4 code rates defined in 802.11be</a:t>
            </a:r>
            <a:endParaRPr sz="1800"/>
          </a:p>
          <a:p>
            <a:pPr marL="457200" lvl="0" indent="-228600" algn="l" rtl="0">
              <a:lnSpc>
                <a:spcPct val="100000"/>
              </a:lnSpc>
              <a:spcBef>
                <a:spcPts val="360"/>
              </a:spcBef>
              <a:spcAft>
                <a:spcPts val="0"/>
              </a:spcAft>
              <a:buClr>
                <a:schemeClr val="dk1"/>
              </a:buClr>
              <a:buSzPts val="1800"/>
              <a:buNone/>
            </a:pPr>
            <a:endParaRPr sz="1800"/>
          </a:p>
          <a:p>
            <a:pPr marL="457200" lvl="0" indent="-342900" algn="l" rtl="0">
              <a:lnSpc>
                <a:spcPct val="100000"/>
              </a:lnSpc>
              <a:spcBef>
                <a:spcPts val="360"/>
              </a:spcBef>
              <a:spcAft>
                <a:spcPts val="0"/>
              </a:spcAft>
              <a:buClr>
                <a:schemeClr val="dk1"/>
              </a:buClr>
              <a:buSzPts val="1800"/>
              <a:buChar char="•"/>
            </a:pPr>
            <a:r>
              <a:rPr lang="en-US" sz="1800"/>
              <a:t>Outline of the slides</a:t>
            </a:r>
            <a:endParaRPr/>
          </a:p>
          <a:p>
            <a:pPr marL="914400" lvl="1" indent="-342900" algn="l" rtl="0">
              <a:lnSpc>
                <a:spcPct val="100000"/>
              </a:lnSpc>
              <a:spcBef>
                <a:spcPts val="360"/>
              </a:spcBef>
              <a:spcAft>
                <a:spcPts val="0"/>
              </a:spcAft>
              <a:buSzPts val="1800"/>
              <a:buChar char="–"/>
            </a:pPr>
            <a:r>
              <a:rPr lang="en-US" sz="1600"/>
              <a:t>High level reasoning for proposing 2x longer LDPC codes</a:t>
            </a:r>
            <a:endParaRPr/>
          </a:p>
          <a:p>
            <a:pPr marL="914400" lvl="1" indent="-342900" algn="l" rtl="0">
              <a:lnSpc>
                <a:spcPct val="100000"/>
              </a:lnSpc>
              <a:spcBef>
                <a:spcPts val="360"/>
              </a:spcBef>
              <a:spcAft>
                <a:spcPts val="0"/>
              </a:spcAft>
              <a:buSzPts val="1800"/>
              <a:buChar char="–"/>
            </a:pPr>
            <a:r>
              <a:rPr lang="en-US" sz="1600"/>
              <a:t>Birds eye view of the proposal</a:t>
            </a:r>
            <a:endParaRPr/>
          </a:p>
          <a:p>
            <a:pPr marL="914400" lvl="1" indent="-342900" algn="l" rtl="0">
              <a:lnSpc>
                <a:spcPct val="100000"/>
              </a:lnSpc>
              <a:spcBef>
                <a:spcPts val="360"/>
              </a:spcBef>
              <a:spcAft>
                <a:spcPts val="0"/>
              </a:spcAft>
              <a:buSzPts val="1800"/>
              <a:buChar char="–"/>
            </a:pPr>
            <a:r>
              <a:rPr lang="en-US" sz="1600"/>
              <a:t>Performance comparisons between the longer codes and existing codes</a:t>
            </a:r>
            <a:endParaRPr/>
          </a:p>
          <a:p>
            <a:pPr marL="1371600" lvl="2" indent="-342900" algn="l" rtl="0">
              <a:lnSpc>
                <a:spcPct val="100000"/>
              </a:lnSpc>
              <a:spcBef>
                <a:spcPts val="360"/>
              </a:spcBef>
              <a:spcAft>
                <a:spcPts val="0"/>
              </a:spcAft>
              <a:buSzPts val="1800"/>
              <a:buChar char="•"/>
            </a:pPr>
            <a:r>
              <a:rPr lang="en-US" sz="1400"/>
              <a:t>Considerable performance improvements in various communication scenarios </a:t>
            </a:r>
            <a:endParaRPr/>
          </a:p>
          <a:p>
            <a:pPr marL="1371600" lvl="2" indent="-342900" algn="l" rtl="0">
              <a:lnSpc>
                <a:spcPct val="100000"/>
              </a:lnSpc>
              <a:spcBef>
                <a:spcPts val="360"/>
              </a:spcBef>
              <a:spcAft>
                <a:spcPts val="0"/>
              </a:spcAft>
              <a:buSzPts val="1800"/>
              <a:buChar char="•"/>
            </a:pPr>
            <a:r>
              <a:rPr lang="en-US" sz="1400"/>
              <a:t>Even larger performance gains in the presence of RF impairments for high data rates</a:t>
            </a:r>
            <a:endParaRPr/>
          </a:p>
          <a:p>
            <a:pPr marL="914400" lvl="1" indent="-342900" algn="l" rtl="0">
              <a:lnSpc>
                <a:spcPct val="100000"/>
              </a:lnSpc>
              <a:spcBef>
                <a:spcPts val="360"/>
              </a:spcBef>
              <a:spcAft>
                <a:spcPts val="0"/>
              </a:spcAft>
              <a:buSzPts val="1800"/>
              <a:buChar char="–"/>
            </a:pPr>
            <a:r>
              <a:rPr lang="en-US" sz="1600"/>
              <a:t>Code construction based on lifting</a:t>
            </a:r>
            <a:endParaRPr/>
          </a:p>
          <a:p>
            <a:pPr marL="1371600" lvl="2" indent="-342900" algn="l" rtl="0">
              <a:lnSpc>
                <a:spcPct val="100000"/>
              </a:lnSpc>
              <a:spcBef>
                <a:spcPts val="360"/>
              </a:spcBef>
              <a:spcAft>
                <a:spcPts val="0"/>
              </a:spcAft>
              <a:buSzPts val="1800"/>
              <a:buChar char="•"/>
            </a:pPr>
            <a:r>
              <a:rPr lang="en-US" sz="1400" b="0">
                <a:solidFill>
                  <a:schemeClr val="dk1"/>
                </a:solidFill>
                <a:latin typeface="Times New Roman"/>
                <a:ea typeface="Times New Roman"/>
                <a:cs typeface="Times New Roman"/>
                <a:sym typeface="Times New Roman"/>
              </a:rPr>
              <a:t>Basic idea of lifting</a:t>
            </a:r>
            <a:endParaRPr/>
          </a:p>
          <a:p>
            <a:pPr marL="1371600" lvl="2" indent="-342900" algn="l" rtl="0">
              <a:lnSpc>
                <a:spcPct val="100000"/>
              </a:lnSpc>
              <a:spcBef>
                <a:spcPts val="360"/>
              </a:spcBef>
              <a:spcAft>
                <a:spcPts val="0"/>
              </a:spcAft>
              <a:buSzPts val="1800"/>
              <a:buChar char="•"/>
            </a:pPr>
            <a:r>
              <a:rPr lang="en-US" sz="1400" b="0">
                <a:solidFill>
                  <a:schemeClr val="dk1"/>
                </a:solidFill>
                <a:latin typeface="Times New Roman"/>
                <a:ea typeface="Times New Roman"/>
                <a:cs typeface="Times New Roman"/>
                <a:sym typeface="Times New Roman"/>
              </a:rPr>
              <a:t>Details of code definition</a:t>
            </a:r>
            <a:endParaRPr/>
          </a:p>
          <a:p>
            <a:pPr marL="1828800" lvl="3" indent="-342900" algn="l" rtl="0">
              <a:lnSpc>
                <a:spcPct val="100000"/>
              </a:lnSpc>
              <a:spcBef>
                <a:spcPts val="360"/>
              </a:spcBef>
              <a:spcAft>
                <a:spcPts val="0"/>
              </a:spcAft>
              <a:buSzPts val="1800"/>
              <a:buChar char="–"/>
            </a:pPr>
            <a:r>
              <a:rPr lang="en-US" sz="1200"/>
              <a:t>E</a:t>
            </a:r>
            <a:r>
              <a:rPr lang="en-US" sz="1200" b="0">
                <a:solidFill>
                  <a:schemeClr val="dk1"/>
                </a:solidFill>
                <a:latin typeface="Times New Roman"/>
                <a:ea typeface="Times New Roman"/>
                <a:cs typeface="Times New Roman"/>
                <a:sym typeface="Times New Roman"/>
              </a:rPr>
              <a:t>xponent matrix and parity matrix details</a:t>
            </a:r>
            <a:endParaRPr sz="1200"/>
          </a:p>
          <a:p>
            <a:pPr marL="1371600" lvl="2" indent="-342900" algn="l" rtl="0">
              <a:lnSpc>
                <a:spcPct val="100000"/>
              </a:lnSpc>
              <a:spcBef>
                <a:spcPts val="360"/>
              </a:spcBef>
              <a:spcAft>
                <a:spcPts val="0"/>
              </a:spcAft>
              <a:buSzPts val="1800"/>
              <a:buChar char="•"/>
            </a:pPr>
            <a:r>
              <a:rPr lang="en-US" sz="1400"/>
              <a:t>Show how the approach allows reuse of existing encoding/decoding architectures</a:t>
            </a:r>
            <a:endParaRPr/>
          </a:p>
          <a:p>
            <a:pPr marL="914400" lvl="1" indent="-342900" algn="l" rtl="0">
              <a:lnSpc>
                <a:spcPct val="100000"/>
              </a:lnSpc>
              <a:spcBef>
                <a:spcPts val="360"/>
              </a:spcBef>
              <a:spcAft>
                <a:spcPts val="0"/>
              </a:spcAft>
              <a:buSzPts val="1800"/>
              <a:buChar char="–"/>
            </a:pPr>
            <a:r>
              <a:rPr lang="en-US" sz="1600"/>
              <a:t>Conclusions</a:t>
            </a:r>
            <a:endParaRPr/>
          </a:p>
          <a:p>
            <a:pPr marL="914400" lvl="1" indent="-228600" algn="l" rtl="0">
              <a:lnSpc>
                <a:spcPct val="100000"/>
              </a:lnSpc>
              <a:spcBef>
                <a:spcPts val="360"/>
              </a:spcBef>
              <a:spcAft>
                <a:spcPts val="0"/>
              </a:spcAft>
              <a:buSzPts val="1800"/>
              <a:buNone/>
            </a:pPr>
            <a:endParaRPr sz="1600"/>
          </a:p>
          <a:p>
            <a:pPr marL="457200" lvl="0" indent="-228600" algn="l" rtl="0">
              <a:lnSpc>
                <a:spcPct val="100000"/>
              </a:lnSpc>
              <a:spcBef>
                <a:spcPts val="360"/>
              </a:spcBef>
              <a:spcAft>
                <a:spcPts val="0"/>
              </a:spcAft>
              <a:buClr>
                <a:schemeClr val="dk1"/>
              </a:buClr>
              <a:buSzPts val="1800"/>
              <a:buNone/>
            </a:pPr>
            <a:endParaRPr sz="1800"/>
          </a:p>
        </p:txBody>
      </p:sp>
      <p:sp>
        <p:nvSpPr>
          <p:cNvPr id="102" name="Google Shape;102;p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3" name="Google Shape;103;p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title"/>
          </p:nvPr>
        </p:nvSpPr>
        <p:spPr>
          <a:xfrm>
            <a:off x="696912" y="609801"/>
            <a:ext cx="7858194"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Random Coding vs LDPC: Finite Length Bounds</a:t>
            </a:r>
            <a:endParaRPr/>
          </a:p>
        </p:txBody>
      </p:sp>
      <p:sp>
        <p:nvSpPr>
          <p:cNvPr id="317" name="Google Shape;317;p25"/>
          <p:cNvSpPr txBox="1">
            <a:spLocks noGrp="1"/>
          </p:cNvSpPr>
          <p:nvPr>
            <p:ph type="body" idx="1"/>
          </p:nvPr>
        </p:nvSpPr>
        <p:spPr>
          <a:xfrm>
            <a:off x="304800" y="1345562"/>
            <a:ext cx="8534400" cy="49953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1600"/>
              <a:buFont typeface="Times New Roman"/>
              <a:buChar char="•"/>
            </a:pPr>
            <a:r>
              <a:rPr lang="en-US" sz="1600" b="0"/>
              <a:t>Finite Length scaling gain (Random codes versus LDPC codes). Suboptimal Codes exhibit larger scaling gains than random codes [2])</a:t>
            </a:r>
            <a:endParaRPr sz="1600" b="0"/>
          </a:p>
          <a:p>
            <a:pPr marL="742950" lvl="1" indent="-273050" algn="l" rtl="0">
              <a:lnSpc>
                <a:spcPct val="100000"/>
              </a:lnSpc>
              <a:spcBef>
                <a:spcPts val="0"/>
              </a:spcBef>
              <a:spcAft>
                <a:spcPts val="0"/>
              </a:spcAft>
              <a:buSzPts val="1600"/>
              <a:buChar char="–"/>
            </a:pPr>
            <a:r>
              <a:rPr lang="en-US" sz="1600"/>
              <a:t>Gain ~ 0.5-0.8dB vs RCU bounds (0.2-0.3)dB AWGN. </a:t>
            </a:r>
            <a:endParaRPr sz="1600"/>
          </a:p>
          <a:p>
            <a:pPr marL="742950" lvl="1" indent="-273050" algn="l" rtl="0">
              <a:lnSpc>
                <a:spcPct val="100000"/>
              </a:lnSpc>
              <a:spcBef>
                <a:spcPts val="0"/>
              </a:spcBef>
              <a:spcAft>
                <a:spcPts val="0"/>
              </a:spcAft>
              <a:buSzPts val="1600"/>
              <a:buChar char="–"/>
            </a:pPr>
            <a:r>
              <a:rPr lang="en-US" sz="1600"/>
              <a:t>Higher gain and bigger gap on D-NLOS channels</a:t>
            </a:r>
            <a:endParaRPr sz="1600"/>
          </a:p>
          <a:p>
            <a:pPr marL="1200150" lvl="2" indent="-273050" algn="l" rtl="0">
              <a:lnSpc>
                <a:spcPct val="100000"/>
              </a:lnSpc>
              <a:spcBef>
                <a:spcPts val="0"/>
              </a:spcBef>
              <a:spcAft>
                <a:spcPts val="0"/>
              </a:spcAft>
              <a:buSzPts val="1600"/>
              <a:buChar char="–"/>
            </a:pPr>
            <a:r>
              <a:rPr lang="en-US" sz="1400"/>
              <a:t>Suboptimality of the code</a:t>
            </a:r>
            <a:endParaRPr/>
          </a:p>
          <a:p>
            <a:pPr marL="1200150" lvl="2" indent="-273050" algn="l" rtl="0">
              <a:lnSpc>
                <a:spcPct val="100000"/>
              </a:lnSpc>
              <a:spcBef>
                <a:spcPts val="0"/>
              </a:spcBef>
              <a:spcAft>
                <a:spcPts val="0"/>
              </a:spcAft>
              <a:buSzPts val="1600"/>
              <a:buChar char="–"/>
            </a:pPr>
            <a:r>
              <a:rPr lang="en-US" sz="1400"/>
              <a:t>Frequency diversity (interleaving) </a:t>
            </a:r>
            <a:endParaRPr/>
          </a:p>
          <a:p>
            <a:pPr marL="1200150" lvl="2" indent="-273050" algn="l" rtl="0">
              <a:lnSpc>
                <a:spcPct val="100000"/>
              </a:lnSpc>
              <a:spcBef>
                <a:spcPts val="0"/>
              </a:spcBef>
              <a:spcAft>
                <a:spcPts val="0"/>
              </a:spcAft>
              <a:buSzPts val="1600"/>
              <a:buChar char="–"/>
            </a:pPr>
            <a:r>
              <a:rPr lang="en-US" sz="1400" b="0"/>
              <a:t>Finite blocklength scaling </a:t>
            </a:r>
            <a:endParaRPr sz="1400" b="0"/>
          </a:p>
          <a:p>
            <a:pPr marL="342900" lvl="0" indent="-241300" algn="l" rtl="0">
              <a:lnSpc>
                <a:spcPct val="100000"/>
              </a:lnSpc>
              <a:spcBef>
                <a:spcPts val="0"/>
              </a:spcBef>
              <a:spcAft>
                <a:spcPts val="0"/>
              </a:spcAft>
              <a:buSzPts val="1600"/>
              <a:buNone/>
            </a:pPr>
            <a:endParaRPr sz="16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318" name="Google Shape;318;p25"/>
          <p:cNvSpPr txBox="1">
            <a:spLocks noGrp="1"/>
          </p:cNvSpPr>
          <p:nvPr>
            <p:ph type="ftr" idx="11"/>
          </p:nvPr>
        </p:nvSpPr>
        <p:spPr>
          <a:xfrm>
            <a:off x="6418967" y="6475413"/>
            <a:ext cx="2125027"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19" name="Google Shape;319;p2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pic>
        <p:nvPicPr>
          <p:cNvPr id="320" name="Google Shape;320;p25"/>
          <p:cNvPicPr preferRelativeResize="0"/>
          <p:nvPr/>
        </p:nvPicPr>
        <p:blipFill rotWithShape="1">
          <a:blip r:embed="rId3">
            <a:alphaModFix/>
          </a:blip>
          <a:srcRect/>
          <a:stretch/>
        </p:blipFill>
        <p:spPr>
          <a:xfrm>
            <a:off x="5675375" y="3355587"/>
            <a:ext cx="3163849" cy="3053675"/>
          </a:xfrm>
          <a:prstGeom prst="rect">
            <a:avLst/>
          </a:prstGeom>
          <a:noFill/>
          <a:ln>
            <a:noFill/>
          </a:ln>
        </p:spPr>
      </p:pic>
      <p:pic>
        <p:nvPicPr>
          <p:cNvPr id="321" name="Google Shape;321;p25"/>
          <p:cNvPicPr preferRelativeResize="0"/>
          <p:nvPr/>
        </p:nvPicPr>
        <p:blipFill rotWithShape="1">
          <a:blip r:embed="rId4">
            <a:alphaModFix/>
          </a:blip>
          <a:srcRect/>
          <a:stretch/>
        </p:blipFill>
        <p:spPr>
          <a:xfrm>
            <a:off x="1435675" y="3118648"/>
            <a:ext cx="3437825" cy="3117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R=5/6 </a:t>
            </a:r>
            <a:endParaRPr/>
          </a:p>
        </p:txBody>
      </p:sp>
      <p:sp>
        <p:nvSpPr>
          <p:cNvPr id="331" name="Google Shape;331;p2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32" name="Google Shape;332;p2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33" name="Google Shape;333;p2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sp>
        <p:nvSpPr>
          <p:cNvPr id="334" name="Google Shape;334;p26"/>
          <p:cNvSpPr txBox="1"/>
          <p:nvPr/>
        </p:nvSpPr>
        <p:spPr>
          <a:xfrm>
            <a:off x="40533" y="4219259"/>
            <a:ext cx="9092554" cy="156966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[13,-1,-1,48,-1,80,-1,66,-1,4,74,-1,7,-1,-1,30,76,-1,-1,52,37,-1,-1,60,-1,-1,-1,49,73,-1,31,-1,-1,74,73,-1,-1,23,-1,-1,1,-1,0,-1,-1,-1,-1,-1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-1,13,48,-1,80,-1,66,-1,4,-1,-1,74,-1,7,30,-1,-1,76,52,-1,-1,37,60,-1,-1,-1,49,-1,-1,73,-1,31,74,-1,-1,73,23,-1,-1,-1,-1,1,-1,0,-1,-1,-1,-1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-1,69,-1,63,-1,74,56,-1,64,-1,-1,77,57,-1,-1,65,6,-1,-1,16,-1,51,-1,-1,64,-1,-1,-1,68,-1,-1,9,48,-1,-1,62,54,-1,27,-1,-1,-1,0,-1,0,-1,-1,-1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69,-1,63,-1,74,-1,-1,56,-1,64,77,-1,-1,57,65,-1,-1,6,16,-1,51,-1,-1,-1,-1,64,-1,-1,-1,68,9,-1,-1,48,62,-1,-1,54,-1,27,-1,-1,-1,0,-1,0,-1,-1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51,-1,15,-1,-1,0,-1,80,-1,24,-1,25,-1,42,54,-1,-1,44,71,-1,71,-1,-1,9,67,-1,-1,35,-1,-1,-1,58,-1,-1,-1,29,-1,-1,53,-1,0,-1,-1,-1,0,-1,0,-1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-1,51,-1,15,0,-1,80,-1,24,-1,25,-1,42,-1,-1,54,44,-1,-1,71,-1,71,9,-1,-1,67,35,-1,-1,-1,58,-1,-1,-1,29,-1,-1,-1,-1,53,-1,0,-1,-1,-1,0,-1,0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-1,16,29,-1,36,-1,-1,41,-1,44,56,-1,-1,59,-1,37,-1,50,24,-1,-1,-1,-1,65,4,-1,65,-1,52,-1,-1,-1,4,-1,-1,-1,-1,73,-1,52,1,-1,-1,-1,-1,-1,0,-1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16,-1,-1,29,-1,36,41,-1,44,-1,-1,56,59,-1,37,-1,50,-1,-1,24,-1,-1,65,-1,-1,4,-1,65,-1,52,-1,-1,-1,4,-1,-1,73,-1,52,-1,-1,1,-1,-1,-1,-1,-1,0]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R=3/4 </a:t>
            </a:r>
            <a:endParaRPr/>
          </a:p>
        </p:txBody>
      </p:sp>
      <p:sp>
        <p:nvSpPr>
          <p:cNvPr id="344" name="Google Shape;344;p27"/>
          <p:cNvSpPr txBox="1">
            <a:spLocks noGrp="1"/>
          </p:cNvSpPr>
          <p:nvPr>
            <p:ph type="body" idx="1"/>
          </p:nvPr>
        </p:nvSpPr>
        <p:spPr>
          <a:xfrm>
            <a:off x="124500" y="934200"/>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45" name="Google Shape;345;p2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46" name="Google Shape;346;p2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347" name="Google Shape;347;p27"/>
          <p:cNvSpPr txBox="1"/>
          <p:nvPr/>
        </p:nvSpPr>
        <p:spPr>
          <a:xfrm>
            <a:off x="77402" y="3848107"/>
            <a:ext cx="8975534" cy="2308324"/>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[48,-1,-1,29,28,-1,39,-1,9,-1,61,-1,-1,-1,-1,-1,-1,-1,63,-1,45,-1,-1,80,-1,-1,-1,-1,-1,-1,37,-1,-1,32,-1,22,1,-1,0,-1,-1,-1,-1,-1,-1,-1,-1,-1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-1,48,29,-1,-1,28,-1,39,-1,9,-1,61,-1,-1,-1,-1,-1,-1,-1,63,-1,45,80,-1,-1,-1,-1,-1,-1,-1,-1,37,32,-1,22,-1,-1,1,-1,0,-1,-1,-1,-1,-1,-1,-1,-1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4,-1,49,-1,-1,42,-1,48,11,-1,-1,30,-1,-1,-1,-1,-1,-1,49,-1,-1,17,41,-1,37,-1,-1,15,-1,-1,54,-1,-1,-1,-1,-1,-1,-1,0,-1,0,-1,-1,-1,-1,-1,-1,-1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-1,4,-1,49,42,-1,48,-1,-1,11,30,-1,-1,-1,-1,-1,-1,-1,-1,49,17,-1,-1,41,-1,37,15,-1,-1,-1,-1,54,-1,-1,-1,-1,-1,-1,-1,0,-1,0,-1,-1,-1,-1,-1,-1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-1,35,-1,76,78,-1,51,-1,37,-1,35,-1,21,-1,-1,-1,-1,17,64,-1,-1,-1,-1,-1,-1,-1,59,-1,7,-1,-1,-1,-1,-1,-1,32,-1,-1,-1,-1,0,-1,0,-1,-1,-1,-1,-1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35,-1,76,-1,-1,78,-1,51,-1,37,-1,35,-1,21,-1,-1,17,-1,-1,64,-1,-1,-1,-1,-1,-1,-1,59,-1,7,-1,-1,-1,-1,32,-1,-1,-1,-1,-1,-1,0,-1,0,-1,-1,-1,-1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9,-1,-1,65,44,-1,9,-1,-1,54,-1,56,73,-1,-1,34,42,-1,-1,-1,-1,-1,-1,-1,-1,35,-1,-1,-1,-1,-1,-1,46,-1,-1,39,0,-1,-1,-1,-1,-1,0,-1,0,-1,-1,-1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-1,9,65,-1,-1,44,-1,9,54,-1,56,-1,-1,73,34,-1,-1,42,-1,-1,-1,-1,-1,-1,35,-1,-1,-1,-1,-1,-1,-1,-1,46,39,-1,-1,0,-1,-1,-1,-1,-1,0,-1,0,-1,-1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-1,3,62,-1,-1,7,-1,80,-1,68,-1,26,-1,-1,-1,80,55,-1,-1,-1,36,-1,-1,-1,-1,26,-1,-1,9,-1,-1,-1,-1,72,-1,-1,-1,-1,-1,-1,-1,-1,-1,-1,0,-1,0,-1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3,-1,-1,62,7,-1,80,-1,68,-1,26,-1,-1,-1,80,-1,-1,55,-1,-1,-1,36,-1,-1,26,-1,-1,-1,-1,9,-1,-1,72,-1,-1,-1,-1,-1,-1,-1,-1,-1,-1,-1,-1,0,-1,0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-1,26,-1,75,33,-1,21,-1,69,-1,59,-1,3,-1,-1,38,-1,-1,-1,-1,-1,-1,35,-1,-1,-1,-1,62,36,-1,-1,26,-1,-1,-1,-1,1,-1,-1,-1,-1,-1,-1,-1,-1,-1,0,-1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26,-1,75,-1,-1,33,-1,21,-1,69,-1,59,-1,3,38,-1,-1,-1,-1,-1,-1,-1,-1,35,-1,-1,62,-1,-1,36,26,-1,-1,-1,-1,-1,-1,1,-1,-1,-1,-1,-1,-1,-1,-1,-1,0]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8"/>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R=2/3 </a:t>
            </a:r>
            <a:endParaRPr/>
          </a:p>
        </p:txBody>
      </p:sp>
      <p:sp>
        <p:nvSpPr>
          <p:cNvPr id="357" name="Google Shape;357;p28"/>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58" name="Google Shape;358;p28"/>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359" name="Google Shape;359;p28"/>
          <p:cNvSpPr txBox="1"/>
          <p:nvPr/>
        </p:nvSpPr>
        <p:spPr>
          <a:xfrm>
            <a:off x="58966" y="4389120"/>
            <a:ext cx="184731" cy="307777"/>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8"/>
          <p:cNvSpPr txBox="1"/>
          <p:nvPr/>
        </p:nvSpPr>
        <p:spPr>
          <a:xfrm>
            <a:off x="128698" y="2157108"/>
            <a:ext cx="8959504" cy="3046988"/>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[61,-1,75,-1,4,-1,63,-1,-1,56,-1,-1,-1,-1,-1,-1,-1,-1,-1,-1,-1,-1,8,-1,-1,-1,-1,2,-1,17,25,-1,1,-1,0,-1,-1,-1,-1,-1,-1,-1,-1,-1,-1,-1,-1,-1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-1,61,-1,75,-1,4,-1,63,56,-1,-1,-1,-1,-1,-1,-1,-1,-1,-1,-1,-1,-1,-1,8,-1,-1,2,-1,17,-1,-1,25,-1,1,-1,0,-1,-1,-1,-1,-1,-1,-1,-1,-1,-1,-1,-1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-1,56,-1,74,77,-1,20,-1,-1,-1,-1,-1,-1,-1,64,-1,24,-1,-1,4,-1,67,-1,-1,-1,7,-1,-1,-1,-1,-1,-1,-1,-1,0,-1,0,-1,-1,-1,-1,-1,-1,-1,-1,-1,-1,-1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56,-1,74,-1,-1,77,-1,20,-1,-1,-1,-1,-1,-1,-1,64,-1,24,4,-1,67,-1,-1,-1,7,-1,-1,-1,-1,-1,-1,-1,-1,-1,-1,0,-1,0,-1,-1,-1,-1,-1,-1,-1,-1,-1,-1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28,-1,21,-1,68,-1,-1,10,7,-1,14,-1,65,-1,-1,-1,-1,-1,-1,-1,23,-1,-1,-1,-1,-1,-1,-1,-1,75,-1,-1,-1,-1,-1,-1,0,-1,0,-1,-1,-1,-1,-1,-1,-1,-1,-1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-1,28,-1,21,-1,68,10,-1,-1,7,-1,14,-1,65,-1,-1,-1,-1,-1,-1,-1,23,-1,-1,-1,-1,-1,-1,75,-1,-1,-1,-1,-1,-1,-1,-1,0,-1,0,-1,-1,-1,-1,-1,-1,-1,-1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-1,48,38,-1,43,-1,78,-1,76,-1,-1,-1,-1,-1,-1,-1,-1,-1,5,-1,36,-1,-1,-1,15,-1,72,-1,-1,-1,-1,-1,-1,-1,-1,-1,-1,-1,0,-1,0,-1,-1,-1,-1,-1,-1,-1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48,-1,-1,38,-1,43,-1,78,-1,76,-1,-1,-1,-1,-1,-1,-1,-1,-1,5,-1,36,-1,-1,-1,15,-1,72,-1,-1,-1,-1,-1,-1,-1,-1,-1,-1,-1,0,-1,0,-1,-1,-1,-1,-1,-1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40,-1,2,-1,-1,53,-1,25,-1,-1,-1,52,62,-1,-1,-1,20,-1,-1,-1,-1,-1,-1,44,-1,-1,-1,-1,-1,-1,-1,-1,0,-1,-1,-1,-1,-1,-1,-1,0,-1,0,-1,-1,-1,-1,-1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-1,40,-1,2,53,-1,25,-1,-1,-1,52,-1,-1,62,-1,-1,-1,20,-1,-1,-1,-1,44,-1,-1,-1,-1,-1,-1,-1,-1,-1,-1,0,-1,-1,-1,-1,-1,-1,-1,0,-1,0,-1,-1,-1,-1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69,-1,-1,23,64,-1,10,-1,22,-1,-1,-1,21,-1,-1,-1,-1,-1,-1,-1,-1,-1,-1,-1,-1,68,-1,23,-1,29,-1,-1,-1,-1,-1,-1,-1,-1,-1,-1,-1,-1,0,-1,0,-1,-1,-1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-1,69,23,-1,-1,64,-1,10,-1,22,-1,-1,-1,21,-1,-1,-1,-1,-1,-1,-1,-1,-1,-1,68,-1,23,-1,29,-1,-1,-1,-1,-1,-1,-1,-1,-1,-1,-1,-1,-1,-1,0,-1,0,-1,-1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12,-1,-1,0,-1,68,-1,20,55,-1,61,-1,-1,-1,40,-1,-1,-1,-1,-1,-1,-1,-1,52,-1,-1,-1,-1,-1,-1,44,-1,-1,-1,-1,-1,-1,-1,-1,-1,-1,-1,-1,-1,0,-1,0,-1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-1,12,0,-1,68,-1,20,-1,-1,55,-1,61,-1,-1,-1,40,-1,-1,-1,-1,-1,-1,52,-1,-1,-1,-1,-1,-1,-1,-1,44,-1,-1,-1,-1,-1,-1,-1,-1,-1,-1,-1,-1,-1,0,-1,0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-1,58,-1,8,-1,34,-1,64,-1,78,-1,-1,-1,-1,11,-1,-1,78,24,-1,-1,-1,-1,-1,-1,-1,-1,-1,-1,-1,-1,58,1,-1,-1,-1,-1,-1,-1,-1,-1,-1,-1,-1,-1,-1,0,-1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58,-1,8,-1,34,-1,64,-1,78,-1,-1,-1,-1,-1,-1,11,78,-1,-1,24,-1,-1,-1,-1,-1,-1,-1,-1,-1,-1,58,-1,-1,1,-1,-1,-1,-1,-1,-1,-1,-1,-1,-1,-1,-1,-1,0]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9"/>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R=1/2 </a:t>
            </a:r>
            <a:endParaRPr/>
          </a:p>
        </p:txBody>
      </p:sp>
      <p:sp>
        <p:nvSpPr>
          <p:cNvPr id="370" name="Google Shape;370;p29"/>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71" name="Google Shape;371;p29"/>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24</a:t>
            </a:fld>
            <a:endParaRPr/>
          </a:p>
        </p:txBody>
      </p:sp>
      <p:sp>
        <p:nvSpPr>
          <p:cNvPr id="372" name="Google Shape;372;p29"/>
          <p:cNvSpPr txBox="1"/>
          <p:nvPr/>
        </p:nvSpPr>
        <p:spPr>
          <a:xfrm>
            <a:off x="58966" y="4389120"/>
            <a:ext cx="184731" cy="307777"/>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9"/>
          <p:cNvSpPr txBox="1"/>
          <p:nvPr/>
        </p:nvSpPr>
        <p:spPr>
          <a:xfrm>
            <a:off x="58966" y="1688038"/>
            <a:ext cx="9026068" cy="4524275"/>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[-1,57,-1,-1,-1,-1,-1,-1,-1,50,-1,-1,11,-1,-1,-1,50,-1,-1,-1,-1,79,-1,-1,1,-1,0,-1,-1,-1,-1,-1,-1,-1,-1,-1,-1,-1,-1,-1,-1,-1,-1,-1,-1,-1,-1,-1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57,-1,-1,-1,-1,-1,-1,-1,50,-1,-1,-1,-1,11,-1,-1,-1,50,-1,-1,79,-1,-1,-1,-1,1,-1,0,-1,-1,-1,-1,-1,-1,-1,-1,-1,-1,-1,-1,-1,-1,-1,-1,-1,-1,-1,-1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-1,3,-1,-1,-1,28,-1,-1,-1,0,-1,-1,-1,-1,-1,-1,55,-1,-1,7,-1,-1,-1,-1,-1,-1,0,-1,0,-1,-1,-1,-1,-1,-1,-1,-1,-1,-1,-1,-1,-1,-1,-1,-1,-1,-1,-1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3,-1,-1,-1,28,-1,-1,-1,0,-1,-1,-1,-1,-1,-1,-1,-1,55,7,-1,-1,-1,-1,-1,-1,-1,-1,0,-1,0,-1,-1,-1,-1,-1,-1,-1,-1,-1,-1,-1,-1,-1,-1,-1,-1,-1,-1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30,-1,-1,-1,-1,-1,-1,-1,-1,24,37,-1,-1,-1,-1,-1,56,-1,-1,14,-1,-1,-1,-1,-1,-1,-1,-1,0,-1,0,-1,-1,-1,-1,-1,-1,-1,-1,-1,-1,-1,-1,-1,-1,-1,-1,-1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-1,30,-1,-1,-1,-1,-1,-1,24,-1,-1,37,-1,-1,-1,-1,-1,56,14,-1,-1,-1,-1,-1,-1,-1,-1,-1,-1,0,-1,0,-1,-1,-1,-1,-1,-1,-1,-1,-1,-1,-1,-1,-1,-1,-1,-1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62,-1,53,-1,-1,-1,-1,-1,-1,53,-1,-1,-1,-1,3,-1,35,-1,-1,-1,-1,-1,-1,-1,-1,-1,-1,-1,-1,-1,0,-1,0,-1,-1,-1,-1,-1,-1,-1,-1,-1,-1,-1,-1,-1,-1,-1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-1,62,-1,53,-1,-1,-1,-1,53,-1,-1,-1,-1,-1,-1,3,-1,35,-1,-1,-1,-1,-1,-1,-1,-1,-1,-1,-1,-1,-1,0,-1,0,-1,-1,-1,-1,-1,-1,-1,-1,-1,-1,-1,-1,-1,-1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-1,40,-1,-1,-1,-1,20,-1,66,-1,-1,-1,-1,-1,-1,22,-1,28,-1,-1,-1,-1,-1,-1,-1,-1,-1,-1,-1,-1,-1,-1,0,-1,0,-1,-1,-1,-1,-1,-1,-1,-1,-1,-1,-1,-1,-1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40,-1,-1,-1,-1,-1,-1,20,-1,66,-1,-1,-1,-1,22,-1,28,-1,-1,-1,-1,-1,-1,-1,-1,-1,-1,-1,-1,-1,-1,-1,-1,0,-1,0,-1,-1,-1,-1,-1,-1,-1,-1,-1,-1,-1,-1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0,-1,-1,-1,-1,-1,-1,-1,8,-1,-1,-1,42,-1,-1,-1,-1,50,-1,-1,-1,-1,8,-1,-1,-1,-1,-1,-1,-1,-1,-1,-1,-1,0,-1,0,-1,-1,-1,-1,-1,-1,-1,-1,-1,-1,-1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-1,0,-1,-1,-1,-1,-1,-1,-1,8,-1,-1,-1,42,-1,-1,50,-1,-1,-1,-1,-1,-1,8,-1,-1,-1,-1,-1,-1,-1,-1,-1,-1,-1,0,-1,0,-1,-1,-1,-1,-1,-1,-1,-1,-1,-1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69,-1,79,-1,79,-1,-1,-1,-1,-1,-1,-1,-1,56,-1,-1,52,-1,-1,-1,-1,-1,-1,-1,0,-1,-1,-1,-1,-1,-1,-1,-1,-1,-1,-1,0,-1,0,-1,-1,-1,-1,-1,-1,-1,-1,-1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-1,69,-1,79,-1,79,-1,-1,-1,-1,-1,-1,56,-1,-1,-1,-1,52,-1,-1,-1,-1,-1,-1,-1,0,-1,-1,-1,-1,-1,-1,-1,-1,-1,-1,-1,0,-1,0,-1,-1,-1,-1,-1,-1,-1,-1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65,-1,-1,-1,-1,-1,-1,-1,38,-1,57,-1,-1,-1,-1,-1,72,-1,-1,-1,27,-1,-1,-1,-1,-1,-1,-1,-1,-1,-1,-1,-1,-1,-1,-1,-1,-1,0,-1,0,-1,-1,-1,-1,-1,-1,-1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-1,65,-1,-1,-1,-1,-1,-1,-1,38,-1,57,-1,-1,-1,-1,-1,72,-1,-1,-1,27,-1,-1,-1,-1,-1,-1,-1,-1,-1,-1,-1,-1,-1,-1,-1,-1,-1,0,-1,0,-1,-1,-1,-1,-1,-1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-1,64,-1,-1,-1,-1,-1,-1,14,-1,52,-1,-1,-1,-1,-1,-1,30,-1,-1,-1,-1,-1,32,-1,-1,-1,-1,-1,-1,-1,-1,-1,-1,-1,-1,-1,-1,-1,-1,0,-1,0,-1,-1,-1,-1,-1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64,-1,-1,-1,-1,-1,-1,-1,-1,14,-1,52,-1,-1,-1,-1,30,-1,-1,-1,-1,-1,32,-1,-1,-1,-1,-1,-1,-1,-1,-1,-1,-1,-1,-1,-1,-1,-1,-1,-1,0,-1,0,-1,-1,-1,-1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-1,-1,-1,45,-1,-1,-1,70,0,-1,-1,-1,-1,-1,-1,-1,77,-1,9,-1,-1,-1,-1,-1,-1,-1,-1,-1,-1,-1,-1,-1,-1,-1,-1,-1,-1,-1,-1,-1,-1,-1,0,-1,0,-1,-1,-1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-1,-1,45,-1,-1,-1,70,-1,-1,0,-1,-1,-1,-1,-1,-1,-1,77,-1,9,-1,-1,-1,-1,-1,-1,-1,-1,-1,-1,-1,-1,-1,-1,-1,-1,-1,-1,-1,-1,-1,-1,-1,0,-1,0,-1,-1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2,-1,56,-1,-1,-1,-1,57,35,-1,-1,-1,-1,-1,-1,-1,-1,-1,-1,-1,12,-1,-1,-1,-1,-1,-1,-1,-1,-1,-1,-1,-1,-1,-1,-1,-1,-1,-1,-1,-1,-1,-1,-1,0,-1,0,-1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-1,2,-1,56,-1,-1,57,-1,-1,35,-1,-1,-1,-1,-1,-1,-1,-1,-1,-1,-1,12,-1,-1,-1,-1,-1,-1,-1,-1,-1,-1,-1,-1,-1,-1,-1,-1,-1,-1,-1,-1,-1,-1,-1,0,-1,0</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-1,24,-1,-1,-1,61,-1,-1,-1,60,-1,-1,-1,-1,-1,27,51,-1,-1,-1,-1,-1,16,-1,1,-1,-1,-1,-1,-1,-1,-1,-1,-1,-1,-1,-1,-1,-1,-1,-1,-1,-1,-1,-1,-1,0,-1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24,-1,-1,-1,61,-1,-1,-1,60,-1,-1,-1,-1,-1,27,-1,-1,51,-1,-1,-1,-1,-1,16,-1,1,-1,-1,-1,-1,-1,-1,-1,-1,-1,-1,-1,-1,-1,-1,-1,-1,-1,-1,-1,-1,-1,0]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MCS 10-13 </a:t>
            </a:r>
            <a:endParaRPr/>
          </a:p>
        </p:txBody>
      </p:sp>
      <p:sp>
        <p:nvSpPr>
          <p:cNvPr id="383" name="Google Shape;383;p35"/>
          <p:cNvSpPr txBox="1">
            <a:spLocks noGrp="1"/>
          </p:cNvSpPr>
          <p:nvPr>
            <p:ph type="body" idx="1"/>
          </p:nvPr>
        </p:nvSpPr>
        <p:spPr>
          <a:xfrm>
            <a:off x="206550" y="1147611"/>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384" name="Google Shape;384;p35"/>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85" name="Google Shape;385;p3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25</a:t>
            </a:fld>
            <a:endParaRPr/>
          </a:p>
        </p:txBody>
      </p:sp>
      <p:pic>
        <p:nvPicPr>
          <p:cNvPr id="386" name="Google Shape;386;p35" descr="A graph of different colored lines&#10;&#10;Description automatically generated"/>
          <p:cNvPicPr preferRelativeResize="0"/>
          <p:nvPr/>
        </p:nvPicPr>
        <p:blipFill rotWithShape="1">
          <a:blip r:embed="rId3">
            <a:alphaModFix/>
          </a:blip>
          <a:srcRect/>
          <a:stretch/>
        </p:blipFill>
        <p:spPr>
          <a:xfrm>
            <a:off x="2078450" y="2041175"/>
            <a:ext cx="6565900" cy="4330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4096-QAM</a:t>
            </a:r>
            <a:endParaRPr/>
          </a:p>
        </p:txBody>
      </p:sp>
      <p:sp>
        <p:nvSpPr>
          <p:cNvPr id="396" name="Google Shape;396;p3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a:t>
            </a:r>
            <a:r>
              <a:rPr lang="en-US" sz="1800" b="0">
                <a:latin typeface="Times New Roman"/>
                <a:ea typeface="Times New Roman"/>
                <a:cs typeface="Times New Roman"/>
                <a:sym typeface="Times New Roman"/>
              </a:rPr>
              <a:t>pical and Minimal)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Typical: Phase Noise, IQ imbalance, CFO, DC offset</a:t>
            </a:r>
            <a:endParaRPr/>
          </a:p>
          <a:p>
            <a:pPr marL="800100" lvl="1" indent="-342900" algn="just" rtl="0">
              <a:lnSpc>
                <a:spcPct val="100000"/>
              </a:lnSpc>
              <a:spcBef>
                <a:spcPts val="0"/>
              </a:spcBef>
              <a:spcAft>
                <a:spcPts val="0"/>
              </a:spcAft>
              <a:buSzPts val="1600"/>
              <a:buFont typeface="Times New Roman"/>
              <a:buChar char="•"/>
            </a:pPr>
            <a:r>
              <a:rPr lang="en-US" sz="1800">
                <a:latin typeface="Times New Roman"/>
                <a:ea typeface="Times New Roman"/>
                <a:cs typeface="Times New Roman"/>
                <a:sym typeface="Times New Roman"/>
              </a:rPr>
              <a:t>Minimal: Very low noise Phase Noise profile (dominant noise)</a:t>
            </a: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397" name="Google Shape;397;p3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98" name="Google Shape;398;p3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26</a:t>
            </a:fld>
            <a:endParaRPr/>
          </a:p>
        </p:txBody>
      </p:sp>
      <p:pic>
        <p:nvPicPr>
          <p:cNvPr id="399" name="Google Shape;399;p36" descr="A graph of different colored lines&#10;&#10;Description automatically generated"/>
          <p:cNvPicPr preferRelativeResize="0"/>
          <p:nvPr/>
        </p:nvPicPr>
        <p:blipFill rotWithShape="1">
          <a:blip r:embed="rId3">
            <a:alphaModFix/>
          </a:blip>
          <a:srcRect/>
          <a:stretch/>
        </p:blipFill>
        <p:spPr>
          <a:xfrm>
            <a:off x="1809905" y="2281909"/>
            <a:ext cx="6140915" cy="419350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320MHz MIMO 2x2 D-LOS: MCS 10-13 </a:t>
            </a:r>
            <a:endParaRPr/>
          </a:p>
        </p:txBody>
      </p:sp>
      <p:sp>
        <p:nvSpPr>
          <p:cNvPr id="409" name="Google Shape;409;p37"/>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PLL 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b="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10" name="Google Shape;410;p3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11" name="Google Shape;411;p3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27</a:t>
            </a:fld>
            <a:endParaRPr/>
          </a:p>
        </p:txBody>
      </p:sp>
      <p:pic>
        <p:nvPicPr>
          <p:cNvPr id="412" name="Google Shape;412;p37" descr="A graph of different colored lines&#10;&#10;Description automatically generated"/>
          <p:cNvPicPr preferRelativeResize="0"/>
          <p:nvPr/>
        </p:nvPicPr>
        <p:blipFill rotWithShape="1">
          <a:blip r:embed="rId3">
            <a:alphaModFix/>
          </a:blip>
          <a:srcRect/>
          <a:stretch/>
        </p:blipFill>
        <p:spPr>
          <a:xfrm>
            <a:off x="2066994" y="2208213"/>
            <a:ext cx="6477000" cy="4267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8"/>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4x4 D-</a:t>
            </a:r>
            <a:r>
              <a:rPr lang="en-US" sz="2800">
                <a:solidFill>
                  <a:srgbClr val="FF0000"/>
                </a:solidFill>
              </a:rPr>
              <a:t>NLOS</a:t>
            </a:r>
            <a:endParaRPr>
              <a:solidFill>
                <a:srgbClr val="FF0000"/>
              </a:solidFill>
            </a:endParaRPr>
          </a:p>
        </p:txBody>
      </p:sp>
      <p:sp>
        <p:nvSpPr>
          <p:cNvPr id="422" name="Google Shape;422;p38"/>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Long Packets Length (10+ symbols)</a:t>
            </a:r>
            <a:endParaRPr/>
          </a:p>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(Aggressive)</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NL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23" name="Google Shape;423;p38"/>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24" name="Google Shape;424;p38"/>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28</a:t>
            </a:fld>
            <a:endParaRPr/>
          </a:p>
        </p:txBody>
      </p:sp>
      <p:pic>
        <p:nvPicPr>
          <p:cNvPr id="425" name="Google Shape;425;p38" descr="A table of numbers with numbers&#10;&#10;Description automatically generated"/>
          <p:cNvPicPr preferRelativeResize="0"/>
          <p:nvPr/>
        </p:nvPicPr>
        <p:blipFill rotWithShape="1">
          <a:blip r:embed="rId3">
            <a:alphaModFix/>
          </a:blip>
          <a:srcRect/>
          <a:stretch/>
        </p:blipFill>
        <p:spPr>
          <a:xfrm>
            <a:off x="5992837" y="1061681"/>
            <a:ext cx="3151163" cy="53175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5800" y="334925"/>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Why a 2x longer LDPC code?</a:t>
            </a:r>
            <a:endParaRPr/>
          </a:p>
        </p:txBody>
      </p:sp>
      <p:sp>
        <p:nvSpPr>
          <p:cNvPr id="109" name="Google Shape;109;p4"/>
          <p:cNvSpPr txBox="1">
            <a:spLocks noGrp="1"/>
          </p:cNvSpPr>
          <p:nvPr>
            <p:ph type="body" idx="1"/>
          </p:nvPr>
        </p:nvSpPr>
        <p:spPr>
          <a:xfrm>
            <a:off x="685800" y="1157601"/>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LDPC codes has been the backbone error correction coding scheme for WiFi for over 15 years</a:t>
            </a:r>
            <a:endParaRPr/>
          </a:p>
          <a:p>
            <a:pPr marL="914400" lvl="1" indent="-342900" algn="l" rtl="0">
              <a:lnSpc>
                <a:spcPct val="100000"/>
              </a:lnSpc>
              <a:spcBef>
                <a:spcPts val="360"/>
              </a:spcBef>
              <a:spcAft>
                <a:spcPts val="0"/>
              </a:spcAft>
              <a:buSzPts val="1800"/>
              <a:buChar char="–"/>
            </a:pPr>
            <a:r>
              <a:rPr lang="en-US" sz="1800"/>
              <a:t>Longest LDPC code specified so far has block length=1944 bits</a:t>
            </a:r>
            <a:endParaRPr/>
          </a:p>
          <a:p>
            <a:pPr marL="914400" lvl="1" indent="-342900" algn="l" rtl="0">
              <a:lnSpc>
                <a:spcPct val="100000"/>
              </a:lnSpc>
              <a:spcBef>
                <a:spcPts val="360"/>
              </a:spcBef>
              <a:spcAft>
                <a:spcPts val="0"/>
              </a:spcAft>
              <a:buSzPts val="1800"/>
              <a:buChar char="–"/>
            </a:pPr>
            <a:r>
              <a:rPr lang="en-US" sz="1800"/>
              <a:t>Performance wise, about 2.7dB away from the optimum random codes (e.g., BICM-AWGN-QAM R=5/6 limits).</a:t>
            </a:r>
            <a:endParaRPr/>
          </a:p>
          <a:p>
            <a:pPr marL="914400" lvl="1" indent="-342900" algn="l" rtl="0">
              <a:lnSpc>
                <a:spcPct val="100000"/>
              </a:lnSpc>
              <a:spcBef>
                <a:spcPts val="360"/>
              </a:spcBef>
              <a:spcAft>
                <a:spcPts val="0"/>
              </a:spcAft>
              <a:buSzPts val="1800"/>
              <a:buChar char="–"/>
            </a:pPr>
            <a:r>
              <a:rPr lang="en-US" sz="1800" b="0" i="0" u="none" strike="noStrike">
                <a:solidFill>
                  <a:srgbClr val="222222"/>
                </a:solidFill>
                <a:highlight>
                  <a:srgbClr val="FFFFFF"/>
                </a:highlight>
                <a:latin typeface="Times New Roman"/>
                <a:ea typeface="Times New Roman"/>
                <a:cs typeface="Times New Roman"/>
                <a:sym typeface="Times New Roman"/>
              </a:rPr>
              <a:t>Since the TGn amendments, data rates have surged significantly due to expansions in MIMO dimensions, modulation size (from 64QAM to 4096QAM), and bandwidth (from 40MHz to 320MHz), along with higher </a:t>
            </a:r>
            <a:r>
              <a:rPr lang="en-US" sz="1800">
                <a:solidFill>
                  <a:srgbClr val="222222"/>
                </a:solidFill>
                <a:highlight>
                  <a:srgbClr val="FFFFFF"/>
                </a:highlight>
              </a:rPr>
              <a:t>aggregations,</a:t>
            </a:r>
            <a:r>
              <a:rPr lang="en-US" sz="1800" b="0" i="0" u="none" strike="noStrike">
                <a:solidFill>
                  <a:srgbClr val="222222"/>
                </a:solidFill>
                <a:highlight>
                  <a:srgbClr val="FFFFFF"/>
                </a:highlight>
                <a:latin typeface="Times New Roman"/>
                <a:ea typeface="Times New Roman"/>
                <a:cs typeface="Times New Roman"/>
                <a:sym typeface="Times New Roman"/>
              </a:rPr>
              <a:t> all requiring enhanced coding performance.</a:t>
            </a:r>
            <a:endParaRPr sz="1800">
              <a:latin typeface="Times New Roman"/>
              <a:ea typeface="Times New Roman"/>
              <a:cs typeface="Times New Roman"/>
              <a:sym typeface="Times New Roman"/>
            </a:endParaRPr>
          </a:p>
          <a:p>
            <a:pPr marL="457200" lvl="0" indent="-342900" algn="l" rtl="0">
              <a:lnSpc>
                <a:spcPct val="100000"/>
              </a:lnSpc>
              <a:spcBef>
                <a:spcPts val="360"/>
              </a:spcBef>
              <a:spcAft>
                <a:spcPts val="0"/>
              </a:spcAft>
              <a:buClr>
                <a:schemeClr val="dk1"/>
              </a:buClr>
              <a:buSzPts val="1800"/>
              <a:buChar char="•"/>
            </a:pPr>
            <a:r>
              <a:rPr lang="en-US" sz="2000"/>
              <a:t>Pitch for longer block-length codes</a:t>
            </a:r>
            <a:endParaRPr/>
          </a:p>
          <a:p>
            <a:pPr marL="914400" lvl="1" indent="-342900" algn="l" rtl="0">
              <a:lnSpc>
                <a:spcPct val="100000"/>
              </a:lnSpc>
              <a:spcBef>
                <a:spcPts val="360"/>
              </a:spcBef>
              <a:spcAft>
                <a:spcPts val="0"/>
              </a:spcAft>
              <a:buSzPts val="1800"/>
              <a:buChar char="–"/>
            </a:pPr>
            <a:r>
              <a:rPr lang="en-US" sz="1800"/>
              <a:t>Long block length random codes lead to enhanced coding gains, in accordance with the finite-length scaling laws [1,2]</a:t>
            </a:r>
            <a:endParaRPr/>
          </a:p>
          <a:p>
            <a:pPr marL="914400" lvl="1" indent="-342900" algn="l" rtl="0">
              <a:lnSpc>
                <a:spcPct val="100000"/>
              </a:lnSpc>
              <a:spcBef>
                <a:spcPts val="360"/>
              </a:spcBef>
              <a:spcAft>
                <a:spcPts val="0"/>
              </a:spcAft>
              <a:buSzPts val="1800"/>
              <a:buChar char="–"/>
            </a:pPr>
            <a:r>
              <a:rPr lang="en-US" sz="1800"/>
              <a:t>Deterministic codes, which are suboptimal, exhibit scaling gains that are significantly larger than those of optimal random codes, (In AWGN a doubling effect is known to be true [1], see figure 12 in [1]).</a:t>
            </a:r>
            <a:endParaRPr/>
          </a:p>
          <a:p>
            <a:pPr marL="457200" lvl="0" indent="-342900" algn="l" rtl="0">
              <a:lnSpc>
                <a:spcPct val="100000"/>
              </a:lnSpc>
              <a:spcBef>
                <a:spcPts val="360"/>
              </a:spcBef>
              <a:spcAft>
                <a:spcPts val="0"/>
              </a:spcAft>
              <a:buClr>
                <a:schemeClr val="dk1"/>
              </a:buClr>
              <a:buSzPts val="1800"/>
              <a:buChar char="•"/>
            </a:pPr>
            <a:r>
              <a:rPr lang="en-US" sz="2000"/>
              <a:t>The performance vs complexity trade off suggests that block-length of 2x1944 bits is a sweet spot</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0" name="Google Shape;110;p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11" name="Google Shape;111;p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Proposal for 2x longer codes: Birds eye view</a:t>
            </a:r>
            <a:endParaRPr/>
          </a:p>
        </p:txBody>
      </p:sp>
      <p:sp>
        <p:nvSpPr>
          <p:cNvPr id="117" name="Google Shape;117;p5"/>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Maintain the base structure of the 802.11be code, quasi-cyclic-LDPC (QC-LDPC) specifically, unchanged</a:t>
            </a:r>
            <a:endParaRPr/>
          </a:p>
          <a:p>
            <a:pPr marL="914400" lvl="1" indent="-342900" algn="l" rtl="0">
              <a:lnSpc>
                <a:spcPct val="100000"/>
              </a:lnSpc>
              <a:spcBef>
                <a:spcPts val="360"/>
              </a:spcBef>
              <a:spcAft>
                <a:spcPts val="0"/>
              </a:spcAft>
              <a:buSzPts val="1800"/>
              <a:buChar char="–"/>
            </a:pPr>
            <a:r>
              <a:rPr lang="en-US" sz="1800"/>
              <a:t>Facilitate the reutilization of existing hardware blocks in implementations </a:t>
            </a:r>
            <a:endParaRPr/>
          </a:p>
          <a:p>
            <a:pPr marL="914400" lvl="1" indent="-342900" algn="l" rtl="0">
              <a:lnSpc>
                <a:spcPct val="100000"/>
              </a:lnSpc>
              <a:spcBef>
                <a:spcPts val="360"/>
              </a:spcBef>
              <a:spcAft>
                <a:spcPts val="0"/>
              </a:spcAft>
              <a:buSzPts val="1800"/>
              <a:buChar char="–"/>
            </a:pPr>
            <a:r>
              <a:rPr lang="en-US" sz="1800"/>
              <a:t>Empower parallel encoding and decoding functionalities</a:t>
            </a:r>
            <a:endParaRPr/>
          </a:p>
          <a:p>
            <a:pPr marL="457200" lvl="0" indent="-342900" algn="l" rtl="0">
              <a:lnSpc>
                <a:spcPct val="100000"/>
              </a:lnSpc>
              <a:spcBef>
                <a:spcPts val="360"/>
              </a:spcBef>
              <a:spcAft>
                <a:spcPts val="0"/>
              </a:spcAft>
              <a:buClr>
                <a:schemeClr val="dk1"/>
              </a:buClr>
              <a:buSzPts val="1800"/>
              <a:buChar char="•"/>
            </a:pPr>
            <a:r>
              <a:rPr lang="en-US" sz="2000"/>
              <a:t>Demonstrable gains across the board (channels, PHY bandwidth, MIMO, MCS, Transmit Beamforming)</a:t>
            </a:r>
            <a:endParaRPr/>
          </a:p>
          <a:p>
            <a:pPr marL="914400" lvl="1" indent="-342900" algn="l" rtl="0">
              <a:lnSpc>
                <a:spcPct val="100000"/>
              </a:lnSpc>
              <a:spcBef>
                <a:spcPts val="360"/>
              </a:spcBef>
              <a:spcAft>
                <a:spcPts val="0"/>
              </a:spcAft>
              <a:buSzPts val="1800"/>
              <a:buChar char="–"/>
            </a:pPr>
            <a:r>
              <a:rPr lang="en-US" sz="1800"/>
              <a:t>Provides 0.5-1.0dB gains over the present 802.11 LDPC codes, depending on the channel conditions </a:t>
            </a:r>
            <a:endParaRPr/>
          </a:p>
          <a:p>
            <a:pPr marL="914400" lvl="1" indent="-342900" algn="l" rtl="0">
              <a:lnSpc>
                <a:spcPct val="100000"/>
              </a:lnSpc>
              <a:spcBef>
                <a:spcPts val="360"/>
              </a:spcBef>
              <a:spcAft>
                <a:spcPts val="0"/>
              </a:spcAft>
              <a:buSzPts val="1800"/>
              <a:buChar char="–"/>
            </a:pPr>
            <a:r>
              <a:rPr lang="en-US" sz="1800"/>
              <a:t>Larger gains for high data rates with Tx/Rx impairments</a:t>
            </a:r>
            <a:endParaRPr/>
          </a:p>
          <a:p>
            <a:pPr marL="457200" lvl="0" indent="-342900" algn="l" rtl="0">
              <a:lnSpc>
                <a:spcPct val="100000"/>
              </a:lnSpc>
              <a:spcBef>
                <a:spcPts val="360"/>
              </a:spcBef>
              <a:spcAft>
                <a:spcPts val="0"/>
              </a:spcAft>
              <a:buClr>
                <a:schemeClr val="dk1"/>
              </a:buClr>
              <a:buSzPts val="1800"/>
              <a:buChar char="•"/>
            </a:pPr>
            <a:r>
              <a:rPr lang="en-US" sz="2000"/>
              <a:t>Encoding and decoding</a:t>
            </a:r>
            <a:endParaRPr/>
          </a:p>
          <a:p>
            <a:pPr marL="914400" lvl="1" indent="-342900" algn="l" rtl="0">
              <a:lnSpc>
                <a:spcPct val="100000"/>
              </a:lnSpc>
              <a:spcBef>
                <a:spcPts val="360"/>
              </a:spcBef>
              <a:spcAft>
                <a:spcPts val="0"/>
              </a:spcAft>
              <a:buSzPts val="1800"/>
              <a:buChar char="–"/>
            </a:pPr>
            <a:r>
              <a:rPr lang="en-US" sz="1800"/>
              <a:t>The code's design allows for the potential parallelism in both encoding and decoding, using existing hardware blocks of 1944 bits </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8" name="Google Shape;118;p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19" name="Google Shape;119;p5"/>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02ace5ff25_1_0"/>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(1x1) </a:t>
            </a:r>
            <a:endParaRPr/>
          </a:p>
        </p:txBody>
      </p:sp>
      <p:sp>
        <p:nvSpPr>
          <p:cNvPr id="129" name="Google Shape;129;g202ace5ff25_1_0"/>
          <p:cNvSpPr txBox="1">
            <a:spLocks noGrp="1"/>
          </p:cNvSpPr>
          <p:nvPr>
            <p:ph type="body" idx="1"/>
          </p:nvPr>
        </p:nvSpPr>
        <p:spPr>
          <a:xfrm>
            <a:off x="206200" y="955125"/>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1x1, AWGN,D-NLOS,BLOS</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BP,max 20 iterations</a:t>
            </a:r>
            <a:endParaRPr/>
          </a:p>
          <a:p>
            <a:pPr marL="1371600" lvl="2" indent="-3429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Packet Length is varied to budget adequate number of codewords and symbols</a:t>
            </a:r>
            <a:endParaRPr/>
          </a:p>
          <a:p>
            <a:pPr marL="1371600" lvl="2" indent="-342900" algn="just" rtl="0">
              <a:lnSpc>
                <a:spcPct val="100000"/>
              </a:lnSpc>
              <a:spcBef>
                <a:spcPts val="0"/>
              </a:spcBef>
              <a:spcAft>
                <a:spcPts val="0"/>
              </a:spcAft>
              <a:buSzPts val="1800"/>
              <a:buChar char="•"/>
            </a:pPr>
            <a:r>
              <a:rPr lang="en-US" sz="1800"/>
              <a:t>   </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30" name="Google Shape;130;g202ace5ff25_1_0"/>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31" name="Google Shape;131;g202ace5ff25_1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pic>
        <p:nvPicPr>
          <p:cNvPr id="132" name="Google Shape;132;g202ace5ff25_1_0"/>
          <p:cNvPicPr preferRelativeResize="0"/>
          <p:nvPr/>
        </p:nvPicPr>
        <p:blipFill rotWithShape="1">
          <a:blip r:embed="rId3">
            <a:alphaModFix/>
          </a:blip>
          <a:srcRect/>
          <a:stretch/>
        </p:blipFill>
        <p:spPr>
          <a:xfrm>
            <a:off x="4873500" y="1046375"/>
            <a:ext cx="3788869" cy="2424475"/>
          </a:xfrm>
          <a:prstGeom prst="rect">
            <a:avLst/>
          </a:prstGeom>
          <a:noFill/>
          <a:ln>
            <a:noFill/>
          </a:ln>
        </p:spPr>
      </p:pic>
      <p:pic>
        <p:nvPicPr>
          <p:cNvPr id="133" name="Google Shape;133;g202ace5ff25_1_0"/>
          <p:cNvPicPr preferRelativeResize="0"/>
          <p:nvPr/>
        </p:nvPicPr>
        <p:blipFill rotWithShape="1">
          <a:blip r:embed="rId4">
            <a:alphaModFix/>
          </a:blip>
          <a:srcRect/>
          <a:stretch/>
        </p:blipFill>
        <p:spPr>
          <a:xfrm>
            <a:off x="364700" y="4061637"/>
            <a:ext cx="3732541" cy="2415364"/>
          </a:xfrm>
          <a:prstGeom prst="rect">
            <a:avLst/>
          </a:prstGeom>
          <a:noFill/>
          <a:ln>
            <a:noFill/>
          </a:ln>
        </p:spPr>
      </p:pic>
      <p:pic>
        <p:nvPicPr>
          <p:cNvPr id="134" name="Google Shape;134;g202ace5ff25_1_0"/>
          <p:cNvPicPr preferRelativeResize="0"/>
          <p:nvPr/>
        </p:nvPicPr>
        <p:blipFill rotWithShape="1">
          <a:blip r:embed="rId5">
            <a:alphaModFix/>
          </a:blip>
          <a:srcRect/>
          <a:stretch/>
        </p:blipFill>
        <p:spPr>
          <a:xfrm>
            <a:off x="4929828" y="3959688"/>
            <a:ext cx="3732541" cy="251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02ace5ff25_1_1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2x2) </a:t>
            </a:r>
            <a:endParaRPr/>
          </a:p>
        </p:txBody>
      </p:sp>
      <p:sp>
        <p:nvSpPr>
          <p:cNvPr id="144" name="Google Shape;144;g202ace5ff25_1_15"/>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2x2x2 MIMO </a:t>
            </a:r>
            <a:endParaRPr sz="1800"/>
          </a:p>
          <a:p>
            <a:pPr marL="914400" lvl="1" indent="-342900" algn="just" rtl="0">
              <a:lnSpc>
                <a:spcPct val="100000"/>
              </a:lnSpc>
              <a:spcBef>
                <a:spcPts val="0"/>
              </a:spcBef>
              <a:spcAft>
                <a:spcPts val="0"/>
              </a:spcAft>
              <a:buSzPts val="1800"/>
              <a:buChar char="–"/>
            </a:pPr>
            <a:r>
              <a:rPr lang="en-US" sz="1800"/>
              <a:t>TxBF=OFF</a:t>
            </a:r>
            <a:endParaRPr sz="1800"/>
          </a:p>
          <a:p>
            <a:pPr marL="914400" lvl="1" indent="-342900" algn="just" rtl="0">
              <a:lnSpc>
                <a:spcPct val="100000"/>
              </a:lnSpc>
              <a:spcBef>
                <a:spcPts val="0"/>
              </a:spcBef>
              <a:spcAft>
                <a:spcPts val="0"/>
              </a:spcAft>
              <a:buSzPts val="1800"/>
              <a:buChar char="–"/>
            </a:pPr>
            <a:r>
              <a:rPr lang="en-US" sz="1800"/>
              <a:t>Reduced complexity ~ML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sz="1800"/>
              <a:t>Layered BP </a:t>
            </a:r>
            <a:endParaRPr/>
          </a:p>
          <a:p>
            <a:pPr marL="1371600" lvl="2" indent="-342900" algn="just" rtl="0">
              <a:lnSpc>
                <a:spcPct val="100000"/>
              </a:lnSpc>
              <a:spcBef>
                <a:spcPts val="0"/>
              </a:spcBef>
              <a:spcAft>
                <a:spcPts val="0"/>
              </a:spcAft>
              <a:buSzPts val="1800"/>
              <a:buChar char="•"/>
            </a:pPr>
            <a:r>
              <a:rPr lang="en-US"/>
              <a:t>max 20 iterations</a:t>
            </a:r>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45" name="Google Shape;145;g202ace5ff25_1_15"/>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46" name="Google Shape;146;g202ace5ff25_1_1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pic>
        <p:nvPicPr>
          <p:cNvPr id="147" name="Google Shape;147;g202ace5ff25_1_15"/>
          <p:cNvPicPr preferRelativeResize="0"/>
          <p:nvPr/>
        </p:nvPicPr>
        <p:blipFill rotWithShape="1">
          <a:blip r:embed="rId3">
            <a:alphaModFix/>
          </a:blip>
          <a:srcRect/>
          <a:stretch/>
        </p:blipFill>
        <p:spPr>
          <a:xfrm>
            <a:off x="4770822" y="1124449"/>
            <a:ext cx="3906975" cy="2663875"/>
          </a:xfrm>
          <a:prstGeom prst="rect">
            <a:avLst/>
          </a:prstGeom>
          <a:noFill/>
          <a:ln>
            <a:noFill/>
          </a:ln>
        </p:spPr>
      </p:pic>
      <p:pic>
        <p:nvPicPr>
          <p:cNvPr id="148" name="Google Shape;148;g202ace5ff25_1_15"/>
          <p:cNvPicPr preferRelativeResize="0"/>
          <p:nvPr/>
        </p:nvPicPr>
        <p:blipFill rotWithShape="1">
          <a:blip r:embed="rId4">
            <a:alphaModFix/>
          </a:blip>
          <a:srcRect/>
          <a:stretch/>
        </p:blipFill>
        <p:spPr>
          <a:xfrm>
            <a:off x="4770825" y="3796539"/>
            <a:ext cx="3906975" cy="2678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02ace5ff25_1_33"/>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4x2 TxBF) </a:t>
            </a:r>
            <a:endParaRPr/>
          </a:p>
        </p:txBody>
      </p:sp>
      <p:sp>
        <p:nvSpPr>
          <p:cNvPr id="158" name="Google Shape;158;g202ace5ff25_1_33"/>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4x2x2 MIMO </a:t>
            </a:r>
            <a:endParaRPr sz="1800"/>
          </a:p>
          <a:p>
            <a:pPr marL="914400" lvl="1" indent="-342900" algn="just" rtl="0">
              <a:lnSpc>
                <a:spcPct val="100000"/>
              </a:lnSpc>
              <a:spcBef>
                <a:spcPts val="0"/>
              </a:spcBef>
              <a:spcAft>
                <a:spcPts val="0"/>
              </a:spcAft>
              <a:buSzPts val="1800"/>
              <a:buChar char="–"/>
            </a:pPr>
            <a:r>
              <a:rPr lang="en-US" sz="1800"/>
              <a:t>TxBF=SVD</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 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 </a:t>
            </a:r>
            <a:endParaRPr/>
          </a:p>
          <a:p>
            <a:pPr marL="1371600" lvl="2" indent="-342900" algn="just" rtl="0">
              <a:lnSpc>
                <a:spcPct val="100000"/>
              </a:lnSpc>
              <a:spcBef>
                <a:spcPts val="0"/>
              </a:spcBef>
              <a:spcAft>
                <a:spcPts val="0"/>
              </a:spcAft>
              <a:buSzPts val="1800"/>
              <a:buChar char="•"/>
            </a:pPr>
            <a:r>
              <a:rPr lang="en-US"/>
              <a:t>max 20 iterations</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59" name="Google Shape;159;g202ace5ff25_1_3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60" name="Google Shape;160;g202ace5ff25_1_3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pic>
        <p:nvPicPr>
          <p:cNvPr id="161" name="Google Shape;161;g202ace5ff25_1_33"/>
          <p:cNvPicPr preferRelativeResize="0"/>
          <p:nvPr/>
        </p:nvPicPr>
        <p:blipFill rotWithShape="1">
          <a:blip r:embed="rId3">
            <a:alphaModFix/>
          </a:blip>
          <a:srcRect/>
          <a:stretch/>
        </p:blipFill>
        <p:spPr>
          <a:xfrm>
            <a:off x="4438775" y="1051475"/>
            <a:ext cx="3899750" cy="2638750"/>
          </a:xfrm>
          <a:prstGeom prst="rect">
            <a:avLst/>
          </a:prstGeom>
          <a:noFill/>
          <a:ln>
            <a:noFill/>
          </a:ln>
        </p:spPr>
      </p:pic>
      <p:pic>
        <p:nvPicPr>
          <p:cNvPr id="162" name="Google Shape;162;g202ace5ff25_1_33"/>
          <p:cNvPicPr preferRelativeResize="0"/>
          <p:nvPr/>
        </p:nvPicPr>
        <p:blipFill rotWithShape="1">
          <a:blip r:embed="rId4">
            <a:alphaModFix/>
          </a:blip>
          <a:srcRect/>
          <a:stretch/>
        </p:blipFill>
        <p:spPr>
          <a:xfrm>
            <a:off x="4571997" y="3839250"/>
            <a:ext cx="3826175" cy="2571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722250" y="660468"/>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400"/>
              <a:t>Results with Impairments for High Data Rates</a:t>
            </a:r>
            <a:endParaRPr sz="2800"/>
          </a:p>
        </p:txBody>
      </p:sp>
      <p:sp>
        <p:nvSpPr>
          <p:cNvPr id="172" name="Google Shape;172;p7"/>
          <p:cNvSpPr txBox="1">
            <a:spLocks noGrp="1"/>
          </p:cNvSpPr>
          <p:nvPr>
            <p:ph type="body" idx="1"/>
          </p:nvPr>
        </p:nvSpPr>
        <p:spPr>
          <a:xfrm>
            <a:off x="272565" y="1346826"/>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600"/>
              <a:buChar char="•"/>
            </a:pPr>
            <a:r>
              <a:rPr lang="en-US" sz="2000">
                <a:latin typeface="Times New Roman"/>
                <a:ea typeface="Times New Roman"/>
                <a:cs typeface="Times New Roman"/>
                <a:sym typeface="Times New Roman"/>
              </a:rPr>
              <a:t>Now, we show performance gains of 2x LDPC with impairments </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Focus on high data rates</a:t>
            </a:r>
            <a:endParaRPr/>
          </a:p>
          <a:p>
            <a:pPr marL="457200" lvl="1" indent="0" algn="just" rtl="0">
              <a:lnSpc>
                <a:spcPct val="100000"/>
              </a:lnSpc>
              <a:spcBef>
                <a:spcPts val="0"/>
              </a:spcBef>
              <a:spcAft>
                <a:spcPts val="0"/>
              </a:spcAft>
              <a:buSzPts val="1600"/>
              <a:buNone/>
            </a:pPr>
            <a:endParaRPr sz="16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600"/>
              <a:buChar char="•"/>
            </a:pPr>
            <a:r>
              <a:rPr lang="en-US" sz="2000">
                <a:latin typeface="Times New Roman"/>
                <a:ea typeface="Times New Roman"/>
                <a:cs typeface="Times New Roman"/>
                <a:sym typeface="Times New Roman"/>
              </a:rPr>
              <a:t>Simulation assumptions</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Full fledged implementation (realistic Tx/Rx impairments, tracking loops, channel Est)</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RF Impairments modeled</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PLL Phase Noise, IQ imbalance, DC offset, CFO, Non-Linearity </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Detector</a:t>
            </a:r>
            <a:endParaRPr/>
          </a:p>
          <a:p>
            <a:pPr marL="1257300" lvl="2" indent="-342900" algn="just" rtl="0">
              <a:lnSpc>
                <a:spcPct val="100000"/>
              </a:lnSpc>
              <a:spcBef>
                <a:spcPts val="0"/>
              </a:spcBef>
              <a:spcAft>
                <a:spcPts val="0"/>
              </a:spcAft>
              <a:buSzPts val="1600"/>
              <a:buChar char="•"/>
            </a:pPr>
            <a:r>
              <a:rPr lang="en-US" sz="1400" b="0">
                <a:latin typeface="Times New Roman"/>
                <a:ea typeface="Times New Roman"/>
                <a:cs typeface="Times New Roman"/>
                <a:sym typeface="Times New Roman"/>
              </a:rPr>
              <a:t>4x2 has SVD precoding and at the receiver a</a:t>
            </a:r>
            <a:r>
              <a:rPr lang="en-US" sz="1400">
                <a:latin typeface="Times New Roman"/>
                <a:ea typeface="Times New Roman"/>
                <a:cs typeface="Times New Roman"/>
                <a:sym typeface="Times New Roman"/>
              </a:rPr>
              <a:t> linear de-mapper is used</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2x2 and 4x4 results (in Appendix) are with a low complexity ML detector</a:t>
            </a:r>
            <a:endParaRPr sz="1400" b="0">
              <a:latin typeface="Times New Roman"/>
              <a:ea typeface="Times New Roman"/>
              <a:cs typeface="Times New Roman"/>
              <a:sym typeface="Times New Roman"/>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LDPC Decoder</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Max Iteration = 20</a:t>
            </a:r>
            <a:endParaRPr/>
          </a:p>
          <a:p>
            <a:pPr marL="1257300" lvl="2" indent="-342900" algn="just" rtl="0">
              <a:lnSpc>
                <a:spcPct val="100000"/>
              </a:lnSpc>
              <a:spcBef>
                <a:spcPts val="0"/>
              </a:spcBef>
              <a:spcAft>
                <a:spcPts val="0"/>
              </a:spcAft>
              <a:buSzPts val="1600"/>
              <a:buChar char="•"/>
            </a:pPr>
            <a:r>
              <a:rPr lang="en-US" sz="1400" b="0">
                <a:latin typeface="Times New Roman"/>
                <a:ea typeface="Times New Roman"/>
                <a:cs typeface="Times New Roman"/>
                <a:sym typeface="Times New Roman"/>
              </a:rPr>
              <a:t>Layered min-sum variant</a:t>
            </a:r>
            <a:endParaRPr/>
          </a:p>
          <a:p>
            <a:pPr marL="800100" lvl="1"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Other assumptions</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Packet size is varied to budget adequate number of codewords and symbols</a:t>
            </a:r>
            <a:endParaRPr/>
          </a:p>
          <a:p>
            <a:pPr marL="1257300" lvl="2" indent="-342900" algn="just" rtl="0">
              <a:lnSpc>
                <a:spcPct val="100000"/>
              </a:lnSpc>
              <a:spcBef>
                <a:spcPts val="0"/>
              </a:spcBef>
              <a:spcAft>
                <a:spcPts val="0"/>
              </a:spcAft>
              <a:buSzPts val="1600"/>
              <a:buChar char="•"/>
            </a:pPr>
            <a:r>
              <a:rPr lang="en-US" sz="1400" b="0">
                <a:latin typeface="Times New Roman"/>
                <a:ea typeface="Times New Roman"/>
                <a:cs typeface="Times New Roman"/>
                <a:sym typeface="Times New Roman"/>
              </a:rPr>
              <a:t>1000 </a:t>
            </a:r>
            <a:r>
              <a:rPr lang="en-US" sz="1400">
                <a:latin typeface="Times New Roman"/>
                <a:ea typeface="Times New Roman"/>
                <a:cs typeface="Times New Roman"/>
                <a:sym typeface="Times New Roman"/>
              </a:rPr>
              <a:t>independent channel realizations</a:t>
            </a:r>
            <a:endParaRPr/>
          </a:p>
          <a:p>
            <a:pPr marL="1257300" lvl="2" indent="-342900" algn="just" rtl="0">
              <a:lnSpc>
                <a:spcPct val="100000"/>
              </a:lnSpc>
              <a:spcBef>
                <a:spcPts val="0"/>
              </a:spcBef>
              <a:spcAft>
                <a:spcPts val="0"/>
              </a:spcAft>
              <a:buSzPts val="1600"/>
              <a:buChar char="•"/>
            </a:pPr>
            <a:r>
              <a:rPr lang="en-US" sz="1400">
                <a:latin typeface="Times New Roman"/>
                <a:ea typeface="Times New Roman"/>
                <a:cs typeface="Times New Roman"/>
                <a:sym typeface="Times New Roman"/>
              </a:rPr>
              <a:t>GI=1.6uS</a:t>
            </a:r>
            <a:r>
              <a:rPr lang="en-US" sz="1400" b="0">
                <a:latin typeface="Times New Roman"/>
                <a:ea typeface="Times New Roman"/>
                <a:cs typeface="Times New Roman"/>
                <a:sym typeface="Times New Roman"/>
              </a:rPr>
              <a:t> </a:t>
            </a:r>
            <a:endParaRPr/>
          </a:p>
          <a:p>
            <a:pPr marL="1257300" lvl="2" indent="-241300" algn="just" rtl="0">
              <a:lnSpc>
                <a:spcPct val="100000"/>
              </a:lnSpc>
              <a:spcBef>
                <a:spcPts val="0"/>
              </a:spcBef>
              <a:spcAft>
                <a:spcPts val="0"/>
              </a:spcAft>
              <a:buSzPts val="1600"/>
              <a:buNone/>
            </a:pPr>
            <a:endParaRPr sz="100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600" b="0">
              <a:latin typeface="Times New Roman"/>
              <a:ea typeface="Times New Roman"/>
              <a:cs typeface="Times New Roman"/>
              <a:sym typeface="Times New Roman"/>
            </a:endParaRPr>
          </a:p>
        </p:txBody>
      </p:sp>
      <p:sp>
        <p:nvSpPr>
          <p:cNvPr id="173" name="Google Shape;173;p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74" name="Google Shape;174;p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320MHz MIMO 4x2 D-NLOS: MCS 10-13 </a:t>
            </a:r>
            <a:endParaRPr/>
          </a:p>
        </p:txBody>
      </p:sp>
      <p:sp>
        <p:nvSpPr>
          <p:cNvPr id="184" name="Google Shape;184;p32"/>
          <p:cNvSpPr txBox="1">
            <a:spLocks noGrp="1"/>
          </p:cNvSpPr>
          <p:nvPr>
            <p:ph type="body" idx="1"/>
          </p:nvPr>
        </p:nvSpPr>
        <p:spPr>
          <a:xfrm>
            <a:off x="228852" y="1108858"/>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PA Non-Linearity</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342900" lvl="0"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185" name="Google Shape;185;p32"/>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86" name="Google Shape;186;p32"/>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pic>
        <p:nvPicPr>
          <p:cNvPr id="187" name="Google Shape;187;p32" descr="A graph of different colored lines&#10;&#10;Description automatically generated"/>
          <p:cNvPicPr preferRelativeResize="0"/>
          <p:nvPr/>
        </p:nvPicPr>
        <p:blipFill rotWithShape="1">
          <a:blip r:embed="rId3">
            <a:alphaModFix/>
          </a:blip>
          <a:srcRect/>
          <a:stretch/>
        </p:blipFill>
        <p:spPr>
          <a:xfrm>
            <a:off x="1990794" y="2056925"/>
            <a:ext cx="6361469" cy="4314950"/>
          </a:xfrm>
          <a:prstGeom prst="rect">
            <a:avLst/>
          </a:prstGeom>
          <a:noFill/>
          <a:ln>
            <a:noFill/>
          </a:ln>
        </p:spPr>
      </p:pic>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6615</Words>
  <Application>Microsoft Macintosh PowerPoint</Application>
  <PresentationFormat>On-screen Show (4:3)</PresentationFormat>
  <Paragraphs>441</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vt:lpstr>
      <vt:lpstr>Noto Sans Symbols</vt:lpstr>
      <vt:lpstr>Times New Roman</vt:lpstr>
      <vt:lpstr>802-11-Submission</vt:lpstr>
      <vt:lpstr>Longer Block-Length LDPC Codes</vt:lpstr>
      <vt:lpstr>Introduction</vt:lpstr>
      <vt:lpstr>Why a 2x longer LDPC code?</vt:lpstr>
      <vt:lpstr>Proposal for 2x longer codes: Birds eye view</vt:lpstr>
      <vt:lpstr>Simulation Performance (1x1) </vt:lpstr>
      <vt:lpstr>Simulation Performance (MIMO 2x2) </vt:lpstr>
      <vt:lpstr>Simulation Performance (MIMO 4x2 TxBF) </vt:lpstr>
      <vt:lpstr>Results with Impairments for High Data Rates</vt:lpstr>
      <vt:lpstr>320MHz MIMO 4x2 D-NLOS: MCS 10-13 </vt:lpstr>
      <vt:lpstr>Remarks on the gains in the presence of impairments</vt:lpstr>
      <vt:lpstr>Outline of the Code Design: Protograph Lifting</vt:lpstr>
      <vt:lpstr>2x1944 LDPC Code Definition</vt:lpstr>
      <vt:lpstr>Parallelism in Decoding</vt:lpstr>
      <vt:lpstr>Parallelism in Decoding(ctd..)</vt:lpstr>
      <vt:lpstr>Parallelism in Decoding(ctd..)</vt:lpstr>
      <vt:lpstr>Conclusions</vt:lpstr>
      <vt:lpstr>Straw-Poll 1 </vt:lpstr>
      <vt:lpstr>References</vt:lpstr>
      <vt:lpstr>Appendix</vt:lpstr>
      <vt:lpstr>Random Coding vs LDPC: Finite Length Bounds</vt:lpstr>
      <vt:lpstr>3888-LDPC E(H): R=5/6 </vt:lpstr>
      <vt:lpstr>3888-LDPC E(H): R=3/4 </vt:lpstr>
      <vt:lpstr>3888-LDPC E(H): R=2/3 </vt:lpstr>
      <vt:lpstr>3888-LDPC E(H): R=1/2 </vt:lpstr>
      <vt:lpstr>160MHz MIMO 2x2 D-LOS: MCS 10-13 </vt:lpstr>
      <vt:lpstr>160MHz MIMO 2x2 D-LOS: 4096-QAM</vt:lpstr>
      <vt:lpstr>320MHz MIMO 2x2 D-LOS: MCS 10-13 </vt:lpstr>
      <vt:lpstr>160MHz MIMO 4x4 D-NLOS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Longer Block-Length LDPC Codes</dc:title>
  <dc:creator>ron.porat@broadcom.com</dc:creator>
  <cp:lastModifiedBy>Rethna Pulikkoonattu</cp:lastModifiedBy>
  <cp:revision>7</cp:revision>
  <dcterms:created xsi:type="dcterms:W3CDTF">2007-05-21T21:00:37Z</dcterms:created>
  <dcterms:modified xsi:type="dcterms:W3CDTF">2024-05-14T21:43:41Z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