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72" r:id="rId3"/>
    <p:sldId id="373" r:id="rId4"/>
    <p:sldId id="374" r:id="rId5"/>
    <p:sldId id="259" r:id="rId6"/>
    <p:sldId id="260" r:id="rId7"/>
    <p:sldId id="261" r:id="rId8"/>
    <p:sldId id="348" r:id="rId9"/>
    <p:sldId id="366" r:id="rId10"/>
    <p:sldId id="376" r:id="rId11"/>
    <p:sldId id="263" r:id="rId12"/>
    <p:sldId id="264" r:id="rId13"/>
    <p:sldId id="265" r:id="rId14"/>
    <p:sldId id="375" r:id="rId15"/>
    <p:sldId id="275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370" r:id="rId24"/>
    <p:sldId id="371" r:id="rId25"/>
    <p:sldId id="365" r:id="rId26"/>
    <p:sldId id="362" r:id="rId27"/>
  </p:sldIdLst>
  <p:sldSz cx="9144000" cy="6858000" type="screen4x3"/>
  <p:notesSz cx="6934200" cy="92805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3zZBZ8lCmb1pkB1Hj6D0dEn1J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741501-FD4D-4124-8E96-F1977EE67CFE}" v="4" dt="2024-05-10T23:49:25.118"/>
  </p1510:revLst>
</p1510:revInfo>
</file>

<file path=ppt/tableStyles.xml><?xml version="1.0" encoding="utf-8"?>
<a:tblStyleLst xmlns:a="http://schemas.openxmlformats.org/drawingml/2006/main" def="{8F399F67-65FC-4D6F-8895-ACA0C6848BD3}">
  <a:tblStyle styleId="{8F399F67-65FC-4D6F-8895-ACA0C6848BD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8"/>
    <p:restoredTop sz="94704"/>
  </p:normalViewPr>
  <p:slideViewPr>
    <p:cSldViewPr snapToGrid="0">
      <p:cViewPr>
        <p:scale>
          <a:sx n="135" d="100"/>
          <a:sy n="135" d="100"/>
        </p:scale>
        <p:origin x="1384" y="-4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eer Vermani" userId="9be839be-9431-4430-9a85-afa36f2ea81d" providerId="ADAL" clId="{07741501-FD4D-4124-8E96-F1977EE67CFE}"/>
    <pc:docChg chg="undo custSel addSld delSld modSld sldOrd">
      <pc:chgData name="Sameer Vermani" userId="9be839be-9431-4430-9a85-afa36f2ea81d" providerId="ADAL" clId="{07741501-FD4D-4124-8E96-F1977EE67CFE}" dt="2024-05-11T00:14:06.955" v="812" actId="1076"/>
      <pc:docMkLst>
        <pc:docMk/>
      </pc:docMkLst>
      <pc:sldChg chg="modSp mod">
        <pc:chgData name="Sameer Vermani" userId="9be839be-9431-4430-9a85-afa36f2ea81d" providerId="ADAL" clId="{07741501-FD4D-4124-8E96-F1977EE67CFE}" dt="2024-05-10T23:54:12.338" v="32" actId="20577"/>
        <pc:sldMkLst>
          <pc:docMk/>
          <pc:sldMk cId="0" sldId="259"/>
        </pc:sldMkLst>
        <pc:spChg chg="mod">
          <ac:chgData name="Sameer Vermani" userId="9be839be-9431-4430-9a85-afa36f2ea81d" providerId="ADAL" clId="{07741501-FD4D-4124-8E96-F1977EE67CFE}" dt="2024-05-10T23:54:12.338" v="32" actId="20577"/>
          <ac:spMkLst>
            <pc:docMk/>
            <pc:sldMk cId="0" sldId="259"/>
            <ac:spMk id="145" creationId="{00000000-0000-0000-0000-000000000000}"/>
          </ac:spMkLst>
        </pc:spChg>
      </pc:sldChg>
      <pc:sldChg chg="del">
        <pc:chgData name="Sameer Vermani" userId="9be839be-9431-4430-9a85-afa36f2ea81d" providerId="ADAL" clId="{07741501-FD4D-4124-8E96-F1977EE67CFE}" dt="2024-05-10T23:49:59.561" v="28" actId="47"/>
        <pc:sldMkLst>
          <pc:docMk/>
          <pc:sldMk cId="0" sldId="262"/>
        </pc:sldMkLst>
      </pc:sldChg>
      <pc:sldChg chg="modSp mod">
        <pc:chgData name="Sameer Vermani" userId="9be839be-9431-4430-9a85-afa36f2ea81d" providerId="ADAL" clId="{07741501-FD4D-4124-8E96-F1977EE67CFE}" dt="2024-05-11T00:14:06.955" v="812" actId="1076"/>
        <pc:sldMkLst>
          <pc:docMk/>
          <pc:sldMk cId="0" sldId="268"/>
        </pc:sldMkLst>
        <pc:spChg chg="mod">
          <ac:chgData name="Sameer Vermani" userId="9be839be-9431-4430-9a85-afa36f2ea81d" providerId="ADAL" clId="{07741501-FD4D-4124-8E96-F1977EE67CFE}" dt="2024-05-11T00:14:06.955" v="812" actId="1076"/>
          <ac:spMkLst>
            <pc:docMk/>
            <pc:sldMk cId="0" sldId="268"/>
            <ac:spMk id="272" creationId="{00000000-0000-0000-0000-000000000000}"/>
          </ac:spMkLst>
        </pc:spChg>
      </pc:sldChg>
      <pc:sldChg chg="modSp mod">
        <pc:chgData name="Sameer Vermani" userId="9be839be-9431-4430-9a85-afa36f2ea81d" providerId="ADAL" clId="{07741501-FD4D-4124-8E96-F1977EE67CFE}" dt="2024-05-11T00:01:03.486" v="215" actId="20577"/>
        <pc:sldMkLst>
          <pc:docMk/>
          <pc:sldMk cId="0" sldId="269"/>
        </pc:sldMkLst>
        <pc:spChg chg="mod">
          <ac:chgData name="Sameer Vermani" userId="9be839be-9431-4430-9a85-afa36f2ea81d" providerId="ADAL" clId="{07741501-FD4D-4124-8E96-F1977EE67CFE}" dt="2024-05-11T00:01:03.486" v="215" actId="20577"/>
          <ac:spMkLst>
            <pc:docMk/>
            <pc:sldMk cId="0" sldId="269"/>
            <ac:spMk id="285" creationId="{00000000-0000-0000-0000-000000000000}"/>
          </ac:spMkLst>
        </pc:spChg>
      </pc:sldChg>
      <pc:sldChg chg="ord">
        <pc:chgData name="Sameer Vermani" userId="9be839be-9431-4430-9a85-afa36f2ea81d" providerId="ADAL" clId="{07741501-FD4D-4124-8E96-F1977EE67CFE}" dt="2024-05-11T00:01:23.700" v="217"/>
        <pc:sldMkLst>
          <pc:docMk/>
          <pc:sldMk cId="0" sldId="275"/>
        </pc:sldMkLst>
      </pc:sldChg>
      <pc:sldChg chg="modSp del mod">
        <pc:chgData name="Sameer Vermani" userId="9be839be-9431-4430-9a85-afa36f2ea81d" providerId="ADAL" clId="{07741501-FD4D-4124-8E96-F1977EE67CFE}" dt="2024-05-11T00:08:02.230" v="590" actId="47"/>
        <pc:sldMkLst>
          <pc:docMk/>
          <pc:sldMk cId="2926243095" sldId="321"/>
        </pc:sldMkLst>
        <pc:spChg chg="mod">
          <ac:chgData name="Sameer Vermani" userId="9be839be-9431-4430-9a85-afa36f2ea81d" providerId="ADAL" clId="{07741501-FD4D-4124-8E96-F1977EE67CFE}" dt="2024-05-11T00:08:00.712" v="589" actId="21"/>
          <ac:spMkLst>
            <pc:docMk/>
            <pc:sldMk cId="2926243095" sldId="321"/>
            <ac:spMk id="266" creationId="{00000000-0000-0000-0000-000000000000}"/>
          </ac:spMkLst>
        </pc:spChg>
        <pc:spChg chg="mod">
          <ac:chgData name="Sameer Vermani" userId="9be839be-9431-4430-9a85-afa36f2ea81d" providerId="ADAL" clId="{07741501-FD4D-4124-8E96-F1977EE67CFE}" dt="2024-05-11T00:07:22.369" v="581" actId="20577"/>
          <ac:spMkLst>
            <pc:docMk/>
            <pc:sldMk cId="2926243095" sldId="321"/>
            <ac:spMk id="267" creationId="{00000000-0000-0000-0000-000000000000}"/>
          </ac:spMkLst>
        </pc:spChg>
      </pc:sldChg>
      <pc:sldChg chg="modSp mod">
        <pc:chgData name="Sameer Vermani" userId="9be839be-9431-4430-9a85-afa36f2ea81d" providerId="ADAL" clId="{07741501-FD4D-4124-8E96-F1977EE67CFE}" dt="2024-05-11T00:10:45.948" v="748" actId="5793"/>
        <pc:sldMkLst>
          <pc:docMk/>
          <pc:sldMk cId="2624366236" sldId="348"/>
        </pc:sldMkLst>
        <pc:spChg chg="mod">
          <ac:chgData name="Sameer Vermani" userId="9be839be-9431-4430-9a85-afa36f2ea81d" providerId="ADAL" clId="{07741501-FD4D-4124-8E96-F1977EE67CFE}" dt="2024-05-11T00:10:10.117" v="636" actId="20577"/>
          <ac:spMkLst>
            <pc:docMk/>
            <pc:sldMk cId="2624366236" sldId="348"/>
            <ac:spMk id="266" creationId="{00000000-0000-0000-0000-000000000000}"/>
          </ac:spMkLst>
        </pc:spChg>
        <pc:spChg chg="mod">
          <ac:chgData name="Sameer Vermani" userId="9be839be-9431-4430-9a85-afa36f2ea81d" providerId="ADAL" clId="{07741501-FD4D-4124-8E96-F1977EE67CFE}" dt="2024-05-11T00:10:45.948" v="748" actId="5793"/>
          <ac:spMkLst>
            <pc:docMk/>
            <pc:sldMk cId="2624366236" sldId="348"/>
            <ac:spMk id="267" creationId="{00000000-0000-0000-0000-000000000000}"/>
          </ac:spMkLst>
        </pc:spChg>
      </pc:sldChg>
      <pc:sldChg chg="add">
        <pc:chgData name="Sameer Vermani" userId="9be839be-9431-4430-9a85-afa36f2ea81d" providerId="ADAL" clId="{07741501-FD4D-4124-8E96-F1977EE67CFE}" dt="2024-05-10T23:49:25.118" v="27"/>
        <pc:sldMkLst>
          <pc:docMk/>
          <pc:sldMk cId="2080956234" sldId="362"/>
        </pc:sldMkLst>
      </pc:sldChg>
      <pc:sldChg chg="del">
        <pc:chgData name="Sameer Vermani" userId="9be839be-9431-4430-9a85-afa36f2ea81d" providerId="ADAL" clId="{07741501-FD4D-4124-8E96-F1977EE67CFE}" dt="2024-05-10T23:49:21.340" v="26" actId="2696"/>
        <pc:sldMkLst>
          <pc:docMk/>
          <pc:sldMk cId="3811147911" sldId="362"/>
        </pc:sldMkLst>
      </pc:sldChg>
      <pc:sldChg chg="del">
        <pc:chgData name="Sameer Vermani" userId="9be839be-9431-4430-9a85-afa36f2ea81d" providerId="ADAL" clId="{07741501-FD4D-4124-8E96-F1977EE67CFE}" dt="2024-05-10T23:48:55.223" v="19" actId="2696"/>
        <pc:sldMkLst>
          <pc:docMk/>
          <pc:sldMk cId="2207953167" sldId="365"/>
        </pc:sldMkLst>
      </pc:sldChg>
      <pc:sldChg chg="add">
        <pc:chgData name="Sameer Vermani" userId="9be839be-9431-4430-9a85-afa36f2ea81d" providerId="ADAL" clId="{07741501-FD4D-4124-8E96-F1977EE67CFE}" dt="2024-05-10T23:48:58.605" v="20"/>
        <pc:sldMkLst>
          <pc:docMk/>
          <pc:sldMk cId="3865537523" sldId="365"/>
        </pc:sldMkLst>
      </pc:sldChg>
      <pc:sldChg chg="modSp mod">
        <pc:chgData name="Sameer Vermani" userId="9be839be-9431-4430-9a85-afa36f2ea81d" providerId="ADAL" clId="{07741501-FD4D-4124-8E96-F1977EE67CFE}" dt="2024-05-10T23:56:53.946" v="132" actId="20577"/>
        <pc:sldMkLst>
          <pc:docMk/>
          <pc:sldMk cId="127087213" sldId="366"/>
        </pc:sldMkLst>
        <pc:spChg chg="mod">
          <ac:chgData name="Sameer Vermani" userId="9be839be-9431-4430-9a85-afa36f2ea81d" providerId="ADAL" clId="{07741501-FD4D-4124-8E96-F1977EE67CFE}" dt="2024-05-10T23:49:07.530" v="25" actId="20577"/>
          <ac:spMkLst>
            <pc:docMk/>
            <pc:sldMk cId="127087213" sldId="366"/>
            <ac:spMk id="266" creationId="{00000000-0000-0000-0000-000000000000}"/>
          </ac:spMkLst>
        </pc:spChg>
        <pc:spChg chg="mod">
          <ac:chgData name="Sameer Vermani" userId="9be839be-9431-4430-9a85-afa36f2ea81d" providerId="ADAL" clId="{07741501-FD4D-4124-8E96-F1977EE67CFE}" dt="2024-05-10T23:56:53.946" v="132" actId="20577"/>
          <ac:spMkLst>
            <pc:docMk/>
            <pc:sldMk cId="127087213" sldId="366"/>
            <ac:spMk id="267" creationId="{00000000-0000-0000-0000-000000000000}"/>
          </ac:spMkLst>
        </pc:spChg>
      </pc:sldChg>
      <pc:sldChg chg="add">
        <pc:chgData name="Sameer Vermani" userId="9be839be-9431-4430-9a85-afa36f2ea81d" providerId="ADAL" clId="{07741501-FD4D-4124-8E96-F1977EE67CFE}" dt="2024-05-10T23:47:52.349" v="16"/>
        <pc:sldMkLst>
          <pc:docMk/>
          <pc:sldMk cId="3027730616" sldId="370"/>
        </pc:sldMkLst>
      </pc:sldChg>
      <pc:sldChg chg="del">
        <pc:chgData name="Sameer Vermani" userId="9be839be-9431-4430-9a85-afa36f2ea81d" providerId="ADAL" clId="{07741501-FD4D-4124-8E96-F1977EE67CFE}" dt="2024-05-10T23:47:46.215" v="15" actId="2696"/>
        <pc:sldMkLst>
          <pc:docMk/>
          <pc:sldMk cId="3906115769" sldId="370"/>
        </pc:sldMkLst>
      </pc:sldChg>
      <pc:sldChg chg="add">
        <pc:chgData name="Sameer Vermani" userId="9be839be-9431-4430-9a85-afa36f2ea81d" providerId="ADAL" clId="{07741501-FD4D-4124-8E96-F1977EE67CFE}" dt="2024-05-10T23:48:23.156" v="18"/>
        <pc:sldMkLst>
          <pc:docMk/>
          <pc:sldMk cId="1783536970" sldId="371"/>
        </pc:sldMkLst>
      </pc:sldChg>
      <pc:sldChg chg="del">
        <pc:chgData name="Sameer Vermani" userId="9be839be-9431-4430-9a85-afa36f2ea81d" providerId="ADAL" clId="{07741501-FD4D-4124-8E96-F1977EE67CFE}" dt="2024-05-10T23:48:19.052" v="17" actId="2696"/>
        <pc:sldMkLst>
          <pc:docMk/>
          <pc:sldMk cId="4280100996" sldId="371"/>
        </pc:sldMkLst>
      </pc:sldChg>
      <pc:sldChg chg="modSp mod">
        <pc:chgData name="Sameer Vermani" userId="9be839be-9431-4430-9a85-afa36f2ea81d" providerId="ADAL" clId="{07741501-FD4D-4124-8E96-F1977EE67CFE}" dt="2024-05-10T23:45:52.786" v="13" actId="20577"/>
        <pc:sldMkLst>
          <pc:docMk/>
          <pc:sldMk cId="3614947802" sldId="373"/>
        </pc:sldMkLst>
        <pc:spChg chg="mod">
          <ac:chgData name="Sameer Vermani" userId="9be839be-9431-4430-9a85-afa36f2ea81d" providerId="ADAL" clId="{07741501-FD4D-4124-8E96-F1977EE67CFE}" dt="2024-05-10T23:45:52.786" v="13" actId="20577"/>
          <ac:spMkLst>
            <pc:docMk/>
            <pc:sldMk cId="3614947802" sldId="373"/>
            <ac:spMk id="7" creationId="{FBFA9600-6819-9B1D-6C23-7D171DF94D1C}"/>
          </ac:spMkLst>
        </pc:spChg>
      </pc:sldChg>
      <pc:sldChg chg="modSp mod">
        <pc:chgData name="Sameer Vermani" userId="9be839be-9431-4430-9a85-afa36f2ea81d" providerId="ADAL" clId="{07741501-FD4D-4124-8E96-F1977EE67CFE}" dt="2024-05-11T00:13:18.274" v="810" actId="20577"/>
        <pc:sldMkLst>
          <pc:docMk/>
          <pc:sldMk cId="1327963437" sldId="374"/>
        </pc:sldMkLst>
        <pc:spChg chg="mod">
          <ac:chgData name="Sameer Vermani" userId="9be839be-9431-4430-9a85-afa36f2ea81d" providerId="ADAL" clId="{07741501-FD4D-4124-8E96-F1977EE67CFE}" dt="2024-05-11T00:13:18.274" v="810" actId="20577"/>
          <ac:spMkLst>
            <pc:docMk/>
            <pc:sldMk cId="1327963437" sldId="374"/>
            <ac:spMk id="7" creationId="{9DD0EC61-639F-4C6D-B1A0-F0CB7CCFF8CC}"/>
          </ac:spMkLst>
        </pc:spChg>
      </pc:sldChg>
      <pc:sldChg chg="modSp mod">
        <pc:chgData name="Sameer Vermani" userId="9be839be-9431-4430-9a85-afa36f2ea81d" providerId="ADAL" clId="{07741501-FD4D-4124-8E96-F1977EE67CFE}" dt="2024-05-10T22:40:19.625" v="6" actId="20577"/>
        <pc:sldMkLst>
          <pc:docMk/>
          <pc:sldMk cId="1269353908" sldId="375"/>
        </pc:sldMkLst>
        <pc:spChg chg="mod">
          <ac:chgData name="Sameer Vermani" userId="9be839be-9431-4430-9a85-afa36f2ea81d" providerId="ADAL" clId="{07741501-FD4D-4124-8E96-F1977EE67CFE}" dt="2024-05-10T22:40:19.625" v="6" actId="20577"/>
          <ac:spMkLst>
            <pc:docMk/>
            <pc:sldMk cId="1269353908" sldId="375"/>
            <ac:spMk id="7" creationId="{98CBD80F-7BBB-7EDE-B7A7-D5AE4CC9D306}"/>
          </ac:spMkLst>
        </pc:spChg>
      </pc:sldChg>
      <pc:sldChg chg="addSp delSp modSp new mod modClrScheme chgLayout">
        <pc:chgData name="Sameer Vermani" userId="9be839be-9431-4430-9a85-afa36f2ea81d" providerId="ADAL" clId="{07741501-FD4D-4124-8E96-F1977EE67CFE}" dt="2024-05-11T00:13:39.340" v="811" actId="404"/>
        <pc:sldMkLst>
          <pc:docMk/>
          <pc:sldMk cId="3805545488" sldId="376"/>
        </pc:sldMkLst>
        <pc:spChg chg="del mod ord">
          <ac:chgData name="Sameer Vermani" userId="9be839be-9431-4430-9a85-afa36f2ea81d" providerId="ADAL" clId="{07741501-FD4D-4124-8E96-F1977EE67CFE}" dt="2024-05-11T00:07:39.600" v="583" actId="700"/>
          <ac:spMkLst>
            <pc:docMk/>
            <pc:sldMk cId="3805545488" sldId="376"/>
            <ac:spMk id="2" creationId="{0E0D5941-ED3B-9462-990E-7721D72420A1}"/>
          </ac:spMkLst>
        </pc:spChg>
        <pc:spChg chg="del mod ord">
          <ac:chgData name="Sameer Vermani" userId="9be839be-9431-4430-9a85-afa36f2ea81d" providerId="ADAL" clId="{07741501-FD4D-4124-8E96-F1977EE67CFE}" dt="2024-05-11T00:07:39.600" v="583" actId="700"/>
          <ac:spMkLst>
            <pc:docMk/>
            <pc:sldMk cId="3805545488" sldId="376"/>
            <ac:spMk id="3" creationId="{1B2CD330-695B-CE7F-C3D8-2FA8FD49E4D3}"/>
          </ac:spMkLst>
        </pc:spChg>
        <pc:spChg chg="del">
          <ac:chgData name="Sameer Vermani" userId="9be839be-9431-4430-9a85-afa36f2ea81d" providerId="ADAL" clId="{07741501-FD4D-4124-8E96-F1977EE67CFE}" dt="2024-05-11T00:07:39.600" v="583" actId="700"/>
          <ac:spMkLst>
            <pc:docMk/>
            <pc:sldMk cId="3805545488" sldId="376"/>
            <ac:spMk id="4" creationId="{23C6B843-FBC6-3FB5-911E-2C65AB0B921C}"/>
          </ac:spMkLst>
        </pc:spChg>
        <pc:spChg chg="mod ord">
          <ac:chgData name="Sameer Vermani" userId="9be839be-9431-4430-9a85-afa36f2ea81d" providerId="ADAL" clId="{07741501-FD4D-4124-8E96-F1977EE67CFE}" dt="2024-05-11T00:07:39.600" v="583" actId="700"/>
          <ac:spMkLst>
            <pc:docMk/>
            <pc:sldMk cId="3805545488" sldId="376"/>
            <ac:spMk id="5" creationId="{0157C88F-EB61-9430-DFD2-A90BFB4BD151}"/>
          </ac:spMkLst>
        </pc:spChg>
        <pc:spChg chg="mod ord">
          <ac:chgData name="Sameer Vermani" userId="9be839be-9431-4430-9a85-afa36f2ea81d" providerId="ADAL" clId="{07741501-FD4D-4124-8E96-F1977EE67CFE}" dt="2024-05-11T00:07:39.600" v="583" actId="700"/>
          <ac:spMkLst>
            <pc:docMk/>
            <pc:sldMk cId="3805545488" sldId="376"/>
            <ac:spMk id="6" creationId="{89432A3A-D6FB-4E4E-B00C-F450A56CE978}"/>
          </ac:spMkLst>
        </pc:spChg>
        <pc:spChg chg="add mod ord">
          <ac:chgData name="Sameer Vermani" userId="9be839be-9431-4430-9a85-afa36f2ea81d" providerId="ADAL" clId="{07741501-FD4D-4124-8E96-F1977EE67CFE}" dt="2024-05-11T00:08:04.914" v="591"/>
          <ac:spMkLst>
            <pc:docMk/>
            <pc:sldMk cId="3805545488" sldId="376"/>
            <ac:spMk id="7" creationId="{B02F85C5-87B0-97D6-C355-5A5F9A295647}"/>
          </ac:spMkLst>
        </pc:spChg>
        <pc:spChg chg="add mod ord">
          <ac:chgData name="Sameer Vermani" userId="9be839be-9431-4430-9a85-afa36f2ea81d" providerId="ADAL" clId="{07741501-FD4D-4124-8E96-F1977EE67CFE}" dt="2024-05-11T00:13:39.340" v="811" actId="404"/>
          <ac:spMkLst>
            <pc:docMk/>
            <pc:sldMk cId="3805545488" sldId="376"/>
            <ac:spMk id="8" creationId="{B2ABBF51-3942-ED72-13CF-629BCE68410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52525" y="701675"/>
            <a:ext cx="4629150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025" rIns="93650" bIns="4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9;n"/>
          <p:cNvSpPr/>
          <p:nvPr/>
        </p:nvSpPr>
        <p:spPr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Google Shape;10;n"/>
          <p:cNvCxnSpPr/>
          <p:nvPr/>
        </p:nvCxnSpPr>
        <p:spPr>
          <a:xfrm>
            <a:off x="723900" y="8983663"/>
            <a:ext cx="5486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n"/>
          <p:cNvCxnSpPr/>
          <p:nvPr/>
        </p:nvCxnSpPr>
        <p:spPr>
          <a:xfrm>
            <a:off x="647700" y="296863"/>
            <a:ext cx="56388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hdr" idx="2"/>
          </p:nvPr>
        </p:nvSpPr>
        <p:spPr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doc.: IEEE 802.11-yy/xxxxr0</a:t>
            </a:r>
            <a:endParaRPr/>
          </a:p>
        </p:txBody>
      </p:sp>
      <p:sp>
        <p:nvSpPr>
          <p:cNvPr id="96" name="Google Shape;96;p1:notes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Month Year</a:t>
            </a:r>
            <a:endParaRPr/>
          </a:p>
        </p:txBody>
      </p:sp>
      <p:sp>
        <p:nvSpPr>
          <p:cNvPr id="97" name="Google Shape;97;p1:notes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asymptotic cases leads to the Shannon limit.</a:t>
            </a:r>
            <a:endParaRPr/>
          </a:p>
        </p:txBody>
      </p:sp>
      <p:sp>
        <p:nvSpPr>
          <p:cNvPr id="98" name="Google Shape;98;p1:notes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3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025" rIns="93650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1:notes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350" cy="4176712"/>
          </a:xfrm>
          <a:prstGeom prst="rect">
            <a:avLst/>
          </a:prstGeom>
        </p:spPr>
        <p:txBody>
          <a:bodyPr spcFirstLastPara="1" wrap="square" lIns="93650" tIns="46025" rIns="93650" bIns="460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:notes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025" rIns="93650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0" name="Google Shape;260;p23:notes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The asymptotic cases leads to the Shannon limit.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4:notes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025" rIns="93650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0" name="Google Shape;270;p24:notes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The asymptotic cases leads to the Shannon limit.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9" name="Google Shape;279;p25:notes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500" cy="4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025" rIns="93650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25:notes"/>
          <p:cNvSpPr txBox="1">
            <a:spLocks noGrp="1"/>
          </p:cNvSpPr>
          <p:nvPr>
            <p:ph type="hdr" idx="3"/>
          </p:nvPr>
        </p:nvSpPr>
        <p:spPr>
          <a:xfrm>
            <a:off x="5640388" y="98425"/>
            <a:ext cx="6414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doc.: IEEE 802.11-yy/xxxxr0</a:t>
            </a:r>
            <a:endParaRPr/>
          </a:p>
        </p:txBody>
      </p:sp>
      <p:sp>
        <p:nvSpPr>
          <p:cNvPr id="281" name="Google Shape;281;p25:notes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1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Month Year</a:t>
            </a:r>
            <a:endParaRPr/>
          </a:p>
        </p:txBody>
      </p:sp>
      <p:sp>
        <p:nvSpPr>
          <p:cNvPr id="282" name="Google Shape;282;p25:notes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40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asymptotic cases leads to the Shannon limit.</a:t>
            </a:r>
            <a:endParaRPr/>
          </a:p>
        </p:txBody>
      </p:sp>
      <p:sp>
        <p:nvSpPr>
          <p:cNvPr id="283" name="Google Shape;283;p25:notes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4" name="Google Shape;294;p26:notes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500" cy="4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025" rIns="93650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26:notes"/>
          <p:cNvSpPr txBox="1">
            <a:spLocks noGrp="1"/>
          </p:cNvSpPr>
          <p:nvPr>
            <p:ph type="hdr" idx="3"/>
          </p:nvPr>
        </p:nvSpPr>
        <p:spPr>
          <a:xfrm>
            <a:off x="5640388" y="98425"/>
            <a:ext cx="6414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doc.: IEEE 802.11-yy/xxxxr0</a:t>
            </a:r>
            <a:endParaRPr/>
          </a:p>
        </p:txBody>
      </p:sp>
      <p:sp>
        <p:nvSpPr>
          <p:cNvPr id="296" name="Google Shape;296;p26:notes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1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Month Year</a:t>
            </a:r>
            <a:endParaRPr/>
          </a:p>
        </p:txBody>
      </p:sp>
      <p:sp>
        <p:nvSpPr>
          <p:cNvPr id="297" name="Google Shape;297;p26:notes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40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asymptotic cases leads to the Shannon limit.</a:t>
            </a:r>
            <a:endParaRPr/>
          </a:p>
        </p:txBody>
      </p:sp>
      <p:sp>
        <p:nvSpPr>
          <p:cNvPr id="298" name="Google Shape;298;p26:notes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8" name="Google Shape;308;p27:notes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500" cy="4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025" rIns="93650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p27:notes"/>
          <p:cNvSpPr txBox="1">
            <a:spLocks noGrp="1"/>
          </p:cNvSpPr>
          <p:nvPr>
            <p:ph type="hdr" idx="3"/>
          </p:nvPr>
        </p:nvSpPr>
        <p:spPr>
          <a:xfrm>
            <a:off x="5640388" y="98425"/>
            <a:ext cx="6414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doc.: IEEE 802.11-yy/xxxxr0</a:t>
            </a:r>
            <a:endParaRPr/>
          </a:p>
        </p:txBody>
      </p:sp>
      <p:sp>
        <p:nvSpPr>
          <p:cNvPr id="310" name="Google Shape;310;p27:notes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1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Month Year</a:t>
            </a:r>
            <a:endParaRPr/>
          </a:p>
        </p:txBody>
      </p:sp>
      <p:sp>
        <p:nvSpPr>
          <p:cNvPr id="311" name="Google Shape;311;p27:notes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40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asymptotic cases leads to the Shannon limit.</a:t>
            </a:r>
            <a:endParaRPr/>
          </a:p>
        </p:txBody>
      </p:sp>
      <p:sp>
        <p:nvSpPr>
          <p:cNvPr id="312" name="Google Shape;312;p27:notes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2" name="Google Shape;322;p28:notes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500" cy="4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025" rIns="93650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p28:notes"/>
          <p:cNvSpPr txBox="1">
            <a:spLocks noGrp="1"/>
          </p:cNvSpPr>
          <p:nvPr>
            <p:ph type="hdr" idx="3"/>
          </p:nvPr>
        </p:nvSpPr>
        <p:spPr>
          <a:xfrm>
            <a:off x="5640388" y="98425"/>
            <a:ext cx="6414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doc.: IEEE 802.11-yy/xxxxr0</a:t>
            </a:r>
            <a:endParaRPr/>
          </a:p>
        </p:txBody>
      </p:sp>
      <p:sp>
        <p:nvSpPr>
          <p:cNvPr id="324" name="Google Shape;324;p28:notes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1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Month Year</a:t>
            </a:r>
            <a:endParaRPr/>
          </a:p>
        </p:txBody>
      </p:sp>
      <p:sp>
        <p:nvSpPr>
          <p:cNvPr id="325" name="Google Shape;325;p28:notes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40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asymptotic cases leads to the Shannon limit.</a:t>
            </a:r>
            <a:endParaRPr/>
          </a:p>
        </p:txBody>
      </p:sp>
      <p:sp>
        <p:nvSpPr>
          <p:cNvPr id="326" name="Google Shape;326;p28:notes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6" name="Google Shape;336;p29:notes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500" cy="4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025" rIns="93650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" name="Google Shape;337;p29:notes"/>
          <p:cNvSpPr txBox="1">
            <a:spLocks noGrp="1"/>
          </p:cNvSpPr>
          <p:nvPr>
            <p:ph type="hdr" idx="3"/>
          </p:nvPr>
        </p:nvSpPr>
        <p:spPr>
          <a:xfrm>
            <a:off x="5640388" y="98425"/>
            <a:ext cx="6414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doc.: IEEE 802.11-yy/xxxxr0</a:t>
            </a:r>
            <a:endParaRPr/>
          </a:p>
        </p:txBody>
      </p:sp>
      <p:sp>
        <p:nvSpPr>
          <p:cNvPr id="338" name="Google Shape;338;p29:notes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1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Month Year</a:t>
            </a:r>
            <a:endParaRPr/>
          </a:p>
        </p:txBody>
      </p:sp>
      <p:sp>
        <p:nvSpPr>
          <p:cNvPr id="339" name="Google Shape;339;p29:notes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40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asymptotic cases leads to the Shannon limit.</a:t>
            </a:r>
            <a:endParaRPr/>
          </a:p>
        </p:txBody>
      </p:sp>
      <p:sp>
        <p:nvSpPr>
          <p:cNvPr id="340" name="Google Shape;340;p29:notes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792c3f6312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0" name="Google Shape;260;g2792c3f6312_0_127:notes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500" cy="4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025" rIns="93650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g2792c3f6312_0_127:notes"/>
          <p:cNvSpPr txBox="1">
            <a:spLocks noGrp="1"/>
          </p:cNvSpPr>
          <p:nvPr>
            <p:ph type="hdr" idx="3"/>
          </p:nvPr>
        </p:nvSpPr>
        <p:spPr>
          <a:xfrm>
            <a:off x="5640388" y="98425"/>
            <a:ext cx="6414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doc.: IEEE 802.11-yy/xxxxr0</a:t>
            </a:r>
            <a:endParaRPr/>
          </a:p>
        </p:txBody>
      </p:sp>
      <p:sp>
        <p:nvSpPr>
          <p:cNvPr id="262" name="Google Shape;262;g2792c3f6312_0_127:notes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1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Month Year</a:t>
            </a:r>
            <a:endParaRPr/>
          </a:p>
        </p:txBody>
      </p:sp>
      <p:sp>
        <p:nvSpPr>
          <p:cNvPr id="263" name="Google Shape;263;g2792c3f6312_0_127:notes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40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asymptotic cases leads to the Shannon limit.</a:t>
            </a:r>
            <a:endParaRPr/>
          </a:p>
        </p:txBody>
      </p:sp>
      <p:sp>
        <p:nvSpPr>
          <p:cNvPr id="264" name="Google Shape;264;g2792c3f6312_0_127:notes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0517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792c3f6312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0" name="Google Shape;260;g2792c3f6312_0_127:notes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500" cy="4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025" rIns="93650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g2792c3f6312_0_127:notes"/>
          <p:cNvSpPr txBox="1">
            <a:spLocks noGrp="1"/>
          </p:cNvSpPr>
          <p:nvPr>
            <p:ph type="hdr" idx="3"/>
          </p:nvPr>
        </p:nvSpPr>
        <p:spPr>
          <a:xfrm>
            <a:off x="5640388" y="98425"/>
            <a:ext cx="6414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doc.: IEEE 802.11-yy/xxxxr0</a:t>
            </a:r>
            <a:endParaRPr/>
          </a:p>
        </p:txBody>
      </p:sp>
      <p:sp>
        <p:nvSpPr>
          <p:cNvPr id="262" name="Google Shape;262;g2792c3f6312_0_127:notes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1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Month Year</a:t>
            </a:r>
            <a:endParaRPr/>
          </a:p>
        </p:txBody>
      </p:sp>
      <p:sp>
        <p:nvSpPr>
          <p:cNvPr id="263" name="Google Shape;263;g2792c3f6312_0_127:notes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40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asymptotic cases leads to the Shannon limit.</a:t>
            </a:r>
            <a:endParaRPr/>
          </a:p>
        </p:txBody>
      </p:sp>
      <p:sp>
        <p:nvSpPr>
          <p:cNvPr id="264" name="Google Shape;264;g2792c3f6312_0_127:notes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5320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02ace5ff2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8" name="Google Shape;138;g202ace5ff25_1_0:notes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500" cy="4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025" rIns="93650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g202ace5ff25_1_0:notes"/>
          <p:cNvSpPr txBox="1">
            <a:spLocks noGrp="1"/>
          </p:cNvSpPr>
          <p:nvPr>
            <p:ph type="hdr" idx="3"/>
          </p:nvPr>
        </p:nvSpPr>
        <p:spPr>
          <a:xfrm>
            <a:off x="5640388" y="98425"/>
            <a:ext cx="6414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doc.: IEEE 802.11-yy/xxxxr0</a:t>
            </a:r>
            <a:endParaRPr/>
          </a:p>
        </p:txBody>
      </p:sp>
      <p:sp>
        <p:nvSpPr>
          <p:cNvPr id="140" name="Google Shape;140;g202ace5ff25_1_0:notes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1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Month Year</a:t>
            </a:r>
            <a:endParaRPr/>
          </a:p>
        </p:txBody>
      </p:sp>
      <p:sp>
        <p:nvSpPr>
          <p:cNvPr id="141" name="Google Shape;141;g202ace5ff25_1_0:notes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40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asymptotic cases leads to the Shannon limit.</a:t>
            </a:r>
            <a:endParaRPr/>
          </a:p>
        </p:txBody>
      </p:sp>
      <p:sp>
        <p:nvSpPr>
          <p:cNvPr id="142" name="Google Shape;142;g202ace5ff25_1_0:notes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792c3f6312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0" name="Google Shape;260;g2792c3f6312_0_127:notes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500" cy="4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025" rIns="93650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g2792c3f6312_0_127:notes"/>
          <p:cNvSpPr txBox="1">
            <a:spLocks noGrp="1"/>
          </p:cNvSpPr>
          <p:nvPr>
            <p:ph type="hdr" idx="3"/>
          </p:nvPr>
        </p:nvSpPr>
        <p:spPr>
          <a:xfrm>
            <a:off x="5640388" y="98425"/>
            <a:ext cx="6414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doc.: IEEE 802.11-yy/xxxxr0</a:t>
            </a:r>
            <a:endParaRPr/>
          </a:p>
        </p:txBody>
      </p:sp>
      <p:sp>
        <p:nvSpPr>
          <p:cNvPr id="262" name="Google Shape;262;g2792c3f6312_0_127:notes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1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Month Year</a:t>
            </a:r>
            <a:endParaRPr/>
          </a:p>
        </p:txBody>
      </p:sp>
      <p:sp>
        <p:nvSpPr>
          <p:cNvPr id="263" name="Google Shape;263;g2792c3f6312_0_127:notes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40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asymptotic cases leads to the Shannon limit.</a:t>
            </a:r>
            <a:endParaRPr/>
          </a:p>
        </p:txBody>
      </p:sp>
      <p:sp>
        <p:nvSpPr>
          <p:cNvPr id="264" name="Google Shape;264;g2792c3f6312_0_127:notes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524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792c3f6312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0" name="Google Shape;260;g2792c3f6312_0_127:notes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500" cy="4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025" rIns="93650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g2792c3f6312_0_127:notes"/>
          <p:cNvSpPr txBox="1">
            <a:spLocks noGrp="1"/>
          </p:cNvSpPr>
          <p:nvPr>
            <p:ph type="hdr" idx="3"/>
          </p:nvPr>
        </p:nvSpPr>
        <p:spPr>
          <a:xfrm>
            <a:off x="5640388" y="98425"/>
            <a:ext cx="6414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doc.: IEEE 802.11-yy/xxxxr0</a:t>
            </a:r>
            <a:endParaRPr/>
          </a:p>
        </p:txBody>
      </p:sp>
      <p:sp>
        <p:nvSpPr>
          <p:cNvPr id="262" name="Google Shape;262;g2792c3f6312_0_127:notes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1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Month Year</a:t>
            </a:r>
            <a:endParaRPr/>
          </a:p>
        </p:txBody>
      </p:sp>
      <p:sp>
        <p:nvSpPr>
          <p:cNvPr id="263" name="Google Shape;263;g2792c3f6312_0_127:notes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40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asymptotic cases leads to the Shannon limit.</a:t>
            </a:r>
            <a:endParaRPr/>
          </a:p>
        </p:txBody>
      </p:sp>
      <p:sp>
        <p:nvSpPr>
          <p:cNvPr id="264" name="Google Shape;264;g2792c3f6312_0_127:notes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9790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02ace5ff25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4" name="Google Shape;154;g202ace5ff25_1_15:notes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500" cy="4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025" rIns="93650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202ace5ff25_1_15:notes"/>
          <p:cNvSpPr txBox="1">
            <a:spLocks noGrp="1"/>
          </p:cNvSpPr>
          <p:nvPr>
            <p:ph type="hdr" idx="3"/>
          </p:nvPr>
        </p:nvSpPr>
        <p:spPr>
          <a:xfrm>
            <a:off x="5640388" y="98425"/>
            <a:ext cx="6414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doc.: IEEE 802.11-yy/xxxxr0</a:t>
            </a:r>
            <a:endParaRPr/>
          </a:p>
        </p:txBody>
      </p:sp>
      <p:sp>
        <p:nvSpPr>
          <p:cNvPr id="156" name="Google Shape;156;g202ace5ff25_1_15:notes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1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Month Year</a:t>
            </a:r>
            <a:endParaRPr/>
          </a:p>
        </p:txBody>
      </p:sp>
      <p:sp>
        <p:nvSpPr>
          <p:cNvPr id="157" name="Google Shape;157;g202ace5ff25_1_15:notes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40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asymptotic cases leads to the Shannon limit.</a:t>
            </a:r>
            <a:endParaRPr/>
          </a:p>
        </p:txBody>
      </p:sp>
      <p:sp>
        <p:nvSpPr>
          <p:cNvPr id="158" name="Google Shape;158;g202ace5ff25_1_15:notes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02ace5ff25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9" name="Google Shape;169;g202ace5ff25_1_33:notes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500" cy="4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025" rIns="93650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g202ace5ff25_1_33:notes"/>
          <p:cNvSpPr txBox="1">
            <a:spLocks noGrp="1"/>
          </p:cNvSpPr>
          <p:nvPr>
            <p:ph type="hdr" idx="3"/>
          </p:nvPr>
        </p:nvSpPr>
        <p:spPr>
          <a:xfrm>
            <a:off x="5640388" y="98425"/>
            <a:ext cx="6414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doc.: IEEE 802.11-yy/xxxxr0</a:t>
            </a:r>
            <a:endParaRPr/>
          </a:p>
        </p:txBody>
      </p:sp>
      <p:sp>
        <p:nvSpPr>
          <p:cNvPr id="171" name="Google Shape;171;g202ace5ff25_1_33:notes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1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Month Year</a:t>
            </a:r>
            <a:endParaRPr/>
          </a:p>
        </p:txBody>
      </p:sp>
      <p:sp>
        <p:nvSpPr>
          <p:cNvPr id="172" name="Google Shape;172;g202ace5ff25_1_33:notes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40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asymptotic cases leads to the Shannon limit.</a:t>
            </a:r>
            <a:endParaRPr/>
          </a:p>
        </p:txBody>
      </p:sp>
      <p:sp>
        <p:nvSpPr>
          <p:cNvPr id="173" name="Google Shape;173;g202ace5ff25_1_33:notes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792c3f6312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0" name="Google Shape;260;g2792c3f6312_0_127:notes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500" cy="4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025" rIns="93650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g2792c3f6312_0_127:notes"/>
          <p:cNvSpPr txBox="1">
            <a:spLocks noGrp="1"/>
          </p:cNvSpPr>
          <p:nvPr>
            <p:ph type="hdr" idx="3"/>
          </p:nvPr>
        </p:nvSpPr>
        <p:spPr>
          <a:xfrm>
            <a:off x="5640388" y="98425"/>
            <a:ext cx="6414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doc.: IEEE 802.11-yy/xxxxr0</a:t>
            </a:r>
            <a:endParaRPr/>
          </a:p>
        </p:txBody>
      </p:sp>
      <p:sp>
        <p:nvSpPr>
          <p:cNvPr id="262" name="Google Shape;262;g2792c3f6312_0_127:notes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1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Month Year</a:t>
            </a:r>
            <a:endParaRPr/>
          </a:p>
        </p:txBody>
      </p:sp>
      <p:sp>
        <p:nvSpPr>
          <p:cNvPr id="263" name="Google Shape;263;g2792c3f6312_0_127:notes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40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asymptotic cases leads to the Shannon limit.</a:t>
            </a:r>
            <a:endParaRPr/>
          </a:p>
        </p:txBody>
      </p:sp>
      <p:sp>
        <p:nvSpPr>
          <p:cNvPr id="264" name="Google Shape;264;g2792c3f6312_0_127:notes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4942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792c3f6312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0" name="Google Shape;260;g2792c3f6312_0_127:notes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500" cy="4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025" rIns="93650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g2792c3f6312_0_127:notes"/>
          <p:cNvSpPr txBox="1">
            <a:spLocks noGrp="1"/>
          </p:cNvSpPr>
          <p:nvPr>
            <p:ph type="hdr" idx="3"/>
          </p:nvPr>
        </p:nvSpPr>
        <p:spPr>
          <a:xfrm>
            <a:off x="5640388" y="98425"/>
            <a:ext cx="6414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doc.: IEEE 802.11-yy/xxxxr0</a:t>
            </a:r>
            <a:endParaRPr/>
          </a:p>
        </p:txBody>
      </p:sp>
      <p:sp>
        <p:nvSpPr>
          <p:cNvPr id="262" name="Google Shape;262;g2792c3f6312_0_127:notes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1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Month Year</a:t>
            </a:r>
            <a:endParaRPr/>
          </a:p>
        </p:txBody>
      </p:sp>
      <p:sp>
        <p:nvSpPr>
          <p:cNvPr id="263" name="Google Shape;263;g2792c3f6312_0_127:notes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40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asymptotic cases leads to the Shannon limit.</a:t>
            </a:r>
            <a:endParaRPr/>
          </a:p>
        </p:txBody>
      </p:sp>
      <p:sp>
        <p:nvSpPr>
          <p:cNvPr id="264" name="Google Shape;264;g2792c3f6312_0_127:notes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318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3eb7dc606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7" name="Google Shape;197;g23eb7dc6067_0_1:notes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500" cy="4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025" rIns="93650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g23eb7dc6067_0_1:notes"/>
          <p:cNvSpPr txBox="1">
            <a:spLocks noGrp="1"/>
          </p:cNvSpPr>
          <p:nvPr>
            <p:ph type="hdr" idx="3"/>
          </p:nvPr>
        </p:nvSpPr>
        <p:spPr>
          <a:xfrm>
            <a:off x="5640388" y="98425"/>
            <a:ext cx="6414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doc.: IEEE 802.11-yy/xxxxr0</a:t>
            </a:r>
            <a:endParaRPr/>
          </a:p>
        </p:txBody>
      </p:sp>
      <p:sp>
        <p:nvSpPr>
          <p:cNvPr id="199" name="Google Shape;199;g23eb7dc6067_0_1:notes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1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Month Year</a:t>
            </a:r>
            <a:endParaRPr/>
          </a:p>
        </p:txBody>
      </p:sp>
      <p:sp>
        <p:nvSpPr>
          <p:cNvPr id="200" name="Google Shape;200;g23eb7dc6067_0_1:notes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40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asymptotic cases leads to the Shannon limit.</a:t>
            </a:r>
            <a:endParaRPr/>
          </a:p>
        </p:txBody>
      </p:sp>
      <p:sp>
        <p:nvSpPr>
          <p:cNvPr id="201" name="Google Shape;201;g23eb7dc6067_0_1:notes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4" name="Google Shape;214;p21:notes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025" rIns="93650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21:notes"/>
          <p:cNvSpPr txBox="1">
            <a:spLocks noGrp="1"/>
          </p:cNvSpPr>
          <p:nvPr>
            <p:ph type="hdr" idx="3"/>
          </p:nvPr>
        </p:nvSpPr>
        <p:spPr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doc.: IEEE 802.11-yy/xxxxr0</a:t>
            </a:r>
            <a:endParaRPr/>
          </a:p>
        </p:txBody>
      </p:sp>
      <p:sp>
        <p:nvSpPr>
          <p:cNvPr id="216" name="Google Shape;216;p21:notes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Month Year</a:t>
            </a:r>
            <a:endParaRPr/>
          </a:p>
        </p:txBody>
      </p:sp>
      <p:sp>
        <p:nvSpPr>
          <p:cNvPr id="217" name="Google Shape;217;p21:notes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asymptotic cases leads to the Shannon limit.</a:t>
            </a:r>
            <a:endParaRPr/>
          </a:p>
        </p:txBody>
      </p:sp>
      <p:sp>
        <p:nvSpPr>
          <p:cNvPr id="218" name="Google Shape;218;p21:notes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78eb4562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701675"/>
            <a:ext cx="4625975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9" name="Google Shape;229;g278eb45621f_0_0:notes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500" cy="41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025" rIns="93650" bIns="46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278eb45621f_0_0:notes"/>
          <p:cNvSpPr txBox="1">
            <a:spLocks noGrp="1"/>
          </p:cNvSpPr>
          <p:nvPr>
            <p:ph type="hdr" idx="3"/>
          </p:nvPr>
        </p:nvSpPr>
        <p:spPr>
          <a:xfrm>
            <a:off x="5640388" y="98425"/>
            <a:ext cx="6414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doc.: IEEE 802.11-yy/xxxxr0</a:t>
            </a:r>
            <a:endParaRPr/>
          </a:p>
        </p:txBody>
      </p:sp>
      <p:sp>
        <p:nvSpPr>
          <p:cNvPr id="231" name="Google Shape;231;g278eb45621f_0_0:notes"/>
          <p:cNvSpPr txBox="1">
            <a:spLocks noGrp="1"/>
          </p:cNvSpPr>
          <p:nvPr>
            <p:ph type="dt" idx="10"/>
          </p:nvPr>
        </p:nvSpPr>
        <p:spPr>
          <a:xfrm>
            <a:off x="654050" y="98425"/>
            <a:ext cx="8271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Month Year</a:t>
            </a:r>
            <a:endParaRPr/>
          </a:p>
        </p:txBody>
      </p:sp>
      <p:sp>
        <p:nvSpPr>
          <p:cNvPr id="232" name="Google Shape;232;g278eb45621f_0_0:notes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40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asymptotic cases leads to the Shannon limit.</a:t>
            </a:r>
            <a:endParaRPr/>
          </a:p>
        </p:txBody>
      </p:sp>
      <p:sp>
        <p:nvSpPr>
          <p:cNvPr id="233" name="Google Shape;233;g278eb45621f_0_0:notes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27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body" idx="1" hasCustomPrompt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Aa</a:t>
            </a:r>
          </a:p>
          <a:p>
            <a:pPr lvl="1"/>
            <a:endParaRPr lang="en-US" dirty="0"/>
          </a:p>
          <a:p>
            <a:endParaRPr dirty="0"/>
          </a:p>
        </p:txBody>
      </p:sp>
      <p:sp>
        <p:nvSpPr>
          <p:cNvPr id="25" name="Google Shape;25;p9"/>
          <p:cNvSpPr txBox="1">
            <a:spLocks noGrp="1"/>
          </p:cNvSpPr>
          <p:nvPr>
            <p:ph type="dt" idx="10"/>
          </p:nvPr>
        </p:nvSpPr>
        <p:spPr>
          <a:xfrm>
            <a:off x="696913" y="332601"/>
            <a:ext cx="20944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ftr" idx="11"/>
          </p:nvPr>
        </p:nvSpPr>
        <p:spPr>
          <a:xfrm>
            <a:off x="6202018" y="6475413"/>
            <a:ext cx="2341908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Rethna Pulikkoonattu (Broadcom)</a:t>
            </a:r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">
  <p:cSld name="Bulle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245457" y="1666619"/>
            <a:ext cx="8582751" cy="435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09880" algn="l">
              <a:lnSpc>
                <a:spcPct val="95000"/>
              </a:lnSpc>
              <a:spcBef>
                <a:spcPts val="111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Noto Sans Symbols"/>
              <a:buChar char="▪"/>
              <a:defRPr sz="1600" b="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99719" algn="l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Char char="▪"/>
              <a:defRPr sz="1400" b="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960"/>
              <a:buFont typeface="Noto Sans Symbols"/>
              <a:buChar char="▪"/>
              <a:defRPr sz="1200" b="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8448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2"/>
              </a:buClr>
              <a:buSzPts val="880"/>
              <a:buFont typeface="Noto Sans Symbols"/>
              <a:buChar char="▪"/>
              <a:defRPr sz="1100" b="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81939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840"/>
              <a:buFont typeface="Noto Sans Symbols"/>
              <a:buChar char="▪"/>
              <a:defRPr sz="1050" b="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ctrTitle"/>
          </p:nvPr>
        </p:nvSpPr>
        <p:spPr>
          <a:xfrm>
            <a:off x="259742" y="404085"/>
            <a:ext cx="8659976" cy="97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>
                <a:solidFill>
                  <a:srgbClr val="00A2B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dt" idx="10"/>
          </p:nvPr>
        </p:nvSpPr>
        <p:spPr>
          <a:xfrm>
            <a:off x="696913" y="332601"/>
            <a:ext cx="219754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ftr" idx="11"/>
          </p:nvPr>
        </p:nvSpPr>
        <p:spPr>
          <a:xfrm>
            <a:off x="6202018" y="6475413"/>
            <a:ext cx="2341908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Rethna Pulikkoonattu (Broadcom)</a:t>
            </a:r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96913" y="332601"/>
            <a:ext cx="206003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6211958" y="6475413"/>
            <a:ext cx="2331968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Rethna Pulikkoonattu (Broadcom)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696913" y="332601"/>
            <a:ext cx="232817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6211958" y="6475413"/>
            <a:ext cx="2331968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Rethna Pulikkoonattu (Broadcom)</a:t>
            </a:r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696913" y="332601"/>
            <a:ext cx="199816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6231836" y="6475413"/>
            <a:ext cx="231209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Rethna Pulikkoonattu (Broadcom)</a:t>
            </a:r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696913" y="332601"/>
            <a:ext cx="17712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6092688" y="6475413"/>
            <a:ext cx="2451238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Rethna Pulikkoonattu (Broadcom)</a:t>
            </a:r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dt" idx="10"/>
          </p:nvPr>
        </p:nvSpPr>
        <p:spPr>
          <a:xfrm>
            <a:off x="696913" y="332601"/>
            <a:ext cx="17850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6301410" y="6475413"/>
            <a:ext cx="224251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Rethna Pulikkoonattu (Broadcom)</a:t>
            </a: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696913" y="332601"/>
            <a:ext cx="1661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6281530" y="6475413"/>
            <a:ext cx="226239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Rethna Pulikkoonattu (Broadcom)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 rot="5400000">
            <a:off x="4781550" y="2419350"/>
            <a:ext cx="54102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 rot="5400000">
            <a:off x="819150" y="552450"/>
            <a:ext cx="54102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dt" idx="10"/>
          </p:nvPr>
        </p:nvSpPr>
        <p:spPr>
          <a:xfrm>
            <a:off x="696913" y="332601"/>
            <a:ext cx="167502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ftr" idx="11"/>
          </p:nvPr>
        </p:nvSpPr>
        <p:spPr>
          <a:xfrm>
            <a:off x="6052930" y="6475413"/>
            <a:ext cx="249099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Rethna Pulikkoonattu (Broadcom)</a:t>
            </a: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dt" idx="10"/>
          </p:nvPr>
        </p:nvSpPr>
        <p:spPr>
          <a:xfrm>
            <a:off x="696913" y="332601"/>
            <a:ext cx="21494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ftr" idx="11"/>
          </p:nvPr>
        </p:nvSpPr>
        <p:spPr>
          <a:xfrm>
            <a:off x="6211958" y="6475413"/>
            <a:ext cx="2331968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/>
              <a:t>Rethna Pulikkoonattu (Broadcom)</a:t>
            </a:r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8"/>
          <p:cNvSpPr/>
          <p:nvPr/>
        </p:nvSpPr>
        <p:spPr>
          <a:xfrm>
            <a:off x="4623876" y="332601"/>
            <a:ext cx="38216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45720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802.11-23-1985-00-uhr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Google Shape;19;p8"/>
          <p:cNvCxnSpPr/>
          <p:nvPr/>
        </p:nvCxnSpPr>
        <p:spPr>
          <a:xfrm>
            <a:off x="685800" y="609600"/>
            <a:ext cx="7772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0;p8"/>
          <p:cNvSpPr/>
          <p:nvPr/>
        </p:nvSpPr>
        <p:spPr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Google Shape;21;p8"/>
          <p:cNvCxnSpPr/>
          <p:nvPr/>
        </p:nvCxnSpPr>
        <p:spPr>
          <a:xfrm>
            <a:off x="685800" y="6477000"/>
            <a:ext cx="78486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Longer Block-Length LDPC Codes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/>
              <a:t>Date:</a:t>
            </a:r>
            <a:r>
              <a:rPr lang="en-US" sz="2000" b="0"/>
              <a:t> 2024-05-12</a:t>
            </a:r>
            <a:endParaRPr/>
          </a:p>
        </p:txBody>
      </p:sp>
      <p:sp>
        <p:nvSpPr>
          <p:cNvPr id="105" name="Google Shape;105;p1"/>
          <p:cNvSpPr txBox="1">
            <a:spLocks noGrp="1"/>
          </p:cNvSpPr>
          <p:nvPr>
            <p:ph type="ftr" idx="11"/>
          </p:nvPr>
        </p:nvSpPr>
        <p:spPr>
          <a:xfrm>
            <a:off x="6202018" y="6475413"/>
            <a:ext cx="2341908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Rethna Pulikkoonattu (Broadcom)</a:t>
            </a:r>
            <a:endParaRPr/>
          </a:p>
        </p:txBody>
      </p:sp>
      <p:sp>
        <p:nvSpPr>
          <p:cNvPr id="106" name="Google Shape;106;p1"/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07" name="Google Shape;107;p1"/>
          <p:cNvSpPr/>
          <p:nvPr/>
        </p:nvSpPr>
        <p:spPr>
          <a:xfrm>
            <a:off x="533400" y="2133600"/>
            <a:ext cx="1447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Authors: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08" name="Google Shape;108;p1"/>
          <p:cNvGraphicFramePr/>
          <p:nvPr/>
        </p:nvGraphicFramePr>
        <p:xfrm>
          <a:off x="685801" y="2824688"/>
          <a:ext cx="7772425" cy="2745155"/>
        </p:xfrm>
        <a:graphic>
          <a:graphicData uri="http://schemas.openxmlformats.org/drawingml/2006/table">
            <a:tbl>
              <a:tblPr>
                <a:noFill/>
                <a:tableStyleId>{8F399F67-65FC-4D6F-8895-ACA0C6848BD3}</a:tableStyleId>
              </a:tblPr>
              <a:tblGrid>
                <a:gridCol w="180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9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</a:t>
                      </a: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Affiliations</a:t>
                      </a: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Address</a:t>
                      </a: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Phone</a:t>
                      </a: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Email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Rethna Pulikkoonattu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Broadcom Inc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16340 W Bernardo Dr, San Diego, CA, 92127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rethna@broadcom.com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Andrew Blanksby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Tom Richardson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Qualcomm Inc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Sameer Vermani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700" marR="6070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2F85C5-87B0-97D6-C355-5A5F9A295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Remarks on the gains in the presence of impairments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ABBF51-3942-ED72-13CF-629BCE6841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Greater gains are realized in a practical scenario characterized by limitations imposed by RF impairments</a:t>
            </a:r>
          </a:p>
          <a:p>
            <a:pPr lvl="1"/>
            <a:r>
              <a:rPr lang="en-US" sz="1800" dirty="0"/>
              <a:t>0.5 to 1 dB improvement in decoding SNR can translate to a huge overall gain in an impairment limited scenario and can in some cases even lead to removal of error floor</a:t>
            </a:r>
          </a:p>
          <a:p>
            <a:endParaRPr lang="en-US" sz="2000" dirty="0"/>
          </a:p>
          <a:p>
            <a:r>
              <a:rPr lang="en-US" sz="2000" dirty="0"/>
              <a:t>The 2x1944 code offers effective pathways to ensure full functionality of MCS10-13 across a broad spectrum of scenarios</a:t>
            </a:r>
          </a:p>
          <a:p>
            <a:pPr lvl="1"/>
            <a:r>
              <a:rPr lang="en-US" sz="1800" dirty="0"/>
              <a:t>Improved reliability of higher MCSs</a:t>
            </a:r>
          </a:p>
          <a:p>
            <a:endParaRPr lang="en-US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7C88F-EB61-9430-DFD2-A90BFB4BD15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Rethna Pulikkoonattu (Broadcom)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32A3A-D6FB-4E4E-B00C-F450A56CE9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smtClean="0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5545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3eb7dc6067_0_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dirty="0"/>
              <a:t>Outline of the Code Design: </a:t>
            </a:r>
            <a:r>
              <a:rPr lang="en-US" sz="2800" dirty="0" err="1"/>
              <a:t>Protograph</a:t>
            </a:r>
            <a:r>
              <a:rPr lang="en-US" sz="2800" dirty="0"/>
              <a:t> Lifting</a:t>
            </a:r>
            <a:endParaRPr dirty="0"/>
          </a:p>
        </p:txBody>
      </p:sp>
      <p:sp>
        <p:nvSpPr>
          <p:cNvPr id="204" name="Google Shape;204;g23eb7dc6067_0_1"/>
          <p:cNvSpPr txBox="1">
            <a:spLocks noGrp="1"/>
          </p:cNvSpPr>
          <p:nvPr>
            <p:ph type="body" idx="1"/>
          </p:nvPr>
        </p:nvSpPr>
        <p:spPr>
          <a:xfrm>
            <a:off x="228600" y="1295399"/>
            <a:ext cx="8534400" cy="49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/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/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/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/>
          </a:p>
        </p:txBody>
      </p:sp>
      <p:sp>
        <p:nvSpPr>
          <p:cNvPr id="205" name="Google Shape;205;g23eb7dc6067_0_1"/>
          <p:cNvSpPr txBox="1">
            <a:spLocks noGrp="1"/>
          </p:cNvSpPr>
          <p:nvPr>
            <p:ph type="ftr" idx="11"/>
          </p:nvPr>
        </p:nvSpPr>
        <p:spPr>
          <a:xfrm>
            <a:off x="6063574" y="6475413"/>
            <a:ext cx="248042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Rethna Pulikkoonattu (Broadcom)</a:t>
            </a:r>
            <a:endParaRPr/>
          </a:p>
        </p:txBody>
      </p:sp>
      <p:sp>
        <p:nvSpPr>
          <p:cNvPr id="206" name="Google Shape;206;g23eb7dc6067_0_1"/>
          <p:cNvSpPr txBox="1">
            <a:spLocks noGrp="1"/>
          </p:cNvSpPr>
          <p:nvPr>
            <p:ph type="sldNum" idx="12"/>
          </p:nvPr>
        </p:nvSpPr>
        <p:spPr>
          <a:xfrm>
            <a:off x="4343400" y="6477000"/>
            <a:ext cx="530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08" name="Google Shape;208;g23eb7dc6067_0_1"/>
          <p:cNvSpPr txBox="1">
            <a:spLocks noGrp="1"/>
          </p:cNvSpPr>
          <p:nvPr>
            <p:ph type="body" idx="1"/>
          </p:nvPr>
        </p:nvSpPr>
        <p:spPr>
          <a:xfrm>
            <a:off x="304800" y="1293811"/>
            <a:ext cx="8382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 dirty="0"/>
              <a:t>Start with a graph corresponding to </a:t>
            </a:r>
            <a:r>
              <a:rPr lang="en-US" sz="2000" b="0" dirty="0" err="1"/>
              <a:t>blocklength</a:t>
            </a:r>
            <a:r>
              <a:rPr lang="en-US" sz="2000" b="0" dirty="0"/>
              <a:t>=1944 Code</a:t>
            </a:r>
            <a:endParaRPr sz="2000" b="0" dirty="0"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b="0" dirty="0"/>
              <a:t>Base graph is lifted by 2. Edges are then permuted using graph optimization techniques, specifically avoiding problematic short cycles (design goal is girth ≥ 6) and trapping sets. Further fine tuning is achieved  by modifying graphs to improve decoding threshold and error floor, while retaining the lifting framework </a:t>
            </a: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dirty="0"/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dirty="0"/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dirty="0"/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dirty="0"/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dirty="0"/>
          </a:p>
        </p:txBody>
      </p:sp>
      <p:pic>
        <p:nvPicPr>
          <p:cNvPr id="209" name="Google Shape;209;g23eb7dc6067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0217" y="3130760"/>
            <a:ext cx="4755184" cy="334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23eb7dc6067_0_1" descr="A number grid with numbers and numbers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303" y="4707494"/>
            <a:ext cx="2736192" cy="140223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23eb7dc6067_0_1"/>
          <p:cNvSpPr txBox="1"/>
          <p:nvPr/>
        </p:nvSpPr>
        <p:spPr>
          <a:xfrm>
            <a:off x="119470" y="3825406"/>
            <a:ext cx="39645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Illustration of the proto-lifting with a toy example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"/>
          <p:cNvSpPr txBox="1">
            <a:spLocks noGrp="1"/>
          </p:cNvSpPr>
          <p:nvPr>
            <p:ph type="title"/>
          </p:nvPr>
        </p:nvSpPr>
        <p:spPr>
          <a:xfrm>
            <a:off x="696913" y="316142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2x1944 LDPC Code Definition</a:t>
            </a:r>
            <a:endParaRPr/>
          </a:p>
        </p:txBody>
      </p:sp>
      <p:sp>
        <p:nvSpPr>
          <p:cNvPr id="221" name="Google Shape;221;p21"/>
          <p:cNvSpPr txBox="1">
            <a:spLocks noGrp="1"/>
          </p:cNvSpPr>
          <p:nvPr>
            <p:ph type="body" idx="1"/>
          </p:nvPr>
        </p:nvSpPr>
        <p:spPr>
          <a:xfrm>
            <a:off x="674687" y="1085749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1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Define the exponent matrix E(H) of size 48(1-R) x 48 . The parity check matrix H is obtained by simply following the cyclic shifting procedure on identity matrix of size Z=81.</a:t>
            </a:r>
            <a:endParaRPr dirty="0"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1800" b="0" dirty="0"/>
              <a:t>K</a:t>
            </a:r>
            <a:r>
              <a:rPr lang="en-US" sz="18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eep the matrix interpretation consistent with the existing codes (i.e., cyclic shifted structure) in the IEEE specification</a:t>
            </a:r>
            <a:endParaRPr dirty="0"/>
          </a:p>
          <a:p>
            <a:pPr marL="342900" lvl="0" indent="-215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1800" b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dirty="0"/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dirty="0"/>
          </a:p>
        </p:txBody>
      </p:sp>
      <p:sp>
        <p:nvSpPr>
          <p:cNvPr id="222" name="Google Shape;222;p21"/>
          <p:cNvSpPr txBox="1">
            <a:spLocks noGrp="1"/>
          </p:cNvSpPr>
          <p:nvPr>
            <p:ph type="ftr" idx="11"/>
          </p:nvPr>
        </p:nvSpPr>
        <p:spPr>
          <a:xfrm>
            <a:off x="5804170" y="6475413"/>
            <a:ext cx="273975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Rethna Pulikkoonattu (Broadcom)</a:t>
            </a:r>
            <a:endParaRPr/>
          </a:p>
        </p:txBody>
      </p:sp>
      <p:sp>
        <p:nvSpPr>
          <p:cNvPr id="223" name="Google Shape;223;p21"/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25" name="Google Shape;225;p21" descr="A math equations and numbers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686" y="2796404"/>
            <a:ext cx="5148942" cy="337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1" descr="A number and numbers on a white background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4628" y="3849880"/>
            <a:ext cx="3478667" cy="162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78eb45621f_0_0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Parallelism in Decoding</a:t>
            </a:r>
            <a:endParaRPr/>
          </a:p>
        </p:txBody>
      </p:sp>
      <p:sp>
        <p:nvSpPr>
          <p:cNvPr id="236" name="Google Shape;236;g278eb45621f_0_0"/>
          <p:cNvSpPr txBox="1">
            <a:spLocks noGrp="1"/>
          </p:cNvSpPr>
          <p:nvPr>
            <p:ph type="body" idx="1"/>
          </p:nvPr>
        </p:nvSpPr>
        <p:spPr>
          <a:xfrm>
            <a:off x="228600" y="1295399"/>
            <a:ext cx="8534400" cy="49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dirty="0"/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dirty="0"/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dirty="0"/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dirty="0"/>
          </a:p>
        </p:txBody>
      </p:sp>
      <p:sp>
        <p:nvSpPr>
          <p:cNvPr id="237" name="Google Shape;237;g278eb45621f_0_0"/>
          <p:cNvSpPr txBox="1">
            <a:spLocks noGrp="1"/>
          </p:cNvSpPr>
          <p:nvPr>
            <p:ph type="ftr" idx="11"/>
          </p:nvPr>
        </p:nvSpPr>
        <p:spPr>
          <a:xfrm>
            <a:off x="6005209" y="6475413"/>
            <a:ext cx="253878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Rethna Pulikkoonattu (Broadcom)</a:t>
            </a:r>
            <a:endParaRPr/>
          </a:p>
        </p:txBody>
      </p:sp>
      <p:sp>
        <p:nvSpPr>
          <p:cNvPr id="238" name="Google Shape;238;g278eb45621f_0_0"/>
          <p:cNvSpPr txBox="1">
            <a:spLocks noGrp="1"/>
          </p:cNvSpPr>
          <p:nvPr>
            <p:ph type="sldNum" idx="12"/>
          </p:nvPr>
        </p:nvSpPr>
        <p:spPr>
          <a:xfrm>
            <a:off x="4343400" y="6477000"/>
            <a:ext cx="530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40" name="Google Shape;240;g278eb45621f_0_0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382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0"/>
              <a:t>Two decoders working on 1944 block runs concurrently</a:t>
            </a:r>
            <a:endParaRPr sz="2000" b="0"/>
          </a:p>
          <a:p>
            <a:pPr marL="914400" lvl="1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The cross-layer message passing will go through the connected edges (represented by the diagonal cross; corresponding to circulant matrix)</a:t>
            </a:r>
            <a:endParaRPr/>
          </a:p>
          <a:p>
            <a:pPr marL="91440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This is possible due to the sub-matrix structure (2x2 circulant matrices)</a:t>
            </a:r>
            <a:endParaRPr/>
          </a:p>
          <a:p>
            <a:pPr marL="342900" lvl="0" indent="-215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 b="0"/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/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/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/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/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/>
          </a:p>
        </p:txBody>
      </p:sp>
      <p:pic>
        <p:nvPicPr>
          <p:cNvPr id="241" name="Google Shape;241;g278eb45621f_0_0" descr="A couple of black and white lines with dots and circles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5" y="4979650"/>
            <a:ext cx="3249220" cy="143251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278eb45621f_0_0"/>
          <p:cNvSpPr txBox="1"/>
          <p:nvPr/>
        </p:nvSpPr>
        <p:spPr>
          <a:xfrm>
            <a:off x="3563304" y="5335767"/>
            <a:ext cx="489489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Note: The </a:t>
            </a:r>
            <a:r>
              <a:rPr lang="en-US" sz="1200" dirty="0"/>
              <a:t>general idea here is that, in the process of message passing based decoding on graphs, two graphs can be run in parallel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At certain fixed node positions (e.g., when the connection is off-diagonal), the exchange of information can be switched in a fixed manner. </a:t>
            </a:r>
            <a:endParaRPr dirty="0"/>
          </a:p>
        </p:txBody>
      </p:sp>
      <p:pic>
        <p:nvPicPr>
          <p:cNvPr id="243" name="Google Shape;243;g278eb45621f_0_0" descr="A diagram of a decod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3597" y="2802333"/>
            <a:ext cx="6942779" cy="2037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D855A64-B683-A6A0-802B-9EE7C01C7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CBD80F-7BBB-7EDE-B7A7-D5AE4CC9D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661160"/>
            <a:ext cx="7772400" cy="4114800"/>
          </a:xfrm>
        </p:spPr>
        <p:txBody>
          <a:bodyPr/>
          <a:lstStyle/>
          <a:p>
            <a:r>
              <a:rPr lang="en-US" sz="1800" dirty="0"/>
              <a:t>LDPC codes with longer block lengths consistently provide enhanced performance gains</a:t>
            </a:r>
          </a:p>
          <a:p>
            <a:pPr lvl="1"/>
            <a:r>
              <a:rPr lang="en-US" sz="1600" dirty="0"/>
              <a:t>2x1944 offers gains in the range 0.5-1.0dB in low-medium MCS</a:t>
            </a:r>
          </a:p>
          <a:p>
            <a:pPr lvl="1"/>
            <a:r>
              <a:rPr lang="en-US" sz="1600" dirty="0"/>
              <a:t>Much larger gains in high MCS situations which are often limited by RF impairment limits</a:t>
            </a:r>
          </a:p>
          <a:p>
            <a:pPr lvl="2"/>
            <a:r>
              <a:rPr lang="en-US" sz="1400" dirty="0"/>
              <a:t>These codes offers effective pathways to ensure full functionality of MCS10-13 across a broad spectrum of scenarios</a:t>
            </a:r>
          </a:p>
          <a:p>
            <a:r>
              <a:rPr lang="en-US" sz="1800" dirty="0"/>
              <a:t>Proposed code structure facilitates parallelism in both encoding and decoding </a:t>
            </a:r>
          </a:p>
          <a:p>
            <a:pPr lvl="1"/>
            <a:r>
              <a:rPr lang="en-US" sz="1600" dirty="0"/>
              <a:t>Manageable implementation cost of 2x1944 LDPC codes in both STA and AP devices</a:t>
            </a:r>
          </a:p>
          <a:p>
            <a:r>
              <a:rPr lang="en-US" sz="1800" dirty="0"/>
              <a:t>We believe this can be a differentiating feature for UHR, strengthening the high reliability aspect of the link</a:t>
            </a:r>
          </a:p>
          <a:p>
            <a:endParaRPr lang="en-US" sz="2000" dirty="0"/>
          </a:p>
          <a:p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1B47A-6F43-510D-F42C-DADEF03319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smtClean="0"/>
              <a:t>14</a:t>
            </a:fld>
            <a:endParaRPr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97472D-F685-8315-D05B-9E4090A2930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Rethna Pulikkoonattu (Broadcom)</a:t>
            </a:r>
          </a:p>
        </p:txBody>
      </p:sp>
    </p:spTree>
    <p:extLst>
      <p:ext uri="{BB962C8B-B14F-4D97-AF65-F5344CB8AC3E}">
        <p14:creationId xmlns:p14="http://schemas.microsoft.com/office/powerpoint/2010/main" val="1269353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dirty="0"/>
              <a:t>Straw-Poll 1 </a:t>
            </a:r>
            <a:endParaRPr dirty="0"/>
          </a:p>
        </p:txBody>
      </p:sp>
      <p:sp>
        <p:nvSpPr>
          <p:cNvPr id="366" name="Google Shape;366;p3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you support adopting 2x1944 length LDPC codes for UHR?</a:t>
            </a:r>
            <a:endParaRPr sz="2400" b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368" name="Google Shape;368;p31"/>
          <p:cNvSpPr txBox="1">
            <a:spLocks noGrp="1"/>
          </p:cNvSpPr>
          <p:nvPr>
            <p:ph type="ftr" idx="11"/>
          </p:nvPr>
        </p:nvSpPr>
        <p:spPr>
          <a:xfrm>
            <a:off x="6202018" y="6475413"/>
            <a:ext cx="2341908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Rethna Pulikkoonattu (Broadcom)</a:t>
            </a:r>
            <a:endParaRPr/>
          </a:p>
        </p:txBody>
      </p:sp>
      <p:sp>
        <p:nvSpPr>
          <p:cNvPr id="369" name="Google Shape;369;p31"/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263" name="Google Shape;263;p23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en-US" sz="1600" b="0" i="0" u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Polyanskiy, Y., Poor, H.V. and Verdú, S., 2010. Channel coding rate in the finite blocklength regime. </a:t>
            </a:r>
            <a:r>
              <a:rPr lang="en-US" sz="1600" b="0" i="1" u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IEEE Transactions on Information Theory</a:t>
            </a:r>
            <a:r>
              <a:rPr lang="en-US" sz="1600" b="0" i="0" u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lang="en-US" sz="1600" b="0" i="1" u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56</a:t>
            </a:r>
            <a:r>
              <a:rPr lang="en-US" sz="1600" b="0" i="0" u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(5), pp.2307-2359.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en-US" sz="1600" b="0" i="0" u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Yang, W., Durisi, G., Koch, T. and Polyanskiy, Y., 2014. Quasi-static multiple-antenna fading channels at finite blocklength. </a:t>
            </a:r>
            <a:r>
              <a:rPr lang="en-US" sz="1600" b="0" i="1" u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IEEE Transactions on Information Theory</a:t>
            </a:r>
            <a:r>
              <a:rPr lang="en-US" sz="1600" b="0" i="0" u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lang="en-US" sz="1600" b="0" i="1" u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</a:t>
            </a:r>
            <a:r>
              <a:rPr lang="en-US" sz="1600" b="0" i="0" u="none" strike="noStrike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(7), pp.4232-4265.</a:t>
            </a:r>
            <a:endParaRPr sz="1600"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b="0"/>
          </a:p>
        </p:txBody>
      </p:sp>
      <p:sp>
        <p:nvSpPr>
          <p:cNvPr id="265" name="Google Shape;265;p23"/>
          <p:cNvSpPr txBox="1">
            <a:spLocks noGrp="1"/>
          </p:cNvSpPr>
          <p:nvPr>
            <p:ph type="ftr" idx="11"/>
          </p:nvPr>
        </p:nvSpPr>
        <p:spPr>
          <a:xfrm>
            <a:off x="6394744" y="6475413"/>
            <a:ext cx="214918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Rethna Pulikkoonattu (Broadcom)</a:t>
            </a:r>
            <a:endParaRPr/>
          </a:p>
        </p:txBody>
      </p:sp>
      <p:sp>
        <p:nvSpPr>
          <p:cNvPr id="266" name="Google Shape;266;p23"/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4"/>
          <p:cNvSpPr txBox="1">
            <a:spLocks noGrp="1"/>
          </p:cNvSpPr>
          <p:nvPr>
            <p:ph type="title"/>
          </p:nvPr>
        </p:nvSpPr>
        <p:spPr>
          <a:xfrm>
            <a:off x="539496" y="2895600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Appendix</a:t>
            </a:r>
            <a:endParaRPr dirty="0"/>
          </a:p>
        </p:txBody>
      </p:sp>
      <p:sp>
        <p:nvSpPr>
          <p:cNvPr id="273" name="Google Shape;273;p24"/>
          <p:cNvSpPr txBox="1">
            <a:spLocks noGrp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endParaRPr sz="1400"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b="0"/>
          </a:p>
        </p:txBody>
      </p:sp>
      <p:sp>
        <p:nvSpPr>
          <p:cNvPr id="275" name="Google Shape;275;p24"/>
          <p:cNvSpPr txBox="1">
            <a:spLocks noGrp="1"/>
          </p:cNvSpPr>
          <p:nvPr>
            <p:ph type="ftr" idx="11"/>
          </p:nvPr>
        </p:nvSpPr>
        <p:spPr>
          <a:xfrm>
            <a:off x="6394744" y="6475413"/>
            <a:ext cx="214918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Rethna Pulikkoonattu (Broadcom)</a:t>
            </a:r>
            <a:endParaRPr/>
          </a:p>
        </p:txBody>
      </p:sp>
      <p:sp>
        <p:nvSpPr>
          <p:cNvPr id="276" name="Google Shape;276;p24"/>
          <p:cNvSpPr txBox="1">
            <a:spLocks noGrp="1"/>
          </p:cNvSpPr>
          <p:nvPr>
            <p:ph type="sldNum" idx="12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5"/>
          <p:cNvSpPr txBox="1">
            <a:spLocks noGrp="1"/>
          </p:cNvSpPr>
          <p:nvPr>
            <p:ph type="title"/>
          </p:nvPr>
        </p:nvSpPr>
        <p:spPr>
          <a:xfrm>
            <a:off x="696912" y="609801"/>
            <a:ext cx="7858194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dirty="0"/>
              <a:t>Random Coding vs LDPC: Finite Length Bounds</a:t>
            </a:r>
            <a:endParaRPr dirty="0"/>
          </a:p>
        </p:txBody>
      </p:sp>
      <p:sp>
        <p:nvSpPr>
          <p:cNvPr id="286" name="Google Shape;286;p25"/>
          <p:cNvSpPr txBox="1">
            <a:spLocks noGrp="1"/>
          </p:cNvSpPr>
          <p:nvPr>
            <p:ph type="body" idx="1"/>
          </p:nvPr>
        </p:nvSpPr>
        <p:spPr>
          <a:xfrm>
            <a:off x="304800" y="1345562"/>
            <a:ext cx="8534400" cy="49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</a:pPr>
            <a:r>
              <a:rPr lang="en-US" sz="1600" b="0"/>
              <a:t>Finite Length scaling gain (Random codes versus LDPC codes). Suboptimal Codes exhibit larger scaling gains than random codes [2])</a:t>
            </a:r>
            <a:endParaRPr sz="1600" b="0"/>
          </a:p>
          <a:p>
            <a:pPr marL="742950" lvl="1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Gain ~ 0.5-0.8dB vs RCU bounds (0.2-0.3)dB AWGN. </a:t>
            </a:r>
            <a:endParaRPr sz="1600"/>
          </a:p>
          <a:p>
            <a:pPr marL="742950" lvl="1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600"/>
              <a:t>Higher gain and bigger gap on D-NLOS channels</a:t>
            </a:r>
            <a:endParaRPr sz="1600"/>
          </a:p>
          <a:p>
            <a:pPr marL="1200150" lvl="2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400"/>
              <a:t>Suboptimality of the code</a:t>
            </a:r>
            <a:endParaRPr/>
          </a:p>
          <a:p>
            <a:pPr marL="1200150" lvl="2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400"/>
              <a:t>Frequency diversity (interleaving) </a:t>
            </a:r>
            <a:endParaRPr/>
          </a:p>
          <a:p>
            <a:pPr marL="1200150" lvl="2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 sz="1400" b="0"/>
              <a:t>Finite blocklength scaling </a:t>
            </a:r>
            <a:endParaRPr sz="1400" b="0"/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 b="0"/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/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/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/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/>
          </a:p>
        </p:txBody>
      </p:sp>
      <p:sp>
        <p:nvSpPr>
          <p:cNvPr id="287" name="Google Shape;287;p25"/>
          <p:cNvSpPr txBox="1">
            <a:spLocks noGrp="1"/>
          </p:cNvSpPr>
          <p:nvPr>
            <p:ph type="ftr" idx="11"/>
          </p:nvPr>
        </p:nvSpPr>
        <p:spPr>
          <a:xfrm>
            <a:off x="6418967" y="6475413"/>
            <a:ext cx="212502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Rethna Pulikkoonattu (Broadcom)</a:t>
            </a:r>
            <a:endParaRPr/>
          </a:p>
        </p:txBody>
      </p:sp>
      <p:sp>
        <p:nvSpPr>
          <p:cNvPr id="288" name="Google Shape;288;p25"/>
          <p:cNvSpPr txBox="1">
            <a:spLocks noGrp="1"/>
          </p:cNvSpPr>
          <p:nvPr>
            <p:ph type="sldNum" idx="12"/>
          </p:nvPr>
        </p:nvSpPr>
        <p:spPr>
          <a:xfrm>
            <a:off x="4343400" y="6477000"/>
            <a:ext cx="530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290" name="Google Shape;29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5375" y="3355587"/>
            <a:ext cx="3163849" cy="305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5675" y="3118648"/>
            <a:ext cx="3437825" cy="311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6"/>
          <p:cNvSpPr txBox="1">
            <a:spLocks noGrp="1"/>
          </p:cNvSpPr>
          <p:nvPr>
            <p:ph type="title"/>
          </p:nvPr>
        </p:nvSpPr>
        <p:spPr>
          <a:xfrm>
            <a:off x="685800" y="486125"/>
            <a:ext cx="77724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3888-LDPC E(H): R=5/6 </a:t>
            </a:r>
            <a:endParaRPr/>
          </a:p>
        </p:txBody>
      </p:sp>
      <p:sp>
        <p:nvSpPr>
          <p:cNvPr id="301" name="Google Shape;301;p26"/>
          <p:cNvSpPr txBox="1">
            <a:spLocks noGrp="1"/>
          </p:cNvSpPr>
          <p:nvPr>
            <p:ph type="body" idx="1"/>
          </p:nvPr>
        </p:nvSpPr>
        <p:spPr>
          <a:xfrm>
            <a:off x="240003" y="1293524"/>
            <a:ext cx="8437800" cy="4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b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2" name="Google Shape;302;p26"/>
          <p:cNvSpPr txBox="1">
            <a:spLocks noGrp="1"/>
          </p:cNvSpPr>
          <p:nvPr>
            <p:ph type="ftr" idx="11"/>
          </p:nvPr>
        </p:nvSpPr>
        <p:spPr>
          <a:xfrm>
            <a:off x="6316021" y="6475413"/>
            <a:ext cx="222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Rethna Pulikkoonattu (Broadcom)</a:t>
            </a:r>
            <a:endParaRPr/>
          </a:p>
        </p:txBody>
      </p:sp>
      <p:sp>
        <p:nvSpPr>
          <p:cNvPr id="303" name="Google Shape;303;p26"/>
          <p:cNvSpPr txBox="1">
            <a:spLocks noGrp="1"/>
          </p:cNvSpPr>
          <p:nvPr>
            <p:ph type="sldNum" idx="12"/>
          </p:nvPr>
        </p:nvSpPr>
        <p:spPr>
          <a:xfrm>
            <a:off x="4343400" y="6477000"/>
            <a:ext cx="530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05" name="Google Shape;305;p26"/>
          <p:cNvSpPr txBox="1"/>
          <p:nvPr/>
        </p:nvSpPr>
        <p:spPr>
          <a:xfrm>
            <a:off x="40533" y="4219259"/>
            <a:ext cx="9092554" cy="1569660"/>
          </a:xfrm>
          <a:prstGeom prst="rect">
            <a:avLst/>
          </a:prstGeom>
          <a:solidFill>
            <a:srgbClr val="C1FEE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[13,-1,-1,48,-1,80,-1,66,-1,4,74,-1,7,-1,-1,30,76,-1,-1,52,37,-1,-1,60,-1,-1,-1,49,73,-1,31,-1,-1,74,73,-1,-1,23,-1,-1,1,-1,0,-1,-1,-1,-1,-1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-1,13,48,-1,80,-1,66,-1,4,-1,-1,74,-1,7,30,-1,-1,76,52,-1,-1,37,60,-1,-1,-1,49,-1,-1,73,-1,31,74,-1,-1,73,23,-1,-1,-1,-1,1,-1,0,-1,-1,-1,-1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-1,69,-1,63,-1,74,56,-1,64,-1,-1,77,57,-1,-1,65,6,-1,-1,16,-1,51,-1,-1,64,-1,-1,-1,68,-1,-1,9,48,-1,-1,62,54,-1,27,-1,-1,-1,0,-1,0,-1,-1,-1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69,-1,63,-1,74,-1,-1,56,-1,64,77,-1,-1,57,65,-1,-1,6,16,-1,51,-1,-1,-1,-1,64,-1,-1,-1,68,9,-1,-1,48,62,-1,-1,54,-1,27,-1,-1,-1,0,-1,0,-1,-1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51,-1,15,-1,-1,0,-1,80,-1,24,-1,25,-1,42,54,-1,-1,44,71,-1,71,-1,-1,9,67,-1,-1,35,-1,-1,-1,58,-1,-1,-1,29,-1,-1,53,-1,0,-1,-1,-1,0,-1,0,-1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-1,51,-1,15,0,-1,80,-1,24,-1,25,-1,42,-1,-1,54,44,-1,-1,71,-1,71,9,-1,-1,67,35,-1,-1,-1,58,-1,-1,-1,29,-1,-1,-1,-1,53,-1,0,-1,-1,-1,0,-1,0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-1,16,29,-1,36,-1,-1,41,-1,44,56,-1,-1,59,-1,37,-1,50,24,-1,-1,-1,-1,65,4,-1,65,-1,52,-1,-1,-1,4,-1,-1,-1,-1,73,-1,52,1,-1,-1,-1,-1,-1,0,-1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16,-1,-1,29,-1,36,41,-1,44,-1,-1,56,59,-1,37,-1,50,-1,-1,24,-1,-1,65,-1,-1,4,-1,65,-1,52,-1,-1,-1,4,-1,-1,73,-1,52,-1,-1,1,-1,-1,-1,-1,-1,0]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F9318B-F28E-DDF7-7034-97AD605CF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87490F-B027-85D9-A73E-3E6658E11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652016"/>
            <a:ext cx="7772400" cy="4114800"/>
          </a:xfrm>
        </p:spPr>
        <p:txBody>
          <a:bodyPr/>
          <a:lstStyle/>
          <a:p>
            <a:r>
              <a:rPr lang="en-US" sz="1800" dirty="0"/>
              <a:t>This submission proposes Low-Density-Parity-Check (LDPC) codes with a block length of 3888 bits (2x1944) for UHR</a:t>
            </a:r>
          </a:p>
          <a:p>
            <a:pPr lvl="1"/>
            <a:r>
              <a:rPr lang="en-US" sz="1600" dirty="0"/>
              <a:t>Support all the 4 code rates defined in 802.11be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Outline of the slides</a:t>
            </a:r>
          </a:p>
          <a:p>
            <a:pPr lvl="1"/>
            <a:r>
              <a:rPr lang="en-US" sz="1600" dirty="0"/>
              <a:t>High level reasoning for proposing 2x longer LDPC codes</a:t>
            </a:r>
          </a:p>
          <a:p>
            <a:pPr lvl="1"/>
            <a:r>
              <a:rPr lang="en-US" sz="1600" dirty="0"/>
              <a:t>Birds eye view of the proposal</a:t>
            </a:r>
          </a:p>
          <a:p>
            <a:pPr lvl="1"/>
            <a:r>
              <a:rPr lang="en-US" sz="1600" dirty="0"/>
              <a:t>Performance comparisons between the longer codes and existing codes</a:t>
            </a:r>
          </a:p>
          <a:p>
            <a:pPr lvl="2"/>
            <a:r>
              <a:rPr lang="en-US" sz="1400" dirty="0"/>
              <a:t>Considerable performance improvements in various communication scenarios </a:t>
            </a:r>
          </a:p>
          <a:p>
            <a:pPr lvl="2"/>
            <a:r>
              <a:rPr lang="en-US" sz="1400" dirty="0"/>
              <a:t>Even larger performance gains in the presence of RF impairments for high data rates</a:t>
            </a:r>
          </a:p>
          <a:p>
            <a:pPr lvl="1"/>
            <a:r>
              <a:rPr lang="en-US" sz="1600" dirty="0"/>
              <a:t>Code construction based on lifting</a:t>
            </a:r>
          </a:p>
          <a:p>
            <a:pPr lvl="2"/>
            <a:r>
              <a:rPr lang="en-US" sz="14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Basic idea of lifting</a:t>
            </a:r>
          </a:p>
          <a:p>
            <a:pPr lvl="2"/>
            <a:r>
              <a:rPr lang="en-US" sz="14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Details of code definition</a:t>
            </a:r>
          </a:p>
          <a:p>
            <a:pPr lvl="3"/>
            <a:r>
              <a:rPr lang="en-US" sz="1200" dirty="0"/>
              <a:t>E</a:t>
            </a:r>
            <a:r>
              <a:rPr lang="en-US" sz="1200" b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xponent matrix and parity matrix details</a:t>
            </a:r>
            <a:endParaRPr lang="en-US" sz="1200" dirty="0"/>
          </a:p>
          <a:p>
            <a:pPr lvl="2"/>
            <a:r>
              <a:rPr lang="en-US" sz="1400" dirty="0"/>
              <a:t>Show how the approach allows reuse of existing encoding/decoding architectures</a:t>
            </a:r>
          </a:p>
          <a:p>
            <a:pPr lvl="1"/>
            <a:r>
              <a:rPr lang="en-US" sz="1600" dirty="0"/>
              <a:t>Conclusions</a:t>
            </a:r>
          </a:p>
          <a:p>
            <a:pPr lvl="1"/>
            <a:endParaRPr lang="en-US" sz="1600" dirty="0"/>
          </a:p>
          <a:p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15995-5B5B-7E2C-8E6E-7C0F664E25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smtClean="0"/>
              <a:t>2</a:t>
            </a:fld>
            <a:endParaRPr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B81D38-292B-EC7E-AC20-72C276613E9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Rethna Pulikkoonattu (Broadcom)</a:t>
            </a:r>
          </a:p>
        </p:txBody>
      </p:sp>
    </p:spTree>
    <p:extLst>
      <p:ext uri="{BB962C8B-B14F-4D97-AF65-F5344CB8AC3E}">
        <p14:creationId xmlns:p14="http://schemas.microsoft.com/office/powerpoint/2010/main" val="3968694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7"/>
          <p:cNvSpPr txBox="1">
            <a:spLocks noGrp="1"/>
          </p:cNvSpPr>
          <p:nvPr>
            <p:ph type="title"/>
          </p:nvPr>
        </p:nvSpPr>
        <p:spPr>
          <a:xfrm>
            <a:off x="685800" y="486125"/>
            <a:ext cx="77724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3888-LDPC E(H): R=3/4 </a:t>
            </a:r>
            <a:endParaRPr/>
          </a:p>
        </p:txBody>
      </p:sp>
      <p:sp>
        <p:nvSpPr>
          <p:cNvPr id="315" name="Google Shape;315;p27"/>
          <p:cNvSpPr txBox="1">
            <a:spLocks noGrp="1"/>
          </p:cNvSpPr>
          <p:nvPr>
            <p:ph type="body" idx="1"/>
          </p:nvPr>
        </p:nvSpPr>
        <p:spPr>
          <a:xfrm>
            <a:off x="124500" y="934200"/>
            <a:ext cx="8437800" cy="4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b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27"/>
          <p:cNvSpPr txBox="1">
            <a:spLocks noGrp="1"/>
          </p:cNvSpPr>
          <p:nvPr>
            <p:ph type="ftr" idx="11"/>
          </p:nvPr>
        </p:nvSpPr>
        <p:spPr>
          <a:xfrm>
            <a:off x="6316021" y="6475413"/>
            <a:ext cx="222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Rethna Pulikkoonattu (Broadcom)</a:t>
            </a:r>
            <a:endParaRPr/>
          </a:p>
        </p:txBody>
      </p:sp>
      <p:sp>
        <p:nvSpPr>
          <p:cNvPr id="317" name="Google Shape;317;p27"/>
          <p:cNvSpPr txBox="1">
            <a:spLocks noGrp="1"/>
          </p:cNvSpPr>
          <p:nvPr>
            <p:ph type="sldNum" idx="12"/>
          </p:nvPr>
        </p:nvSpPr>
        <p:spPr>
          <a:xfrm>
            <a:off x="4343400" y="6477000"/>
            <a:ext cx="530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19" name="Google Shape;319;p27"/>
          <p:cNvSpPr txBox="1"/>
          <p:nvPr/>
        </p:nvSpPr>
        <p:spPr>
          <a:xfrm>
            <a:off x="77402" y="3848107"/>
            <a:ext cx="8975534" cy="2308324"/>
          </a:xfrm>
          <a:prstGeom prst="rect">
            <a:avLst/>
          </a:prstGeom>
          <a:solidFill>
            <a:srgbClr val="EDF9F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[48,-1,-1,29,28,-1,39,-1,9,-1,61,-1,-1,-1,-1,-1,-1,-1,63,-1,45,-1,-1,80,-1,-1,-1,-1,-1,-1,37,-1,-1,32,-1,22,1,-1,0,-1,-1,-1,-1,-1,-1,-1,-1,-1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-1,48,29,-1,-1,28,-1,39,-1,9,-1,61,-1,-1,-1,-1,-1,-1,-1,63,-1,45,80,-1,-1,-1,-1,-1,-1,-1,-1,37,32,-1,22,-1,-1,1,-1,0,-1,-1,-1,-1,-1,-1,-1,-1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4,-1,49,-1,-1,42,-1,48,11,-1,-1,30,-1,-1,-1,-1,-1,-1,49,-1,-1,17,41,-1,37,-1,-1,15,-1,-1,54,-1,-1,-1,-1,-1,-1,-1,0,-1,0,-1,-1,-1,-1,-1,-1,-1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-1,4,-1,49,42,-1,48,-1,-1,11,30,-1,-1,-1,-1,-1,-1,-1,-1,49,17,-1,-1,41,-1,37,15,-1,-1,-1,-1,54,-1,-1,-1,-1,-1,-1,-1,0,-1,0,-1,-1,-1,-1,-1,-1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-1,35,-1,76,78,-1,51,-1,37,-1,35,-1,21,-1,-1,-1,-1,17,64,-1,-1,-1,-1,-1,-1,-1,59,-1,7,-1,-1,-1,-1,-1,-1,32,-1,-1,-1,-1,0,-1,0,-1,-1,-1,-1,-1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35,-1,76,-1,-1,78,-1,51,-1,37,-1,35,-1,21,-1,-1,17,-1,-1,64,-1,-1,-1,-1,-1,-1,-1,59,-1,7,-1,-1,-1,-1,32,-1,-1,-1,-1,-1,-1,0,-1,0,-1,-1,-1,-1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9,-1,-1,65,44,-1,9,-1,-1,54,-1,56,73,-1,-1,34,42,-1,-1,-1,-1,-1,-1,-1,-1,35,-1,-1,-1,-1,-1,-1,46,-1,-1,39,0,-1,-1,-1,-1,-1,0,-1,0,-1,-1,-1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-1,9,65,-1,-1,44,-1,9,54,-1,56,-1,-1,73,34,-1,-1,42,-1,-1,-1,-1,-1,-1,35,-1,-1,-1,-1,-1,-1,-1,-1,46,39,-1,-1,0,-1,-1,-1,-1,-1,0,-1,0,-1,-1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-1,3,62,-1,-1,7,-1,80,-1,68,-1,26,-1,-1,-1,80,55,-1,-1,-1,36,-1,-1,-1,-1,26,-1,-1,9,-1,-1,-1,-1,72,-1,-1,-1,-1,-1,-1,-1,-1,-1,-1,0,-1,0,-1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3,-1,-1,62,7,-1,80,-1,68,-1,26,-1,-1,-1,80,-1,-1,55,-1,-1,-1,36,-1,-1,26,-1,-1,-1,-1,9,-1,-1,72,-1,-1,-1,-1,-1,-1,-1,-1,-1,-1,-1,-1,0,-1,0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-1,26,-1,75,33,-1,21,-1,69,-1,59,-1,3,-1,-1,38,-1,-1,-1,-1,-1,-1,35,-1,-1,-1,-1,62,36,-1,-1,26,-1,-1,-1,-1,1,-1,-1,-1,-1,-1,-1,-1,-1,-1,0,-1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26,-1,75,-1,-1,33,-1,21,-1,69,-1,59,-1,3,38,-1,-1,-1,-1,-1,-1,-1,-1,35,-1,-1,62,-1,-1,36,26,-1,-1,-1,-1,-1,-1,1,-1,-1,-1,-1,-1,-1,-1,-1,-1,0]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8"/>
          <p:cNvSpPr txBox="1">
            <a:spLocks noGrp="1"/>
          </p:cNvSpPr>
          <p:nvPr>
            <p:ph type="title"/>
          </p:nvPr>
        </p:nvSpPr>
        <p:spPr>
          <a:xfrm>
            <a:off x="685800" y="486125"/>
            <a:ext cx="77724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3888-LDPC E(H): R=2/3 </a:t>
            </a:r>
            <a:endParaRPr/>
          </a:p>
        </p:txBody>
      </p:sp>
      <p:sp>
        <p:nvSpPr>
          <p:cNvPr id="329" name="Google Shape;329;p28"/>
          <p:cNvSpPr txBox="1">
            <a:spLocks noGrp="1"/>
          </p:cNvSpPr>
          <p:nvPr>
            <p:ph type="ftr" idx="11"/>
          </p:nvPr>
        </p:nvSpPr>
        <p:spPr>
          <a:xfrm>
            <a:off x="6316021" y="6475413"/>
            <a:ext cx="222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Rethna Pulikkoonattu (Broadcom)</a:t>
            </a:r>
            <a:endParaRPr/>
          </a:p>
        </p:txBody>
      </p:sp>
      <p:sp>
        <p:nvSpPr>
          <p:cNvPr id="330" name="Google Shape;330;p28"/>
          <p:cNvSpPr txBox="1">
            <a:spLocks noGrp="1"/>
          </p:cNvSpPr>
          <p:nvPr>
            <p:ph type="sldNum" idx="12"/>
          </p:nvPr>
        </p:nvSpPr>
        <p:spPr>
          <a:xfrm>
            <a:off x="4343400" y="6477000"/>
            <a:ext cx="530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32" name="Google Shape;332;p28"/>
          <p:cNvSpPr txBox="1"/>
          <p:nvPr/>
        </p:nvSpPr>
        <p:spPr>
          <a:xfrm>
            <a:off x="58966" y="4389120"/>
            <a:ext cx="184731" cy="307777"/>
          </a:xfrm>
          <a:prstGeom prst="rect">
            <a:avLst/>
          </a:prstGeom>
          <a:solidFill>
            <a:srgbClr val="C1FEE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8"/>
          <p:cNvSpPr txBox="1"/>
          <p:nvPr/>
        </p:nvSpPr>
        <p:spPr>
          <a:xfrm>
            <a:off x="128698" y="2157108"/>
            <a:ext cx="8959504" cy="3046988"/>
          </a:xfrm>
          <a:prstGeom prst="rect">
            <a:avLst/>
          </a:prstGeom>
          <a:solidFill>
            <a:srgbClr val="C1FEE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[61,-1,75,-1,4,-1,63,-1,-1,56,-1,-1,-1,-1,-1,-1,-1,-1,-1,-1,-1,-1,8,-1,-1,-1,-1,2,-1,17,25,-1,1,-1,0,-1,-1,-1,-1,-1,-1,-1,-1,-1,-1,-1,-1,-1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-1,61,-1,75,-1,4,-1,63,56,-1,-1,-1,-1,-1,-1,-1,-1,-1,-1,-1,-1,-1,-1,8,-1,-1,2,-1,17,-1,-1,25,-1,1,-1,0,-1,-1,-1,-1,-1,-1,-1,-1,-1,-1,-1,-1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-1,56,-1,74,77,-1,20,-1,-1,-1,-1,-1,-1,-1,64,-1,24,-1,-1,4,-1,67,-1,-1,-1,7,-1,-1,-1,-1,-1,-1,-1,-1,0,-1,0,-1,-1,-1,-1,-1,-1,-1,-1,-1,-1,-1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56,-1,74,-1,-1,77,-1,20,-1,-1,-1,-1,-1,-1,-1,64,-1,24,4,-1,67,-1,-1,-1,7,-1,-1,-1,-1,-1,-1,-1,-1,-1,-1,0,-1,0,-1,-1,-1,-1,-1,-1,-1,-1,-1,-1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28,-1,21,-1,68,-1,-1,10,7,-1,14,-1,65,-1,-1,-1,-1,-1,-1,-1,23,-1,-1,-1,-1,-1,-1,-1,-1,75,-1,-1,-1,-1,-1,-1,0,-1,0,-1,-1,-1,-1,-1,-1,-1,-1,-1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-1,28,-1,21,-1,68,10,-1,-1,7,-1,14,-1,65,-1,-1,-1,-1,-1,-1,-1,23,-1,-1,-1,-1,-1,-1,75,-1,-1,-1,-1,-1,-1,-1,-1,0,-1,0,-1,-1,-1,-1,-1,-1,-1,-1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-1,48,38,-1,43,-1,78,-1,76,-1,-1,-1,-1,-1,-1,-1,-1,-1,5,-1,36,-1,-1,-1,15,-1,72,-1,-1,-1,-1,-1,-1,-1,-1,-1,-1,-1,0,-1,0,-1,-1,-1,-1,-1,-1,-1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48,-1,-1,38,-1,43,-1,78,-1,76,-1,-1,-1,-1,-1,-1,-1,-1,-1,5,-1,36,-1,-1,-1,15,-1,72,-1,-1,-1,-1,-1,-1,-1,-1,-1,-1,-1,0,-1,0,-1,-1,-1,-1,-1,-1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40,-1,2,-1,-1,53,-1,25,-1,-1,-1,52,62,-1,-1,-1,20,-1,-1,-1,-1,-1,-1,44,-1,-1,-1,-1,-1,-1,-1,-1,0,-1,-1,-1,-1,-1,-1,-1,0,-1,0,-1,-1,-1,-1,-1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-1,40,-1,2,53,-1,25,-1,-1,-1,52,-1,-1,62,-1,-1,-1,20,-1,-1,-1,-1,44,-1,-1,-1,-1,-1,-1,-1,-1,-1,-1,0,-1,-1,-1,-1,-1,-1,-1,0,-1,0,-1,-1,-1,-1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69,-1,-1,23,64,-1,10,-1,22,-1,-1,-1,21,-1,-1,-1,-1,-1,-1,-1,-1,-1,-1,-1,-1,68,-1,23,-1,29,-1,-1,-1,-1,-1,-1,-1,-1,-1,-1,-1,-1,0,-1,0,-1,-1,-1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-1,69,23,-1,-1,64,-1,10,-1,22,-1,-1,-1,21,-1,-1,-1,-1,-1,-1,-1,-1,-1,-1,68,-1,23,-1,29,-1,-1,-1,-1,-1,-1,-1,-1,-1,-1,-1,-1,-1,-1,0,-1,0,-1,-1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12,-1,-1,0,-1,68,-1,20,55,-1,61,-1,-1,-1,40,-1,-1,-1,-1,-1,-1,-1,-1,52,-1,-1,-1,-1,-1,-1,44,-1,-1,-1,-1,-1,-1,-1,-1,-1,-1,-1,-1,-1,0,-1,0,-1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-1,12,0,-1,68,-1,20,-1,-1,55,-1,61,-1,-1,-1,40,-1,-1,-1,-1,-1,-1,52,-1,-1,-1,-1,-1,-1,-1,-1,44,-1,-1,-1,-1,-1,-1,-1,-1,-1,-1,-1,-1,-1,0,-1,0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-1,58,-1,8,-1,34,-1,64,-1,78,-1,-1,-1,-1,11,-1,-1,78,24,-1,-1,-1,-1,-1,-1,-1,-1,-1,-1,-1,-1,58,1,-1,-1,-1,-1,-1,-1,-1,-1,-1,-1,-1,-1,-1,0,-1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58,-1,8,-1,34,-1,64,-1,78,-1,-1,-1,-1,-1,-1,11,78,-1,-1,24,-1,-1,-1,-1,-1,-1,-1,-1,-1,-1,58,-1,-1,1,-1,-1,-1,-1,-1,-1,-1,-1,-1,-1,-1,-1,-1,0]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9"/>
          <p:cNvSpPr txBox="1">
            <a:spLocks noGrp="1"/>
          </p:cNvSpPr>
          <p:nvPr>
            <p:ph type="title"/>
          </p:nvPr>
        </p:nvSpPr>
        <p:spPr>
          <a:xfrm>
            <a:off x="685800" y="486125"/>
            <a:ext cx="77724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3888-LDPC E(H): R=1/2 </a:t>
            </a:r>
            <a:endParaRPr/>
          </a:p>
        </p:txBody>
      </p:sp>
      <p:sp>
        <p:nvSpPr>
          <p:cNvPr id="343" name="Google Shape;343;p29"/>
          <p:cNvSpPr txBox="1">
            <a:spLocks noGrp="1"/>
          </p:cNvSpPr>
          <p:nvPr>
            <p:ph type="ftr" idx="11"/>
          </p:nvPr>
        </p:nvSpPr>
        <p:spPr>
          <a:xfrm>
            <a:off x="6316021" y="6475413"/>
            <a:ext cx="222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Rethna Pulikkoonattu (Broadcom)</a:t>
            </a:r>
            <a:endParaRPr/>
          </a:p>
        </p:txBody>
      </p:sp>
      <p:sp>
        <p:nvSpPr>
          <p:cNvPr id="344" name="Google Shape;344;p29"/>
          <p:cNvSpPr txBox="1">
            <a:spLocks noGrp="1"/>
          </p:cNvSpPr>
          <p:nvPr>
            <p:ph type="sldNum" idx="12"/>
          </p:nvPr>
        </p:nvSpPr>
        <p:spPr>
          <a:xfrm>
            <a:off x="4343400" y="6477000"/>
            <a:ext cx="530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46" name="Google Shape;346;p29"/>
          <p:cNvSpPr txBox="1"/>
          <p:nvPr/>
        </p:nvSpPr>
        <p:spPr>
          <a:xfrm>
            <a:off x="58966" y="4389120"/>
            <a:ext cx="184731" cy="307777"/>
          </a:xfrm>
          <a:prstGeom prst="rect">
            <a:avLst/>
          </a:prstGeom>
          <a:solidFill>
            <a:srgbClr val="C1FEE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9"/>
          <p:cNvSpPr txBox="1"/>
          <p:nvPr/>
        </p:nvSpPr>
        <p:spPr>
          <a:xfrm>
            <a:off x="58966" y="1688038"/>
            <a:ext cx="9026068" cy="4524275"/>
          </a:xfrm>
          <a:prstGeom prst="rect">
            <a:avLst/>
          </a:prstGeom>
          <a:solidFill>
            <a:srgbClr val="EDF9F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[-1,57,-1,-1,-1,-1,-1,-1,-1,50,-1,-1,11,-1,-1,-1,50,-1,-1,-1,-1,79,-1,-1,1,-1,0,-1,-1,-1,-1,-1,-1,-1,-1,-1,-1,-1,-1,-1,-1,-1,-1,-1,-1,-1,-1,-1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57,-1,-1,-1,-1,-1,-1,-1,50,-1,-1,-1,-1,11,-1,-1,-1,50,-1,-1,79,-1,-1,-1,-1,1,-1,0,-1,-1,-1,-1,-1,-1,-1,-1,-1,-1,-1,-1,-1,-1,-1,-1,-1,-1,-1,-1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-1,3,-1,-1,-1,28,-1,-1,-1,0,-1,-1,-1,-1,-1,-1,55,-1,-1,7,-1,-1,-1,-1,-1,-1,0,-1,0,-1,-1,-1,-1,-1,-1,-1,-1,-1,-1,-1,-1,-1,-1,-1,-1,-1,-1,-1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3,-1,-1,-1,28,-1,-1,-1,0,-1,-1,-1,-1,-1,-1,-1,-1,55,7,-1,-1,-1,-1,-1,-1,-1,-1,0,-1,0,-1,-1,-1,-1,-1,-1,-1,-1,-1,-1,-1,-1,-1,-1,-1,-1,-1,-1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30,-1,-1,-1,-1,-1,-1,-1,-1,24,37,-1,-1,-1,-1,-1,56,-1,-1,14,-1,-1,-1,-1,-1,-1,-1,-1,0,-1,0,-1,-1,-1,-1,-1,-1,-1,-1,-1,-1,-1,-1,-1,-1,-1,-1,-1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-1,30,-1,-1,-1,-1,-1,-1,24,-1,-1,37,-1,-1,-1,-1,-1,56,14,-1,-1,-1,-1,-1,-1,-1,-1,-1,-1,0,-1,0,-1,-1,-1,-1,-1,-1,-1,-1,-1,-1,-1,-1,-1,-1,-1,-1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62,-1,53,-1,-1,-1,-1,-1,-1,53,-1,-1,-1,-1,3,-1,35,-1,-1,-1,-1,-1,-1,-1,-1,-1,-1,-1,-1,-1,0,-1,0,-1,-1,-1,-1,-1,-1,-1,-1,-1,-1,-1,-1,-1,-1,-1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-1,62,-1,53,-1,-1,-1,-1,53,-1,-1,-1,-1,-1,-1,3,-1,35,-1,-1,-1,-1,-1,-1,-1,-1,-1,-1,-1,-1,-1,0,-1,0,-1,-1,-1,-1,-1,-1,-1,-1,-1,-1,-1,-1,-1,-1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-1,40,-1,-1,-1,-1,20,-1,66,-1,-1,-1,-1,-1,-1,22,-1,28,-1,-1,-1,-1,-1,-1,-1,-1,-1,-1,-1,-1,-1,-1,0,-1,0,-1,-1,-1,-1,-1,-1,-1,-1,-1,-1,-1,-1,-1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40,-1,-1,-1,-1,-1,-1,20,-1,66,-1,-1,-1,-1,22,-1,28,-1,-1,-1,-1,-1,-1,-1,-1,-1,-1,-1,-1,-1,-1,-1,-1,0,-1,0,-1,-1,-1,-1,-1,-1,-1,-1,-1,-1,-1,-1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0,-1,-1,-1,-1,-1,-1,-1,8,-1,-1,-1,42,-1,-1,-1,-1,50,-1,-1,-1,-1,8,-1,-1,-1,-1,-1,-1,-1,-1,-1,-1,-1,0,-1,0,-1,-1,-1,-1,-1,-1,-1,-1,-1,-1,-1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-1,0,-1,-1,-1,-1,-1,-1,-1,8,-1,-1,-1,42,-1,-1,50,-1,-1,-1,-1,-1,-1,8,-1,-1,-1,-1,-1,-1,-1,-1,-1,-1,-1,0,-1,0,-1,-1,-1,-1,-1,-1,-1,-1,-1,-1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69,-1,79,-1,79,-1,-1,-1,-1,-1,-1,-1,-1,56,-1,-1,52,-1,-1,-1,-1,-1,-1,-1,0,-1,-1,-1,-1,-1,-1,-1,-1,-1,-1,-1,0,-1,0,-1,-1,-1,-1,-1,-1,-1,-1,-1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-1,69,-1,79,-1,79,-1,-1,-1,-1,-1,-1,56,-1,-1,-1,-1,52,-1,-1,-1,-1,-1,-1,-1,0,-1,-1,-1,-1,-1,-1,-1,-1,-1,-1,-1,0,-1,0,-1,-1,-1,-1,-1,-1,-1,-1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65,-1,-1,-1,-1,-1,-1,-1,38,-1,57,-1,-1,-1,-1,-1,72,-1,-1,-1,27,-1,-1,-1,-1,-1,-1,-1,-1,-1,-1,-1,-1,-1,-1,-1,-1,-1,0,-1,0,-1,-1,-1,-1,-1,-1,-1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-1,65,-1,-1,-1,-1,-1,-1,-1,38,-1,57,-1,-1,-1,-1,-1,72,-1,-1,-1,27,-1,-1,-1,-1,-1,-1,-1,-1,-1,-1,-1,-1,-1,-1,-1,-1,-1,0,-1,0,-1,-1,-1,-1,-1,-1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-1,64,-1,-1,-1,-1,-1,-1,14,-1,52,-1,-1,-1,-1,-1,-1,30,-1,-1,-1,-1,-1,32,-1,-1,-1,-1,-1,-1,-1,-1,-1,-1,-1,-1,-1,-1,-1,-1,0,-1,0,-1,-1,-1,-1,-1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64,-1,-1,-1,-1,-1,-1,-1,-1,14,-1,52,-1,-1,-1,-1,30,-1,-1,-1,-1,-1,32,-1,-1,-1,-1,-1,-1,-1,-1,-1,-1,-1,-1,-1,-1,-1,-1,-1,-1,0,-1,0,-1,-1,-1,-1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-1,-1,-1,45,-1,-1,-1,70,0,-1,-1,-1,-1,-1,-1,-1,77,-1,9,-1,-1,-1,-1,-1,-1,-1,-1,-1,-1,-1,-1,-1,-1,-1,-1,-1,-1,-1,-1,-1,-1,-1,0,-1,0,-1,-1,-1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-1,-1,45,-1,-1,-1,70,-1,-1,0,-1,-1,-1,-1,-1,-1,-1,77,-1,9,-1,-1,-1,-1,-1,-1,-1,-1,-1,-1,-1,-1,-1,-1,-1,-1,-1,-1,-1,-1,-1,-1,-1,0,-1,0,-1,-1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2,-1,56,-1,-1,-1,-1,57,35,-1,-1,-1,-1,-1,-1,-1,-1,-1,-1,-1,12,-1,-1,-1,-1,-1,-1,-1,-1,-1,-1,-1,-1,-1,-1,-1,-1,-1,-1,-1,-1,-1,-1,-1,0,-1,0,-1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-1,2,-1,56,-1,-1,57,-1,-1,35,-1,-1,-1,-1,-1,-1,-1,-1,-1,-1,-1,12,-1,-1,-1,-1,-1,-1,-1,-1,-1,-1,-1,-1,-1,-1,-1,-1,-1,-1,-1,-1,-1,-1,-1,0,-1,0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-1,24,-1,-1,-1,61,-1,-1,-1,60,-1,-1,-1,-1,-1,27,51,-1,-1,-1,-1,-1,16,-1,1,-1,-1,-1,-1,-1,-1,-1,-1,-1,-1,-1,-1,-1,-1,-1,-1,-1,-1,-1,-1,-1,0,-1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24,-1,-1,-1,61,-1,-1,-1,60,-1,-1,-1,-1,-1,27,-1,-1,51,-1,-1,-1,-1,-1,16,-1,1,-1,-1,-1,-1,-1,-1,-1,-1,-1,-1,-1,-1,-1,-1,-1,-1,-1,-1,-1,-1,-1,0]</a:t>
            </a:r>
            <a:endParaRPr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792c3f6312_0_127"/>
          <p:cNvSpPr txBox="1">
            <a:spLocks noGrp="1"/>
          </p:cNvSpPr>
          <p:nvPr>
            <p:ph type="title"/>
          </p:nvPr>
        </p:nvSpPr>
        <p:spPr>
          <a:xfrm>
            <a:off x="685800" y="486125"/>
            <a:ext cx="77724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dirty="0"/>
              <a:t>160MHz MIMO 2x2 D-LOS: MCS 10-13 </a:t>
            </a:r>
            <a:endParaRPr dirty="0"/>
          </a:p>
        </p:txBody>
      </p:sp>
      <p:sp>
        <p:nvSpPr>
          <p:cNvPr id="267" name="Google Shape;267;g2792c3f6312_0_127"/>
          <p:cNvSpPr txBox="1">
            <a:spLocks noGrp="1"/>
          </p:cNvSpPr>
          <p:nvPr>
            <p:ph type="body" idx="1"/>
          </p:nvPr>
        </p:nvSpPr>
        <p:spPr>
          <a:xfrm>
            <a:off x="206550" y="1147611"/>
            <a:ext cx="8437800" cy="4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Impairments (Typical)</a:t>
            </a:r>
          </a:p>
          <a:p>
            <a:pPr marL="800100" lvl="1" algn="just">
              <a:spcBef>
                <a:spcPts val="0"/>
              </a:spcBef>
              <a:buSzPts val="160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Noise, IQ imbalance, CFO, DC offset</a:t>
            </a:r>
          </a:p>
          <a:p>
            <a:pPr marL="800100" lvl="1" algn="just">
              <a:spcBef>
                <a:spcPts val="0"/>
              </a:spcBef>
              <a:buSzPts val="160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Tx and Rx have identical impairment profiles</a:t>
            </a:r>
          </a:p>
          <a:p>
            <a:pPr marL="800100" lvl="1" algn="just">
              <a:spcBef>
                <a:spcPts val="0"/>
              </a:spcBef>
              <a:buSzPts val="1600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algn="just">
              <a:spcBef>
                <a:spcPts val="0"/>
              </a:spcBef>
              <a:buSzPts val="1600"/>
            </a:pPr>
            <a:endParaRPr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8" name="Google Shape;268;g2792c3f6312_0_127"/>
          <p:cNvSpPr txBox="1">
            <a:spLocks noGrp="1"/>
          </p:cNvSpPr>
          <p:nvPr>
            <p:ph type="ftr" idx="11"/>
          </p:nvPr>
        </p:nvSpPr>
        <p:spPr>
          <a:xfrm>
            <a:off x="6316021" y="6475413"/>
            <a:ext cx="222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Rethna Pulikkoonattu (Broadcom)</a:t>
            </a:r>
            <a:endParaRPr dirty="0"/>
          </a:p>
        </p:txBody>
      </p:sp>
      <p:sp>
        <p:nvSpPr>
          <p:cNvPr id="269" name="Google Shape;269;g2792c3f6312_0_127"/>
          <p:cNvSpPr txBox="1">
            <a:spLocks noGrp="1"/>
          </p:cNvSpPr>
          <p:nvPr>
            <p:ph type="sldNum" idx="12"/>
          </p:nvPr>
        </p:nvSpPr>
        <p:spPr>
          <a:xfrm>
            <a:off x="4343400" y="6477000"/>
            <a:ext cx="530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5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DAA73233-7E8B-ED75-692F-C2071D20F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450" y="2041175"/>
            <a:ext cx="65659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30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792c3f6312_0_127"/>
          <p:cNvSpPr txBox="1">
            <a:spLocks noGrp="1"/>
          </p:cNvSpPr>
          <p:nvPr>
            <p:ph type="title"/>
          </p:nvPr>
        </p:nvSpPr>
        <p:spPr>
          <a:xfrm>
            <a:off x="685800" y="486125"/>
            <a:ext cx="77724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dirty="0"/>
              <a:t>160MHz MIMO 2x2 D-LOS: 4096-QAM</a:t>
            </a:r>
            <a:endParaRPr dirty="0"/>
          </a:p>
        </p:txBody>
      </p:sp>
      <p:sp>
        <p:nvSpPr>
          <p:cNvPr id="267" name="Google Shape;267;g2792c3f6312_0_127"/>
          <p:cNvSpPr txBox="1">
            <a:spLocks noGrp="1"/>
          </p:cNvSpPr>
          <p:nvPr>
            <p:ph type="body" idx="1"/>
          </p:nvPr>
        </p:nvSpPr>
        <p:spPr>
          <a:xfrm>
            <a:off x="240003" y="1293524"/>
            <a:ext cx="8437800" cy="4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Impairments (Ty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pical and Minimal)</a:t>
            </a:r>
          </a:p>
          <a:p>
            <a:pPr marL="800100" lvl="1" algn="just">
              <a:spcBef>
                <a:spcPts val="0"/>
              </a:spcBef>
              <a:buSzPts val="160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Typical: Phase Noise, IQ imbalance, CFO, DC offset</a:t>
            </a:r>
          </a:p>
          <a:p>
            <a:pPr marL="800100" lvl="1" algn="just">
              <a:spcBef>
                <a:spcPts val="0"/>
              </a:spcBef>
              <a:buSzPts val="1600"/>
              <a:buFont typeface="Times New Roman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Minimal: Very low noise Phase Noise profile (dominant noise)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algn="just">
              <a:spcBef>
                <a:spcPts val="0"/>
              </a:spcBef>
              <a:buSzPts val="1600"/>
            </a:pPr>
            <a:endParaRPr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8" name="Google Shape;268;g2792c3f6312_0_127"/>
          <p:cNvSpPr txBox="1">
            <a:spLocks noGrp="1"/>
          </p:cNvSpPr>
          <p:nvPr>
            <p:ph type="ftr" idx="11"/>
          </p:nvPr>
        </p:nvSpPr>
        <p:spPr>
          <a:xfrm>
            <a:off x="6316021" y="6475413"/>
            <a:ext cx="222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Rethna Pulikkoonattu (Broadcom)</a:t>
            </a:r>
            <a:endParaRPr dirty="0"/>
          </a:p>
        </p:txBody>
      </p:sp>
      <p:sp>
        <p:nvSpPr>
          <p:cNvPr id="269" name="Google Shape;269;g2792c3f6312_0_127"/>
          <p:cNvSpPr txBox="1">
            <a:spLocks noGrp="1"/>
          </p:cNvSpPr>
          <p:nvPr>
            <p:ph type="sldNum" idx="12"/>
          </p:nvPr>
        </p:nvSpPr>
        <p:spPr>
          <a:xfrm>
            <a:off x="4343400" y="6477000"/>
            <a:ext cx="530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10" name="Picture 9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878AD1A4-5F99-4804-06BC-A38D54F03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905" y="2281909"/>
            <a:ext cx="6140915" cy="419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36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792c3f6312_0_127"/>
          <p:cNvSpPr txBox="1">
            <a:spLocks noGrp="1"/>
          </p:cNvSpPr>
          <p:nvPr>
            <p:ph type="title"/>
          </p:nvPr>
        </p:nvSpPr>
        <p:spPr>
          <a:xfrm>
            <a:off x="685800" y="486125"/>
            <a:ext cx="77724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dirty="0"/>
              <a:t>320MHz MIMO 2x2 D-LOS: MCS 10-13 </a:t>
            </a:r>
            <a:endParaRPr dirty="0"/>
          </a:p>
        </p:txBody>
      </p:sp>
      <p:sp>
        <p:nvSpPr>
          <p:cNvPr id="267" name="Google Shape;267;g2792c3f6312_0_127"/>
          <p:cNvSpPr txBox="1">
            <a:spLocks noGrp="1"/>
          </p:cNvSpPr>
          <p:nvPr>
            <p:ph type="body" idx="1"/>
          </p:nvPr>
        </p:nvSpPr>
        <p:spPr>
          <a:xfrm>
            <a:off x="240003" y="1293524"/>
            <a:ext cx="8437800" cy="4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Impairments (Typical)</a:t>
            </a:r>
          </a:p>
          <a:p>
            <a:pPr marL="800100" lvl="1" algn="just">
              <a:spcBef>
                <a:spcPts val="0"/>
              </a:spcBef>
              <a:buSzPts val="160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PLL Phase Noise, IQ imbalance, CFO, DC offset</a:t>
            </a:r>
          </a:p>
          <a:p>
            <a:pPr marL="800100" lvl="1" algn="just">
              <a:spcBef>
                <a:spcPts val="0"/>
              </a:spcBef>
              <a:buSzPts val="160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Tx and Rx have identical impairment profiles</a:t>
            </a:r>
          </a:p>
          <a:p>
            <a:pPr marL="800100" lvl="1" algn="just">
              <a:spcBef>
                <a:spcPts val="0"/>
              </a:spcBef>
              <a:buSzPts val="1600"/>
              <a:buChar char="•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algn="just">
              <a:spcBef>
                <a:spcPts val="0"/>
              </a:spcBef>
              <a:buSzPts val="1600"/>
              <a:buChar char="•"/>
            </a:pPr>
            <a:endParaRPr lang="en-US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endParaRPr 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algn="just">
              <a:spcBef>
                <a:spcPts val="0"/>
              </a:spcBef>
              <a:buSzPts val="160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algn="just">
              <a:spcBef>
                <a:spcPts val="0"/>
              </a:spcBef>
              <a:buSzPts val="1600"/>
              <a:buChar char="•"/>
            </a:pPr>
            <a:endParaRPr lang="en-US" sz="1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algn="just">
              <a:spcBef>
                <a:spcPts val="0"/>
              </a:spcBef>
              <a:buSzPts val="1600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algn="just">
              <a:spcBef>
                <a:spcPts val="0"/>
              </a:spcBef>
              <a:buSzPts val="1600"/>
            </a:pPr>
            <a:endParaRPr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8" name="Google Shape;268;g2792c3f6312_0_127"/>
          <p:cNvSpPr txBox="1">
            <a:spLocks noGrp="1"/>
          </p:cNvSpPr>
          <p:nvPr>
            <p:ph type="ftr" idx="11"/>
          </p:nvPr>
        </p:nvSpPr>
        <p:spPr>
          <a:xfrm>
            <a:off x="6316021" y="6475413"/>
            <a:ext cx="222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Rethna Pulikkoonattu (Broadcom)</a:t>
            </a:r>
            <a:endParaRPr dirty="0"/>
          </a:p>
        </p:txBody>
      </p:sp>
      <p:sp>
        <p:nvSpPr>
          <p:cNvPr id="269" name="Google Shape;269;g2792c3f6312_0_127"/>
          <p:cNvSpPr txBox="1">
            <a:spLocks noGrp="1"/>
          </p:cNvSpPr>
          <p:nvPr>
            <p:ph type="sldNum" idx="12"/>
          </p:nvPr>
        </p:nvSpPr>
        <p:spPr>
          <a:xfrm>
            <a:off x="4343400" y="6477000"/>
            <a:ext cx="530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12" name="Picture 11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03090A6E-C1F4-252A-70BF-6EB9DB474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94" y="2208213"/>
            <a:ext cx="6477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37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792c3f6312_0_127"/>
          <p:cNvSpPr txBox="1">
            <a:spLocks noGrp="1"/>
          </p:cNvSpPr>
          <p:nvPr>
            <p:ph type="title"/>
          </p:nvPr>
        </p:nvSpPr>
        <p:spPr>
          <a:xfrm>
            <a:off x="685800" y="486125"/>
            <a:ext cx="77724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dirty="0"/>
              <a:t>160MHz MIMO 4x4 D-</a:t>
            </a:r>
            <a:r>
              <a:rPr lang="en-US" sz="2800" dirty="0">
                <a:solidFill>
                  <a:srgbClr val="FF0000"/>
                </a:solidFill>
              </a:rPr>
              <a:t>NLOS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67" name="Google Shape;267;g2792c3f6312_0_127"/>
          <p:cNvSpPr txBox="1">
            <a:spLocks noGrp="1"/>
          </p:cNvSpPr>
          <p:nvPr>
            <p:ph type="body" idx="1"/>
          </p:nvPr>
        </p:nvSpPr>
        <p:spPr>
          <a:xfrm>
            <a:off x="240003" y="1293524"/>
            <a:ext cx="8437800" cy="4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Packets Length (10+ symbols)</a:t>
            </a: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Impairments (Aggressive)</a:t>
            </a:r>
          </a:p>
          <a:p>
            <a:pPr marL="800100" lvl="1" algn="just">
              <a:spcBef>
                <a:spcPts val="0"/>
              </a:spcBef>
              <a:buSzPts val="160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Noise, IQ imbalance, CFO, DC offset, NL</a:t>
            </a:r>
          </a:p>
          <a:p>
            <a:pPr marL="800100" lvl="1" algn="just">
              <a:spcBef>
                <a:spcPts val="0"/>
              </a:spcBef>
              <a:buSzPts val="160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Tx and Rx have identical impairment profiles</a:t>
            </a:r>
          </a:p>
          <a:p>
            <a:pPr marL="800100" lvl="1" algn="just">
              <a:spcBef>
                <a:spcPts val="0"/>
              </a:spcBef>
              <a:buSzPts val="160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algn="just">
              <a:spcBef>
                <a:spcPts val="0"/>
              </a:spcBef>
              <a:buSzPts val="1600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algn="just">
              <a:spcBef>
                <a:spcPts val="0"/>
              </a:spcBef>
              <a:buSzPts val="1600"/>
            </a:pPr>
            <a:endParaRPr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8" name="Google Shape;268;g2792c3f6312_0_127"/>
          <p:cNvSpPr txBox="1">
            <a:spLocks noGrp="1"/>
          </p:cNvSpPr>
          <p:nvPr>
            <p:ph type="ftr" idx="11"/>
          </p:nvPr>
        </p:nvSpPr>
        <p:spPr>
          <a:xfrm>
            <a:off x="6316021" y="6475413"/>
            <a:ext cx="222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Rethna Pulikkoonattu (Broadcom)</a:t>
            </a:r>
            <a:endParaRPr dirty="0"/>
          </a:p>
        </p:txBody>
      </p:sp>
      <p:sp>
        <p:nvSpPr>
          <p:cNvPr id="269" name="Google Shape;269;g2792c3f6312_0_127"/>
          <p:cNvSpPr txBox="1">
            <a:spLocks noGrp="1"/>
          </p:cNvSpPr>
          <p:nvPr>
            <p:ph type="sldNum" idx="12"/>
          </p:nvPr>
        </p:nvSpPr>
        <p:spPr>
          <a:xfrm>
            <a:off x="4343400" y="6477000"/>
            <a:ext cx="530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8" name="Picture 7" descr="A table of numbers with numbers&#10;&#10;Description automatically generated">
            <a:extLst>
              <a:ext uri="{FF2B5EF4-FFF2-40B4-BE49-F238E27FC236}">
                <a16:creationId xmlns:a16="http://schemas.microsoft.com/office/drawing/2014/main" id="{75C5A470-4D5B-2E8C-626F-4124291D2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837" y="1061681"/>
            <a:ext cx="3151163" cy="53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56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F27B41-69D1-E112-8448-019C6916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4925"/>
            <a:ext cx="7772400" cy="1066800"/>
          </a:xfrm>
        </p:spPr>
        <p:txBody>
          <a:bodyPr/>
          <a:lstStyle/>
          <a:p>
            <a:r>
              <a:rPr lang="en-US" dirty="0"/>
              <a:t>Why a 2x longer LDPC code?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FA9600-6819-9B1D-6C23-7D171DF94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157601"/>
            <a:ext cx="7772400" cy="4114800"/>
          </a:xfrm>
        </p:spPr>
        <p:txBody>
          <a:bodyPr/>
          <a:lstStyle/>
          <a:p>
            <a:r>
              <a:rPr lang="en-US" sz="2000" dirty="0"/>
              <a:t>LDPC codes has been the backbone error correction coding scheme for </a:t>
            </a:r>
            <a:r>
              <a:rPr lang="en-US" sz="2000" dirty="0" err="1"/>
              <a:t>WiFi</a:t>
            </a:r>
            <a:r>
              <a:rPr lang="en-US" sz="2000" dirty="0"/>
              <a:t> for over 15 years</a:t>
            </a:r>
          </a:p>
          <a:p>
            <a:pPr lvl="1"/>
            <a:r>
              <a:rPr lang="en-US" sz="1800" dirty="0"/>
              <a:t>Longest LDPC code specified so far has block length=1944 bits</a:t>
            </a:r>
          </a:p>
          <a:p>
            <a:pPr lvl="1"/>
            <a:r>
              <a:rPr lang="en-US" sz="1800" dirty="0"/>
              <a:t>Performance wise, about 2.7dB away from the optimum random codes (e.g., BICM-AWGN-QAM R=5/6 limits).</a:t>
            </a:r>
          </a:p>
          <a:p>
            <a:pPr lvl="1"/>
            <a:r>
              <a:rPr lang="en-US" sz="180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Since the </a:t>
            </a:r>
            <a:r>
              <a:rPr lang="en-US" sz="180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TGn</a:t>
            </a:r>
            <a:r>
              <a:rPr lang="en-US" sz="180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amendments, data rates have surged significantly due to expansions in MIMO dimensions, modulation size (from 64QAM to 4096QAM), and bandwidth (from 40MHz to 320MHz), all requiring enhanced coding performance.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/>
              <a:t>Pitch for longer block-length codes</a:t>
            </a:r>
          </a:p>
          <a:p>
            <a:pPr lvl="1"/>
            <a:r>
              <a:rPr lang="en-US" sz="1800" dirty="0"/>
              <a:t>Long block length random codes lead to enhanced coding gains, in accordance with the finite-length scaling laws [1,2]</a:t>
            </a:r>
          </a:p>
          <a:p>
            <a:pPr lvl="1"/>
            <a:r>
              <a:rPr lang="en-US" sz="1800" dirty="0"/>
              <a:t>Deterministic codes, which are suboptimal, exhibit scaling gains that are significantly larger than those of optimal random codes, (In AWGN a doubling effect is known to be true [1], see figure 12 in [1]).</a:t>
            </a:r>
          </a:p>
          <a:p>
            <a:r>
              <a:rPr lang="en-US" sz="2000" dirty="0"/>
              <a:t>The performance vs complexity tradeoff suggests that block-length of 2x1944 bits is a sweet spot</a:t>
            </a:r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12293-AA96-6C52-09EF-DB3C34A0CD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smtClean="0"/>
              <a:t>3</a:t>
            </a:fld>
            <a:endParaRPr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035AD1-5FAA-4174-EF67-A8828CFF342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Rethna Pulikkoonattu (Broadcom)</a:t>
            </a:r>
          </a:p>
        </p:txBody>
      </p:sp>
    </p:spTree>
    <p:extLst>
      <p:ext uri="{BB962C8B-B14F-4D97-AF65-F5344CB8AC3E}">
        <p14:creationId xmlns:p14="http://schemas.microsoft.com/office/powerpoint/2010/main" val="3614947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D63D577-8B9D-3FF0-2A3E-B82F9CB4B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Proposal for 2x longer codes: Birds eye view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D0EC61-639F-4C6D-B1A0-F0CB7CCFF8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Maintain the base structure of the 802.11be code, quasi-cyclic-LDPC (QC-LDPC) specifically, unchanged</a:t>
            </a:r>
          </a:p>
          <a:p>
            <a:pPr lvl="1"/>
            <a:r>
              <a:rPr lang="en-US" sz="1800" dirty="0"/>
              <a:t>Facilitate the reutilization of existing hardware blocks in implementations </a:t>
            </a:r>
          </a:p>
          <a:p>
            <a:pPr lvl="1"/>
            <a:r>
              <a:rPr lang="en-US" sz="1800" dirty="0"/>
              <a:t>Empower parallel encoding and decoding functionalities</a:t>
            </a:r>
          </a:p>
          <a:p>
            <a:r>
              <a:rPr lang="en-US" sz="2000" dirty="0"/>
              <a:t>Demonstrable gains across the board (channels, PHY bandwidth, MIMO, MCS, Transmit Beamforming)</a:t>
            </a:r>
          </a:p>
          <a:p>
            <a:pPr lvl="1"/>
            <a:r>
              <a:rPr lang="en-US" sz="1800" dirty="0"/>
              <a:t>Provides 0.5-1.0dB gains over the present 802.11 LDPC codes, depending on the channel conditions </a:t>
            </a:r>
          </a:p>
          <a:p>
            <a:pPr lvl="1"/>
            <a:r>
              <a:rPr lang="en-US" sz="1800" dirty="0"/>
              <a:t>Larger gains for high data rates with Tx/Rx impairments</a:t>
            </a:r>
          </a:p>
          <a:p>
            <a:r>
              <a:rPr lang="en-US" sz="2000" dirty="0"/>
              <a:t>Encoding and decoding</a:t>
            </a:r>
          </a:p>
          <a:p>
            <a:pPr lvl="1"/>
            <a:r>
              <a:rPr lang="en-US" sz="1800" dirty="0"/>
              <a:t>The code's design allows for the potential parallelism in both encoding and decoding, using existing hardware blocks of 1944 bits </a:t>
            </a:r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103DE-987B-C9C2-475E-AC02BB6508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smtClean="0"/>
              <a:t>4</a:t>
            </a:fld>
            <a:endParaRPr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715092-8159-8077-B314-2CBD68F829E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Rethna Pulikkoonattu (Broadcom)</a:t>
            </a:r>
          </a:p>
        </p:txBody>
      </p:sp>
    </p:spTree>
    <p:extLst>
      <p:ext uri="{BB962C8B-B14F-4D97-AF65-F5344CB8AC3E}">
        <p14:creationId xmlns:p14="http://schemas.microsoft.com/office/powerpoint/2010/main" val="132796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02ace5ff25_1_0"/>
          <p:cNvSpPr txBox="1">
            <a:spLocks noGrp="1"/>
          </p:cNvSpPr>
          <p:nvPr>
            <p:ph type="title"/>
          </p:nvPr>
        </p:nvSpPr>
        <p:spPr>
          <a:xfrm>
            <a:off x="685800" y="486125"/>
            <a:ext cx="77724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Simulation Performance (1x1) </a:t>
            </a:r>
            <a:endParaRPr/>
          </a:p>
        </p:txBody>
      </p:sp>
      <p:sp>
        <p:nvSpPr>
          <p:cNvPr id="145" name="Google Shape;145;g202ace5ff25_1_0"/>
          <p:cNvSpPr txBox="1">
            <a:spLocks noGrp="1"/>
          </p:cNvSpPr>
          <p:nvPr>
            <p:ph type="body" idx="1"/>
          </p:nvPr>
        </p:nvSpPr>
        <p:spPr>
          <a:xfrm>
            <a:off x="206200" y="955125"/>
            <a:ext cx="8437800" cy="4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800" b="0" dirty="0"/>
              <a:t>Conditions</a:t>
            </a:r>
            <a:endParaRPr sz="1800" b="0" dirty="0"/>
          </a:p>
          <a:p>
            <a:pPr marL="91440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1x1, AWGN,D-NLOS,BLOS</a:t>
            </a:r>
            <a:endParaRPr sz="1800" dirty="0"/>
          </a:p>
          <a:p>
            <a:pPr marL="91440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Linear </a:t>
            </a:r>
            <a:r>
              <a:rPr lang="en-US" sz="1800" dirty="0" err="1"/>
              <a:t>Demapper</a:t>
            </a:r>
            <a:endParaRPr sz="1800" dirty="0"/>
          </a:p>
          <a:p>
            <a:pPr marL="91440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No RF-impairments</a:t>
            </a:r>
            <a:endParaRPr sz="1800" dirty="0"/>
          </a:p>
          <a:p>
            <a:pPr marL="91440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5000 channel realizations</a:t>
            </a:r>
            <a:endParaRPr sz="1800" dirty="0"/>
          </a:p>
          <a:p>
            <a:pPr marL="91440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SNR ref @ PER=1%</a:t>
            </a:r>
            <a:endParaRPr sz="1800" dirty="0"/>
          </a:p>
          <a:p>
            <a:pPr marL="91440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Near ideal channel estimation</a:t>
            </a:r>
            <a:endParaRPr sz="1800" dirty="0"/>
          </a:p>
          <a:p>
            <a:pPr marL="914400" lvl="1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 dirty="0"/>
              <a:t>Decoder</a:t>
            </a:r>
            <a:endParaRPr sz="1800" dirty="0"/>
          </a:p>
          <a:p>
            <a:pPr marL="1371600" lvl="2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Layered </a:t>
            </a:r>
            <a:r>
              <a:rPr lang="en-US" dirty="0" err="1"/>
              <a:t>BP,max</a:t>
            </a:r>
            <a:r>
              <a:rPr lang="en-US" dirty="0"/>
              <a:t> 20 iterations</a:t>
            </a:r>
          </a:p>
          <a:p>
            <a:pPr lvl="2" algn="just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 Length is varied to budget adequate number of codewords and symbols</a:t>
            </a:r>
          </a:p>
          <a:p>
            <a:pPr marL="1371600" lvl="2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   </a:t>
            </a:r>
            <a:endParaRPr sz="1800" dirty="0"/>
          </a:p>
          <a:p>
            <a:pPr marL="34290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b="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g202ace5ff25_1_0"/>
          <p:cNvSpPr txBox="1">
            <a:spLocks noGrp="1"/>
          </p:cNvSpPr>
          <p:nvPr>
            <p:ph type="ftr" idx="11"/>
          </p:nvPr>
        </p:nvSpPr>
        <p:spPr>
          <a:xfrm>
            <a:off x="6316021" y="6475413"/>
            <a:ext cx="2228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Rethna Pulikkoonattu (Broadcom)</a:t>
            </a:r>
            <a:endParaRPr/>
          </a:p>
        </p:txBody>
      </p:sp>
      <p:sp>
        <p:nvSpPr>
          <p:cNvPr id="147" name="Google Shape;147;g202ace5ff25_1_0"/>
          <p:cNvSpPr txBox="1">
            <a:spLocks noGrp="1"/>
          </p:cNvSpPr>
          <p:nvPr>
            <p:ph type="sldNum" idx="12"/>
          </p:nvPr>
        </p:nvSpPr>
        <p:spPr>
          <a:xfrm>
            <a:off x="4343400" y="6477000"/>
            <a:ext cx="530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49" name="Google Shape;149;g202ace5ff25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500" y="1046375"/>
            <a:ext cx="3788869" cy="242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202ace5ff25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700" y="4061637"/>
            <a:ext cx="3732541" cy="2415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202ace5ff25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9828" y="3959688"/>
            <a:ext cx="3732541" cy="251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02ace5ff25_1_15"/>
          <p:cNvSpPr txBox="1">
            <a:spLocks noGrp="1"/>
          </p:cNvSpPr>
          <p:nvPr>
            <p:ph type="title"/>
          </p:nvPr>
        </p:nvSpPr>
        <p:spPr>
          <a:xfrm>
            <a:off x="685800" y="486125"/>
            <a:ext cx="77724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Simulation Performance (MIMO 2x2) </a:t>
            </a:r>
            <a:endParaRPr/>
          </a:p>
        </p:txBody>
      </p:sp>
      <p:sp>
        <p:nvSpPr>
          <p:cNvPr id="161" name="Google Shape;161;g202ace5ff25_1_15"/>
          <p:cNvSpPr txBox="1">
            <a:spLocks noGrp="1"/>
          </p:cNvSpPr>
          <p:nvPr>
            <p:ph type="body" idx="1"/>
          </p:nvPr>
        </p:nvSpPr>
        <p:spPr>
          <a:xfrm>
            <a:off x="240003" y="1293524"/>
            <a:ext cx="8437800" cy="4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800" b="0"/>
              <a:t>Conditions</a:t>
            </a:r>
            <a:endParaRPr sz="1800" b="0"/>
          </a:p>
          <a:p>
            <a:pPr marL="91440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2x2x2 MIMO </a:t>
            </a:r>
            <a:endParaRPr sz="1800"/>
          </a:p>
          <a:p>
            <a:pPr marL="91440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TxBF=OFF</a:t>
            </a:r>
            <a:endParaRPr sz="1800"/>
          </a:p>
          <a:p>
            <a:pPr marL="91440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Reduced complexity ~ML demapper</a:t>
            </a:r>
            <a:endParaRPr sz="1800"/>
          </a:p>
          <a:p>
            <a:pPr marL="91440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No RF-impairments</a:t>
            </a:r>
            <a:endParaRPr sz="1800"/>
          </a:p>
          <a:p>
            <a:pPr marL="91440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5000 channel realizations</a:t>
            </a:r>
            <a:endParaRPr sz="1800"/>
          </a:p>
          <a:p>
            <a:pPr marL="91440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SNR ref @ PER=1%</a:t>
            </a:r>
            <a:endParaRPr sz="1800"/>
          </a:p>
          <a:p>
            <a:pPr marL="91440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Near ideal channel estimation</a:t>
            </a:r>
            <a:endParaRPr sz="1800"/>
          </a:p>
          <a:p>
            <a:pPr marL="91440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Channels</a:t>
            </a:r>
            <a:endParaRPr sz="1800"/>
          </a:p>
          <a:p>
            <a:pPr marL="1371600" lvl="2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D-NLOS,B-LOS</a:t>
            </a:r>
            <a:endParaRPr sz="1800"/>
          </a:p>
          <a:p>
            <a:pPr marL="91440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Decoder</a:t>
            </a:r>
            <a:endParaRPr sz="1800"/>
          </a:p>
          <a:p>
            <a:pPr marL="1371600" lvl="2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Layered BP </a:t>
            </a:r>
            <a:endParaRPr/>
          </a:p>
          <a:p>
            <a:pPr marL="1371600" lvl="2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max 20 iterations</a:t>
            </a:r>
            <a:endParaRPr/>
          </a:p>
          <a:p>
            <a:pPr marL="34290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b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g202ace5ff25_1_15"/>
          <p:cNvSpPr txBox="1">
            <a:spLocks noGrp="1"/>
          </p:cNvSpPr>
          <p:nvPr>
            <p:ph type="ftr" idx="11"/>
          </p:nvPr>
        </p:nvSpPr>
        <p:spPr>
          <a:xfrm>
            <a:off x="6316021" y="6475413"/>
            <a:ext cx="2228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Rethna Pulikkoonattu (Broadcom)</a:t>
            </a:r>
            <a:endParaRPr/>
          </a:p>
        </p:txBody>
      </p:sp>
      <p:sp>
        <p:nvSpPr>
          <p:cNvPr id="163" name="Google Shape;163;g202ace5ff25_1_15"/>
          <p:cNvSpPr txBox="1">
            <a:spLocks noGrp="1"/>
          </p:cNvSpPr>
          <p:nvPr>
            <p:ph type="sldNum" idx="12"/>
          </p:nvPr>
        </p:nvSpPr>
        <p:spPr>
          <a:xfrm>
            <a:off x="4343400" y="6477000"/>
            <a:ext cx="530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65" name="Google Shape;165;g202ace5ff25_1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0822" y="1124449"/>
            <a:ext cx="3906975" cy="266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02ace5ff25_1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0825" y="3796539"/>
            <a:ext cx="3906975" cy="267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02ace5ff25_1_33"/>
          <p:cNvSpPr txBox="1">
            <a:spLocks noGrp="1"/>
          </p:cNvSpPr>
          <p:nvPr>
            <p:ph type="title"/>
          </p:nvPr>
        </p:nvSpPr>
        <p:spPr>
          <a:xfrm>
            <a:off x="685800" y="486125"/>
            <a:ext cx="77724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/>
              <a:t>Simulation Performance (MIMO 4x2 TxBF) </a:t>
            </a:r>
            <a:endParaRPr/>
          </a:p>
        </p:txBody>
      </p:sp>
      <p:sp>
        <p:nvSpPr>
          <p:cNvPr id="176" name="Google Shape;176;g202ace5ff25_1_33"/>
          <p:cNvSpPr txBox="1">
            <a:spLocks noGrp="1"/>
          </p:cNvSpPr>
          <p:nvPr>
            <p:ph type="body" idx="1"/>
          </p:nvPr>
        </p:nvSpPr>
        <p:spPr>
          <a:xfrm>
            <a:off x="240003" y="1293524"/>
            <a:ext cx="8437800" cy="4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800" b="0"/>
              <a:t>Conditions</a:t>
            </a:r>
            <a:endParaRPr sz="1800" b="0"/>
          </a:p>
          <a:p>
            <a:pPr marL="91440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4x2x2 MIMO </a:t>
            </a:r>
            <a:endParaRPr sz="1800"/>
          </a:p>
          <a:p>
            <a:pPr marL="91440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TxBF=SVD</a:t>
            </a:r>
            <a:endParaRPr sz="1800"/>
          </a:p>
          <a:p>
            <a:pPr marL="91440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Linear demapper</a:t>
            </a:r>
            <a:endParaRPr sz="1800"/>
          </a:p>
          <a:p>
            <a:pPr marL="91440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No RF-impairments</a:t>
            </a:r>
            <a:endParaRPr sz="1800"/>
          </a:p>
          <a:p>
            <a:pPr marL="91440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5000 channel realizations</a:t>
            </a:r>
            <a:endParaRPr sz="1800"/>
          </a:p>
          <a:p>
            <a:pPr marL="91440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SNR ref @ PER=1%</a:t>
            </a:r>
            <a:endParaRPr sz="1800"/>
          </a:p>
          <a:p>
            <a:pPr marL="91440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Near ideal channel estimation</a:t>
            </a:r>
            <a:endParaRPr sz="1800"/>
          </a:p>
          <a:p>
            <a:pPr marL="914400" lvl="1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Channels</a:t>
            </a:r>
            <a:endParaRPr sz="1800"/>
          </a:p>
          <a:p>
            <a:pPr marL="1371600" lvl="2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D-NLOS, B-LOS</a:t>
            </a:r>
            <a:endParaRPr sz="1800"/>
          </a:p>
          <a:p>
            <a:pPr marL="914400" lvl="1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Decoder</a:t>
            </a:r>
            <a:endParaRPr sz="1800"/>
          </a:p>
          <a:p>
            <a:pPr marL="1371600" lvl="2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Layered BP </a:t>
            </a:r>
            <a:endParaRPr/>
          </a:p>
          <a:p>
            <a:pPr marL="1371600" lvl="2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max 20 iterations</a:t>
            </a:r>
            <a:endParaRPr sz="1800"/>
          </a:p>
          <a:p>
            <a:pPr marL="34290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 b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g202ace5ff25_1_33"/>
          <p:cNvSpPr txBox="1">
            <a:spLocks noGrp="1"/>
          </p:cNvSpPr>
          <p:nvPr>
            <p:ph type="ftr" idx="11"/>
          </p:nvPr>
        </p:nvSpPr>
        <p:spPr>
          <a:xfrm>
            <a:off x="6316021" y="6475413"/>
            <a:ext cx="2228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Rethna Pulikkoonattu (Broadcom)</a:t>
            </a:r>
            <a:endParaRPr/>
          </a:p>
        </p:txBody>
      </p:sp>
      <p:sp>
        <p:nvSpPr>
          <p:cNvPr id="178" name="Google Shape;178;g202ace5ff25_1_33"/>
          <p:cNvSpPr txBox="1">
            <a:spLocks noGrp="1"/>
          </p:cNvSpPr>
          <p:nvPr>
            <p:ph type="sldNum" idx="12"/>
          </p:nvPr>
        </p:nvSpPr>
        <p:spPr>
          <a:xfrm>
            <a:off x="4343400" y="6477000"/>
            <a:ext cx="530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80" name="Google Shape;180;g202ace5ff25_1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8775" y="1051475"/>
            <a:ext cx="3899750" cy="263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202ace5ff25_1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7" y="3839250"/>
            <a:ext cx="3826175" cy="257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792c3f6312_0_127"/>
          <p:cNvSpPr txBox="1">
            <a:spLocks noGrp="1"/>
          </p:cNvSpPr>
          <p:nvPr>
            <p:ph type="title"/>
          </p:nvPr>
        </p:nvSpPr>
        <p:spPr>
          <a:xfrm>
            <a:off x="722250" y="660468"/>
            <a:ext cx="77724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dirty="0"/>
              <a:t>Results with Impairments for High Data Rates</a:t>
            </a:r>
            <a:endParaRPr sz="2800" dirty="0"/>
          </a:p>
        </p:txBody>
      </p:sp>
      <p:sp>
        <p:nvSpPr>
          <p:cNvPr id="267" name="Google Shape;267;g2792c3f6312_0_127"/>
          <p:cNvSpPr txBox="1">
            <a:spLocks noGrp="1"/>
          </p:cNvSpPr>
          <p:nvPr>
            <p:ph type="body" idx="1"/>
          </p:nvPr>
        </p:nvSpPr>
        <p:spPr>
          <a:xfrm>
            <a:off x="272565" y="1346826"/>
            <a:ext cx="8437800" cy="4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algn="just">
              <a:spcBef>
                <a:spcPts val="0"/>
              </a:spcBef>
              <a:buSzPts val="1600"/>
            </a:pPr>
            <a:endParaRPr 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>
              <a:spcBef>
                <a:spcPts val="0"/>
              </a:spcBef>
              <a:buSzPts val="16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we show performance gains of 2x LDPC with impairments </a:t>
            </a:r>
          </a:p>
          <a:p>
            <a:pPr marL="800100" lvl="1" algn="just">
              <a:spcBef>
                <a:spcPts val="0"/>
              </a:spcBef>
              <a:buSzPts val="1600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high data rates</a:t>
            </a:r>
          </a:p>
          <a:p>
            <a:pPr marL="457200" lvl="1" indent="0" algn="just">
              <a:spcBef>
                <a:spcPts val="0"/>
              </a:spcBef>
              <a:buSzPts val="1600"/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>
              <a:spcBef>
                <a:spcPts val="0"/>
              </a:spcBef>
              <a:buSzPts val="1600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assumptions</a:t>
            </a:r>
          </a:p>
          <a:p>
            <a:pPr marL="800100" lvl="1" algn="just">
              <a:spcBef>
                <a:spcPts val="0"/>
              </a:spcBef>
              <a:buSzPts val="1600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fledged implementation (realistic Tx/Rx impairments, tracking loops, channel Est)</a:t>
            </a:r>
          </a:p>
          <a:p>
            <a:pPr marL="800100" lvl="1" algn="just">
              <a:spcBef>
                <a:spcPts val="0"/>
              </a:spcBef>
              <a:buSzPts val="1600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Impairments modeled</a:t>
            </a:r>
          </a:p>
          <a:p>
            <a:pPr marL="1257300" lvl="2" algn="just">
              <a:spcBef>
                <a:spcPts val="0"/>
              </a:spcBef>
              <a:buSzPts val="1600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PLL Phase Noise, IQ imbalance, DC offset, CFO, Non-Linearity </a:t>
            </a:r>
          </a:p>
          <a:p>
            <a:pPr marL="800100" lvl="1" algn="just">
              <a:spcBef>
                <a:spcPts val="0"/>
              </a:spcBef>
              <a:buSzPts val="1600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Detector</a:t>
            </a:r>
          </a:p>
          <a:p>
            <a:pPr marL="1257300" lvl="2" algn="just">
              <a:spcBef>
                <a:spcPts val="0"/>
              </a:spcBef>
              <a:buSzPts val="1600"/>
            </a:pPr>
            <a:r>
              <a:rPr 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4x2 has SVD precoding and at the receiver 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linear de-mapper is used</a:t>
            </a:r>
          </a:p>
          <a:p>
            <a:pPr marL="1257300" lvl="2" algn="just">
              <a:spcBef>
                <a:spcPts val="0"/>
              </a:spcBef>
              <a:buSzPts val="1600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2x2 and 4x4 results (in Appendix) are with a low complexity ML detector</a:t>
            </a:r>
            <a:endParaRPr lang="en-US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algn="just">
              <a:spcBef>
                <a:spcPts val="0"/>
              </a:spcBef>
              <a:buSzPts val="1600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LDPC Decoder</a:t>
            </a:r>
          </a:p>
          <a:p>
            <a:pPr marL="1257300" lvl="2" algn="just">
              <a:spcBef>
                <a:spcPts val="0"/>
              </a:spcBef>
              <a:buSzPts val="1600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Iteration = 20</a:t>
            </a:r>
          </a:p>
          <a:p>
            <a:pPr marL="1257300" lvl="2" algn="just">
              <a:spcBef>
                <a:spcPts val="0"/>
              </a:spcBef>
              <a:buSzPts val="1600"/>
            </a:pPr>
            <a:r>
              <a:rPr 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Layered min-sum variant</a:t>
            </a:r>
          </a:p>
          <a:p>
            <a:pPr marL="800100" lvl="1" algn="just">
              <a:spcBef>
                <a:spcPts val="0"/>
              </a:spcBef>
              <a:buSzPts val="1600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assumptions</a:t>
            </a:r>
          </a:p>
          <a:p>
            <a:pPr marL="1257300" lvl="2" algn="just">
              <a:spcBef>
                <a:spcPts val="0"/>
              </a:spcBef>
              <a:buSzPts val="1600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 size is varied to budget adequate number of codewords and symbols</a:t>
            </a:r>
          </a:p>
          <a:p>
            <a:pPr marL="1257300" lvl="2" algn="just">
              <a:spcBef>
                <a:spcPts val="0"/>
              </a:spcBef>
              <a:buSzPts val="1600"/>
            </a:pPr>
            <a:r>
              <a:rPr 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channel realizations</a:t>
            </a:r>
          </a:p>
          <a:p>
            <a:pPr marL="1257300" lvl="2" algn="just">
              <a:spcBef>
                <a:spcPts val="0"/>
              </a:spcBef>
              <a:buSzPts val="1600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GI=1.6uS</a:t>
            </a:r>
            <a:r>
              <a:rPr 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57300" lvl="2" algn="just">
              <a:spcBef>
                <a:spcPts val="0"/>
              </a:spcBef>
              <a:buSzPts val="1600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>
              <a:spcBef>
                <a:spcPts val="0"/>
              </a:spcBef>
              <a:buSzPts val="1600"/>
            </a:pPr>
            <a:endParaRPr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8" name="Google Shape;268;g2792c3f6312_0_127"/>
          <p:cNvSpPr txBox="1">
            <a:spLocks noGrp="1"/>
          </p:cNvSpPr>
          <p:nvPr>
            <p:ph type="ftr" idx="11"/>
          </p:nvPr>
        </p:nvSpPr>
        <p:spPr>
          <a:xfrm>
            <a:off x="6316021" y="6475413"/>
            <a:ext cx="222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Rethna Pulikkoonattu (Broadcom)</a:t>
            </a:r>
            <a:endParaRPr dirty="0"/>
          </a:p>
        </p:txBody>
      </p:sp>
      <p:sp>
        <p:nvSpPr>
          <p:cNvPr id="269" name="Google Shape;269;g2792c3f6312_0_127"/>
          <p:cNvSpPr txBox="1">
            <a:spLocks noGrp="1"/>
          </p:cNvSpPr>
          <p:nvPr>
            <p:ph type="sldNum" idx="12"/>
          </p:nvPr>
        </p:nvSpPr>
        <p:spPr>
          <a:xfrm>
            <a:off x="4343400" y="6477000"/>
            <a:ext cx="530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66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792c3f6312_0_127"/>
          <p:cNvSpPr txBox="1">
            <a:spLocks noGrp="1"/>
          </p:cNvSpPr>
          <p:nvPr>
            <p:ph type="title"/>
          </p:nvPr>
        </p:nvSpPr>
        <p:spPr>
          <a:xfrm>
            <a:off x="685800" y="486125"/>
            <a:ext cx="77724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dirty="0"/>
              <a:t>320MHz MIMO 4x2 D-NLOS: MCS 10-13 </a:t>
            </a:r>
            <a:endParaRPr dirty="0"/>
          </a:p>
        </p:txBody>
      </p:sp>
      <p:sp>
        <p:nvSpPr>
          <p:cNvPr id="267" name="Google Shape;267;g2792c3f6312_0_127"/>
          <p:cNvSpPr txBox="1">
            <a:spLocks noGrp="1"/>
          </p:cNvSpPr>
          <p:nvPr>
            <p:ph type="body" idx="1"/>
          </p:nvPr>
        </p:nvSpPr>
        <p:spPr>
          <a:xfrm>
            <a:off x="228852" y="1108858"/>
            <a:ext cx="8437800" cy="4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Impairments </a:t>
            </a:r>
          </a:p>
          <a:p>
            <a:pPr marL="800100" lvl="1" algn="just">
              <a:spcBef>
                <a:spcPts val="0"/>
              </a:spcBef>
              <a:buSzPts val="160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Noise, IQ imbalance, CFO, DC offset, PA Non-Linearity</a:t>
            </a:r>
          </a:p>
          <a:p>
            <a:pPr marL="800100" lvl="1" algn="just">
              <a:spcBef>
                <a:spcPts val="0"/>
              </a:spcBef>
              <a:buSzPts val="160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Tx and Rx have identical impairment profiles</a:t>
            </a:r>
          </a:p>
          <a:p>
            <a:pPr marL="342900" algn="just">
              <a:spcBef>
                <a:spcPts val="0"/>
              </a:spcBef>
              <a:buSzPts val="1600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algn="just">
              <a:spcBef>
                <a:spcPts val="0"/>
              </a:spcBef>
              <a:buSzPts val="1600"/>
            </a:pPr>
            <a:endParaRPr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8" name="Google Shape;268;g2792c3f6312_0_127"/>
          <p:cNvSpPr txBox="1">
            <a:spLocks noGrp="1"/>
          </p:cNvSpPr>
          <p:nvPr>
            <p:ph type="ftr" idx="11"/>
          </p:nvPr>
        </p:nvSpPr>
        <p:spPr>
          <a:xfrm>
            <a:off x="6316021" y="6475413"/>
            <a:ext cx="222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Rethna Pulikkoonattu (Broadcom)</a:t>
            </a:r>
            <a:endParaRPr dirty="0"/>
          </a:p>
        </p:txBody>
      </p:sp>
      <p:sp>
        <p:nvSpPr>
          <p:cNvPr id="269" name="Google Shape;269;g2792c3f6312_0_127"/>
          <p:cNvSpPr txBox="1">
            <a:spLocks noGrp="1"/>
          </p:cNvSpPr>
          <p:nvPr>
            <p:ph type="sldNum" idx="12"/>
          </p:nvPr>
        </p:nvSpPr>
        <p:spPr>
          <a:xfrm>
            <a:off x="4343400" y="6477000"/>
            <a:ext cx="530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7" name="Picture 1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A1440DC6-1CFE-AB59-F1C7-4492E0716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794" y="2056925"/>
            <a:ext cx="6361469" cy="4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7213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6448</Words>
  <Application>Microsoft Macintosh PowerPoint</Application>
  <PresentationFormat>On-screen Show (4:3)</PresentationFormat>
  <Paragraphs>405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</vt:lpstr>
      <vt:lpstr>Noto Sans Symbols</vt:lpstr>
      <vt:lpstr>Times New Roman</vt:lpstr>
      <vt:lpstr>802-11-Submission</vt:lpstr>
      <vt:lpstr>Longer Block-Length LDPC Codes</vt:lpstr>
      <vt:lpstr>Introduction</vt:lpstr>
      <vt:lpstr>Why a 2x longer LDPC code?</vt:lpstr>
      <vt:lpstr>Proposal for 2x longer codes: Birds eye view</vt:lpstr>
      <vt:lpstr>Simulation Performance (1x1) </vt:lpstr>
      <vt:lpstr>Simulation Performance (MIMO 2x2) </vt:lpstr>
      <vt:lpstr>Simulation Performance (MIMO 4x2 TxBF) </vt:lpstr>
      <vt:lpstr>Results with Impairments for High Data Rates</vt:lpstr>
      <vt:lpstr>320MHz MIMO 4x2 D-NLOS: MCS 10-13 </vt:lpstr>
      <vt:lpstr>Remarks on the gains in the presence of impairments</vt:lpstr>
      <vt:lpstr>Outline of the Code Design: Protograph Lifting</vt:lpstr>
      <vt:lpstr>2x1944 LDPC Code Definition</vt:lpstr>
      <vt:lpstr>Parallelism in Decoding</vt:lpstr>
      <vt:lpstr>Conclusions</vt:lpstr>
      <vt:lpstr>Straw-Poll 1 </vt:lpstr>
      <vt:lpstr>References</vt:lpstr>
      <vt:lpstr>Appendix</vt:lpstr>
      <vt:lpstr>Random Coding vs LDPC: Finite Length Bounds</vt:lpstr>
      <vt:lpstr>3888-LDPC E(H): R=5/6 </vt:lpstr>
      <vt:lpstr>3888-LDPC E(H): R=3/4 </vt:lpstr>
      <vt:lpstr>3888-LDPC E(H): R=2/3 </vt:lpstr>
      <vt:lpstr>3888-LDPC E(H): R=1/2 </vt:lpstr>
      <vt:lpstr>160MHz MIMO 2x2 D-LOS: MCS 10-13 </vt:lpstr>
      <vt:lpstr>160MHz MIMO 2x2 D-LOS: 4096-QAM</vt:lpstr>
      <vt:lpstr>320MHz MIMO 2x2 D-LOS: MCS 10-13 </vt:lpstr>
      <vt:lpstr>160MHz MIMO 4x4 D-NLOS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Longer Block-Length LDPC Codes</dc:title>
  <dc:creator>ron.porat@broadcom.com</dc:creator>
  <cp:lastModifiedBy>Rethna Pulikkoonattu</cp:lastModifiedBy>
  <cp:revision>18</cp:revision>
  <dcterms:created xsi:type="dcterms:W3CDTF">2007-05-21T21:00:37Z</dcterms:created>
  <dcterms:modified xsi:type="dcterms:W3CDTF">2024-05-11T12:44:02Z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