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440" r:id="rId3"/>
    <p:sldId id="2442" r:id="rId4"/>
    <p:sldId id="2454" r:id="rId5"/>
    <p:sldId id="2451" r:id="rId6"/>
    <p:sldId id="2453" r:id="rId7"/>
    <p:sldId id="2461" r:id="rId8"/>
    <p:sldId id="2438" r:id="rId9"/>
    <p:sldId id="2456" r:id="rId10"/>
    <p:sldId id="2446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FFEE54-3E3E-2857-02D9-0E3BEA99D2EB}" name="Antonio de la Oliva" initials="AdlO" userId="S::aoliva@it.uc3m.es::62d8fd50-3ea9-438a-8635-fc3c8143fbd3" providerId="AD"/>
  <p188:author id="{2DDBE16E-D2A2-5AF7-BBD4-69E2BB8FAD92}" name="Ugo Campiglio (ucampigl)" initials="U(" userId="S::ucampigl@cisco.com::95a6968b-48a6-45fa-b946-49655c5ea166" providerId="AD"/>
  <p188:author id="{EDB83DA2-F70D-8D74-8E2B-597DDDC49D7B}" name="Jerome Henry (jerhenry)" initials="J(" userId="S::jerhenry@cisco.com::976d99fe-8e8f-4075-ac47-d601c3bf01de" providerId="AD"/>
  <p188:author id="{77D06CC5-0E82-E8CE-999F-3BAB96A15141}" name="Domenico Ficara (dficara)" initials="D(" userId="S::dficara@cisco.com::d598fe88-b88c-443a-91e5-1e91599d5eed" providerId="AD"/>
  <p188:author id="{558580E1-9F43-268A-EF8B-4CC5C47A8444}" name="Joseph Levy" initials="JL" userId="S::Joseph.Levy@InterDigital.com::3766db8f-7892-44ce-ae9b-8fce39950ac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Levy" initials="JL" lastIdx="3" clrIdx="0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6E2A47-4A99-B89E-54CE-A69E886DFE4B}" v="618" dt="2024-03-08T08:36:00.540"/>
    <p1510:client id="{9FA9BDD5-E4E3-9239-2084-F307E797F178}" v="731" dt="2024-03-06T10:25:09.7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FAPU extensions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6207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November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D. </a:t>
            </a:r>
            <a:r>
              <a:rPr lang="en-GB" err="1"/>
              <a:t>Ficara</a:t>
            </a:r>
            <a:r>
              <a:rPr lang="en-GB"/>
              <a:t> et al, Cisco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802.11-23/1984r1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arxiv.org/abs/1512.0032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err="1"/>
              <a:t>TGbi</a:t>
            </a:r>
            <a:r>
              <a:rPr lang="en-US"/>
              <a:t> – Proposal for coordinated MAC rotation</a:t>
            </a:r>
            <a:endParaRPr 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79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2024-03-05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97C99AF-66F8-184B-9637-385A1F2B1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327631"/>
              </p:ext>
            </p:extLst>
          </p:nvPr>
        </p:nvGraphicFramePr>
        <p:xfrm>
          <a:off x="1191154" y="2433637"/>
          <a:ext cx="9629245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5849">
                  <a:extLst>
                    <a:ext uri="{9D8B030D-6E8A-4147-A177-3AD203B41FA5}">
                      <a16:colId xmlns:a16="http://schemas.microsoft.com/office/drawing/2014/main" val="183625644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607725760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1379667329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237160201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140552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3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D. Ficara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Cisco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dficara@cisco.com</a:t>
                      </a:r>
                      <a:endParaRPr lang="en-E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85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Henry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jhenry@cisco.com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99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U. Campiglio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ucampigl@cisco.com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192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Contreras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Jacontre@cisco.com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415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18034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D9775-5593-6370-1048-6217B6ABB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978A0-0D1C-0CC5-CE2F-8226140C0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/>
              <a:t>Technical Privacy Metrics: a Systematic Survey </a:t>
            </a:r>
            <a:r>
              <a:rPr lang="en-US">
                <a:ea typeface="MS Gothic"/>
                <a:cs typeface="+mn-lt"/>
              </a:rPr>
              <a:t>- </a:t>
            </a:r>
            <a:r>
              <a:rPr lang="en-US" b="0">
                <a:ea typeface="+mn-lt"/>
                <a:cs typeface="+mn-lt"/>
                <a:hlinkClick r:id="rId2"/>
              </a:rPr>
              <a:t>https://arxiv.org/abs/1512.00327</a:t>
            </a:r>
            <a:endParaRPr lang="en-US">
              <a:ea typeface="MS Gothic"/>
              <a:cs typeface="+mn-lt"/>
            </a:endParaRPr>
          </a:p>
          <a:p>
            <a:pPr marL="457200" indent="-457200">
              <a:buAutoNum type="arabicPeriod"/>
            </a:pPr>
            <a:r>
              <a:rPr lang="en-US">
                <a:ea typeface="MS Gothic"/>
                <a:cs typeface="+mn-lt"/>
              </a:rPr>
              <a:t>11-23/0873 Client Frame Tracking Countermeasures</a:t>
            </a:r>
            <a:endParaRPr lang="en-US" b="0">
              <a:ea typeface="MS Gothic"/>
              <a:cs typeface="+mn-lt"/>
            </a:endParaRPr>
          </a:p>
          <a:p>
            <a:pPr marL="457200" indent="-457200">
              <a:buAutoNum type="arabicPeriod"/>
            </a:pPr>
            <a:r>
              <a:rPr lang="en-US">
                <a:ea typeface="MS Gothic"/>
                <a:cs typeface="+mn-lt"/>
              </a:rPr>
              <a:t>11-23/1246 </a:t>
            </a:r>
            <a:r>
              <a:rPr lang="en-US">
                <a:ea typeface="+mn-lt"/>
                <a:cs typeface="+mn-lt"/>
              </a:rPr>
              <a:t>Proposal for sliding window MAC address rotation</a:t>
            </a:r>
          </a:p>
          <a:p>
            <a:pPr marL="457200" indent="-457200">
              <a:buAutoNum type="arabicPeriod"/>
            </a:pPr>
            <a:r>
              <a:rPr lang="en-US">
                <a:ea typeface="MS Gothic"/>
                <a:cs typeface="+mn-lt"/>
              </a:rPr>
              <a:t>11-23/1675 Epoch structure proposal</a:t>
            </a:r>
            <a:endParaRPr lang="en-US"/>
          </a:p>
          <a:p>
            <a:pPr marL="457200" indent="-457200">
              <a:buAutoNum type="arabicPeriod"/>
            </a:pPr>
            <a:r>
              <a:rPr lang="en-US">
                <a:ea typeface="MS Gothic"/>
                <a:cs typeface="+mn-lt"/>
              </a:rPr>
              <a:t>11-23/2098r3 Frame Anonymization Normative Text </a:t>
            </a:r>
          </a:p>
          <a:p>
            <a:pPr marL="457200" indent="-457200">
              <a:buAutoNum type="arabicPeriod"/>
            </a:pPr>
            <a:r>
              <a:rPr lang="en-US">
                <a:ea typeface="MS Gothic"/>
                <a:cs typeface="+mn-lt"/>
              </a:rPr>
              <a:t>11-24/222r2 Frame Anonymization and EDP Epoch Operation</a:t>
            </a:r>
          </a:p>
          <a:p>
            <a:pPr marL="0" indent="0"/>
            <a:endParaRPr lang="en-US">
              <a:ea typeface="MS Gothic"/>
              <a:cs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7DE601-7E6C-C548-D569-04E8BFF235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F19D0-C521-6F3B-4E61-FEB9D82E9A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D304D9-F971-DD34-5907-9172D48AE4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91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CF776-1F27-25C2-9846-CFA1697A4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Background – EDP Epochs and Coordination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3C5CE-8256-C25C-D870-A75980061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(EDP) Epochs were discussed in 11-23/0873, 11-23/1246 and 11-23/1675. </a:t>
            </a:r>
            <a:endParaRPr lang="en-US">
              <a:cs typeface="Times New Roman"/>
            </a:endParaRPr>
          </a:p>
          <a:p>
            <a:r>
              <a:rPr lang="en-CH"/>
              <a:t>11-23/1675 discusses about individual and mass rotations</a:t>
            </a:r>
            <a:endParaRPr lang="en-CH">
              <a:cs typeface="Times New Roman"/>
            </a:endParaRPr>
          </a:p>
          <a:p>
            <a:endParaRPr lang="en-CH">
              <a:cs typeface="Times New Roman"/>
            </a:endParaRPr>
          </a:p>
          <a:p>
            <a:r>
              <a:rPr lang="en-CH"/>
              <a:t>Mass rotation – Large Anonymity Set </a:t>
            </a:r>
          </a:p>
          <a:p>
            <a:r>
              <a:rPr lang="en-CH"/>
              <a:t>Individual rotation – Anonymity via confusion with STA disconnecting/reconnecting</a:t>
            </a:r>
          </a:p>
          <a:p>
            <a:endParaRPr lang="en-CH">
              <a:cs typeface="Times New Roman"/>
            </a:endParaRPr>
          </a:p>
          <a:p>
            <a:r>
              <a:rPr lang="en-CH">
                <a:cs typeface="Times New Roman"/>
              </a:rPr>
              <a:t>11-24/222r2: support for group and individual epochs, one-time and periodic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D430A8-ACDD-5B0C-DC92-A18995291F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FD4BF-0070-2AD3-817B-BC308923F4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9A9776-C82C-0DC2-3D61-58D058CA67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943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89755-7B46-F612-C74F-2A59188B8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A simple definition for anonymity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2D015-0C2B-E822-C254-348EC6BB9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Simple metric for privacy [1]:</a:t>
            </a:r>
          </a:p>
          <a:p>
            <a:endParaRPr lang="en-GB"/>
          </a:p>
          <a:p>
            <a:r>
              <a:rPr lang="en-GB"/>
              <a:t>Anonymity Set Size. The anonymity set for an individual u, denoted </a:t>
            </a:r>
            <a:r>
              <a:rPr lang="en-GB" err="1"/>
              <a:t>AS</a:t>
            </a:r>
            <a:r>
              <a:rPr lang="en-GB" baseline="-25000" err="1"/>
              <a:t>u</a:t>
            </a:r>
            <a:r>
              <a:rPr lang="en-GB"/>
              <a:t> is the set of users that the adversary cannot distinguish from u. It can be seen as the size of the crowd into which the target u can blend. </a:t>
            </a:r>
            <a:endParaRPr lang="en-GB">
              <a:cs typeface="Times New Roman"/>
            </a:endParaRPr>
          </a:p>
          <a:p>
            <a:endParaRPr lang="en-CH"/>
          </a:p>
          <a:p>
            <a:r>
              <a:rPr lang="en-CH"/>
              <a:t>In other words, if you hide in the crowd, the bigger the crowd, the better you hide.</a:t>
            </a:r>
            <a:endParaRPr lang="en-CH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9EFF7-25B4-5D6E-6387-43B9A36537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7F2FC-9B39-B70D-94BE-FE42C3890C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38180B-D0A8-E20A-86BC-AD4BDDB1B2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817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CF05FB-4C39-A443-95B5-6FCE362060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F413E-2033-BCCD-271A-5E71654EC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Hiding in the Crowd Example (Group Epochs)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9F72A8-9394-89BE-FB9F-B939809B14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1BFA8-6F35-EBDF-495E-39E7623FA5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C97878-CF10-4032-80E5-347A3CA062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72B462E-C145-4F48-3494-91E1CD4A3A4F}"/>
              </a:ext>
            </a:extLst>
          </p:cNvPr>
          <p:cNvCxnSpPr/>
          <p:nvPr/>
        </p:nvCxnSpPr>
        <p:spPr bwMode="auto">
          <a:xfrm>
            <a:off x="914401" y="3228033"/>
            <a:ext cx="633155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65D8252-22FF-46C0-558C-1D33D07FC982}"/>
              </a:ext>
            </a:extLst>
          </p:cNvPr>
          <p:cNvSpPr txBox="1"/>
          <p:nvPr/>
        </p:nvSpPr>
        <p:spPr>
          <a:xfrm>
            <a:off x="6882856" y="3197225"/>
            <a:ext cx="4331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rgbClr val="002060"/>
                </a:solidFill>
              </a:rPr>
              <a:t>time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CB2EB0-8DDE-F240-1953-9C6AE000EAC4}"/>
              </a:ext>
            </a:extLst>
          </p:cNvPr>
          <p:cNvSpPr txBox="1"/>
          <p:nvPr/>
        </p:nvSpPr>
        <p:spPr>
          <a:xfrm>
            <a:off x="241207" y="1826746"/>
            <a:ext cx="612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MAC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CB4312-401A-175C-9B8A-11F5FD891AD8}"/>
              </a:ext>
            </a:extLst>
          </p:cNvPr>
          <p:cNvSpPr txBox="1"/>
          <p:nvPr/>
        </p:nvSpPr>
        <p:spPr>
          <a:xfrm>
            <a:off x="241207" y="2604690"/>
            <a:ext cx="612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MAC 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35E081-86F0-BCAB-DDE6-0A55A73E613B}"/>
              </a:ext>
            </a:extLst>
          </p:cNvPr>
          <p:cNvSpPr txBox="1"/>
          <p:nvPr/>
        </p:nvSpPr>
        <p:spPr>
          <a:xfrm>
            <a:off x="241207" y="2034614"/>
            <a:ext cx="612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MAC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4810693-AF7A-1F7D-A6EF-4C4E0AAEC354}"/>
              </a:ext>
            </a:extLst>
          </p:cNvPr>
          <p:cNvSpPr txBox="1"/>
          <p:nvPr/>
        </p:nvSpPr>
        <p:spPr>
          <a:xfrm>
            <a:off x="241207" y="2403701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5EBC638-9307-1455-D471-9B582AF5B0B6}"/>
              </a:ext>
            </a:extLst>
          </p:cNvPr>
          <p:cNvSpPr txBox="1"/>
          <p:nvPr/>
        </p:nvSpPr>
        <p:spPr>
          <a:xfrm>
            <a:off x="241207" y="2244441"/>
            <a:ext cx="612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MAC 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E2FB5B-B53D-581E-6431-62FC12622228}"/>
              </a:ext>
            </a:extLst>
          </p:cNvPr>
          <p:cNvSpPr txBox="1"/>
          <p:nvPr/>
        </p:nvSpPr>
        <p:spPr>
          <a:xfrm>
            <a:off x="241207" y="2834134"/>
            <a:ext cx="7633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MAC n+1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AF45027-2422-01E6-210F-4F4F8D498B8A}"/>
              </a:ext>
            </a:extLst>
          </p:cNvPr>
          <p:cNvCxnSpPr/>
          <p:nvPr/>
        </p:nvCxnSpPr>
        <p:spPr bwMode="auto">
          <a:xfrm>
            <a:off x="1004558" y="1997075"/>
            <a:ext cx="333375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77FC21C-72D1-2186-851E-85E9B4714F68}"/>
              </a:ext>
            </a:extLst>
          </p:cNvPr>
          <p:cNvCxnSpPr>
            <a:cxnSpLocks/>
          </p:cNvCxnSpPr>
          <p:nvPr/>
        </p:nvCxnSpPr>
        <p:spPr bwMode="auto">
          <a:xfrm>
            <a:off x="1845724" y="1997075"/>
            <a:ext cx="77047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D06F2D3-2A51-C0F6-0B91-7CB71454199F}"/>
              </a:ext>
            </a:extLst>
          </p:cNvPr>
          <p:cNvCxnSpPr>
            <a:cxnSpLocks/>
          </p:cNvCxnSpPr>
          <p:nvPr/>
        </p:nvCxnSpPr>
        <p:spPr bwMode="auto">
          <a:xfrm>
            <a:off x="2839499" y="1997075"/>
            <a:ext cx="399001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99F8432-998E-A94E-738B-9E121C0E1852}"/>
              </a:ext>
            </a:extLst>
          </p:cNvPr>
          <p:cNvCxnSpPr>
            <a:cxnSpLocks/>
          </p:cNvCxnSpPr>
          <p:nvPr/>
        </p:nvCxnSpPr>
        <p:spPr bwMode="auto">
          <a:xfrm>
            <a:off x="3428981" y="1997075"/>
            <a:ext cx="806469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AF553F4-D882-4C95-04D8-57A41D070618}"/>
              </a:ext>
            </a:extLst>
          </p:cNvPr>
          <p:cNvCxnSpPr>
            <a:cxnSpLocks/>
          </p:cNvCxnSpPr>
          <p:nvPr/>
        </p:nvCxnSpPr>
        <p:spPr bwMode="auto">
          <a:xfrm>
            <a:off x="4632306" y="2997200"/>
            <a:ext cx="415944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D1453CD-7266-3482-341C-A20DF5273B02}"/>
              </a:ext>
            </a:extLst>
          </p:cNvPr>
          <p:cNvCxnSpPr>
            <a:cxnSpLocks/>
          </p:cNvCxnSpPr>
          <p:nvPr/>
        </p:nvCxnSpPr>
        <p:spPr bwMode="auto">
          <a:xfrm>
            <a:off x="1207739" y="2197100"/>
            <a:ext cx="163176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0D426F8-5930-F44E-471C-6C2863524125}"/>
              </a:ext>
            </a:extLst>
          </p:cNvPr>
          <p:cNvCxnSpPr>
            <a:cxnSpLocks/>
          </p:cNvCxnSpPr>
          <p:nvPr/>
        </p:nvCxnSpPr>
        <p:spPr bwMode="auto">
          <a:xfrm>
            <a:off x="3461989" y="2197100"/>
            <a:ext cx="163176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6985FB2-E9B8-7BFF-6C85-69525AB5CBCC}"/>
              </a:ext>
            </a:extLst>
          </p:cNvPr>
          <p:cNvCxnSpPr>
            <a:cxnSpLocks/>
          </p:cNvCxnSpPr>
          <p:nvPr/>
        </p:nvCxnSpPr>
        <p:spPr bwMode="auto">
          <a:xfrm>
            <a:off x="5370164" y="2197100"/>
            <a:ext cx="163176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0BC7EEF-70B2-7AB3-3928-54F79503571F}"/>
              </a:ext>
            </a:extLst>
          </p:cNvPr>
          <p:cNvCxnSpPr>
            <a:cxnSpLocks/>
          </p:cNvCxnSpPr>
          <p:nvPr/>
        </p:nvCxnSpPr>
        <p:spPr bwMode="auto">
          <a:xfrm>
            <a:off x="1004558" y="2403701"/>
            <a:ext cx="808367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313BE2D-28F3-E8F9-38F8-6639F5A374DD}"/>
              </a:ext>
            </a:extLst>
          </p:cNvPr>
          <p:cNvCxnSpPr>
            <a:cxnSpLocks/>
          </p:cNvCxnSpPr>
          <p:nvPr/>
        </p:nvCxnSpPr>
        <p:spPr bwMode="auto">
          <a:xfrm flipV="1">
            <a:off x="2331708" y="2403701"/>
            <a:ext cx="601992" cy="22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F690167-A638-6F3B-6954-46CF345AB65F}"/>
              </a:ext>
            </a:extLst>
          </p:cNvPr>
          <p:cNvCxnSpPr>
            <a:cxnSpLocks/>
          </p:cNvCxnSpPr>
          <p:nvPr/>
        </p:nvCxnSpPr>
        <p:spPr bwMode="auto">
          <a:xfrm>
            <a:off x="3084383" y="2403702"/>
            <a:ext cx="37760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7520ECC-46C4-CE5D-3FD6-BAEE93BEC6A4}"/>
              </a:ext>
            </a:extLst>
          </p:cNvPr>
          <p:cNvCxnSpPr>
            <a:cxnSpLocks/>
          </p:cNvCxnSpPr>
          <p:nvPr/>
        </p:nvCxnSpPr>
        <p:spPr bwMode="auto">
          <a:xfrm>
            <a:off x="3620958" y="2403701"/>
            <a:ext cx="561775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C360FF6-C504-0A21-5799-4D019D51A93F}"/>
              </a:ext>
            </a:extLst>
          </p:cNvPr>
          <p:cNvCxnSpPr>
            <a:cxnSpLocks/>
          </p:cNvCxnSpPr>
          <p:nvPr/>
        </p:nvCxnSpPr>
        <p:spPr bwMode="auto">
          <a:xfrm>
            <a:off x="4459158" y="1997075"/>
            <a:ext cx="561775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8CCA991-D86B-636B-CA37-993408DBF986}"/>
              </a:ext>
            </a:extLst>
          </p:cNvPr>
          <p:cNvCxnSpPr>
            <a:cxnSpLocks/>
          </p:cNvCxnSpPr>
          <p:nvPr/>
        </p:nvCxnSpPr>
        <p:spPr bwMode="auto">
          <a:xfrm>
            <a:off x="5231543" y="1997075"/>
            <a:ext cx="1169257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AFC54B5-60D4-2D61-A910-B13A171141D7}"/>
              </a:ext>
            </a:extLst>
          </p:cNvPr>
          <p:cNvCxnSpPr>
            <a:cxnSpLocks/>
          </p:cNvCxnSpPr>
          <p:nvPr/>
        </p:nvCxnSpPr>
        <p:spPr bwMode="auto">
          <a:xfrm>
            <a:off x="6775694" y="1997075"/>
            <a:ext cx="39345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A1EC69E6-145A-4601-32C1-501248B68444}"/>
              </a:ext>
            </a:extLst>
          </p:cNvPr>
          <p:cNvCxnSpPr>
            <a:cxnSpLocks/>
          </p:cNvCxnSpPr>
          <p:nvPr/>
        </p:nvCxnSpPr>
        <p:spPr bwMode="auto">
          <a:xfrm>
            <a:off x="5278333" y="2997200"/>
            <a:ext cx="589067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FF7EEEA-A5C7-A9A0-AD96-B14B3D0E7CA6}"/>
              </a:ext>
            </a:extLst>
          </p:cNvPr>
          <p:cNvCxnSpPr>
            <a:cxnSpLocks/>
          </p:cNvCxnSpPr>
          <p:nvPr/>
        </p:nvCxnSpPr>
        <p:spPr bwMode="auto">
          <a:xfrm>
            <a:off x="6145742" y="3000375"/>
            <a:ext cx="40745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558E0C85-0A00-E7F9-E5E5-0B1ABE64FF0F}"/>
              </a:ext>
            </a:extLst>
          </p:cNvPr>
          <p:cNvCxnSpPr>
            <a:cxnSpLocks/>
          </p:cNvCxnSpPr>
          <p:nvPr/>
        </p:nvCxnSpPr>
        <p:spPr bwMode="auto">
          <a:xfrm>
            <a:off x="1081617" y="2771775"/>
            <a:ext cx="1026583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CD5C4F6-7A19-C16B-E0F0-72F691CCAD91}"/>
              </a:ext>
            </a:extLst>
          </p:cNvPr>
          <p:cNvCxnSpPr>
            <a:cxnSpLocks/>
          </p:cNvCxnSpPr>
          <p:nvPr/>
        </p:nvCxnSpPr>
        <p:spPr bwMode="auto">
          <a:xfrm>
            <a:off x="2368950" y="2771775"/>
            <a:ext cx="1463265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BFE5B478-2FEF-D628-58E1-A5266E946214}"/>
              </a:ext>
            </a:extLst>
          </p:cNvPr>
          <p:cNvCxnSpPr>
            <a:cxnSpLocks/>
          </p:cNvCxnSpPr>
          <p:nvPr/>
        </p:nvCxnSpPr>
        <p:spPr bwMode="auto">
          <a:xfrm>
            <a:off x="4143775" y="2774950"/>
            <a:ext cx="1031475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7FE80B41-9841-9BBC-C7C4-3C1B22298582}"/>
              </a:ext>
            </a:extLst>
          </p:cNvPr>
          <p:cNvCxnSpPr>
            <a:cxnSpLocks/>
          </p:cNvCxnSpPr>
          <p:nvPr/>
        </p:nvCxnSpPr>
        <p:spPr bwMode="auto">
          <a:xfrm>
            <a:off x="5575700" y="2771775"/>
            <a:ext cx="1031475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B806B90E-60C9-E65C-17BE-35987381D8DD}"/>
              </a:ext>
            </a:extLst>
          </p:cNvPr>
          <p:cNvCxnSpPr>
            <a:cxnSpLocks/>
          </p:cNvCxnSpPr>
          <p:nvPr/>
        </p:nvCxnSpPr>
        <p:spPr bwMode="auto">
          <a:xfrm>
            <a:off x="4200503" y="2271863"/>
            <a:ext cx="13207" cy="105616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3BC19773-E9FF-B697-E200-90BB3FC424F6}"/>
              </a:ext>
            </a:extLst>
          </p:cNvPr>
          <p:cNvCxnSpPr>
            <a:cxnSpLocks/>
          </p:cNvCxnSpPr>
          <p:nvPr/>
        </p:nvCxnSpPr>
        <p:spPr bwMode="auto">
          <a:xfrm>
            <a:off x="4614160" y="2271863"/>
            <a:ext cx="0" cy="105616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1B453666-6499-CF8A-15BA-A0CEEE0365F4}"/>
              </a:ext>
            </a:extLst>
          </p:cNvPr>
          <p:cNvCxnSpPr/>
          <p:nvPr/>
        </p:nvCxnSpPr>
        <p:spPr bwMode="auto">
          <a:xfrm>
            <a:off x="763351" y="5858518"/>
            <a:ext cx="633155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A5744E38-9FD4-880D-CD69-3BE593F19778}"/>
              </a:ext>
            </a:extLst>
          </p:cNvPr>
          <p:cNvSpPr txBox="1"/>
          <p:nvPr/>
        </p:nvSpPr>
        <p:spPr>
          <a:xfrm>
            <a:off x="6710625" y="5885146"/>
            <a:ext cx="4331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rgbClr val="002060"/>
                </a:solidFill>
              </a:rPr>
              <a:t>time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3898BEE-CDD9-B145-E214-D55B90C86101}"/>
              </a:ext>
            </a:extLst>
          </p:cNvPr>
          <p:cNvSpPr txBox="1"/>
          <p:nvPr/>
        </p:nvSpPr>
        <p:spPr>
          <a:xfrm>
            <a:off x="54176" y="4186473"/>
            <a:ext cx="612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MAC 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001150D-A3EE-9095-8D19-F064B71AAA74}"/>
              </a:ext>
            </a:extLst>
          </p:cNvPr>
          <p:cNvSpPr txBox="1"/>
          <p:nvPr/>
        </p:nvSpPr>
        <p:spPr>
          <a:xfrm>
            <a:off x="54176" y="4366982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7EC7727D-23B2-2CCE-B2C2-18A1F0DD71FE}"/>
              </a:ext>
            </a:extLst>
          </p:cNvPr>
          <p:cNvSpPr txBox="1"/>
          <p:nvPr/>
        </p:nvSpPr>
        <p:spPr>
          <a:xfrm>
            <a:off x="45890" y="4654511"/>
            <a:ext cx="612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MAC n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FAC0254-B809-5FD1-2F7D-888E82E72465}"/>
              </a:ext>
            </a:extLst>
          </p:cNvPr>
          <p:cNvSpPr txBox="1"/>
          <p:nvPr/>
        </p:nvSpPr>
        <p:spPr>
          <a:xfrm>
            <a:off x="35319" y="5203650"/>
            <a:ext cx="7633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MAC n+1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D73C8571-EFE6-FEFC-796D-4744D49A3844}"/>
              </a:ext>
            </a:extLst>
          </p:cNvPr>
          <p:cNvCxnSpPr/>
          <p:nvPr/>
        </p:nvCxnSpPr>
        <p:spPr bwMode="auto">
          <a:xfrm>
            <a:off x="817527" y="4356802"/>
            <a:ext cx="333375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54BEA1A4-F9E2-425B-2E15-FDCB369B53E6}"/>
              </a:ext>
            </a:extLst>
          </p:cNvPr>
          <p:cNvCxnSpPr>
            <a:cxnSpLocks/>
          </p:cNvCxnSpPr>
          <p:nvPr/>
        </p:nvCxnSpPr>
        <p:spPr bwMode="auto">
          <a:xfrm>
            <a:off x="1658693" y="4356802"/>
            <a:ext cx="77047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A41F57CD-DBB1-7B66-E84B-4F0F1A3636EC}"/>
              </a:ext>
            </a:extLst>
          </p:cNvPr>
          <p:cNvCxnSpPr>
            <a:cxnSpLocks/>
          </p:cNvCxnSpPr>
          <p:nvPr/>
        </p:nvCxnSpPr>
        <p:spPr bwMode="auto">
          <a:xfrm>
            <a:off x="2652468" y="4356802"/>
            <a:ext cx="399001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3547F6FC-59D9-6ED1-AC80-255386AAE0A4}"/>
              </a:ext>
            </a:extLst>
          </p:cNvPr>
          <p:cNvCxnSpPr>
            <a:cxnSpLocks/>
          </p:cNvCxnSpPr>
          <p:nvPr/>
        </p:nvCxnSpPr>
        <p:spPr bwMode="auto">
          <a:xfrm>
            <a:off x="3241950" y="4356802"/>
            <a:ext cx="806469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163F4248-3AC7-DCA3-7BD4-67FE738C611C}"/>
              </a:ext>
            </a:extLst>
          </p:cNvPr>
          <p:cNvCxnSpPr>
            <a:cxnSpLocks/>
          </p:cNvCxnSpPr>
          <p:nvPr/>
        </p:nvCxnSpPr>
        <p:spPr bwMode="auto">
          <a:xfrm>
            <a:off x="4445275" y="5356927"/>
            <a:ext cx="415944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FD8C0B63-E31C-9AE7-2654-494245868F7D}"/>
              </a:ext>
            </a:extLst>
          </p:cNvPr>
          <p:cNvCxnSpPr>
            <a:cxnSpLocks/>
          </p:cNvCxnSpPr>
          <p:nvPr/>
        </p:nvCxnSpPr>
        <p:spPr bwMode="auto">
          <a:xfrm>
            <a:off x="1020708" y="4556827"/>
            <a:ext cx="163176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7E421F2D-D026-25FA-5665-72CC208776CF}"/>
              </a:ext>
            </a:extLst>
          </p:cNvPr>
          <p:cNvCxnSpPr>
            <a:cxnSpLocks/>
          </p:cNvCxnSpPr>
          <p:nvPr/>
        </p:nvCxnSpPr>
        <p:spPr bwMode="auto">
          <a:xfrm>
            <a:off x="3274958" y="4556827"/>
            <a:ext cx="626887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ED155041-8C61-EE09-035E-74A1384E3B50}"/>
              </a:ext>
            </a:extLst>
          </p:cNvPr>
          <p:cNvCxnSpPr>
            <a:cxnSpLocks/>
          </p:cNvCxnSpPr>
          <p:nvPr/>
        </p:nvCxnSpPr>
        <p:spPr bwMode="auto">
          <a:xfrm>
            <a:off x="817527" y="4763428"/>
            <a:ext cx="808367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0A5D6ED8-6E43-E501-1D45-E703217C3B9A}"/>
              </a:ext>
            </a:extLst>
          </p:cNvPr>
          <p:cNvCxnSpPr>
            <a:cxnSpLocks/>
          </p:cNvCxnSpPr>
          <p:nvPr/>
        </p:nvCxnSpPr>
        <p:spPr bwMode="auto">
          <a:xfrm flipV="1">
            <a:off x="2144677" y="4763428"/>
            <a:ext cx="601992" cy="22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142F2B78-447F-E465-E944-1298077E8C1E}"/>
              </a:ext>
            </a:extLst>
          </p:cNvPr>
          <p:cNvCxnSpPr>
            <a:cxnSpLocks/>
          </p:cNvCxnSpPr>
          <p:nvPr/>
        </p:nvCxnSpPr>
        <p:spPr bwMode="auto">
          <a:xfrm>
            <a:off x="2897352" y="4763429"/>
            <a:ext cx="37760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C38C2D39-6723-C8EB-2C50-E6BE34165666}"/>
              </a:ext>
            </a:extLst>
          </p:cNvPr>
          <p:cNvCxnSpPr>
            <a:cxnSpLocks/>
          </p:cNvCxnSpPr>
          <p:nvPr/>
        </p:nvCxnSpPr>
        <p:spPr bwMode="auto">
          <a:xfrm>
            <a:off x="3433927" y="4763428"/>
            <a:ext cx="561775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48A23AF8-6F36-1E11-92A2-3D05DC6637C2}"/>
              </a:ext>
            </a:extLst>
          </p:cNvPr>
          <p:cNvCxnSpPr>
            <a:cxnSpLocks/>
          </p:cNvCxnSpPr>
          <p:nvPr/>
        </p:nvCxnSpPr>
        <p:spPr bwMode="auto">
          <a:xfrm>
            <a:off x="4482737" y="5699475"/>
            <a:ext cx="561775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C5A75AE8-5FF6-1965-2839-8C1984F55738}"/>
              </a:ext>
            </a:extLst>
          </p:cNvPr>
          <p:cNvCxnSpPr>
            <a:cxnSpLocks/>
          </p:cNvCxnSpPr>
          <p:nvPr/>
        </p:nvCxnSpPr>
        <p:spPr bwMode="auto">
          <a:xfrm>
            <a:off x="5091302" y="5356927"/>
            <a:ext cx="589067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9A02D8F9-5836-EF38-05BF-60CC4101B170}"/>
              </a:ext>
            </a:extLst>
          </p:cNvPr>
          <p:cNvCxnSpPr>
            <a:cxnSpLocks/>
          </p:cNvCxnSpPr>
          <p:nvPr/>
        </p:nvCxnSpPr>
        <p:spPr bwMode="auto">
          <a:xfrm>
            <a:off x="5958711" y="5360102"/>
            <a:ext cx="40745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35CF6E5D-F23B-7E6A-B600-0297D5B88A97}"/>
              </a:ext>
            </a:extLst>
          </p:cNvPr>
          <p:cNvCxnSpPr>
            <a:cxnSpLocks/>
          </p:cNvCxnSpPr>
          <p:nvPr/>
        </p:nvCxnSpPr>
        <p:spPr bwMode="auto">
          <a:xfrm>
            <a:off x="4018281" y="4258966"/>
            <a:ext cx="0" cy="157421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3ADB96E8-84A1-6BA6-2DBC-0EFF95C7C531}"/>
              </a:ext>
            </a:extLst>
          </p:cNvPr>
          <p:cNvCxnSpPr>
            <a:cxnSpLocks/>
          </p:cNvCxnSpPr>
          <p:nvPr/>
        </p:nvCxnSpPr>
        <p:spPr bwMode="auto">
          <a:xfrm flipH="1">
            <a:off x="4431938" y="4317278"/>
            <a:ext cx="13337" cy="151589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03" name="Picture 102" descr="A pair of sunglasses in the dark&#10;&#10;Description automatically generated">
            <a:extLst>
              <a:ext uri="{FF2B5EF4-FFF2-40B4-BE49-F238E27FC236}">
                <a16:creationId xmlns:a16="http://schemas.microsoft.com/office/drawing/2014/main" id="{E4D3149E-2543-F7FB-0519-C07B51B604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8054" y="2869801"/>
            <a:ext cx="345862" cy="413000"/>
          </a:xfrm>
          <a:prstGeom prst="rect">
            <a:avLst/>
          </a:prstGeom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A50E870C-29B0-019A-DFCA-F1B83E647747}"/>
              </a:ext>
            </a:extLst>
          </p:cNvPr>
          <p:cNvSpPr txBox="1"/>
          <p:nvPr/>
        </p:nvSpPr>
        <p:spPr>
          <a:xfrm>
            <a:off x="7801916" y="1758620"/>
            <a:ext cx="3962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err="1">
                <a:solidFill>
                  <a:schemeClr val="tx1"/>
                </a:solidFill>
              </a:rPr>
              <a:t>Mmm</a:t>
            </a:r>
            <a:r>
              <a:rPr lang="en-US" sz="1400" i="1">
                <a:solidFill>
                  <a:schemeClr val="tx1"/>
                </a:solidFill>
              </a:rPr>
              <a:t>… MAC 3 stopped and a new MAC started sending right after, without any new association, it is OBVIOUSLY MAC 3</a:t>
            </a: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714FF05E-841E-4EB8-6358-847A943DFEEE}"/>
              </a:ext>
            </a:extLst>
          </p:cNvPr>
          <p:cNvCxnSpPr/>
          <p:nvPr/>
        </p:nvCxnSpPr>
        <p:spPr bwMode="auto">
          <a:xfrm>
            <a:off x="7801916" y="2492077"/>
            <a:ext cx="3810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605A026C-4FF5-2A22-F266-211966DE9004}"/>
              </a:ext>
            </a:extLst>
          </p:cNvPr>
          <p:cNvCxnSpPr/>
          <p:nvPr/>
        </p:nvCxnSpPr>
        <p:spPr bwMode="auto">
          <a:xfrm flipH="1">
            <a:off x="8563916" y="2497284"/>
            <a:ext cx="381000" cy="375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D47B4387-F0CB-85D9-8F62-FF81F82F8C40}"/>
                  </a:ext>
                </a:extLst>
              </p:cNvPr>
              <p:cNvSpPr txBox="1"/>
              <p:nvPr/>
            </p:nvSpPr>
            <p:spPr>
              <a:xfrm>
                <a:off x="8843384" y="2605831"/>
                <a:ext cx="2131160" cy="319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𝑀𝐴𝐶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3 </m:t>
                      </m:r>
                      <m:sPre>
                        <m:sPre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sub>
                        <m:sup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𝑀𝐴𝐶𝑛</m:t>
                          </m:r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sPre>
                    </m:oMath>
                  </m:oMathPara>
                </a14:m>
                <a:endParaRPr lang="en-US" sz="200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D47B4387-F0CB-85D9-8F62-FF81F82F8C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3384" y="2605831"/>
                <a:ext cx="2131160" cy="319190"/>
              </a:xfrm>
              <a:prstGeom prst="rect">
                <a:avLst/>
              </a:prstGeom>
              <a:blipFill>
                <a:blip r:embed="rId3"/>
                <a:stretch>
                  <a:fillRect l="-2292" r="-2006" b="-113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9" name="Picture 108" descr="A pair of sunglasses in the dark&#10;&#10;Description automatically generated">
            <a:extLst>
              <a:ext uri="{FF2B5EF4-FFF2-40B4-BE49-F238E27FC236}">
                <a16:creationId xmlns:a16="http://schemas.microsoft.com/office/drawing/2014/main" id="{D0DD3274-3FF1-16AF-2CCA-7E59AC2A3D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743" y="5794272"/>
            <a:ext cx="345862" cy="413000"/>
          </a:xfrm>
          <a:prstGeom prst="rect">
            <a:avLst/>
          </a:prstGeom>
        </p:spPr>
      </p:pic>
      <p:sp>
        <p:nvSpPr>
          <p:cNvPr id="110" name="TextBox 109">
            <a:extLst>
              <a:ext uri="{FF2B5EF4-FFF2-40B4-BE49-F238E27FC236}">
                <a16:creationId xmlns:a16="http://schemas.microsoft.com/office/drawing/2014/main" id="{858B8607-AD83-1605-DF78-948435CAEF0A}"/>
              </a:ext>
            </a:extLst>
          </p:cNvPr>
          <p:cNvSpPr txBox="1"/>
          <p:nvPr/>
        </p:nvSpPr>
        <p:spPr>
          <a:xfrm>
            <a:off x="7812605" y="4683091"/>
            <a:ext cx="3962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err="1">
                <a:solidFill>
                  <a:schemeClr val="tx1"/>
                </a:solidFill>
              </a:rPr>
              <a:t>Mmm</a:t>
            </a:r>
            <a:r>
              <a:rPr lang="en-US" sz="1400" i="1">
                <a:solidFill>
                  <a:schemeClr val="tx1"/>
                </a:solidFill>
              </a:rPr>
              <a:t>… 20 MACs stopped and 20 new MACs started sending right after, without any new association, it is obviously a rotation, but which one is which?</a:t>
            </a: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AF8BB442-9924-A86F-5677-5049C9983970}"/>
              </a:ext>
            </a:extLst>
          </p:cNvPr>
          <p:cNvCxnSpPr/>
          <p:nvPr/>
        </p:nvCxnSpPr>
        <p:spPr bwMode="auto">
          <a:xfrm>
            <a:off x="7812605" y="5416548"/>
            <a:ext cx="3810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2F8C759E-64DD-11D7-817E-449118B5574F}"/>
              </a:ext>
            </a:extLst>
          </p:cNvPr>
          <p:cNvCxnSpPr/>
          <p:nvPr/>
        </p:nvCxnSpPr>
        <p:spPr bwMode="auto">
          <a:xfrm flipH="1">
            <a:off x="8574605" y="5421755"/>
            <a:ext cx="381000" cy="375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5AE66F1B-EAE5-4725-C295-6993DE3315E6}"/>
                  </a:ext>
                </a:extLst>
              </p:cNvPr>
              <p:cNvSpPr txBox="1"/>
              <p:nvPr/>
            </p:nvSpPr>
            <p:spPr>
              <a:xfrm>
                <a:off x="8854073" y="5530302"/>
                <a:ext cx="1410643" cy="319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𝑀𝐴𝐶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3 </m:t>
                      </m:r>
                      <m:sPre>
                        <m:sPre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sub>
                        <m:sup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???</m:t>
                          </m:r>
                        </m:e>
                      </m:sPre>
                    </m:oMath>
                  </m:oMathPara>
                </a14:m>
                <a:endParaRPr lang="en-US" sz="200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5AE66F1B-EAE5-4725-C295-6993DE3315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4073" y="5530302"/>
                <a:ext cx="1410643" cy="319190"/>
              </a:xfrm>
              <a:prstGeom prst="rect">
                <a:avLst/>
              </a:prstGeom>
              <a:blipFill>
                <a:blip r:embed="rId4"/>
                <a:stretch>
                  <a:fillRect l="-3448" t="-1887" r="-3448" b="-113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4" name="TextBox 113">
            <a:extLst>
              <a:ext uri="{FF2B5EF4-FFF2-40B4-BE49-F238E27FC236}">
                <a16:creationId xmlns:a16="http://schemas.microsoft.com/office/drawing/2014/main" id="{B9815E3F-1BD5-88BF-DDCE-053CE553A946}"/>
              </a:ext>
            </a:extLst>
          </p:cNvPr>
          <p:cNvSpPr txBox="1"/>
          <p:nvPr/>
        </p:nvSpPr>
        <p:spPr>
          <a:xfrm>
            <a:off x="0" y="5545564"/>
            <a:ext cx="7633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MAC </a:t>
            </a:r>
            <a:r>
              <a:rPr lang="en-US" sz="1100" err="1">
                <a:solidFill>
                  <a:schemeClr val="tx1"/>
                </a:solidFill>
              </a:rPr>
              <a:t>n+n</a:t>
            </a:r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9F36EDA5-FEA1-8FA8-324E-1B88C178EC1A}"/>
              </a:ext>
            </a:extLst>
          </p:cNvPr>
          <p:cNvSpPr txBox="1"/>
          <p:nvPr/>
        </p:nvSpPr>
        <p:spPr>
          <a:xfrm>
            <a:off x="35319" y="5324903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…</a:t>
            </a: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A86BC7CE-347C-D0F0-8EB4-A21E775A221B}"/>
              </a:ext>
            </a:extLst>
          </p:cNvPr>
          <p:cNvCxnSpPr>
            <a:cxnSpLocks/>
          </p:cNvCxnSpPr>
          <p:nvPr/>
        </p:nvCxnSpPr>
        <p:spPr bwMode="auto">
          <a:xfrm>
            <a:off x="5309866" y="5700981"/>
            <a:ext cx="1463265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6EEDC69E-2D61-3F4F-AB86-F887A3176C3C}"/>
              </a:ext>
            </a:extLst>
          </p:cNvPr>
          <p:cNvCxnSpPr>
            <a:cxnSpLocks/>
          </p:cNvCxnSpPr>
          <p:nvPr/>
        </p:nvCxnSpPr>
        <p:spPr bwMode="auto">
          <a:xfrm>
            <a:off x="4589943" y="5530302"/>
            <a:ext cx="626887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9BBFFEFB-A158-8527-0D76-B22FD2AE1FF3}"/>
              </a:ext>
            </a:extLst>
          </p:cNvPr>
          <p:cNvCxnSpPr>
            <a:cxnSpLocks/>
          </p:cNvCxnSpPr>
          <p:nvPr/>
        </p:nvCxnSpPr>
        <p:spPr bwMode="auto">
          <a:xfrm>
            <a:off x="5410513" y="5525767"/>
            <a:ext cx="1026583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8A54860-5E75-62D7-DE37-A908820A500A}"/>
              </a:ext>
            </a:extLst>
          </p:cNvPr>
          <p:cNvSpPr txBox="1"/>
          <p:nvPr/>
        </p:nvSpPr>
        <p:spPr>
          <a:xfrm>
            <a:off x="7677891" y="3197011"/>
            <a:ext cx="3509505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err="1">
                <a:solidFill>
                  <a:srgbClr val="000000"/>
                </a:solidFill>
                <a:latin typeface="Times New Roman"/>
                <a:ea typeface="MS Gothic"/>
                <a:cs typeface="Times New Roman"/>
              </a:rPr>
              <a:t>Anonimity</a:t>
            </a:r>
            <a:r>
              <a:rPr lang="en-US" sz="2000">
                <a:solidFill>
                  <a:srgbClr val="000000"/>
                </a:solidFill>
                <a:latin typeface="Times New Roman"/>
                <a:ea typeface="MS Gothic"/>
                <a:cs typeface="Times New Roman"/>
              </a:rPr>
              <a:t> Set Size = 1</a:t>
            </a:r>
            <a:endParaRPr lang="en-US" sz="2000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9AB4B80-59ED-CAE8-ED29-49DD858291BE}"/>
              </a:ext>
            </a:extLst>
          </p:cNvPr>
          <p:cNvSpPr txBox="1"/>
          <p:nvPr/>
        </p:nvSpPr>
        <p:spPr>
          <a:xfrm>
            <a:off x="7763991" y="6077112"/>
            <a:ext cx="3509505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err="1">
                <a:solidFill>
                  <a:srgbClr val="000000"/>
                </a:solidFill>
                <a:latin typeface="Times New Roman"/>
                <a:ea typeface="MS Gothic"/>
                <a:cs typeface="Times New Roman"/>
              </a:rPr>
              <a:t>Anonimity</a:t>
            </a:r>
            <a:r>
              <a:rPr lang="en-US" sz="2000">
                <a:solidFill>
                  <a:srgbClr val="000000"/>
                </a:solidFill>
                <a:latin typeface="Times New Roman"/>
                <a:ea typeface="MS Gothic"/>
                <a:cs typeface="Times New Roman"/>
              </a:rPr>
              <a:t> Set Size = 20</a:t>
            </a:r>
            <a:endParaRPr lang="en-US" sz="2000">
              <a:solidFill>
                <a:srgbClr val="000000"/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5837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977D7-642F-1A4D-E80E-805C962A9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Coordination for Group Epochs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6BD66-4212-07B3-F269-FE747B0C5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>
                <a:cs typeface="Times New Roman"/>
              </a:rPr>
              <a:t>11-24/222r2:</a:t>
            </a:r>
            <a:endParaRPr lang="en-US"/>
          </a:p>
          <a:p>
            <a:pPr marL="0" indent="0"/>
            <a:r>
              <a:rPr lang="en-US">
                <a:ea typeface="+mn-lt"/>
                <a:cs typeface="+mn-lt"/>
              </a:rPr>
              <a:t> A Group EDP Epoch sequence is initiated by an AP MLD by advertising the EDP Epoch parameters to a set of non-AP MLDs as defined in subclause 10.y.2.2 Group EDP Epoch advertisement.</a:t>
            </a:r>
            <a:endParaRPr lang="en-US">
              <a:ea typeface="MS Gothic"/>
              <a:cs typeface="+mn-lt"/>
            </a:endParaRPr>
          </a:p>
          <a:p>
            <a:pPr marL="0" indent="0"/>
            <a:r>
              <a:rPr lang="en-US">
                <a:ea typeface="+mn-lt"/>
                <a:cs typeface="+mn-lt"/>
              </a:rPr>
              <a:t>Each non-AP MLD of the set of non-AP MLDs applies the advertised EDP Epoch parameters of the Group EDP Epoch to determine the same EDP Epoch sequence of one or more EDP Epoch start times.</a:t>
            </a:r>
            <a:endParaRPr lang="en-US">
              <a:cs typeface="Times New Roman"/>
            </a:endParaRPr>
          </a:p>
          <a:p>
            <a:pPr marL="0" indent="0"/>
            <a:endParaRPr lang="en-US">
              <a:cs typeface="Times New Roman"/>
            </a:endParaRPr>
          </a:p>
          <a:p>
            <a:endParaRPr lang="en-US">
              <a:cs typeface="Times New Roman"/>
            </a:endParaRPr>
          </a:p>
          <a:p>
            <a:pPr>
              <a:buFont typeface="Calibri" pitchFamily="16" charset="0"/>
              <a:buChar char="-"/>
            </a:pPr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F17220-777D-E78B-DF19-70BA620400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B318C-9FF5-B5BC-450D-9EF3DE839F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D5F014-9EB3-9B37-66C0-A887D128D3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945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B6C538-C32F-C0F8-70A1-87006E64D3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4FE23-C678-B75C-B6B2-CA49DD71D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One-Time Group Proposal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D0EAA-2EDA-0C17-7AD5-5E17C825E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CH" sz="2000" dirty="0">
                <a:cs typeface="Times New Roman"/>
              </a:rPr>
              <a:t>AP declares </a:t>
            </a:r>
            <a:r>
              <a:rPr lang="en-CH" sz="2000" u="sng" dirty="0">
                <a:cs typeface="Times New Roman"/>
              </a:rPr>
              <a:t>group EDP epoch parameters</a:t>
            </a:r>
            <a:r>
              <a:rPr lang="en-CH" sz="2000">
                <a:cs typeface="Times New Roman"/>
              </a:rPr>
              <a:t>, stating:</a:t>
            </a:r>
            <a:endParaRPr lang="en-US" dirty="0">
              <a:cs typeface="Times New Roman"/>
            </a:endParaRPr>
          </a:p>
          <a:p>
            <a:pPr marL="914400" lvl="1" indent="-342900">
              <a:buAutoNum type="alphaUcPeriod"/>
            </a:pPr>
            <a:r>
              <a:rPr lang="en-CH" sz="1600">
                <a:cs typeface="Times New Roman"/>
              </a:rPr>
              <a:t>"all STAs must join" or</a:t>
            </a:r>
            <a:endParaRPr lang="en-US">
              <a:cs typeface="Times New Roman"/>
            </a:endParaRPr>
          </a:p>
          <a:p>
            <a:pPr marL="914400" lvl="1" indent="-342900">
              <a:buAutoNum type="alphaUcPeriod"/>
            </a:pPr>
            <a:r>
              <a:rPr lang="en-CH" sz="1600">
                <a:cs typeface="Times New Roman"/>
              </a:rPr>
              <a:t>min threshold of #STAs according to AP (N</a:t>
            </a:r>
            <a:r>
              <a:rPr lang="en-CH" sz="1600" baseline="-25000" dirty="0">
                <a:cs typeface="Times New Roman"/>
              </a:rPr>
              <a:t>AP </a:t>
            </a:r>
            <a:r>
              <a:rPr lang="en-CH" sz="1600" dirty="0">
                <a:cs typeface="Times New Roman"/>
              </a:rPr>
              <a:t>).</a:t>
            </a:r>
            <a:endParaRPr lang="en-US">
              <a:cs typeface="Times New Roman"/>
            </a:endParaRPr>
          </a:p>
          <a:p>
            <a:pPr marL="457200" indent="-457200">
              <a:buAutoNum type="arabicPeriod"/>
            </a:pPr>
            <a:r>
              <a:rPr lang="en-CH" sz="2000"/>
              <a:t>If (B): Each STA </a:t>
            </a:r>
            <a:r>
              <a:rPr lang="en-CH" sz="2000" i="1" err="1"/>
              <a:t>i</a:t>
            </a:r>
            <a:r>
              <a:rPr lang="en-CH" sz="2000" dirty="0"/>
              <a:t> declares to AP on its own time if it intends to hop onto this group EDP epoch.</a:t>
            </a:r>
            <a:endParaRPr lang="en-CH" sz="2000" baseline="-25000" dirty="0">
              <a:cs typeface="Times New Roman"/>
            </a:endParaRPr>
          </a:p>
          <a:p>
            <a:pPr marL="457200" indent="-457200">
              <a:buAutoNum type="arabicPeriod"/>
            </a:pPr>
            <a:r>
              <a:rPr lang="en-CH" sz="2000">
                <a:cs typeface="Times New Roman"/>
              </a:rPr>
              <a:t>If (B): Before EDP epoch start, </a:t>
            </a:r>
            <a:r>
              <a:rPr lang="en-US" sz="2000" dirty="0">
                <a:cs typeface="Times New Roman"/>
              </a:rPr>
              <a:t> if N</a:t>
            </a:r>
            <a:r>
              <a:rPr lang="en-US" sz="1300" baseline="-25000">
                <a:cs typeface="Times New Roman"/>
              </a:rPr>
              <a:t>AP </a:t>
            </a:r>
            <a:r>
              <a:rPr lang="en-US" sz="2000" dirty="0">
                <a:cs typeface="Times New Roman"/>
              </a:rPr>
              <a:t> </a:t>
            </a:r>
            <a:r>
              <a:rPr lang="en-US" sz="2000">
                <a:cs typeface="Times New Roman"/>
              </a:rPr>
              <a:t>is not reached, AP </a:t>
            </a:r>
            <a:r>
              <a:rPr lang="en-CH" sz="2000">
                <a:cs typeface="Times New Roman"/>
              </a:rPr>
              <a:t>declares (unicast protected action frames to each STA </a:t>
            </a:r>
            <a:r>
              <a:rPr lang="en-CH" sz="2000" i="1" err="1">
                <a:cs typeface="Times New Roman"/>
              </a:rPr>
              <a:t>i</a:t>
            </a:r>
            <a:r>
              <a:rPr lang="en-CH" sz="2000" dirty="0">
                <a:cs typeface="Times New Roman"/>
              </a:rPr>
              <a:t>) next group EDP epoch invalid and won't be executed</a:t>
            </a:r>
            <a:endParaRPr lang="en-CH" sz="1800" b="0" dirty="0">
              <a:cs typeface="Times New Roman"/>
            </a:endParaRPr>
          </a:p>
          <a:p>
            <a:pPr marL="571500" lvl="1" indent="0"/>
            <a:r>
              <a:rPr lang="en-CH" sz="1800" dirty="0">
                <a:cs typeface="Times New Roman"/>
              </a:rPr>
              <a:t>AP can "</a:t>
            </a:r>
            <a:r>
              <a:rPr lang="en-CH" sz="1800" err="1">
                <a:cs typeface="Times New Roman"/>
              </a:rPr>
              <a:t>goto</a:t>
            </a:r>
            <a:r>
              <a:rPr lang="en-CH" sz="1800" dirty="0">
                <a:cs typeface="Times New Roman"/>
              </a:rPr>
              <a:t> (1)" : declare a new group EDP epoch</a:t>
            </a:r>
            <a:endParaRPr lang="en-CH"/>
          </a:p>
          <a:p>
            <a:pPr marL="457200" indent="-457200">
              <a:buAutoNum type="arabicPeriod"/>
            </a:pPr>
            <a:r>
              <a:rPr lang="en-CH" sz="2000">
                <a:cs typeface="Times New Roman"/>
              </a:rPr>
              <a:t>If (B): Otherwise, all STAs that declared positive intention at (2) will participate to the group </a:t>
            </a:r>
            <a:r>
              <a:rPr lang="en-CH" sz="2000" dirty="0">
                <a:cs typeface="Times New Roman"/>
              </a:rPr>
              <a:t>EDP Epoch (i.e.: perform group</a:t>
            </a:r>
            <a:r>
              <a:rPr lang="en-US" sz="2000" dirty="0">
                <a:cs typeface="Times New Roman"/>
              </a:rPr>
              <a:t> frame anonymization operations, etc...)</a:t>
            </a:r>
            <a:endParaRPr lang="en-CH" sz="200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645497-D5F3-0ACD-5656-88228819D9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F59BD-9CFC-4AC9-48FA-47FECC8CB7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DFF802-AF94-B42E-C59A-46BD79225F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099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B6C538-C32F-C0F8-70A1-87006E64D3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4FE23-C678-B75C-B6B2-CA49DD71D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Periodic Group Proposal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D0EAA-2EDA-0C17-7AD5-5E17C825E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CH" sz="1600" dirty="0">
                <a:cs typeface="Times New Roman"/>
              </a:rPr>
              <a:t>AP declares </a:t>
            </a:r>
            <a:r>
              <a:rPr lang="en-CH" sz="1600" u="sng" dirty="0">
                <a:cs typeface="Times New Roman"/>
              </a:rPr>
              <a:t>EDP epoch sequence</a:t>
            </a:r>
            <a:r>
              <a:rPr lang="en-CH" sz="1600" dirty="0">
                <a:cs typeface="Times New Roman"/>
              </a:rPr>
              <a:t> and </a:t>
            </a:r>
            <a:r>
              <a:rPr lang="en-CH" sz="1600" u="sng" dirty="0">
                <a:cs typeface="Times New Roman"/>
              </a:rPr>
              <a:t>group EDP epoch parameters,</a:t>
            </a:r>
            <a:r>
              <a:rPr lang="en-CH" sz="1600">
                <a:cs typeface="Times New Roman"/>
              </a:rPr>
              <a:t> stating:</a:t>
            </a:r>
            <a:endParaRPr lang="en-US" sz="1800">
              <a:cs typeface="Times New Roman"/>
            </a:endParaRPr>
          </a:p>
          <a:p>
            <a:pPr marL="914400" lvl="1" indent="-342900">
              <a:buAutoNum type="alphaUcPeriod"/>
            </a:pPr>
            <a:r>
              <a:rPr lang="en-CH" sz="1400">
                <a:cs typeface="Times New Roman"/>
              </a:rPr>
              <a:t>"All STAs must join" or</a:t>
            </a:r>
            <a:endParaRPr lang="en-US" sz="1400">
              <a:cs typeface="Times New Roman"/>
            </a:endParaRPr>
          </a:p>
          <a:p>
            <a:pPr marL="857250" lvl="1">
              <a:buAutoNum type="alphaUcPeriod"/>
            </a:pPr>
            <a:r>
              <a:rPr lang="en-CH" sz="1400">
                <a:cs typeface="Times New Roman"/>
              </a:rPr>
              <a:t>min threshold of #STAs according to AP (N</a:t>
            </a:r>
            <a:r>
              <a:rPr lang="en-CH" sz="1400" baseline="-25000" dirty="0">
                <a:cs typeface="Times New Roman"/>
              </a:rPr>
              <a:t>AP </a:t>
            </a:r>
            <a:r>
              <a:rPr lang="en-CH" sz="1400" dirty="0">
                <a:cs typeface="Times New Roman"/>
              </a:rPr>
              <a:t>).</a:t>
            </a:r>
            <a:endParaRPr lang="en-US" sz="1400">
              <a:cs typeface="Times New Roman"/>
            </a:endParaRPr>
          </a:p>
          <a:p>
            <a:pPr marL="457200" indent="-457200">
              <a:buAutoNum type="arabicPeriod"/>
            </a:pPr>
            <a:r>
              <a:rPr lang="en-CH" sz="1600"/>
              <a:t>If (B): Each STA </a:t>
            </a:r>
            <a:r>
              <a:rPr lang="en-CH" sz="1600" i="1" err="1"/>
              <a:t>i</a:t>
            </a:r>
            <a:r>
              <a:rPr lang="en-CH" sz="1600" dirty="0"/>
              <a:t> declares to AP on its own time if it intends to hop onto this group EDP epoch sequence.</a:t>
            </a:r>
            <a:endParaRPr lang="en-CH" sz="1600" baseline="-25000" dirty="0">
              <a:cs typeface="Times New Roman"/>
            </a:endParaRPr>
          </a:p>
          <a:p>
            <a:pPr marL="457200" indent="-457200">
              <a:buAutoNum type="arabicPeriod"/>
            </a:pPr>
            <a:r>
              <a:rPr lang="en-CH" sz="1600">
                <a:cs typeface="Times New Roman"/>
              </a:rPr>
              <a:t>If (B): Before first EDP epoch start, </a:t>
            </a:r>
            <a:r>
              <a:rPr lang="en-US" sz="1600">
                <a:cs typeface="Times New Roman"/>
              </a:rPr>
              <a:t> if N</a:t>
            </a:r>
            <a:r>
              <a:rPr lang="en-US" sz="1050" baseline="-25000">
                <a:cs typeface="Times New Roman"/>
              </a:rPr>
              <a:t>AP </a:t>
            </a:r>
            <a:r>
              <a:rPr lang="en-US" sz="1600">
                <a:cs typeface="Times New Roman"/>
              </a:rPr>
              <a:t> not reached, AP </a:t>
            </a:r>
            <a:r>
              <a:rPr lang="en-CH" sz="1600">
                <a:cs typeface="Times New Roman"/>
              </a:rPr>
              <a:t>declares (unicast protected action frames to each STA </a:t>
            </a:r>
            <a:r>
              <a:rPr lang="en-CH" sz="1600" i="1" err="1">
                <a:cs typeface="Times New Roman"/>
              </a:rPr>
              <a:t>i</a:t>
            </a:r>
            <a:r>
              <a:rPr lang="en-CH" sz="1600" dirty="0">
                <a:cs typeface="Times New Roman"/>
              </a:rPr>
              <a:t>) group EDP epoch invalid and won't be executed</a:t>
            </a:r>
          </a:p>
          <a:p>
            <a:pPr marL="571500" lvl="1" indent="0"/>
            <a:r>
              <a:rPr lang="en-CH" sz="1400" dirty="0">
                <a:cs typeface="Times New Roman"/>
              </a:rPr>
              <a:t>AP can "</a:t>
            </a:r>
            <a:r>
              <a:rPr lang="en-CH" sz="1400" err="1">
                <a:cs typeface="Times New Roman"/>
              </a:rPr>
              <a:t>goto</a:t>
            </a:r>
            <a:r>
              <a:rPr lang="en-CH" sz="1400" dirty="0">
                <a:cs typeface="Times New Roman"/>
              </a:rPr>
              <a:t> (1)" : declare a new group EDP epoch + new epoch sequence</a:t>
            </a:r>
          </a:p>
          <a:p>
            <a:pPr marL="457200" indent="-457200">
              <a:buAutoNum type="arabicPeriod"/>
            </a:pPr>
            <a:r>
              <a:rPr lang="en-CH" sz="1600">
                <a:cs typeface="Times New Roman"/>
              </a:rPr>
              <a:t>If (B): Otherwise, all STAs that declared positive intention at (2) will participate to the group EDP Epoch </a:t>
            </a:r>
            <a:r>
              <a:rPr lang="en-CH" sz="1600" dirty="0">
                <a:cs typeface="Times New Roman"/>
              </a:rPr>
              <a:t>(i.e.: perform group</a:t>
            </a:r>
            <a:r>
              <a:rPr lang="en-US" sz="1600" dirty="0">
                <a:cs typeface="Times New Roman"/>
              </a:rPr>
              <a:t> frame anonymization operations, etc...) for this epoch sequence</a:t>
            </a:r>
          </a:p>
          <a:p>
            <a:pPr marL="571500" lvl="1" indent="0"/>
            <a:endParaRPr lang="en-US" sz="1400" dirty="0">
              <a:cs typeface="Times New Roman"/>
            </a:endParaRPr>
          </a:p>
          <a:p>
            <a:pPr marL="571500" lvl="1" indent="0"/>
            <a:r>
              <a:rPr lang="en-US" sz="1400">
                <a:cs typeface="Times New Roman"/>
              </a:rPr>
              <a:t>This means </a:t>
            </a:r>
            <a:r>
              <a:rPr lang="en-US" sz="1400" b="1" u="sng">
                <a:cs typeface="Times New Roman"/>
              </a:rPr>
              <a:t>no additional messaging</a:t>
            </a:r>
            <a:r>
              <a:rPr lang="en-US" sz="1400" b="1" dirty="0">
                <a:cs typeface="Times New Roman"/>
              </a:rPr>
              <a:t> </a:t>
            </a:r>
            <a:r>
              <a:rPr lang="en-US" sz="1400">
                <a:cs typeface="Times New Roman"/>
              </a:rPr>
              <a:t>for all the EDP epoch sequence </a:t>
            </a:r>
            <a:endParaRPr lang="en-US" sz="1800"/>
          </a:p>
          <a:p>
            <a:pPr marL="571500" lvl="1" indent="0"/>
            <a:endParaRPr lang="en-US" sz="1200" u="sng" dirty="0">
              <a:cs typeface="Times New Roman"/>
            </a:endParaRPr>
          </a:p>
          <a:p>
            <a:pPr marL="457200" indent="-457200">
              <a:buAutoNum type="arabicPeriod"/>
            </a:pPr>
            <a:r>
              <a:rPr lang="en-US" sz="1600" dirty="0">
                <a:cs typeface="Times New Roman"/>
              </a:rPr>
              <a:t>(at any point in the sequence) STA j decides to withdraw from group EDP epoch sequence by sending protected </a:t>
            </a:r>
            <a:r>
              <a:rPr lang="en-US" sz="1600">
                <a:cs typeface="Times New Roman"/>
              </a:rPr>
              <a:t>action frame to AP. AP re-evaluates group EDP Epoch.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645497-D5F3-0ACD-5656-88228819D9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F59BD-9CFC-4AC9-48FA-47FECC8CB7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DFF802-AF94-B42E-C59A-46BD79225F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33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D9775-5593-6370-1048-6217B6ABB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978A0-0D1C-0CC5-CE2F-8226140C0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Discussion on Anonymity Set Size related to Epoch structure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Coordinated group proposal in light of new 11-24/222r2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cs typeface="Times New Roman"/>
              </a:rPr>
              <a:t>One-time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cs typeface="Times New Roman"/>
              </a:rPr>
              <a:t>Periodic</a:t>
            </a:r>
          </a:p>
          <a:p>
            <a:pPr marL="0" indent="0"/>
            <a:endParaRPr lang="en-E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7DE601-7E6C-C548-D569-04E8BFF235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F19D0-C521-6F3B-4E61-FEB9D82E9A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D304D9-F971-DD34-5907-9172D48AE4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737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A11A73-37AF-59D0-6438-765ECF70BB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D300-3087-C1C1-4D77-8E4A4B9E6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Straw Poll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E6A1E-1D03-581D-EBB5-C2B90090E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16" charset="0"/>
              <a:buChar char="•"/>
            </a:pPr>
            <a:r>
              <a:rPr lang="en-US">
                <a:cs typeface="Times New Roman"/>
              </a:rPr>
              <a:t>Do you support a mechanism to coordinate group EDP epochs with thresholds on Anonymity Set Size (# of non-AP MLD STAs)?</a:t>
            </a:r>
          </a:p>
          <a:p>
            <a:pPr>
              <a:buFont typeface="Arial" pitchFamily="16" charset="0"/>
              <a:buChar char="•"/>
            </a:pPr>
            <a:endParaRPr lang="en-US">
              <a:cs typeface="Times New Roman"/>
            </a:endParaRPr>
          </a:p>
          <a:p>
            <a:pPr>
              <a:buFont typeface="Arial" pitchFamily="16" charset="0"/>
              <a:buChar char="•"/>
            </a:pPr>
            <a:endParaRPr lang="en-US">
              <a:cs typeface="Times New Roman"/>
            </a:endParaRPr>
          </a:p>
          <a:p>
            <a:r>
              <a:rPr lang="en-US" dirty="0"/>
              <a:t>Yes</a:t>
            </a:r>
            <a:endParaRPr lang="en-US" dirty="0">
              <a:cs typeface="Times New Roman"/>
            </a:endParaRPr>
          </a:p>
          <a:p>
            <a:r>
              <a:rPr lang="en-US" dirty="0"/>
              <a:t>No</a:t>
            </a:r>
            <a:endParaRPr lang="en-US" dirty="0">
              <a:cs typeface="Times New Roman"/>
            </a:endParaRPr>
          </a:p>
          <a:p>
            <a:r>
              <a:rPr lang="en-US" dirty="0"/>
              <a:t>Abstain</a:t>
            </a:r>
            <a:endParaRPr lang="en-US" dirty="0">
              <a:cs typeface="Times New Roman"/>
            </a:endParaRPr>
          </a:p>
          <a:p>
            <a:pPr marL="0" indent="0"/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D220A-0ABB-A787-4913-1CE8880C5F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53FDD-9665-6A59-6066-8C96CF8030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EEFD1-5165-B1B8-58C2-E82593663C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73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0641-00-00bi-proposed-issues" id="{0F765D26-388A-C245-AA80-CDF3E57C5ACC}" vid="{D3DDFE51-EB1F-0247-8E73-E9C9C365420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928</Words>
  <Application>Microsoft Macintosh PowerPoint</Application>
  <PresentationFormat>Widescreen</PresentationFormat>
  <Paragraphs>133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Unicode MS</vt:lpstr>
      <vt:lpstr>MS Gothic</vt:lpstr>
      <vt:lpstr>Arial</vt:lpstr>
      <vt:lpstr>Calibri</vt:lpstr>
      <vt:lpstr>Cambria Math</vt:lpstr>
      <vt:lpstr>Times New Roman</vt:lpstr>
      <vt:lpstr>Office Theme</vt:lpstr>
      <vt:lpstr>TGbi – Proposal for coordinated MAC rotation</vt:lpstr>
      <vt:lpstr>Background – EDP Epochs and Coordination</vt:lpstr>
      <vt:lpstr>A simple definition for anonymity</vt:lpstr>
      <vt:lpstr>Hiding in the Crowd Example (Group Epochs)</vt:lpstr>
      <vt:lpstr>Coordination for Group Epochs</vt:lpstr>
      <vt:lpstr>One-Time Group Proposal</vt:lpstr>
      <vt:lpstr>Periodic Group Proposal</vt:lpstr>
      <vt:lpstr>Summary</vt:lpstr>
      <vt:lpstr>Straw Poll</vt:lpstr>
      <vt:lpstr>References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Domenico Ficara (dficara)</cp:lastModifiedBy>
  <cp:revision>107</cp:revision>
  <cp:lastPrinted>1601-01-01T00:00:00Z</cp:lastPrinted>
  <dcterms:created xsi:type="dcterms:W3CDTF">2018-05-10T16:45:22Z</dcterms:created>
  <dcterms:modified xsi:type="dcterms:W3CDTF">2024-03-08T08:40:09Z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