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68" r:id="rId3"/>
    <p:sldId id="257" r:id="rId4"/>
    <p:sldId id="292" r:id="rId5"/>
    <p:sldId id="282" r:id="rId6"/>
    <p:sldId id="293" r:id="rId7"/>
    <p:sldId id="286" r:id="rId8"/>
    <p:sldId id="283" r:id="rId9"/>
    <p:sldId id="284" r:id="rId10"/>
    <p:sldId id="285" r:id="rId11"/>
    <p:sldId id="278" r:id="rId12"/>
    <p:sldId id="269" r:id="rId13"/>
    <p:sldId id="289" r:id="rId14"/>
    <p:sldId id="279" r:id="rId15"/>
    <p:sldId id="294" r:id="rId16"/>
    <p:sldId id="287" r:id="rId17"/>
    <p:sldId id="288"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37" autoAdjust="0"/>
  </p:normalViewPr>
  <p:slideViewPr>
    <p:cSldViewPr>
      <p:cViewPr varScale="1">
        <p:scale>
          <a:sx n="107" d="100"/>
          <a:sy n="107" d="100"/>
        </p:scale>
        <p:origin x="69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7" d="100"/>
          <a:sy n="97" d="100"/>
        </p:scale>
        <p:origin x="3594" y="5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02342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91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0760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2022</a:t>
            </a:r>
            <a:endParaRPr lang="en-GB" dirty="0"/>
          </a:p>
        </p:txBody>
      </p:sp>
      <p:sp>
        <p:nvSpPr>
          <p:cNvPr id="6" name="Footer Placeholder 5"/>
          <p:cNvSpPr>
            <a:spLocks noGrp="1"/>
          </p:cNvSpPr>
          <p:nvPr>
            <p:ph type="ftr" idx="11"/>
          </p:nvPr>
        </p:nvSpPr>
        <p:spPr/>
        <p:txBody>
          <a:bodyPr/>
          <a:lstStyle>
            <a:lvl1pPr>
              <a:defRPr/>
            </a:lvl1pPr>
          </a:lstStyle>
          <a:p>
            <a:r>
              <a:rPr lang="en-GB" dirty="0"/>
              <a:t>Stephane Baron, Canon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Stephane Baron, Canon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2022</a:t>
            </a:r>
            <a:endParaRPr lang="en-GB" dirty="0"/>
          </a:p>
        </p:txBody>
      </p:sp>
      <p:sp>
        <p:nvSpPr>
          <p:cNvPr id="4" name="Footer Placeholder 3"/>
          <p:cNvSpPr>
            <a:spLocks noGrp="1"/>
          </p:cNvSpPr>
          <p:nvPr>
            <p:ph type="ftr" idx="11"/>
          </p:nvPr>
        </p:nvSpPr>
        <p:spPr/>
        <p:txBody>
          <a:bodyPr/>
          <a:lstStyle>
            <a:lvl1pPr>
              <a:defRPr/>
            </a:lvl1pPr>
          </a:lstStyle>
          <a:p>
            <a:r>
              <a:rPr lang="en-GB" dirty="0"/>
              <a:t>Stephane Baron, Canon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2022</a:t>
            </a:r>
            <a:endParaRPr lang="en-GB" dirty="0"/>
          </a:p>
        </p:txBody>
      </p:sp>
      <p:sp>
        <p:nvSpPr>
          <p:cNvPr id="3" name="Footer Placeholder 2"/>
          <p:cNvSpPr>
            <a:spLocks noGrp="1"/>
          </p:cNvSpPr>
          <p:nvPr>
            <p:ph type="ftr" idx="11"/>
          </p:nvPr>
        </p:nvSpPr>
        <p:spPr/>
        <p:txBody>
          <a:bodyPr/>
          <a:lstStyle>
            <a:lvl1pPr>
              <a:defRPr/>
            </a:lvl1pPr>
          </a:lstStyle>
          <a:p>
            <a:r>
              <a:rPr lang="en-GB" dirty="0"/>
              <a:t>Stephane Baron, Canon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802.11-23/1983r0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6637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err="1"/>
              <a:t>Epoch</a:t>
            </a:r>
            <a:r>
              <a:rPr lang="fr-FR" dirty="0"/>
              <a:t> start time setting</a:t>
            </a:r>
            <a:endParaRPr lang="en-GB" dirty="0"/>
          </a:p>
        </p:txBody>
      </p:sp>
      <p:sp>
        <p:nvSpPr>
          <p:cNvPr id="3074" name="Rectangle 2"/>
          <p:cNvSpPr>
            <a:spLocks noGrp="1" noChangeArrowheads="1"/>
          </p:cNvSpPr>
          <p:nvPr>
            <p:ph type="subTitle" idx="1"/>
          </p:nvPr>
        </p:nvSpPr>
        <p:spPr>
          <a:xfrm>
            <a:off x="1878542" y="16573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2023-11-08</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Stephane Baron, Canon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10793474"/>
              </p:ext>
            </p:extLst>
          </p:nvPr>
        </p:nvGraphicFramePr>
        <p:xfrm>
          <a:off x="1001713" y="2416175"/>
          <a:ext cx="10125075" cy="2463800"/>
        </p:xfrm>
        <a:graphic>
          <a:graphicData uri="http://schemas.openxmlformats.org/presentationml/2006/ole">
            <mc:AlternateContent xmlns:mc="http://schemas.openxmlformats.org/markup-compatibility/2006">
              <mc:Choice xmlns:v="urn:schemas-microsoft-com:vml" Requires="v">
                <p:oleObj spid="_x0000_s1144" name="Document" r:id="rId4" imgW="10439723" imgH="2546910" progId="Word.Document.8">
                  <p:embed/>
                </p:oleObj>
              </mc:Choice>
              <mc:Fallback>
                <p:oleObj name="Document" r:id="rId4" imgW="10439723" imgH="2546910" progId="Word.Document.8">
                  <p:embed/>
                  <p:pic>
                    <p:nvPicPr>
                      <p:cNvPr id="3075" name="Object 3"/>
                      <p:cNvPicPr>
                        <a:picLocks noChangeAspect="1" noChangeArrowheads="1"/>
                      </p:cNvPicPr>
                      <p:nvPr/>
                    </p:nvPicPr>
                    <p:blipFill>
                      <a:blip r:embed="rId5"/>
                      <a:srcRect/>
                      <a:stretch>
                        <a:fillRect/>
                      </a:stretch>
                    </p:blipFill>
                    <p:spPr bwMode="auto">
                      <a:xfrm>
                        <a:off x="1001713" y="2416175"/>
                        <a:ext cx="10125075" cy="24638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61CD0FA3-4F66-4711-A4F1-E14FCCF53149}"/>
              </a:ext>
            </a:extLst>
          </p:cNvPr>
          <p:cNvSpPr>
            <a:spLocks noGrp="1"/>
          </p:cNvSpPr>
          <p:nvPr>
            <p:ph idx="1"/>
          </p:nvPr>
        </p:nvSpPr>
        <p:spPr>
          <a:xfrm>
            <a:off x="879420" y="1326661"/>
            <a:ext cx="10361084" cy="3922210"/>
          </a:xfrm>
        </p:spPr>
        <p:txBody>
          <a:bodyPr/>
          <a:lstStyle/>
          <a:p>
            <a:pPr>
              <a:buFont typeface="Arial" panose="020B0604020202020204" pitchFamily="34" charset="0"/>
              <a:buChar char="•"/>
            </a:pPr>
            <a:r>
              <a:rPr lang="en-US" sz="1800" dirty="0">
                <a:solidFill>
                  <a:schemeClr val="tx1"/>
                </a:solidFill>
              </a:rPr>
              <a:t>By default, 11bi non-AP STA follows Group Epoch</a:t>
            </a:r>
          </a:p>
          <a:p>
            <a:pPr>
              <a:buFont typeface="Arial" panose="020B0604020202020204" pitchFamily="34" charset="0"/>
              <a:buChar char="•"/>
            </a:pPr>
            <a:r>
              <a:rPr lang="en-US" sz="1800" dirty="0">
                <a:solidFill>
                  <a:schemeClr val="tx1"/>
                </a:solidFill>
              </a:rPr>
              <a:t>If a non-AP STA negotiates an Individual Epoch to the AP, the non-AP STA may either:</a:t>
            </a:r>
          </a:p>
          <a:p>
            <a:pPr lvl="1">
              <a:buFont typeface="Arial" panose="020B0604020202020204" pitchFamily="34" charset="0"/>
              <a:buChar char="•"/>
            </a:pPr>
            <a:r>
              <a:rPr lang="en-US" sz="1600" dirty="0">
                <a:solidFill>
                  <a:schemeClr val="tx1"/>
                </a:solidFill>
              </a:rPr>
              <a:t>Opt1: Only follow Individual Epochs (ignore Group Epochs)</a:t>
            </a:r>
          </a:p>
          <a:p>
            <a:pPr lvl="1">
              <a:buFont typeface="Arial" panose="020B0604020202020204" pitchFamily="34" charset="0"/>
              <a:buChar char="•"/>
            </a:pPr>
            <a:r>
              <a:rPr lang="en-US" sz="1600" dirty="0">
                <a:solidFill>
                  <a:schemeClr val="tx1"/>
                </a:solidFill>
              </a:rPr>
              <a:t>Opt2: Follow both Individual and Group Epochs.</a:t>
            </a:r>
          </a:p>
          <a:p>
            <a:pPr>
              <a:buFont typeface="Arial" panose="020B0604020202020204" pitchFamily="34" charset="0"/>
              <a:buChar char="•"/>
            </a:pPr>
            <a:r>
              <a:rPr lang="en-US" sz="1600" dirty="0">
                <a:solidFill>
                  <a:schemeClr val="tx1"/>
                </a:solidFill>
              </a:rPr>
              <a:t>In case of opt2, additional rules are required to avoid selecting an Individual Epoch start time too close from the Group Epoch start Time.</a:t>
            </a:r>
          </a:p>
          <a:p>
            <a:pPr lvl="1">
              <a:buFont typeface="Arial" panose="020B0604020202020204" pitchFamily="34" charset="0"/>
              <a:buChar char="•"/>
            </a:pPr>
            <a:r>
              <a:rPr lang="en-US" sz="1600" dirty="0">
                <a:solidFill>
                  <a:schemeClr val="tx1"/>
                </a:solidFill>
              </a:rPr>
              <a:t>Priority should be given to Group Epoch:</a:t>
            </a:r>
          </a:p>
          <a:p>
            <a:pPr lvl="2">
              <a:buFont typeface="Arial" panose="020B0604020202020204" pitchFamily="34" charset="0"/>
              <a:buChar char="•"/>
            </a:pPr>
            <a:r>
              <a:rPr lang="en-US" sz="1400" dirty="0">
                <a:solidFill>
                  <a:schemeClr val="tx1"/>
                </a:solidFill>
              </a:rPr>
              <a:t>To ensure “mass” effect of group change</a:t>
            </a:r>
          </a:p>
          <a:p>
            <a:pPr lvl="2">
              <a:buFont typeface="Arial" panose="020B0604020202020204" pitchFamily="34" charset="0"/>
              <a:buChar char="•"/>
            </a:pPr>
            <a:r>
              <a:rPr lang="en-US" sz="1400" dirty="0">
                <a:solidFill>
                  <a:schemeClr val="tx1"/>
                </a:solidFill>
              </a:rPr>
              <a:t>Because it is easier to cancel Individual Epoch change (impact on 1 STA)</a:t>
            </a:r>
          </a:p>
          <a:p>
            <a:pPr lvl="1">
              <a:buFont typeface="Arial" panose="020B0604020202020204" pitchFamily="34" charset="0"/>
              <a:buChar char="•"/>
            </a:pPr>
            <a:r>
              <a:rPr lang="en-US" sz="1600" dirty="0">
                <a:solidFill>
                  <a:schemeClr val="tx1"/>
                </a:solidFill>
              </a:rPr>
              <a:t>If time between next Individual and Group epoch start time is lower than a TBD time (</a:t>
            </a:r>
            <a:r>
              <a:rPr lang="en-US" sz="1600" dirty="0" err="1">
                <a:solidFill>
                  <a:schemeClr val="tx1"/>
                </a:solidFill>
              </a:rPr>
              <a:t>e,g</a:t>
            </a:r>
            <a:r>
              <a:rPr lang="en-US" sz="1600" dirty="0">
                <a:solidFill>
                  <a:schemeClr val="tx1"/>
                </a:solidFill>
              </a:rPr>
              <a:t>. 1s), then Individual Epoch is ignore.</a:t>
            </a:r>
          </a:p>
          <a:p>
            <a:pPr lvl="2">
              <a:buFont typeface="Arial" panose="020B0604020202020204" pitchFamily="34" charset="0"/>
              <a:buChar char="•"/>
            </a:pPr>
            <a:r>
              <a:rPr lang="en-US" sz="1600" dirty="0">
                <a:solidFill>
                  <a:schemeClr val="tx1"/>
                </a:solidFill>
              </a:rPr>
              <a:t>|</a:t>
            </a:r>
            <a:r>
              <a:rPr lang="en-US" sz="1600" dirty="0" err="1">
                <a:solidFill>
                  <a:schemeClr val="tx1"/>
                </a:solidFill>
              </a:rPr>
              <a:t>GET</a:t>
            </a:r>
            <a:r>
              <a:rPr lang="en-US" sz="1600" baseline="-25000" dirty="0" err="1">
                <a:solidFill>
                  <a:schemeClr val="tx1"/>
                </a:solidFill>
              </a:rPr>
              <a:t>n</a:t>
            </a:r>
            <a:r>
              <a:rPr lang="en-US" sz="1600" dirty="0" err="1">
                <a:solidFill>
                  <a:schemeClr val="tx1"/>
                </a:solidFill>
              </a:rPr>
              <a:t>-IET</a:t>
            </a:r>
            <a:r>
              <a:rPr lang="en-US" sz="1600" baseline="-25000" dirty="0" err="1">
                <a:solidFill>
                  <a:schemeClr val="tx1"/>
                </a:solidFill>
              </a:rPr>
              <a:t>p</a:t>
            </a:r>
            <a:r>
              <a:rPr lang="en-US" sz="1600" dirty="0">
                <a:solidFill>
                  <a:schemeClr val="tx1"/>
                </a:solidFill>
              </a:rPr>
              <a:t>| &lt; 1s  =&gt; </a:t>
            </a:r>
            <a:r>
              <a:rPr lang="en-US" sz="1600" dirty="0" err="1">
                <a:solidFill>
                  <a:schemeClr val="tx1"/>
                </a:solidFill>
              </a:rPr>
              <a:t>IET</a:t>
            </a:r>
            <a:r>
              <a:rPr lang="en-US" sz="1600" baseline="-25000" dirty="0" err="1">
                <a:solidFill>
                  <a:schemeClr val="tx1"/>
                </a:solidFill>
              </a:rPr>
              <a:t>p</a:t>
            </a:r>
            <a:r>
              <a:rPr lang="en-US" sz="1600" dirty="0">
                <a:solidFill>
                  <a:schemeClr val="tx1"/>
                </a:solidFill>
              </a:rPr>
              <a:t> is ignored by both AP and non-AP STA and non-AP STA only change its CPE parameters at </a:t>
            </a:r>
            <a:r>
              <a:rPr lang="en-US" sz="1600" dirty="0" err="1">
                <a:solidFill>
                  <a:schemeClr val="tx1"/>
                </a:solidFill>
              </a:rPr>
              <a:t>GET</a:t>
            </a:r>
            <a:r>
              <a:rPr lang="en-US" sz="1600" baseline="-25000" dirty="0" err="1">
                <a:solidFill>
                  <a:schemeClr val="tx1"/>
                </a:solidFill>
              </a:rPr>
              <a:t>n</a:t>
            </a:r>
            <a:r>
              <a:rPr lang="en-US" sz="1600" dirty="0">
                <a:solidFill>
                  <a:schemeClr val="tx1"/>
                </a:solidFill>
              </a:rPr>
              <a:t>. </a:t>
            </a:r>
          </a:p>
        </p:txBody>
      </p:sp>
      <p:sp>
        <p:nvSpPr>
          <p:cNvPr id="2" name="Title 1"/>
          <p:cNvSpPr>
            <a:spLocks noGrp="1"/>
          </p:cNvSpPr>
          <p:nvPr>
            <p:ph type="title"/>
          </p:nvPr>
        </p:nvSpPr>
        <p:spPr>
          <a:xfrm>
            <a:off x="914401" y="685801"/>
            <a:ext cx="10361084" cy="609599"/>
          </a:xfrm>
        </p:spPr>
        <p:txBody>
          <a:bodyPr/>
          <a:lstStyle/>
          <a:p>
            <a:r>
              <a:rPr lang="en-GB" dirty="0"/>
              <a:t>Coexistence of Group and Individual RCM</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2023</a:t>
            </a:r>
            <a:endParaRPr lang="en-GB" dirty="0"/>
          </a:p>
        </p:txBody>
      </p:sp>
      <p:cxnSp>
        <p:nvCxnSpPr>
          <p:cNvPr id="29" name="Straight Arrow Connector 28">
            <a:extLst>
              <a:ext uri="{FF2B5EF4-FFF2-40B4-BE49-F238E27FC236}">
                <a16:creationId xmlns:a16="http://schemas.microsoft.com/office/drawing/2014/main" id="{A9BDE588-C8BB-4772-9968-D80ACCCCB30E}"/>
              </a:ext>
            </a:extLst>
          </p:cNvPr>
          <p:cNvCxnSpPr>
            <a:cxnSpLocks/>
          </p:cNvCxnSpPr>
          <p:nvPr/>
        </p:nvCxnSpPr>
        <p:spPr bwMode="auto">
          <a:xfrm>
            <a:off x="8825295" y="5710535"/>
            <a:ext cx="2833305" cy="16579"/>
          </a:xfrm>
          <a:prstGeom prst="straightConnector1">
            <a:avLst/>
          </a:prstGeom>
          <a:solidFill>
            <a:srgbClr val="00B8FF"/>
          </a:solidFill>
          <a:ln w="15875" cap="flat" cmpd="sng" algn="ctr">
            <a:solidFill>
              <a:schemeClr val="tx1"/>
            </a:solidFill>
            <a:prstDash val="solid"/>
            <a:round/>
            <a:headEnd type="none" w="med" len="med"/>
            <a:tailEnd type="triangle"/>
          </a:ln>
          <a:effectLst/>
        </p:spPr>
      </p:cxnSp>
      <p:sp>
        <p:nvSpPr>
          <p:cNvPr id="30" name="TextBox 29">
            <a:extLst>
              <a:ext uri="{FF2B5EF4-FFF2-40B4-BE49-F238E27FC236}">
                <a16:creationId xmlns:a16="http://schemas.microsoft.com/office/drawing/2014/main" id="{7F2F7227-5B76-4FB9-99AF-E1FA5D74BF29}"/>
              </a:ext>
            </a:extLst>
          </p:cNvPr>
          <p:cNvSpPr txBox="1"/>
          <p:nvPr/>
        </p:nvSpPr>
        <p:spPr>
          <a:xfrm>
            <a:off x="11465174" y="5634335"/>
            <a:ext cx="269626" cy="461665"/>
          </a:xfrm>
          <a:prstGeom prst="rect">
            <a:avLst/>
          </a:prstGeom>
          <a:noFill/>
        </p:spPr>
        <p:txBody>
          <a:bodyPr wrap="none" rtlCol="0">
            <a:spAutoFit/>
          </a:bodyPr>
          <a:lstStyle/>
          <a:p>
            <a:r>
              <a:rPr lang="fr-FR" dirty="0">
                <a:solidFill>
                  <a:schemeClr val="tx1"/>
                </a:solidFill>
              </a:rPr>
              <a:t>t</a:t>
            </a:r>
            <a:endParaRPr lang="en-US" dirty="0">
              <a:solidFill>
                <a:schemeClr val="tx1"/>
              </a:solidFill>
            </a:endParaRPr>
          </a:p>
        </p:txBody>
      </p:sp>
      <p:cxnSp>
        <p:nvCxnSpPr>
          <p:cNvPr id="31" name="Straight Connector 30">
            <a:extLst>
              <a:ext uri="{FF2B5EF4-FFF2-40B4-BE49-F238E27FC236}">
                <a16:creationId xmlns:a16="http://schemas.microsoft.com/office/drawing/2014/main" id="{061C3F5B-9A4E-47AA-8D38-E4162BF3A543}"/>
              </a:ext>
            </a:extLst>
          </p:cNvPr>
          <p:cNvCxnSpPr/>
          <p:nvPr/>
        </p:nvCxnSpPr>
        <p:spPr bwMode="auto">
          <a:xfrm>
            <a:off x="1814895" y="5327303"/>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EBA8CE3A-E4D3-4AA4-AFF4-42A4E029B044}"/>
              </a:ext>
            </a:extLst>
          </p:cNvPr>
          <p:cNvCxnSpPr/>
          <p:nvPr/>
        </p:nvCxnSpPr>
        <p:spPr bwMode="auto">
          <a:xfrm>
            <a:off x="4759151" y="5320748"/>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9CDAE619-22CF-460B-8254-BB25E69D21D8}"/>
              </a:ext>
            </a:extLst>
          </p:cNvPr>
          <p:cNvCxnSpPr/>
          <p:nvPr/>
        </p:nvCxnSpPr>
        <p:spPr bwMode="auto">
          <a:xfrm>
            <a:off x="9921240" y="5320748"/>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3D79329F-EFFB-47F3-9370-FB75EAA5FCE0}"/>
              </a:ext>
            </a:extLst>
          </p:cNvPr>
          <p:cNvSpPr txBox="1"/>
          <p:nvPr/>
        </p:nvSpPr>
        <p:spPr>
          <a:xfrm>
            <a:off x="1631889" y="5617892"/>
            <a:ext cx="474810" cy="461665"/>
          </a:xfrm>
          <a:prstGeom prst="rect">
            <a:avLst/>
          </a:prstGeom>
          <a:noFill/>
        </p:spPr>
        <p:txBody>
          <a:bodyPr wrap="none" rtlCol="0">
            <a:spAutoFit/>
          </a:bodyPr>
          <a:lstStyle/>
          <a:p>
            <a:r>
              <a:rPr lang="fr-FR" sz="2400" dirty="0">
                <a:solidFill>
                  <a:schemeClr val="tx1"/>
                </a:solidFill>
              </a:rPr>
              <a:t>T</a:t>
            </a:r>
            <a:r>
              <a:rPr lang="fr-FR" baseline="-25000" dirty="0">
                <a:solidFill>
                  <a:schemeClr val="tx1"/>
                </a:solidFill>
              </a:rPr>
              <a:t>0</a:t>
            </a:r>
            <a:endParaRPr lang="en-US" baseline="-25000" dirty="0">
              <a:solidFill>
                <a:schemeClr val="tx1"/>
              </a:solidFill>
            </a:endParaRPr>
          </a:p>
        </p:txBody>
      </p:sp>
      <p:sp>
        <p:nvSpPr>
          <p:cNvPr id="35" name="TextBox 34">
            <a:extLst>
              <a:ext uri="{FF2B5EF4-FFF2-40B4-BE49-F238E27FC236}">
                <a16:creationId xmlns:a16="http://schemas.microsoft.com/office/drawing/2014/main" id="{8C972DFA-6E68-4E9E-8AF8-91FF335CDFAD}"/>
              </a:ext>
            </a:extLst>
          </p:cNvPr>
          <p:cNvSpPr txBox="1"/>
          <p:nvPr/>
        </p:nvSpPr>
        <p:spPr>
          <a:xfrm>
            <a:off x="4602294" y="5660072"/>
            <a:ext cx="370614" cy="307777"/>
          </a:xfrm>
          <a:prstGeom prst="rect">
            <a:avLst/>
          </a:prstGeom>
          <a:noFill/>
        </p:spPr>
        <p:txBody>
          <a:bodyPr wrap="none" rtlCol="0">
            <a:spAutoFit/>
          </a:bodyPr>
          <a:lstStyle/>
          <a:p>
            <a:r>
              <a:rPr lang="fr-FR" sz="1400" dirty="0">
                <a:solidFill>
                  <a:schemeClr val="tx1"/>
                </a:solidFill>
              </a:rPr>
              <a:t>T</a:t>
            </a:r>
            <a:r>
              <a:rPr lang="fr-FR" sz="1600" baseline="-25000" dirty="0">
                <a:solidFill>
                  <a:schemeClr val="tx1"/>
                </a:solidFill>
              </a:rPr>
              <a:t>1</a:t>
            </a:r>
            <a:endParaRPr lang="en-US" sz="1600" baseline="-25000" dirty="0">
              <a:solidFill>
                <a:schemeClr val="tx1"/>
              </a:solidFill>
            </a:endParaRPr>
          </a:p>
        </p:txBody>
      </p:sp>
      <p:sp>
        <p:nvSpPr>
          <p:cNvPr id="36" name="TextBox 35">
            <a:extLst>
              <a:ext uri="{FF2B5EF4-FFF2-40B4-BE49-F238E27FC236}">
                <a16:creationId xmlns:a16="http://schemas.microsoft.com/office/drawing/2014/main" id="{26B34BDB-15C8-45CA-8B7C-75C52A836EC4}"/>
              </a:ext>
            </a:extLst>
          </p:cNvPr>
          <p:cNvSpPr txBox="1"/>
          <p:nvPr/>
        </p:nvSpPr>
        <p:spPr>
          <a:xfrm>
            <a:off x="9722650" y="5637820"/>
            <a:ext cx="352982" cy="307777"/>
          </a:xfrm>
          <a:prstGeom prst="rect">
            <a:avLst/>
          </a:prstGeom>
          <a:noFill/>
        </p:spPr>
        <p:txBody>
          <a:bodyPr wrap="none" rtlCol="0">
            <a:spAutoFit/>
          </a:bodyPr>
          <a:lstStyle/>
          <a:p>
            <a:r>
              <a:rPr lang="fr-FR" sz="1400" dirty="0" err="1">
                <a:solidFill>
                  <a:schemeClr val="tx1"/>
                </a:solidFill>
              </a:rPr>
              <a:t>T</a:t>
            </a:r>
            <a:r>
              <a:rPr lang="fr-FR" sz="1400" baseline="-25000" dirty="0" err="1">
                <a:solidFill>
                  <a:schemeClr val="tx1"/>
                </a:solidFill>
              </a:rPr>
              <a:t>n</a:t>
            </a:r>
            <a:endParaRPr lang="en-US" sz="1600" baseline="-25000" dirty="0">
              <a:solidFill>
                <a:schemeClr val="tx1"/>
              </a:solidFill>
            </a:endParaRPr>
          </a:p>
        </p:txBody>
      </p:sp>
      <p:cxnSp>
        <p:nvCxnSpPr>
          <p:cNvPr id="37" name="Straight Connector 36">
            <a:extLst>
              <a:ext uri="{FF2B5EF4-FFF2-40B4-BE49-F238E27FC236}">
                <a16:creationId xmlns:a16="http://schemas.microsoft.com/office/drawing/2014/main" id="{FA34AD56-441A-4490-A108-6E8048D43AE5}"/>
              </a:ext>
            </a:extLst>
          </p:cNvPr>
          <p:cNvCxnSpPr>
            <a:cxnSpLocks/>
          </p:cNvCxnSpPr>
          <p:nvPr/>
        </p:nvCxnSpPr>
        <p:spPr bwMode="auto">
          <a:xfrm>
            <a:off x="5320095" y="5170580"/>
            <a:ext cx="0" cy="533400"/>
          </a:xfrm>
          <a:prstGeom prst="line">
            <a:avLst/>
          </a:prstGeom>
          <a:solidFill>
            <a:srgbClr val="00B8FF"/>
          </a:solidFill>
          <a:ln w="25400" cap="flat" cmpd="sng" algn="ctr">
            <a:solidFill>
              <a:schemeClr val="accent2"/>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8BA82412-3037-4625-A01A-379262366F26}"/>
              </a:ext>
            </a:extLst>
          </p:cNvPr>
          <p:cNvSpPr txBox="1"/>
          <p:nvPr/>
        </p:nvSpPr>
        <p:spPr>
          <a:xfrm>
            <a:off x="4987751" y="5666252"/>
            <a:ext cx="787395" cy="400110"/>
          </a:xfrm>
          <a:prstGeom prst="rect">
            <a:avLst/>
          </a:prstGeom>
          <a:noFill/>
        </p:spPr>
        <p:txBody>
          <a:bodyPr wrap="none" rtlCol="0">
            <a:spAutoFit/>
          </a:bodyPr>
          <a:lstStyle/>
          <a:p>
            <a:r>
              <a:rPr lang="fr-FR" sz="2000" dirty="0">
                <a:solidFill>
                  <a:schemeClr val="tx1"/>
                </a:solidFill>
              </a:rPr>
              <a:t>GET</a:t>
            </a:r>
            <a:r>
              <a:rPr lang="fr-FR" baseline="-25000" dirty="0">
                <a:solidFill>
                  <a:schemeClr val="tx1"/>
                </a:solidFill>
              </a:rPr>
              <a:t>1</a:t>
            </a:r>
            <a:endParaRPr lang="en-US" baseline="-25000" dirty="0">
              <a:solidFill>
                <a:schemeClr val="tx1"/>
              </a:solidFill>
            </a:endParaRPr>
          </a:p>
        </p:txBody>
      </p:sp>
      <p:cxnSp>
        <p:nvCxnSpPr>
          <p:cNvPr id="39" name="Straight Connector 38">
            <a:extLst>
              <a:ext uri="{FF2B5EF4-FFF2-40B4-BE49-F238E27FC236}">
                <a16:creationId xmlns:a16="http://schemas.microsoft.com/office/drawing/2014/main" id="{6361505B-51F0-4ABD-B347-86830AD56006}"/>
              </a:ext>
            </a:extLst>
          </p:cNvPr>
          <p:cNvCxnSpPr>
            <a:cxnSpLocks/>
          </p:cNvCxnSpPr>
          <p:nvPr/>
        </p:nvCxnSpPr>
        <p:spPr bwMode="auto">
          <a:xfrm>
            <a:off x="10173843" y="5177135"/>
            <a:ext cx="0" cy="533400"/>
          </a:xfrm>
          <a:prstGeom prst="line">
            <a:avLst/>
          </a:prstGeom>
          <a:solidFill>
            <a:srgbClr val="00B8FF"/>
          </a:solidFill>
          <a:ln w="25400" cap="flat" cmpd="sng" algn="ctr">
            <a:solidFill>
              <a:schemeClr val="accent2"/>
            </a:solidFill>
            <a:prstDash val="solid"/>
            <a:round/>
            <a:headEnd type="none" w="med" len="med"/>
            <a:tailEnd type="none" w="med" len="med"/>
          </a:ln>
          <a:effectLst/>
        </p:spPr>
      </p:cxnSp>
      <p:sp>
        <p:nvSpPr>
          <p:cNvPr id="40" name="TextBox 39">
            <a:extLst>
              <a:ext uri="{FF2B5EF4-FFF2-40B4-BE49-F238E27FC236}">
                <a16:creationId xmlns:a16="http://schemas.microsoft.com/office/drawing/2014/main" id="{2EAD9EC4-DCD1-412D-BA46-8B1694ED3DB7}"/>
              </a:ext>
            </a:extLst>
          </p:cNvPr>
          <p:cNvSpPr txBox="1"/>
          <p:nvPr/>
        </p:nvSpPr>
        <p:spPr>
          <a:xfrm>
            <a:off x="10013619" y="5638677"/>
            <a:ext cx="769763" cy="400110"/>
          </a:xfrm>
          <a:prstGeom prst="rect">
            <a:avLst/>
          </a:prstGeom>
          <a:noFill/>
        </p:spPr>
        <p:txBody>
          <a:bodyPr wrap="none" rtlCol="0">
            <a:spAutoFit/>
          </a:bodyPr>
          <a:lstStyle/>
          <a:p>
            <a:r>
              <a:rPr lang="fr-FR" sz="2000" dirty="0" err="1">
                <a:solidFill>
                  <a:schemeClr val="tx1"/>
                </a:solidFill>
              </a:rPr>
              <a:t>GET</a:t>
            </a:r>
            <a:r>
              <a:rPr lang="fr-FR" sz="2000" baseline="-25000" dirty="0" err="1">
                <a:solidFill>
                  <a:schemeClr val="tx1"/>
                </a:solidFill>
              </a:rPr>
              <a:t>n</a:t>
            </a:r>
            <a:endParaRPr lang="en-US" baseline="-25000" dirty="0">
              <a:solidFill>
                <a:schemeClr val="tx1"/>
              </a:solidFill>
            </a:endParaRPr>
          </a:p>
        </p:txBody>
      </p:sp>
      <p:cxnSp>
        <p:nvCxnSpPr>
          <p:cNvPr id="45" name="Straight Connector 44">
            <a:extLst>
              <a:ext uri="{FF2B5EF4-FFF2-40B4-BE49-F238E27FC236}">
                <a16:creationId xmlns:a16="http://schemas.microsoft.com/office/drawing/2014/main" id="{772981ED-D1CB-4FBC-9CF5-CA7065229486}"/>
              </a:ext>
            </a:extLst>
          </p:cNvPr>
          <p:cNvCxnSpPr/>
          <p:nvPr/>
        </p:nvCxnSpPr>
        <p:spPr bwMode="auto">
          <a:xfrm flipH="1">
            <a:off x="6865262" y="5710535"/>
            <a:ext cx="1960033" cy="0"/>
          </a:xfrm>
          <a:prstGeom prst="line">
            <a:avLst/>
          </a:prstGeom>
          <a:solidFill>
            <a:srgbClr val="00B8FF"/>
          </a:solidFill>
          <a:ln w="15875" cap="flat" cmpd="sng" algn="ctr">
            <a:solidFill>
              <a:schemeClr val="tx1"/>
            </a:solidFill>
            <a:prstDash val="lgDash"/>
            <a:round/>
            <a:headEnd type="none" w="med" len="med"/>
            <a:tailEnd type="none" w="med" len="med"/>
          </a:ln>
          <a:effectLst/>
        </p:spPr>
      </p:cxnSp>
      <p:cxnSp>
        <p:nvCxnSpPr>
          <p:cNvPr id="46" name="Straight Connector 45">
            <a:extLst>
              <a:ext uri="{FF2B5EF4-FFF2-40B4-BE49-F238E27FC236}">
                <a16:creationId xmlns:a16="http://schemas.microsoft.com/office/drawing/2014/main" id="{BB6F0413-5E70-4502-9B62-A4E104AC496A}"/>
              </a:ext>
            </a:extLst>
          </p:cNvPr>
          <p:cNvCxnSpPr/>
          <p:nvPr/>
        </p:nvCxnSpPr>
        <p:spPr bwMode="auto">
          <a:xfrm flipH="1">
            <a:off x="1129095" y="5710535"/>
            <a:ext cx="5736167" cy="0"/>
          </a:xfrm>
          <a:prstGeom prst="line">
            <a:avLst/>
          </a:prstGeom>
          <a:solidFill>
            <a:srgbClr val="00B8FF"/>
          </a:solidFill>
          <a:ln w="15875"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9B7ABCD1-31C4-4785-BD56-8DB56482F611}"/>
              </a:ext>
            </a:extLst>
          </p:cNvPr>
          <p:cNvCxnSpPr>
            <a:cxnSpLocks/>
          </p:cNvCxnSpPr>
          <p:nvPr/>
        </p:nvCxnSpPr>
        <p:spPr bwMode="auto">
          <a:xfrm>
            <a:off x="2722005" y="5159300"/>
            <a:ext cx="0" cy="533400"/>
          </a:xfrm>
          <a:prstGeom prst="line">
            <a:avLst/>
          </a:prstGeom>
          <a:solidFill>
            <a:srgbClr val="00B8FF"/>
          </a:solidFill>
          <a:ln w="25400" cap="flat" cmpd="sng" algn="ctr">
            <a:solidFill>
              <a:schemeClr val="accent2"/>
            </a:solidFill>
            <a:prstDash val="solid"/>
            <a:round/>
            <a:headEnd type="none" w="med" len="med"/>
            <a:tailEnd type="none" w="med" len="med"/>
          </a:ln>
          <a:effectLst/>
        </p:spPr>
      </p:cxnSp>
      <p:sp>
        <p:nvSpPr>
          <p:cNvPr id="48" name="TextBox 47">
            <a:extLst>
              <a:ext uri="{FF2B5EF4-FFF2-40B4-BE49-F238E27FC236}">
                <a16:creationId xmlns:a16="http://schemas.microsoft.com/office/drawing/2014/main" id="{83406208-73C6-4823-BAD0-2435BAF17813}"/>
              </a:ext>
            </a:extLst>
          </p:cNvPr>
          <p:cNvSpPr txBox="1"/>
          <p:nvPr/>
        </p:nvSpPr>
        <p:spPr>
          <a:xfrm>
            <a:off x="2389661" y="5654972"/>
            <a:ext cx="787395" cy="400110"/>
          </a:xfrm>
          <a:prstGeom prst="rect">
            <a:avLst/>
          </a:prstGeom>
          <a:noFill/>
        </p:spPr>
        <p:txBody>
          <a:bodyPr wrap="none" rtlCol="0">
            <a:spAutoFit/>
          </a:bodyPr>
          <a:lstStyle/>
          <a:p>
            <a:r>
              <a:rPr lang="fr-FR" sz="2000" dirty="0">
                <a:solidFill>
                  <a:schemeClr val="tx1"/>
                </a:solidFill>
              </a:rPr>
              <a:t>GET</a:t>
            </a:r>
            <a:r>
              <a:rPr lang="fr-FR" baseline="-25000" dirty="0">
                <a:solidFill>
                  <a:schemeClr val="tx1"/>
                </a:solidFill>
              </a:rPr>
              <a:t>0</a:t>
            </a:r>
            <a:endParaRPr lang="en-US" baseline="-25000" dirty="0">
              <a:solidFill>
                <a:schemeClr val="tx1"/>
              </a:solidFill>
            </a:endParaRPr>
          </a:p>
        </p:txBody>
      </p:sp>
      <p:cxnSp>
        <p:nvCxnSpPr>
          <p:cNvPr id="51" name="Straight Connector 50">
            <a:extLst>
              <a:ext uri="{FF2B5EF4-FFF2-40B4-BE49-F238E27FC236}">
                <a16:creationId xmlns:a16="http://schemas.microsoft.com/office/drawing/2014/main" id="{507375E2-D640-47CB-A509-A898F9C23EC6}"/>
              </a:ext>
            </a:extLst>
          </p:cNvPr>
          <p:cNvCxnSpPr>
            <a:cxnSpLocks/>
          </p:cNvCxnSpPr>
          <p:nvPr/>
        </p:nvCxnSpPr>
        <p:spPr bwMode="auto">
          <a:xfrm>
            <a:off x="6092701" y="5193714"/>
            <a:ext cx="0" cy="533400"/>
          </a:xfrm>
          <a:prstGeom prst="line">
            <a:avLst/>
          </a:prstGeom>
          <a:solidFill>
            <a:srgbClr val="00B8FF"/>
          </a:solidFill>
          <a:ln w="31750" cap="flat" cmpd="sng" algn="ctr">
            <a:solidFill>
              <a:srgbClr val="00B050"/>
            </a:solidFill>
            <a:prstDash val="solid"/>
            <a:round/>
            <a:headEnd type="none" w="med" len="med"/>
            <a:tailEnd type="none" w="med" len="med"/>
          </a:ln>
          <a:effectLst/>
        </p:spPr>
      </p:cxnSp>
      <p:sp>
        <p:nvSpPr>
          <p:cNvPr id="52" name="TextBox 51">
            <a:extLst>
              <a:ext uri="{FF2B5EF4-FFF2-40B4-BE49-F238E27FC236}">
                <a16:creationId xmlns:a16="http://schemas.microsoft.com/office/drawing/2014/main" id="{B23C2385-8AE2-404E-BC7A-A0B1F4D64DC6}"/>
              </a:ext>
            </a:extLst>
          </p:cNvPr>
          <p:cNvSpPr txBox="1"/>
          <p:nvPr/>
        </p:nvSpPr>
        <p:spPr>
          <a:xfrm>
            <a:off x="5760357" y="5689386"/>
            <a:ext cx="686406" cy="400110"/>
          </a:xfrm>
          <a:prstGeom prst="rect">
            <a:avLst/>
          </a:prstGeom>
          <a:noFill/>
        </p:spPr>
        <p:txBody>
          <a:bodyPr wrap="none" rtlCol="0">
            <a:spAutoFit/>
          </a:bodyPr>
          <a:lstStyle/>
          <a:p>
            <a:r>
              <a:rPr lang="fr-FR" sz="2000" dirty="0">
                <a:solidFill>
                  <a:schemeClr val="tx1"/>
                </a:solidFill>
              </a:rPr>
              <a:t>IET</a:t>
            </a:r>
            <a:r>
              <a:rPr lang="fr-FR" baseline="-25000" dirty="0">
                <a:solidFill>
                  <a:schemeClr val="tx1"/>
                </a:solidFill>
              </a:rPr>
              <a:t>0</a:t>
            </a:r>
            <a:endParaRPr lang="en-US" baseline="-25000" dirty="0">
              <a:solidFill>
                <a:schemeClr val="tx1"/>
              </a:solidFill>
            </a:endParaRPr>
          </a:p>
        </p:txBody>
      </p:sp>
      <p:cxnSp>
        <p:nvCxnSpPr>
          <p:cNvPr id="53" name="Straight Connector 52">
            <a:extLst>
              <a:ext uri="{FF2B5EF4-FFF2-40B4-BE49-F238E27FC236}">
                <a16:creationId xmlns:a16="http://schemas.microsoft.com/office/drawing/2014/main" id="{1FE26707-C6A1-4C59-B4A0-BC90B7F7DD65}"/>
              </a:ext>
            </a:extLst>
          </p:cNvPr>
          <p:cNvCxnSpPr>
            <a:cxnSpLocks/>
          </p:cNvCxnSpPr>
          <p:nvPr/>
        </p:nvCxnSpPr>
        <p:spPr bwMode="auto">
          <a:xfrm>
            <a:off x="7145687" y="5193714"/>
            <a:ext cx="0" cy="533400"/>
          </a:xfrm>
          <a:prstGeom prst="line">
            <a:avLst/>
          </a:prstGeom>
          <a:solidFill>
            <a:srgbClr val="00B8FF"/>
          </a:solidFill>
          <a:ln w="31750" cap="flat" cmpd="sng" algn="ctr">
            <a:solidFill>
              <a:srgbClr val="00B050"/>
            </a:solidFill>
            <a:prstDash val="solid"/>
            <a:round/>
            <a:headEnd type="none" w="med" len="med"/>
            <a:tailEnd type="none" w="med" len="med"/>
          </a:ln>
          <a:effectLst/>
        </p:spPr>
      </p:cxnSp>
      <p:sp>
        <p:nvSpPr>
          <p:cNvPr id="54" name="TextBox 53">
            <a:extLst>
              <a:ext uri="{FF2B5EF4-FFF2-40B4-BE49-F238E27FC236}">
                <a16:creationId xmlns:a16="http://schemas.microsoft.com/office/drawing/2014/main" id="{0BF7A9BD-CF86-4FB6-9F00-0DA54E2A4253}"/>
              </a:ext>
            </a:extLst>
          </p:cNvPr>
          <p:cNvSpPr txBox="1"/>
          <p:nvPr/>
        </p:nvSpPr>
        <p:spPr>
          <a:xfrm>
            <a:off x="6742190" y="5685941"/>
            <a:ext cx="686406" cy="400110"/>
          </a:xfrm>
          <a:prstGeom prst="rect">
            <a:avLst/>
          </a:prstGeom>
          <a:noFill/>
        </p:spPr>
        <p:txBody>
          <a:bodyPr wrap="none" rtlCol="0">
            <a:spAutoFit/>
          </a:bodyPr>
          <a:lstStyle/>
          <a:p>
            <a:r>
              <a:rPr lang="fr-FR" sz="2000" dirty="0">
                <a:solidFill>
                  <a:schemeClr val="tx1"/>
                </a:solidFill>
              </a:rPr>
              <a:t>IET</a:t>
            </a:r>
            <a:r>
              <a:rPr lang="fr-FR" baseline="-25000" dirty="0">
                <a:solidFill>
                  <a:schemeClr val="tx1"/>
                </a:solidFill>
              </a:rPr>
              <a:t>1</a:t>
            </a:r>
            <a:endParaRPr lang="en-US" baseline="-25000" dirty="0">
              <a:solidFill>
                <a:schemeClr val="tx1"/>
              </a:solidFill>
            </a:endParaRPr>
          </a:p>
        </p:txBody>
      </p:sp>
      <p:cxnSp>
        <p:nvCxnSpPr>
          <p:cNvPr id="55" name="Straight Connector 54">
            <a:extLst>
              <a:ext uri="{FF2B5EF4-FFF2-40B4-BE49-F238E27FC236}">
                <a16:creationId xmlns:a16="http://schemas.microsoft.com/office/drawing/2014/main" id="{91F99054-5B79-43E4-B708-0606EC420A07}"/>
              </a:ext>
            </a:extLst>
          </p:cNvPr>
          <p:cNvCxnSpPr>
            <a:cxnSpLocks/>
          </p:cNvCxnSpPr>
          <p:nvPr/>
        </p:nvCxnSpPr>
        <p:spPr bwMode="auto">
          <a:xfrm>
            <a:off x="9628138" y="5178989"/>
            <a:ext cx="0" cy="533400"/>
          </a:xfrm>
          <a:prstGeom prst="line">
            <a:avLst/>
          </a:prstGeom>
          <a:solidFill>
            <a:srgbClr val="00B8FF"/>
          </a:solidFill>
          <a:ln w="31750" cap="flat" cmpd="sng" algn="ctr">
            <a:solidFill>
              <a:srgbClr val="00B050"/>
            </a:solidFill>
            <a:prstDash val="solid"/>
            <a:round/>
            <a:headEnd type="none" w="med" len="med"/>
            <a:tailEnd type="none" w="med" len="med"/>
          </a:ln>
          <a:effectLst/>
        </p:spPr>
      </p:cxnSp>
      <p:sp>
        <p:nvSpPr>
          <p:cNvPr id="56" name="TextBox 55">
            <a:extLst>
              <a:ext uri="{FF2B5EF4-FFF2-40B4-BE49-F238E27FC236}">
                <a16:creationId xmlns:a16="http://schemas.microsoft.com/office/drawing/2014/main" id="{74F77879-A02B-4C11-BF7F-1C93EC084631}"/>
              </a:ext>
            </a:extLst>
          </p:cNvPr>
          <p:cNvSpPr txBox="1"/>
          <p:nvPr/>
        </p:nvSpPr>
        <p:spPr>
          <a:xfrm>
            <a:off x="9136623" y="5618823"/>
            <a:ext cx="686406" cy="400110"/>
          </a:xfrm>
          <a:prstGeom prst="rect">
            <a:avLst/>
          </a:prstGeom>
          <a:noFill/>
        </p:spPr>
        <p:txBody>
          <a:bodyPr wrap="none" rtlCol="0">
            <a:spAutoFit/>
          </a:bodyPr>
          <a:lstStyle/>
          <a:p>
            <a:r>
              <a:rPr lang="fr-FR" sz="2000" dirty="0" err="1">
                <a:solidFill>
                  <a:schemeClr val="tx1"/>
                </a:solidFill>
              </a:rPr>
              <a:t>IET</a:t>
            </a:r>
            <a:r>
              <a:rPr lang="fr-FR" baseline="-25000" dirty="0" err="1">
                <a:solidFill>
                  <a:schemeClr val="tx1"/>
                </a:solidFill>
              </a:rPr>
              <a:t>p</a:t>
            </a:r>
            <a:endParaRPr lang="en-US" baseline="-25000" dirty="0">
              <a:solidFill>
                <a:schemeClr val="tx1"/>
              </a:solidFill>
            </a:endParaRPr>
          </a:p>
        </p:txBody>
      </p:sp>
      <p:grpSp>
        <p:nvGrpSpPr>
          <p:cNvPr id="66" name="Group 65">
            <a:extLst>
              <a:ext uri="{FF2B5EF4-FFF2-40B4-BE49-F238E27FC236}">
                <a16:creationId xmlns:a16="http://schemas.microsoft.com/office/drawing/2014/main" id="{403B40AE-C877-497D-86E1-934EBAFE9D23}"/>
              </a:ext>
            </a:extLst>
          </p:cNvPr>
          <p:cNvGrpSpPr/>
          <p:nvPr/>
        </p:nvGrpSpPr>
        <p:grpSpPr>
          <a:xfrm>
            <a:off x="9518148" y="5331276"/>
            <a:ext cx="219979" cy="323110"/>
            <a:chOff x="3997178" y="5531338"/>
            <a:chExt cx="193822" cy="259862"/>
          </a:xfrm>
        </p:grpSpPr>
        <p:cxnSp>
          <p:nvCxnSpPr>
            <p:cNvPr id="59" name="Straight Connector 58">
              <a:extLst>
                <a:ext uri="{FF2B5EF4-FFF2-40B4-BE49-F238E27FC236}">
                  <a16:creationId xmlns:a16="http://schemas.microsoft.com/office/drawing/2014/main" id="{79034AAB-B97B-4E46-AEB2-01FE9EBD70A2}"/>
                </a:ext>
              </a:extLst>
            </p:cNvPr>
            <p:cNvCxnSpPr>
              <a:cxnSpLocks/>
            </p:cNvCxnSpPr>
            <p:nvPr/>
          </p:nvCxnSpPr>
          <p:spPr bwMode="auto">
            <a:xfrm>
              <a:off x="3997178" y="5531338"/>
              <a:ext cx="193822" cy="259862"/>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374291DF-D7E5-4E08-A612-F7193ACA4DCB}"/>
                </a:ext>
              </a:extLst>
            </p:cNvPr>
            <p:cNvCxnSpPr>
              <a:cxnSpLocks/>
            </p:cNvCxnSpPr>
            <p:nvPr/>
          </p:nvCxnSpPr>
          <p:spPr bwMode="auto">
            <a:xfrm flipV="1">
              <a:off x="3997178" y="5531338"/>
              <a:ext cx="193822" cy="259862"/>
            </a:xfrm>
            <a:prstGeom prst="line">
              <a:avLst/>
            </a:prstGeom>
            <a:solidFill>
              <a:srgbClr val="00B8FF"/>
            </a:solidFill>
            <a:ln w="28575" cap="flat" cmpd="sng" algn="ctr">
              <a:solidFill>
                <a:srgbClr val="FF0000"/>
              </a:solidFill>
              <a:prstDash val="solid"/>
              <a:round/>
              <a:headEnd type="none" w="med" len="med"/>
              <a:tailEnd type="none" w="med" len="med"/>
            </a:ln>
            <a:effectLst/>
          </p:spPr>
        </p:cxnSp>
      </p:grpSp>
      <p:cxnSp>
        <p:nvCxnSpPr>
          <p:cNvPr id="68" name="Straight Connector 67">
            <a:extLst>
              <a:ext uri="{FF2B5EF4-FFF2-40B4-BE49-F238E27FC236}">
                <a16:creationId xmlns:a16="http://schemas.microsoft.com/office/drawing/2014/main" id="{D3024AA7-1A18-4951-AC19-E0F52E0333B6}"/>
              </a:ext>
            </a:extLst>
          </p:cNvPr>
          <p:cNvCxnSpPr>
            <a:cxnSpLocks/>
          </p:cNvCxnSpPr>
          <p:nvPr/>
        </p:nvCxnSpPr>
        <p:spPr bwMode="auto">
          <a:xfrm>
            <a:off x="10975189" y="5184049"/>
            <a:ext cx="0" cy="533400"/>
          </a:xfrm>
          <a:prstGeom prst="line">
            <a:avLst/>
          </a:prstGeom>
          <a:solidFill>
            <a:srgbClr val="00B8FF"/>
          </a:solidFill>
          <a:ln w="31750" cap="flat" cmpd="sng" algn="ctr">
            <a:solidFill>
              <a:srgbClr val="00B050"/>
            </a:solidFill>
            <a:prstDash val="solid"/>
            <a:round/>
            <a:headEnd type="none" w="med" len="med"/>
            <a:tailEnd type="none" w="med" len="med"/>
          </a:ln>
          <a:effectLst/>
        </p:spPr>
      </p:cxnSp>
      <p:sp>
        <p:nvSpPr>
          <p:cNvPr id="69" name="TextBox 68">
            <a:extLst>
              <a:ext uri="{FF2B5EF4-FFF2-40B4-BE49-F238E27FC236}">
                <a16:creationId xmlns:a16="http://schemas.microsoft.com/office/drawing/2014/main" id="{2338C5BA-2962-4717-8764-923BC7AE97DB}"/>
              </a:ext>
            </a:extLst>
          </p:cNvPr>
          <p:cNvSpPr txBox="1"/>
          <p:nvPr/>
        </p:nvSpPr>
        <p:spPr>
          <a:xfrm>
            <a:off x="10642845" y="5679721"/>
            <a:ext cx="904415" cy="400110"/>
          </a:xfrm>
          <a:prstGeom prst="rect">
            <a:avLst/>
          </a:prstGeom>
          <a:noFill/>
        </p:spPr>
        <p:txBody>
          <a:bodyPr wrap="none" rtlCol="0">
            <a:spAutoFit/>
          </a:bodyPr>
          <a:lstStyle/>
          <a:p>
            <a:r>
              <a:rPr lang="fr-FR" sz="2000" dirty="0">
                <a:solidFill>
                  <a:schemeClr val="tx1"/>
                </a:solidFill>
              </a:rPr>
              <a:t>IET</a:t>
            </a:r>
            <a:r>
              <a:rPr lang="fr-FR" baseline="-25000" dirty="0">
                <a:solidFill>
                  <a:schemeClr val="tx1"/>
                </a:solidFill>
              </a:rPr>
              <a:t>p+1</a:t>
            </a:r>
            <a:endParaRPr lang="en-US" baseline="-25000" dirty="0">
              <a:solidFill>
                <a:schemeClr val="tx1"/>
              </a:solidFill>
            </a:endParaRPr>
          </a:p>
        </p:txBody>
      </p:sp>
      <p:cxnSp>
        <p:nvCxnSpPr>
          <p:cNvPr id="8" name="Straight Arrow Connector 7">
            <a:extLst>
              <a:ext uri="{FF2B5EF4-FFF2-40B4-BE49-F238E27FC236}">
                <a16:creationId xmlns:a16="http://schemas.microsoft.com/office/drawing/2014/main" id="{505F3134-6BA6-4D4F-930D-6763F1E91DB3}"/>
              </a:ext>
            </a:extLst>
          </p:cNvPr>
          <p:cNvCxnSpPr/>
          <p:nvPr/>
        </p:nvCxnSpPr>
        <p:spPr bwMode="auto">
          <a:xfrm>
            <a:off x="9628138" y="5216029"/>
            <a:ext cx="545705"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Tree>
    <p:extLst>
      <p:ext uri="{BB962C8B-B14F-4D97-AF65-F5344CB8AC3E}">
        <p14:creationId xmlns:p14="http://schemas.microsoft.com/office/powerpoint/2010/main" val="28193760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64DF4-E325-4BB6-8279-AA00AAF3E9B8}"/>
              </a:ext>
            </a:extLst>
          </p:cNvPr>
          <p:cNvSpPr>
            <a:spLocks noGrp="1"/>
          </p:cNvSpPr>
          <p:nvPr>
            <p:ph type="title"/>
          </p:nvPr>
        </p:nvSpPr>
        <p:spPr>
          <a:xfrm>
            <a:off x="915458" y="708057"/>
            <a:ext cx="10361084" cy="1065213"/>
          </a:xfrm>
        </p:spPr>
        <p:txBody>
          <a:bodyPr/>
          <a:lstStyle/>
          <a:p>
            <a:r>
              <a:rPr lang="en-GB" dirty="0"/>
              <a:t>ERCM regarding </a:t>
            </a:r>
            <a:r>
              <a:rPr lang="en-US" dirty="0"/>
              <a:t>Client Privacy Enhancements Requirements [4]</a:t>
            </a:r>
          </a:p>
        </p:txBody>
      </p:sp>
      <p:sp>
        <p:nvSpPr>
          <p:cNvPr id="4" name="Slide Number Placeholder 3">
            <a:extLst>
              <a:ext uri="{FF2B5EF4-FFF2-40B4-BE49-F238E27FC236}">
                <a16:creationId xmlns:a16="http://schemas.microsoft.com/office/drawing/2014/main" id="{D68CFED9-B6AA-412B-9225-C1FD458F2A3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A7B3A76-BB50-4E43-906E-F5CCFAD0A166}"/>
              </a:ext>
            </a:extLst>
          </p:cNvPr>
          <p:cNvSpPr>
            <a:spLocks noGrp="1"/>
          </p:cNvSpPr>
          <p:nvPr>
            <p:ph type="ftr" idx="14"/>
          </p:nvPr>
        </p:nvSpPr>
        <p:spPr/>
        <p:txBody>
          <a:bodyPr/>
          <a:lstStyle/>
          <a:p>
            <a:r>
              <a:rPr lang="en-GB"/>
              <a:t>Stephane Baron, Canon</a:t>
            </a:r>
            <a:endParaRPr lang="en-GB" dirty="0"/>
          </a:p>
        </p:txBody>
      </p:sp>
      <p:sp>
        <p:nvSpPr>
          <p:cNvPr id="6" name="Date Placeholder 5">
            <a:extLst>
              <a:ext uri="{FF2B5EF4-FFF2-40B4-BE49-F238E27FC236}">
                <a16:creationId xmlns:a16="http://schemas.microsoft.com/office/drawing/2014/main" id="{24425151-D95F-4378-BB99-6B2309D720D7}"/>
              </a:ext>
            </a:extLst>
          </p:cNvPr>
          <p:cNvSpPr>
            <a:spLocks noGrp="1"/>
          </p:cNvSpPr>
          <p:nvPr>
            <p:ph type="dt" idx="15"/>
          </p:nvPr>
        </p:nvSpPr>
        <p:spPr/>
        <p:txBody>
          <a:bodyPr/>
          <a:lstStyle/>
          <a:p>
            <a:r>
              <a:rPr lang="en-US" dirty="0"/>
              <a:t>November 2023</a:t>
            </a:r>
            <a:endParaRPr lang="en-GB" dirty="0"/>
          </a:p>
        </p:txBody>
      </p:sp>
      <p:graphicFrame>
        <p:nvGraphicFramePr>
          <p:cNvPr id="11" name="Table 7">
            <a:extLst>
              <a:ext uri="{FF2B5EF4-FFF2-40B4-BE49-F238E27FC236}">
                <a16:creationId xmlns:a16="http://schemas.microsoft.com/office/drawing/2014/main" id="{DB9FACCF-5CD6-4E6C-8916-F156FF01D703}"/>
              </a:ext>
            </a:extLst>
          </p:cNvPr>
          <p:cNvGraphicFramePr>
            <a:graphicFrameLocks noGrp="1"/>
          </p:cNvGraphicFramePr>
          <p:nvPr>
            <p:ph idx="1"/>
            <p:extLst>
              <p:ext uri="{D42A27DB-BD31-4B8C-83A1-F6EECF244321}">
                <p14:modId xmlns:p14="http://schemas.microsoft.com/office/powerpoint/2010/main" val="2435336289"/>
              </p:ext>
            </p:extLst>
          </p:nvPr>
        </p:nvGraphicFramePr>
        <p:xfrm>
          <a:off x="609600" y="2133600"/>
          <a:ext cx="11277601" cy="2816479"/>
        </p:xfrm>
        <a:graphic>
          <a:graphicData uri="http://schemas.openxmlformats.org/drawingml/2006/table">
            <a:tbl>
              <a:tblPr firstRow="1" bandRow="1">
                <a:tableStyleId>{5940675A-B579-460E-94D1-54222C63F5DA}</a:tableStyleId>
              </a:tblPr>
              <a:tblGrid>
                <a:gridCol w="1104101">
                  <a:extLst>
                    <a:ext uri="{9D8B030D-6E8A-4147-A177-3AD203B41FA5}">
                      <a16:colId xmlns:a16="http://schemas.microsoft.com/office/drawing/2014/main" val="705763351"/>
                    </a:ext>
                  </a:extLst>
                </a:gridCol>
                <a:gridCol w="8192299">
                  <a:extLst>
                    <a:ext uri="{9D8B030D-6E8A-4147-A177-3AD203B41FA5}">
                      <a16:colId xmlns:a16="http://schemas.microsoft.com/office/drawing/2014/main" val="2658757987"/>
                    </a:ext>
                  </a:extLst>
                </a:gridCol>
                <a:gridCol w="1981201">
                  <a:extLst>
                    <a:ext uri="{9D8B030D-6E8A-4147-A177-3AD203B41FA5}">
                      <a16:colId xmlns:a16="http://schemas.microsoft.com/office/drawing/2014/main" val="183933409"/>
                    </a:ext>
                  </a:extLst>
                </a:gridCol>
              </a:tblGrid>
              <a:tr h="731647">
                <a:tc>
                  <a:txBody>
                    <a:bodyPr/>
                    <a:lstStyle/>
                    <a:p>
                      <a:pPr>
                        <a:lnSpc>
                          <a:spcPct val="80000"/>
                        </a:lnSpc>
                      </a:pPr>
                      <a:r>
                        <a:rPr lang="en-US" sz="2000" b="1" dirty="0"/>
                        <a:t>Req ID</a:t>
                      </a:r>
                    </a:p>
                  </a:txBody>
                  <a:tcPr marT="18288" marB="18288" anchor="ctr"/>
                </a:tc>
                <a:tc>
                  <a:txBody>
                    <a:bodyPr/>
                    <a:lstStyle/>
                    <a:p>
                      <a:pPr>
                        <a:lnSpc>
                          <a:spcPct val="80000"/>
                        </a:lnSpc>
                      </a:pPr>
                      <a:r>
                        <a:rPr lang="en-US" sz="2000" b="1" dirty="0"/>
                        <a:t>Client OTA MAC Address randomization Requirement</a:t>
                      </a:r>
                    </a:p>
                  </a:txBody>
                  <a:tcPr marT="18288" marB="18288" anchor="ctr">
                    <a:lnR w="12700" cap="flat" cmpd="sng" algn="ctr">
                      <a:solidFill>
                        <a:schemeClr val="tx1"/>
                      </a:solidFill>
                      <a:prstDash val="solid"/>
                      <a:round/>
                      <a:headEnd type="none" w="med" len="med"/>
                      <a:tailEnd type="none" w="med" len="med"/>
                    </a:lnR>
                  </a:tcPr>
                </a:tc>
                <a:tc>
                  <a:txBody>
                    <a:bodyPr/>
                    <a:lstStyle/>
                    <a:p>
                      <a:pPr>
                        <a:lnSpc>
                          <a:spcPct val="80000"/>
                        </a:lnSpc>
                      </a:pPr>
                      <a:r>
                        <a:rPr lang="en-US" sz="2000" b="1" dirty="0"/>
                        <a:t>Status</a:t>
                      </a:r>
                    </a:p>
                  </a:txBody>
                  <a:tcPr marT="18288" marB="18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38559984"/>
                  </a:ext>
                </a:extLst>
              </a:tr>
              <a:tr h="685800">
                <a:tc>
                  <a:txBody>
                    <a:bodyPr/>
                    <a:lstStyle/>
                    <a:p>
                      <a:pPr marL="0" marR="0" lvl="0" indent="0" algn="ctr" defTabSz="914400" rtl="0" eaLnBrk="1" fontAlgn="auto" latinLnBrk="0" hangingPunct="1">
                        <a:lnSpc>
                          <a:spcPct val="80000"/>
                        </a:lnSpc>
                        <a:spcBef>
                          <a:spcPts val="0"/>
                        </a:spcBef>
                        <a:spcAft>
                          <a:spcPts val="0"/>
                        </a:spcAft>
                        <a:buClrTx/>
                        <a:buSzTx/>
                        <a:buFontTx/>
                        <a:buNone/>
                        <a:tabLst>
                          <a:tab pos="7654925" algn="r"/>
                        </a:tabLst>
                        <a:defRPr/>
                      </a:pP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6</a:t>
                      </a:r>
                    </a:p>
                  </a:txBody>
                  <a:tcPr marT="18288" marB="18288" anchor="ct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800" b="0" i="0" u="none" strike="noStrike" kern="1200" cap="none" spc="0" normalizeH="0" baseline="0" dirty="0">
                          <a:ln>
                            <a:noFill/>
                          </a:ln>
                          <a:solidFill>
                            <a:schemeClr val="tx1"/>
                          </a:solidFill>
                          <a:effectLst/>
                          <a:uLnTx/>
                          <a:uFillTx/>
                          <a:latin typeface="Times New Roman"/>
                          <a:ea typeface="MS Gothic"/>
                          <a:cs typeface="+mn-cs"/>
                        </a:rPr>
                        <a:t>11bi shall define a mechanism for a CPE Client to change its own OTA MAC Address when reassociating from a CPE AP to another CPE AP</a:t>
                      </a:r>
                      <a:endParaRPr kumimoji="0" lang="en-US" sz="1800" b="0" i="0" u="none" strike="noStrike" kern="1200" cap="none" spc="0" normalizeH="0" baseline="0" noProof="0" dirty="0">
                        <a:ln>
                          <a:noFill/>
                        </a:ln>
                        <a:solidFill>
                          <a:schemeClr val="tx1"/>
                        </a:solidFill>
                        <a:effectLst/>
                        <a:uLnTx/>
                        <a:uFillTx/>
                        <a:latin typeface="Times New Roman"/>
                        <a:ea typeface="MS Gothic"/>
                        <a:cs typeface="+mn-cs"/>
                      </a:endParaRP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Not addressed at the </a:t>
                      </a:r>
                      <a:r>
                        <a:rPr kumimoji="0" lang="en-US" sz="1800" b="0" i="0" u="none" strike="noStrike" kern="1200" cap="none" spc="0" normalizeH="0" baseline="0" noProof="0">
                          <a:ln>
                            <a:noFill/>
                          </a:ln>
                          <a:solidFill>
                            <a:schemeClr val="tx1"/>
                          </a:solidFill>
                          <a:effectLst/>
                          <a:uLnTx/>
                          <a:uFillTx/>
                          <a:latin typeface="Times New Roman"/>
                          <a:ea typeface="MS Gothic"/>
                          <a:cs typeface="+mn-cs"/>
                        </a:rPr>
                        <a:t>current stage but </a:t>
                      </a: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compatible</a:t>
                      </a:r>
                      <a:endParaRPr kumimoji="0" lang="en-US" sz="1800" b="0" i="0" u="none" strike="noStrike" kern="1200" cap="none" spc="0" normalizeH="0" baseline="0" dirty="0">
                        <a:ln>
                          <a:noFill/>
                        </a:ln>
                        <a:solidFill>
                          <a:schemeClr val="tx1"/>
                        </a:solidFill>
                        <a:effectLst/>
                        <a:uLnTx/>
                        <a:uFillTx/>
                        <a:latin typeface="Times New Roman"/>
                        <a:ea typeface="MS Gothic"/>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3201449"/>
                  </a:ext>
                </a:extLst>
              </a:tr>
              <a:tr h="544796">
                <a:tc>
                  <a:txBody>
                    <a:bodyPr/>
                    <a:lstStyle/>
                    <a:p>
                      <a:pPr marL="0" marR="0" lvl="0" indent="0" algn="ctr" defTabSz="914400" rtl="0" eaLnBrk="1" fontAlgn="auto" latinLnBrk="0" hangingPunct="1">
                        <a:lnSpc>
                          <a:spcPct val="80000"/>
                        </a:lnSpc>
                        <a:spcBef>
                          <a:spcPts val="0"/>
                        </a:spcBef>
                        <a:spcAft>
                          <a:spcPts val="0"/>
                        </a:spcAft>
                        <a:buClrTx/>
                        <a:buSzTx/>
                        <a:buFontTx/>
                        <a:buNone/>
                        <a:tabLst>
                          <a:tab pos="7654925" algn="r"/>
                        </a:tabLst>
                        <a:defRPr/>
                      </a:pP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7</a:t>
                      </a:r>
                    </a:p>
                  </a:txBody>
                  <a:tcPr marT="18288" marB="18288" anchor="ct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800" dirty="0">
                          <a:solidFill>
                            <a:schemeClr val="tx1"/>
                          </a:solidFill>
                        </a:rPr>
                        <a:t>11bi shall define a mechanism for a CPE Client to initiate </a:t>
                      </a:r>
                      <a:r>
                        <a:rPr lang="en-US" sz="1800" b="1" dirty="0">
                          <a:solidFill>
                            <a:schemeClr val="tx1"/>
                          </a:solidFill>
                        </a:rPr>
                        <a:t>changing</a:t>
                      </a:r>
                      <a:r>
                        <a:rPr lang="en-US" sz="1800" dirty="0">
                          <a:solidFill>
                            <a:schemeClr val="tx1"/>
                          </a:solidFill>
                        </a:rPr>
                        <a:t> </a:t>
                      </a:r>
                      <a:r>
                        <a:rPr lang="en-US" sz="1800" b="1" dirty="0">
                          <a:solidFill>
                            <a:schemeClr val="tx1"/>
                          </a:solidFill>
                        </a:rPr>
                        <a:t>its own OTA MAC Address </a:t>
                      </a:r>
                      <a:r>
                        <a:rPr lang="en-US" sz="1800" dirty="0">
                          <a:solidFill>
                            <a:schemeClr val="tx1"/>
                          </a:solidFill>
                        </a:rPr>
                        <a:t>used with a CPE AP in Associate STA State 4 without any loss of connection.</a:t>
                      </a:r>
                    </a:p>
                  </a:txBody>
                  <a:tcPr marT="18288" marB="18288">
                    <a:lnR w="12700" cap="flat" cmpd="sng" algn="ctr">
                      <a:solidFill>
                        <a:schemeClr val="tx1"/>
                      </a:solidFill>
                      <a:prstDash val="solid"/>
                      <a:round/>
                      <a:headEnd type="none" w="med" len="med"/>
                      <a:tailEnd type="none" w="med" len="med"/>
                    </a:lnR>
                    <a:noFill/>
                  </a:tcPr>
                </a:tc>
                <a:tc>
                  <a:txBody>
                    <a:bodyPr/>
                    <a:lstStyle/>
                    <a:p>
                      <a:pPr>
                        <a:lnSpc>
                          <a:spcPct val="80000"/>
                        </a:lnSpc>
                      </a:pP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Addressed</a:t>
                      </a:r>
                      <a:endParaRPr lang="en-US" sz="1800" dirty="0">
                        <a:solidFill>
                          <a:schemeClr val="tx1"/>
                        </a:solidFill>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84465552"/>
                  </a:ext>
                </a:extLst>
              </a:tr>
              <a:tr h="172940">
                <a:tc>
                  <a:txBody>
                    <a:bodyPr/>
                    <a:lstStyle/>
                    <a:p>
                      <a:pPr marL="0" marR="0" lvl="0" indent="0" algn="ctr" defTabSz="914400" rtl="0" eaLnBrk="1" fontAlgn="auto" latinLnBrk="0" hangingPunct="1">
                        <a:lnSpc>
                          <a:spcPct val="80000"/>
                        </a:lnSpc>
                        <a:spcBef>
                          <a:spcPts val="0"/>
                        </a:spcBef>
                        <a:spcAft>
                          <a:spcPts val="0"/>
                        </a:spcAft>
                        <a:buClrTx/>
                        <a:buSzTx/>
                        <a:buFontTx/>
                        <a:buNone/>
                        <a:tabLst>
                          <a:tab pos="7654925" algn="r"/>
                        </a:tabLst>
                        <a:defRPr/>
                      </a:pP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8</a:t>
                      </a:r>
                    </a:p>
                  </a:txBody>
                  <a:tcPr marT="18288" marB="18288" anchor="ct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800" dirty="0">
                          <a:solidFill>
                            <a:schemeClr val="tx1"/>
                          </a:solidFill>
                        </a:rPr>
                        <a:t>11bi shall define a mechanism for a CPE AP to initiate </a:t>
                      </a:r>
                      <a:r>
                        <a:rPr lang="en-US" sz="1800" b="1" dirty="0">
                          <a:solidFill>
                            <a:schemeClr val="tx1"/>
                          </a:solidFill>
                        </a:rPr>
                        <a:t>changing the OTA MAC Addresses of a set of associated CPE Client’s </a:t>
                      </a:r>
                      <a:r>
                        <a:rPr lang="en-US" sz="1800" dirty="0">
                          <a:solidFill>
                            <a:schemeClr val="tx1"/>
                          </a:solidFill>
                        </a:rPr>
                        <a:t>in the BSS (those CPE Clients in Associate STA State 4) without any loss of connection</a:t>
                      </a:r>
                    </a:p>
                  </a:txBody>
                  <a:tcPr marT="18288" marB="18288">
                    <a:lnR w="12700" cap="flat" cmpd="sng" algn="ctr">
                      <a:solidFill>
                        <a:schemeClr val="tx1"/>
                      </a:solidFill>
                      <a:prstDash val="solid"/>
                      <a:round/>
                      <a:headEnd type="none" w="med" len="med"/>
                      <a:tailEnd type="none" w="med" len="med"/>
                    </a:lnR>
                    <a:noFill/>
                  </a:tcPr>
                </a:tc>
                <a:tc>
                  <a:txBody>
                    <a:bodyPr/>
                    <a:lstStyle/>
                    <a:p>
                      <a:pPr>
                        <a:lnSpc>
                          <a:spcPct val="80000"/>
                        </a:lnSpc>
                      </a:pP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Addressed</a:t>
                      </a:r>
                      <a:endParaRPr lang="en-US" sz="1800" dirty="0">
                        <a:solidFill>
                          <a:schemeClr val="tx1"/>
                        </a:solidFill>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54619660"/>
                  </a:ext>
                </a:extLst>
              </a:tr>
            </a:tbl>
          </a:graphicData>
        </a:graphic>
      </p:graphicFrame>
    </p:spTree>
    <p:extLst>
      <p:ext uri="{BB962C8B-B14F-4D97-AF65-F5344CB8AC3E}">
        <p14:creationId xmlns:p14="http://schemas.microsoft.com/office/powerpoint/2010/main" val="2518202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B489-5296-49AD-B0CD-E7B0BB82101F}"/>
              </a:ext>
            </a:extLst>
          </p:cNvPr>
          <p:cNvSpPr>
            <a:spLocks noGrp="1"/>
          </p:cNvSpPr>
          <p:nvPr>
            <p:ph type="title"/>
          </p:nvPr>
        </p:nvSpPr>
        <p:spPr/>
        <p:txBody>
          <a:bodyPr/>
          <a:lstStyle/>
          <a:p>
            <a:r>
              <a:rPr lang="en-US" dirty="0"/>
              <a:t>Benefits</a:t>
            </a:r>
          </a:p>
        </p:txBody>
      </p:sp>
      <p:sp>
        <p:nvSpPr>
          <p:cNvPr id="3" name="Content Placeholder 2">
            <a:extLst>
              <a:ext uri="{FF2B5EF4-FFF2-40B4-BE49-F238E27FC236}">
                <a16:creationId xmlns:a16="http://schemas.microsoft.com/office/drawing/2014/main" id="{DCCAA830-C8F4-4EBB-A342-4D35C72FAB9C}"/>
              </a:ext>
            </a:extLst>
          </p:cNvPr>
          <p:cNvSpPr>
            <a:spLocks noGrp="1"/>
          </p:cNvSpPr>
          <p:nvPr>
            <p:ph idx="1"/>
          </p:nvPr>
        </p:nvSpPr>
        <p:spPr>
          <a:xfrm>
            <a:off x="914401" y="1981201"/>
            <a:ext cx="10361084" cy="4343399"/>
          </a:xfrm>
          <a:noFill/>
        </p:spPr>
        <p:txBody>
          <a:bodyPr/>
          <a:lstStyle/>
          <a:p>
            <a:pPr marL="0" indent="0"/>
            <a:r>
              <a:rPr lang="en-US" dirty="0"/>
              <a:t>The proposed mechanism, to determine the starting of an Epoch and associated CPE parameters based on TSF, is simple and requires no additional mechanism for synchronization (TSF mechanism is enough).</a:t>
            </a:r>
          </a:p>
          <a:p>
            <a:pPr marL="0" indent="0"/>
            <a:r>
              <a:rPr lang="en-US" dirty="0"/>
              <a:t>Both AP and non AP STA can compute at any time, CPE parameters. This include CPE parameters currently in use, previous CPE parameters or even future CPE parameters and associated usage time.</a:t>
            </a:r>
          </a:p>
          <a:p>
            <a:pPr marL="0" indent="0"/>
            <a:r>
              <a:rPr lang="en-US" dirty="0"/>
              <a:t>Information required for CPE parameters and Epoch boundaries computation requires low overhead since data are sent only once to initiate a series of Epochs.</a:t>
            </a:r>
          </a:p>
          <a:p>
            <a:pPr marL="0" indent="0"/>
            <a:r>
              <a:rPr lang="en-US" dirty="0"/>
              <a:t>Proposed mechanism also allows a coexistence of both Individual and Group Epoch</a:t>
            </a:r>
          </a:p>
          <a:p>
            <a:pPr marL="0" indent="0"/>
            <a:endParaRPr lang="en-US" dirty="0"/>
          </a:p>
        </p:txBody>
      </p:sp>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37539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1009650" y="719139"/>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#1</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15458" y="1600200"/>
            <a:ext cx="103610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SP#1  : Do you support that Epoch’s start time of all non-AP STA affiliated to a single non-AP MLD are aligned in time ?</a:t>
            </a:r>
          </a:p>
          <a:p>
            <a:endParaRPr lang="en-US" dirty="0"/>
          </a:p>
          <a:p>
            <a:r>
              <a:rPr lang="en-US" dirty="0"/>
              <a:t>Yes</a:t>
            </a:r>
          </a:p>
          <a:p>
            <a:r>
              <a:rPr lang="en-US" dirty="0"/>
              <a:t>No</a:t>
            </a:r>
          </a:p>
          <a:p>
            <a:r>
              <a:rPr lang="en-US" dirty="0"/>
              <a:t>Abstain</a:t>
            </a:r>
          </a:p>
        </p:txBody>
      </p:sp>
    </p:spTree>
    <p:extLst>
      <p:ext uri="{BB962C8B-B14F-4D97-AF65-F5344CB8AC3E}">
        <p14:creationId xmlns:p14="http://schemas.microsoft.com/office/powerpoint/2010/main" val="3572809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15458" y="72469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#2</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15458" y="1600200"/>
            <a:ext cx="103610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SP#2  : Do you support </a:t>
            </a:r>
            <a:r>
              <a:rPr lang="fr-FR" dirty="0" err="1"/>
              <a:t>using</a:t>
            </a:r>
            <a:r>
              <a:rPr lang="fr-FR" dirty="0"/>
              <a:t> a time </a:t>
            </a:r>
            <a:r>
              <a:rPr lang="fr-FR" dirty="0" err="1"/>
              <a:t>reference</a:t>
            </a:r>
            <a:r>
              <a:rPr lang="fr-FR" dirty="0"/>
              <a:t> as input for the </a:t>
            </a:r>
            <a:r>
              <a:rPr lang="fr-FR" dirty="0" err="1"/>
              <a:t>generation</a:t>
            </a:r>
            <a:r>
              <a:rPr lang="fr-FR" dirty="0"/>
              <a:t> of the CPE </a:t>
            </a:r>
            <a:r>
              <a:rPr lang="fr-FR" dirty="0" err="1"/>
              <a:t>parameters</a:t>
            </a:r>
            <a:r>
              <a:rPr lang="fr-FR" dirty="0"/>
              <a:t> of </a:t>
            </a:r>
            <a:r>
              <a:rPr lang="fr-FR" dirty="0" err="1"/>
              <a:t>this</a:t>
            </a:r>
            <a:r>
              <a:rPr lang="fr-FR" dirty="0"/>
              <a:t> </a:t>
            </a:r>
            <a:r>
              <a:rPr lang="fr-FR" dirty="0" err="1"/>
              <a:t>Epoch</a:t>
            </a:r>
            <a:r>
              <a:rPr lang="fr-FR" dirty="0"/>
              <a:t> ?</a:t>
            </a:r>
            <a:endParaRPr lang="fr-FR" sz="2000" b="1" baseline="-25000" dirty="0">
              <a:solidFill>
                <a:schemeClr val="tx1"/>
              </a:solidFill>
            </a:endParaRPr>
          </a:p>
          <a:p>
            <a:r>
              <a:rPr lang="en-US" sz="2000" dirty="0">
                <a:solidFill>
                  <a:schemeClr val="tx1"/>
                </a:solidFill>
              </a:rPr>
              <a:t>	</a:t>
            </a:r>
            <a:endParaRPr lang="en-US" sz="1800" b="0" kern="0" dirty="0">
              <a:solidFill>
                <a:schemeClr val="tx1"/>
              </a:solidFill>
            </a:endParaRPr>
          </a:p>
          <a:p>
            <a:r>
              <a:rPr lang="en-US" dirty="0"/>
              <a:t>Yes</a:t>
            </a:r>
          </a:p>
          <a:p>
            <a:r>
              <a:rPr lang="en-US" dirty="0"/>
              <a:t>No</a:t>
            </a:r>
          </a:p>
          <a:p>
            <a:r>
              <a:rPr lang="en-US" dirty="0"/>
              <a:t>Abstain</a:t>
            </a:r>
          </a:p>
        </p:txBody>
      </p:sp>
    </p:spTree>
    <p:extLst>
      <p:ext uri="{BB962C8B-B14F-4D97-AF65-F5344CB8AC3E}">
        <p14:creationId xmlns:p14="http://schemas.microsoft.com/office/powerpoint/2010/main" val="831740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15458" y="72469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#3</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15458" y="1600200"/>
            <a:ext cx="103610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SP#3  : Do you support that </a:t>
            </a:r>
            <a:r>
              <a:rPr lang="en-US" dirty="0">
                <a:solidFill>
                  <a:schemeClr val="tx1"/>
                </a:solidFill>
              </a:rPr>
              <a:t>Group Epoch start Time (GET) is based on a fixed frequency (GEI) with a limited pseudo random variation.</a:t>
            </a:r>
          </a:p>
          <a:p>
            <a:r>
              <a:rPr lang="fr-FR" sz="2000" b="1" dirty="0">
                <a:solidFill>
                  <a:schemeClr val="tx1"/>
                </a:solidFill>
              </a:rPr>
              <a:t>GET</a:t>
            </a:r>
            <a:r>
              <a:rPr lang="fr-FR" sz="2000" b="1" baseline="-25000" dirty="0">
                <a:solidFill>
                  <a:schemeClr val="tx1"/>
                </a:solidFill>
              </a:rPr>
              <a:t>n+1</a:t>
            </a:r>
            <a:r>
              <a:rPr lang="fr-FR" sz="2000" b="1" dirty="0">
                <a:solidFill>
                  <a:schemeClr val="tx1"/>
                </a:solidFill>
              </a:rPr>
              <a:t>=T</a:t>
            </a:r>
            <a:r>
              <a:rPr lang="fr-FR" sz="2000" b="1" baseline="-25000" dirty="0">
                <a:solidFill>
                  <a:schemeClr val="tx1"/>
                </a:solidFill>
              </a:rPr>
              <a:t>n+1</a:t>
            </a:r>
            <a:r>
              <a:rPr lang="fr-FR" sz="2000" b="1" dirty="0">
                <a:solidFill>
                  <a:schemeClr val="tx1"/>
                </a:solidFill>
              </a:rPr>
              <a:t> + ∆T</a:t>
            </a:r>
            <a:r>
              <a:rPr lang="fr-FR" sz="2000" b="1" baseline="-25000" dirty="0">
                <a:solidFill>
                  <a:schemeClr val="tx1"/>
                </a:solidFill>
              </a:rPr>
              <a:t>n+1</a:t>
            </a:r>
            <a:r>
              <a:rPr lang="en-US" sz="2000" b="1" dirty="0">
                <a:solidFill>
                  <a:schemeClr val="tx1"/>
                </a:solidFill>
              </a:rPr>
              <a:t>+ </a:t>
            </a:r>
            <a:r>
              <a:rPr lang="en-US" sz="2000" b="1" dirty="0" err="1">
                <a:solidFill>
                  <a:schemeClr val="tx1"/>
                </a:solidFill>
              </a:rPr>
              <a:t>RefLink</a:t>
            </a:r>
            <a:r>
              <a:rPr lang="en-US" sz="2000" b="1" dirty="0">
                <a:solidFill>
                  <a:schemeClr val="tx1"/>
                </a:solidFill>
              </a:rPr>
              <a:t> Offset </a:t>
            </a:r>
            <a:endParaRPr lang="fr-FR" sz="2000" b="1" baseline="-25000" dirty="0">
              <a:solidFill>
                <a:schemeClr val="tx1"/>
              </a:solidFill>
            </a:endParaRPr>
          </a:p>
          <a:p>
            <a:endParaRPr lang="en-US" sz="2000" dirty="0">
              <a:solidFill>
                <a:schemeClr val="tx1"/>
              </a:solidFill>
            </a:endParaRPr>
          </a:p>
          <a:p>
            <a:r>
              <a:rPr lang="en-US" sz="2000" dirty="0">
                <a:solidFill>
                  <a:schemeClr val="tx1"/>
                </a:solidFill>
              </a:rPr>
              <a:t>	with :</a:t>
            </a:r>
          </a:p>
          <a:p>
            <a:r>
              <a:rPr lang="en-US" sz="2000" dirty="0">
                <a:solidFill>
                  <a:schemeClr val="tx1"/>
                </a:solidFill>
              </a:rPr>
              <a:t>			</a:t>
            </a:r>
            <a:r>
              <a:rPr lang="fr-FR" sz="2000" dirty="0">
                <a:solidFill>
                  <a:schemeClr val="tx1"/>
                </a:solidFill>
              </a:rPr>
              <a:t>T</a:t>
            </a:r>
            <a:r>
              <a:rPr lang="fr-FR" sz="1400" baseline="-25000" dirty="0">
                <a:solidFill>
                  <a:schemeClr val="tx1"/>
                </a:solidFill>
              </a:rPr>
              <a:t>n+1</a:t>
            </a:r>
            <a:r>
              <a:rPr lang="fr-FR" sz="2000" dirty="0">
                <a:solidFill>
                  <a:schemeClr val="tx1"/>
                </a:solidFill>
              </a:rPr>
              <a:t>=T</a:t>
            </a:r>
            <a:r>
              <a:rPr lang="fr-FR" sz="2000" baseline="-25000" dirty="0">
                <a:solidFill>
                  <a:schemeClr val="tx1"/>
                </a:solidFill>
              </a:rPr>
              <a:t>0</a:t>
            </a:r>
            <a:r>
              <a:rPr lang="fr-FR" sz="2000" dirty="0">
                <a:solidFill>
                  <a:schemeClr val="tx1"/>
                </a:solidFill>
              </a:rPr>
              <a:t>+ ((n+1) x GEI) </a:t>
            </a:r>
          </a:p>
          <a:p>
            <a:r>
              <a:rPr lang="en-US" sz="2000" dirty="0">
                <a:solidFill>
                  <a:schemeClr val="tx1"/>
                </a:solidFill>
              </a:rPr>
              <a:t>			∆T</a:t>
            </a:r>
            <a:r>
              <a:rPr lang="en-US" sz="2000" baseline="-25000" dirty="0">
                <a:solidFill>
                  <a:schemeClr val="tx1"/>
                </a:solidFill>
              </a:rPr>
              <a:t>n+1</a:t>
            </a:r>
            <a:r>
              <a:rPr lang="fr-FR" baseline="-25000" dirty="0">
                <a:solidFill>
                  <a:schemeClr val="tx1"/>
                </a:solidFill>
              </a:rPr>
              <a:t> </a:t>
            </a:r>
            <a:r>
              <a:rPr lang="fr-FR" dirty="0">
                <a:solidFill>
                  <a:schemeClr val="tx1"/>
                </a:solidFill>
              </a:rPr>
              <a:t>=</a:t>
            </a:r>
            <a:r>
              <a:rPr lang="en-US" sz="2000" dirty="0">
                <a:solidFill>
                  <a:schemeClr val="tx1"/>
                </a:solidFill>
              </a:rPr>
              <a:t> </a:t>
            </a:r>
            <a:r>
              <a:rPr lang="en-US" sz="2000" b="0" kern="0" dirty="0">
                <a:solidFill>
                  <a:schemeClr val="tx1"/>
                </a:solidFill>
              </a:rPr>
              <a:t>PRF-128\64</a:t>
            </a:r>
            <a:r>
              <a:rPr lang="en-US" sz="2000" kern="0" dirty="0">
                <a:solidFill>
                  <a:schemeClr val="tx1"/>
                </a:solidFill>
              </a:rPr>
              <a:t>( </a:t>
            </a:r>
            <a:r>
              <a:rPr lang="en-US" sz="2000" b="1" i="1" kern="0" dirty="0">
                <a:solidFill>
                  <a:schemeClr val="tx1"/>
                </a:solidFill>
              </a:rPr>
              <a:t>GTK*</a:t>
            </a:r>
            <a:r>
              <a:rPr lang="en-US" sz="2000" b="1" kern="0" dirty="0">
                <a:solidFill>
                  <a:schemeClr val="tx1"/>
                </a:solidFill>
              </a:rPr>
              <a:t>,</a:t>
            </a:r>
            <a:r>
              <a:rPr lang="en-US" sz="2000" kern="0" dirty="0">
                <a:solidFill>
                  <a:schemeClr val="tx1"/>
                </a:solidFill>
              </a:rPr>
              <a:t> “ERCM”, </a:t>
            </a:r>
            <a:r>
              <a:rPr lang="en-US" sz="2000" b="1" kern="0" dirty="0">
                <a:solidFill>
                  <a:schemeClr val="tx1"/>
                </a:solidFill>
              </a:rPr>
              <a:t>T</a:t>
            </a:r>
            <a:r>
              <a:rPr lang="en-US" sz="2000" b="1" kern="0" baseline="-25000" dirty="0">
                <a:solidFill>
                  <a:schemeClr val="tx1"/>
                </a:solidFill>
              </a:rPr>
              <a:t>n+1</a:t>
            </a:r>
            <a:r>
              <a:rPr lang="en-US" sz="2000" b="0" kern="0" dirty="0">
                <a:solidFill>
                  <a:schemeClr val="tx1"/>
                </a:solidFill>
              </a:rPr>
              <a:t>) mod (Time range)</a:t>
            </a:r>
          </a:p>
          <a:p>
            <a:r>
              <a:rPr lang="en-US" sz="2000" b="0" kern="0" dirty="0">
                <a:solidFill>
                  <a:schemeClr val="tx1"/>
                </a:solidFill>
              </a:rPr>
              <a:t>			</a:t>
            </a:r>
            <a:r>
              <a:rPr lang="en-US" sz="1800" b="0" i="1" kern="0" dirty="0">
                <a:solidFill>
                  <a:schemeClr val="tx1"/>
                </a:solidFill>
              </a:rPr>
              <a:t>GTK</a:t>
            </a:r>
            <a:r>
              <a:rPr lang="en-US" sz="1800" b="0" kern="0" dirty="0">
                <a:solidFill>
                  <a:schemeClr val="tx1"/>
                </a:solidFill>
              </a:rPr>
              <a:t>* derived from GTK</a:t>
            </a:r>
          </a:p>
          <a:p>
            <a:r>
              <a:rPr lang="en-US" sz="1800" b="0" kern="0" dirty="0">
                <a:solidFill>
                  <a:schemeClr val="tx1"/>
                </a:solidFill>
              </a:rPr>
              <a:t>			</a:t>
            </a:r>
            <a:r>
              <a:rPr lang="en-US" sz="1800" b="0" dirty="0" err="1">
                <a:solidFill>
                  <a:schemeClr val="tx1"/>
                </a:solidFill>
              </a:rPr>
              <a:t>RefLink</a:t>
            </a:r>
            <a:r>
              <a:rPr lang="en-US" sz="1800" b="0" dirty="0">
                <a:solidFill>
                  <a:schemeClr val="tx1"/>
                </a:solidFill>
              </a:rPr>
              <a:t> Offset  = offset of the TSF counter of the current link compared to the Reference Link.</a:t>
            </a:r>
            <a:endParaRPr lang="en-US" sz="1800" b="0" kern="0" dirty="0">
              <a:solidFill>
                <a:schemeClr val="tx1"/>
              </a:solidFill>
            </a:endParaRPr>
          </a:p>
          <a:p>
            <a:r>
              <a:rPr lang="en-US" dirty="0"/>
              <a:t>Yes</a:t>
            </a:r>
          </a:p>
          <a:p>
            <a:r>
              <a:rPr lang="en-US" dirty="0"/>
              <a:t>No</a:t>
            </a:r>
          </a:p>
          <a:p>
            <a:r>
              <a:rPr lang="en-US" dirty="0"/>
              <a:t>Abstain</a:t>
            </a:r>
          </a:p>
        </p:txBody>
      </p:sp>
    </p:spTree>
    <p:extLst>
      <p:ext uri="{BB962C8B-B14F-4D97-AF65-F5344CB8AC3E}">
        <p14:creationId xmlns:p14="http://schemas.microsoft.com/office/powerpoint/2010/main" val="2438270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15458" y="72469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#4</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65200" y="1600200"/>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SP#4 Do you support that </a:t>
            </a:r>
            <a:r>
              <a:rPr lang="en-US" kern="0" dirty="0">
                <a:solidFill>
                  <a:schemeClr val="tx1"/>
                </a:solidFill>
              </a:rPr>
              <a:t>CPE </a:t>
            </a:r>
            <a:r>
              <a:rPr lang="en-US" kern="0" dirty="0" err="1">
                <a:solidFill>
                  <a:schemeClr val="tx1"/>
                </a:solidFill>
              </a:rPr>
              <a:t>Parametres</a:t>
            </a:r>
            <a:r>
              <a:rPr lang="en-US" kern="0" dirty="0">
                <a:solidFill>
                  <a:schemeClr val="tx1"/>
                </a:solidFill>
              </a:rPr>
              <a:t> are computed thanks to a unique PRF call using as input parameters: a key derived from the PTK, and the reference starting time of the Epoch, according to the formula:</a:t>
            </a:r>
          </a:p>
          <a:p>
            <a:r>
              <a:rPr lang="en-US" kern="0" dirty="0">
                <a:solidFill>
                  <a:schemeClr val="tx1"/>
                </a:solidFill>
              </a:rPr>
              <a:t> 	</a:t>
            </a:r>
            <a:r>
              <a:rPr lang="en-US" sz="2000" kern="0" dirty="0">
                <a:solidFill>
                  <a:schemeClr val="tx1"/>
                </a:solidFill>
              </a:rPr>
              <a:t>CPE-Param</a:t>
            </a:r>
            <a:r>
              <a:rPr lang="en-US" sz="2000" kern="0" baseline="-25000" dirty="0">
                <a:solidFill>
                  <a:schemeClr val="tx1"/>
                </a:solidFill>
              </a:rPr>
              <a:t>n+1</a:t>
            </a:r>
            <a:r>
              <a:rPr lang="en-US" sz="2000" kern="0" dirty="0">
                <a:solidFill>
                  <a:schemeClr val="tx1"/>
                </a:solidFill>
              </a:rPr>
              <a:t>=PRF-M\L(</a:t>
            </a:r>
            <a:r>
              <a:rPr lang="en-US" sz="2000" b="1" i="1" kern="0" dirty="0">
                <a:solidFill>
                  <a:schemeClr val="tx1"/>
                </a:solidFill>
              </a:rPr>
              <a:t>PTK*</a:t>
            </a:r>
            <a:r>
              <a:rPr lang="en-US" sz="2000" b="1" kern="0" dirty="0">
                <a:solidFill>
                  <a:schemeClr val="tx1"/>
                </a:solidFill>
              </a:rPr>
              <a:t>, “ERCM”, </a:t>
            </a:r>
            <a:r>
              <a:rPr lang="en-US" sz="2000" kern="0" dirty="0">
                <a:solidFill>
                  <a:schemeClr val="tx1"/>
                </a:solidFill>
              </a:rPr>
              <a:t>T</a:t>
            </a:r>
            <a:r>
              <a:rPr lang="en-US" sz="2000" kern="0" baseline="-25000" dirty="0">
                <a:solidFill>
                  <a:schemeClr val="tx1"/>
                </a:solidFill>
              </a:rPr>
              <a:t>n+1</a:t>
            </a:r>
            <a:r>
              <a:rPr lang="en-US" sz="2000" kern="0" dirty="0">
                <a:solidFill>
                  <a:schemeClr val="tx1"/>
                </a:solidFill>
              </a:rPr>
              <a:t>)</a:t>
            </a:r>
          </a:p>
          <a:p>
            <a:r>
              <a:rPr lang="en-US" sz="1800" b="0" kern="0" dirty="0">
                <a:solidFill>
                  <a:schemeClr val="tx1"/>
                </a:solidFill>
              </a:rPr>
              <a:t>	</a:t>
            </a:r>
            <a:r>
              <a:rPr lang="en-US" sz="1800" kern="0" dirty="0">
                <a:solidFill>
                  <a:schemeClr val="tx1"/>
                </a:solidFill>
              </a:rPr>
              <a:t>With :</a:t>
            </a:r>
          </a:p>
          <a:p>
            <a:r>
              <a:rPr lang="fr-FR" sz="2400" dirty="0">
                <a:solidFill>
                  <a:schemeClr val="tx1"/>
                </a:solidFill>
              </a:rPr>
              <a:t>			</a:t>
            </a:r>
            <a:r>
              <a:rPr lang="fr-FR" sz="1800" b="0" dirty="0">
                <a:solidFill>
                  <a:schemeClr val="tx1"/>
                </a:solidFill>
              </a:rPr>
              <a:t>T</a:t>
            </a:r>
            <a:r>
              <a:rPr lang="fr-FR" sz="1200" b="0" baseline="-25000" dirty="0">
                <a:solidFill>
                  <a:schemeClr val="tx1"/>
                </a:solidFill>
              </a:rPr>
              <a:t>n+1</a:t>
            </a:r>
            <a:r>
              <a:rPr lang="fr-FR" sz="1800" b="0" dirty="0">
                <a:solidFill>
                  <a:schemeClr val="tx1"/>
                </a:solidFill>
              </a:rPr>
              <a:t>=T</a:t>
            </a:r>
            <a:r>
              <a:rPr lang="fr-FR" sz="1800" b="0" baseline="-25000" dirty="0">
                <a:solidFill>
                  <a:schemeClr val="tx1"/>
                </a:solidFill>
              </a:rPr>
              <a:t>0</a:t>
            </a:r>
            <a:r>
              <a:rPr lang="fr-FR" sz="1800" b="0" dirty="0">
                <a:solidFill>
                  <a:schemeClr val="tx1"/>
                </a:solidFill>
              </a:rPr>
              <a:t>+ ((n+1) x EI) </a:t>
            </a:r>
          </a:p>
          <a:p>
            <a:r>
              <a:rPr lang="en-US" sz="1800" b="0" i="1" kern="0" dirty="0">
                <a:solidFill>
                  <a:schemeClr val="tx1"/>
                </a:solidFill>
              </a:rPr>
              <a:t>			PTK</a:t>
            </a:r>
            <a:r>
              <a:rPr lang="en-US" sz="1800" b="0" kern="0" dirty="0">
                <a:solidFill>
                  <a:schemeClr val="tx1"/>
                </a:solidFill>
              </a:rPr>
              <a:t>* is derived from the PTK</a:t>
            </a:r>
            <a:endParaRPr lang="en-US" sz="1800" b="0" dirty="0">
              <a:highlight>
                <a:srgbClr val="FFFF00"/>
              </a:highlight>
            </a:endParaRPr>
          </a:p>
          <a:p>
            <a:endParaRPr lang="en-US" dirty="0">
              <a:highlight>
                <a:srgbClr val="FFFF00"/>
              </a:highlight>
            </a:endParaRPr>
          </a:p>
          <a:p>
            <a:r>
              <a:rPr lang="en-US" dirty="0"/>
              <a:t>Yes</a:t>
            </a:r>
          </a:p>
          <a:p>
            <a:r>
              <a:rPr lang="en-US" dirty="0"/>
              <a:t>No</a:t>
            </a:r>
          </a:p>
          <a:p>
            <a:r>
              <a:rPr lang="en-US" dirty="0"/>
              <a:t>Abstain</a:t>
            </a:r>
          </a:p>
        </p:txBody>
      </p:sp>
    </p:spTree>
    <p:extLst>
      <p:ext uri="{BB962C8B-B14F-4D97-AF65-F5344CB8AC3E}">
        <p14:creationId xmlns:p14="http://schemas.microsoft.com/office/powerpoint/2010/main" val="1103507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15458" y="72469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#5</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15458" y="1600200"/>
            <a:ext cx="103610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SP#5  : Do you support that </a:t>
            </a:r>
            <a:r>
              <a:rPr lang="en-US" dirty="0">
                <a:solidFill>
                  <a:schemeClr val="tx1"/>
                </a:solidFill>
              </a:rPr>
              <a:t>Individual Epoch start Time (IET) is based on a fixed frequency (EI) with a limited pseudo random variation ∆T computed in a Time range, according formula similar to:</a:t>
            </a:r>
            <a:endParaRPr lang="en-US" dirty="0">
              <a:highlight>
                <a:srgbClr val="FFFF00"/>
              </a:highlight>
            </a:endParaRPr>
          </a:p>
          <a:p>
            <a:r>
              <a:rPr lang="fr-FR" sz="2000" dirty="0">
                <a:solidFill>
                  <a:schemeClr val="tx1"/>
                </a:solidFill>
              </a:rPr>
              <a:t>     I</a:t>
            </a:r>
            <a:r>
              <a:rPr lang="fr-FR" sz="2000" b="1" dirty="0">
                <a:solidFill>
                  <a:schemeClr val="tx1"/>
                </a:solidFill>
              </a:rPr>
              <a:t>ET</a:t>
            </a:r>
            <a:r>
              <a:rPr lang="fr-FR" sz="2000" b="1" baseline="-25000" dirty="0">
                <a:solidFill>
                  <a:schemeClr val="tx1"/>
                </a:solidFill>
              </a:rPr>
              <a:t>n+1</a:t>
            </a:r>
            <a:r>
              <a:rPr lang="fr-FR" sz="2000" b="1" dirty="0">
                <a:solidFill>
                  <a:schemeClr val="tx1"/>
                </a:solidFill>
              </a:rPr>
              <a:t>=IT</a:t>
            </a:r>
            <a:r>
              <a:rPr lang="fr-FR" sz="2000" b="1" baseline="-25000" dirty="0">
                <a:solidFill>
                  <a:schemeClr val="tx1"/>
                </a:solidFill>
              </a:rPr>
              <a:t>n+1</a:t>
            </a:r>
            <a:r>
              <a:rPr lang="fr-FR" sz="2000" b="1" dirty="0">
                <a:solidFill>
                  <a:schemeClr val="tx1"/>
                </a:solidFill>
              </a:rPr>
              <a:t> + ∆T</a:t>
            </a:r>
            <a:r>
              <a:rPr lang="fr-FR" sz="2000" b="1" baseline="-25000" dirty="0">
                <a:solidFill>
                  <a:schemeClr val="tx1"/>
                </a:solidFill>
              </a:rPr>
              <a:t>n+1</a:t>
            </a:r>
            <a:r>
              <a:rPr lang="en-US" sz="2000" b="1" dirty="0">
                <a:solidFill>
                  <a:schemeClr val="tx1"/>
                </a:solidFill>
              </a:rPr>
              <a:t> + </a:t>
            </a:r>
            <a:r>
              <a:rPr lang="en-US" sz="2000" b="1" dirty="0" err="1">
                <a:solidFill>
                  <a:schemeClr val="tx1"/>
                </a:solidFill>
              </a:rPr>
              <a:t>RefLink</a:t>
            </a:r>
            <a:r>
              <a:rPr lang="en-US" sz="2000" b="1" dirty="0">
                <a:solidFill>
                  <a:schemeClr val="tx1"/>
                </a:solidFill>
              </a:rPr>
              <a:t> Offset </a:t>
            </a:r>
            <a:endParaRPr lang="fr-FR" sz="2000" b="1" baseline="-25000" dirty="0">
              <a:solidFill>
                <a:schemeClr val="tx1"/>
              </a:solidFill>
            </a:endParaRPr>
          </a:p>
          <a:p>
            <a:r>
              <a:rPr lang="en-US" sz="2000" dirty="0">
                <a:solidFill>
                  <a:schemeClr val="tx1"/>
                </a:solidFill>
              </a:rPr>
              <a:t>	with :</a:t>
            </a:r>
          </a:p>
          <a:p>
            <a:r>
              <a:rPr lang="en-US" sz="2000" dirty="0">
                <a:solidFill>
                  <a:schemeClr val="tx1"/>
                </a:solidFill>
              </a:rPr>
              <a:t>			</a:t>
            </a:r>
            <a:r>
              <a:rPr lang="en-US" sz="2000" b="0" dirty="0">
                <a:solidFill>
                  <a:schemeClr val="tx1"/>
                </a:solidFill>
              </a:rPr>
              <a:t>I</a:t>
            </a:r>
            <a:r>
              <a:rPr lang="fr-FR" sz="2000" b="0" dirty="0">
                <a:solidFill>
                  <a:schemeClr val="tx1"/>
                </a:solidFill>
              </a:rPr>
              <a:t>T</a:t>
            </a:r>
            <a:r>
              <a:rPr lang="fr-FR" sz="1400" b="0" baseline="-25000" dirty="0">
                <a:solidFill>
                  <a:schemeClr val="tx1"/>
                </a:solidFill>
              </a:rPr>
              <a:t>n+1</a:t>
            </a:r>
            <a:r>
              <a:rPr lang="fr-FR" sz="2000" b="0" dirty="0">
                <a:solidFill>
                  <a:schemeClr val="tx1"/>
                </a:solidFill>
              </a:rPr>
              <a:t>=IET</a:t>
            </a:r>
            <a:r>
              <a:rPr lang="fr-FR" sz="2000" b="0" baseline="-25000" dirty="0">
                <a:solidFill>
                  <a:schemeClr val="tx1"/>
                </a:solidFill>
              </a:rPr>
              <a:t>0</a:t>
            </a:r>
            <a:r>
              <a:rPr lang="fr-FR" sz="2000" b="0" dirty="0">
                <a:solidFill>
                  <a:schemeClr val="tx1"/>
                </a:solidFill>
              </a:rPr>
              <a:t>+ ((n+1) x EI)</a:t>
            </a:r>
          </a:p>
          <a:p>
            <a:pPr marL="914400" lvl="2" indent="0"/>
            <a:r>
              <a:rPr lang="en-US" sz="1600" dirty="0">
                <a:solidFill>
                  <a:schemeClr val="tx1"/>
                </a:solidFill>
              </a:rPr>
              <a:t>(CPE_PARAM</a:t>
            </a:r>
            <a:r>
              <a:rPr lang="en-US" sz="1600" baseline="-25000" dirty="0">
                <a:solidFill>
                  <a:schemeClr val="tx1"/>
                </a:solidFill>
              </a:rPr>
              <a:t>n+1</a:t>
            </a:r>
            <a:r>
              <a:rPr lang="en-US" sz="1600" dirty="0">
                <a:solidFill>
                  <a:schemeClr val="tx1"/>
                </a:solidFill>
              </a:rPr>
              <a:t>, ∆T</a:t>
            </a:r>
            <a:r>
              <a:rPr lang="en-US" sz="1600" baseline="-25000" dirty="0">
                <a:solidFill>
                  <a:schemeClr val="tx1"/>
                </a:solidFill>
              </a:rPr>
              <a:t>n+1</a:t>
            </a:r>
            <a:r>
              <a:rPr lang="en-US" sz="1600" dirty="0">
                <a:solidFill>
                  <a:schemeClr val="tx1"/>
                </a:solidFill>
              </a:rPr>
              <a:t>) =  PRF-M\L( PTK*, “ERCM”, IT</a:t>
            </a:r>
            <a:r>
              <a:rPr lang="en-US" sz="1600" baseline="-25000" dirty="0">
                <a:solidFill>
                  <a:schemeClr val="tx1"/>
                </a:solidFill>
              </a:rPr>
              <a:t>n+1</a:t>
            </a:r>
            <a:r>
              <a:rPr lang="en-US" sz="1600" dirty="0">
                <a:solidFill>
                  <a:schemeClr val="tx1"/>
                </a:solidFill>
              </a:rPr>
              <a:t>)</a:t>
            </a:r>
          </a:p>
          <a:p>
            <a:r>
              <a:rPr lang="en-US" sz="2000" b="0" i="1" kern="0" dirty="0">
                <a:solidFill>
                  <a:schemeClr val="tx1"/>
                </a:solidFill>
              </a:rPr>
              <a:t>			PTK</a:t>
            </a:r>
            <a:r>
              <a:rPr lang="en-US" sz="2000" b="0" kern="0" dirty="0">
                <a:solidFill>
                  <a:schemeClr val="tx1"/>
                </a:solidFill>
              </a:rPr>
              <a:t>* is derived from the PTK</a:t>
            </a:r>
          </a:p>
          <a:p>
            <a:r>
              <a:rPr lang="en-US" sz="2000" b="0" kern="0" dirty="0">
                <a:solidFill>
                  <a:schemeClr val="tx1"/>
                </a:solidFill>
              </a:rPr>
              <a:t>			</a:t>
            </a:r>
            <a:r>
              <a:rPr lang="en-US" sz="1800" b="0" dirty="0" err="1">
                <a:solidFill>
                  <a:schemeClr val="tx1"/>
                </a:solidFill>
              </a:rPr>
              <a:t>RefLink</a:t>
            </a:r>
            <a:r>
              <a:rPr lang="en-US" sz="1800" b="0" dirty="0">
                <a:solidFill>
                  <a:schemeClr val="tx1"/>
                </a:solidFill>
              </a:rPr>
              <a:t> Offset  = offset of the TSF counter of the current link compared to the Reference Link .</a:t>
            </a:r>
            <a:endParaRPr lang="en-US" sz="2000" b="0" kern="0" dirty="0">
              <a:solidFill>
                <a:schemeClr val="tx1"/>
              </a:solidFill>
            </a:endParaRPr>
          </a:p>
          <a:p>
            <a:r>
              <a:rPr lang="en-US" dirty="0"/>
              <a:t>Yes</a:t>
            </a:r>
          </a:p>
          <a:p>
            <a:r>
              <a:rPr lang="en-US" dirty="0"/>
              <a:t>No</a:t>
            </a:r>
          </a:p>
          <a:p>
            <a:r>
              <a:rPr lang="en-US" dirty="0"/>
              <a:t>Abstain</a:t>
            </a:r>
          </a:p>
        </p:txBody>
      </p:sp>
    </p:spTree>
    <p:extLst>
      <p:ext uri="{BB962C8B-B14F-4D97-AF65-F5344CB8AC3E}">
        <p14:creationId xmlns:p14="http://schemas.microsoft.com/office/powerpoint/2010/main" val="597092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0" y="1981201"/>
            <a:ext cx="10820399" cy="4113213"/>
          </a:xfrm>
        </p:spPr>
        <p:txBody>
          <a:bodyPr/>
          <a:lstStyle/>
          <a:p>
            <a:r>
              <a:rPr lang="en-GB" dirty="0"/>
              <a:t>[1] IEEE 802.11-21/1854r1 – Association MAC Address based on AID (A-AMAC)</a:t>
            </a:r>
          </a:p>
          <a:p>
            <a:r>
              <a:rPr lang="en-GB" dirty="0"/>
              <a:t>[2] IEEE 802.11-23/1147r0 -Obfuscation Computation Procedure </a:t>
            </a:r>
          </a:p>
          <a:p>
            <a:r>
              <a:rPr lang="en-GB" dirty="0"/>
              <a:t>[3] IEEE 802.11-21/1539r0 – Rotating MAC Addresses Over the Air</a:t>
            </a:r>
          </a:p>
          <a:p>
            <a:r>
              <a:rPr lang="en-GB" dirty="0"/>
              <a:t>[4] IEEE 802.11-21/1848r7 – </a:t>
            </a:r>
            <a:r>
              <a:rPr lang="fr-FR" dirty="0" err="1"/>
              <a:t>Requirements</a:t>
            </a:r>
            <a:r>
              <a:rPr lang="fr-FR" dirty="0"/>
              <a:t> Document</a:t>
            </a:r>
          </a:p>
          <a:p>
            <a:r>
              <a:rPr lang="fr-FR" dirty="0"/>
              <a:t>[5] IEEE 802.11-22/0622r7 </a:t>
            </a:r>
            <a:r>
              <a:rPr lang="en-GB" dirty="0"/>
              <a:t>– </a:t>
            </a:r>
            <a:r>
              <a:rPr lang="sv-SE" dirty="0"/>
              <a:t>EDP – TGbi -Agenda- April 2022</a:t>
            </a:r>
          </a:p>
          <a:p>
            <a:r>
              <a:rPr lang="fr-FR" dirty="0"/>
              <a:t> </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C71F5-0361-4BDC-B728-95BBC2FCB59C}"/>
              </a:ext>
            </a:extLst>
          </p:cNvPr>
          <p:cNvSpPr>
            <a:spLocks noGrp="1"/>
          </p:cNvSpPr>
          <p:nvPr>
            <p:ph type="title"/>
          </p:nvPr>
        </p:nvSpPr>
        <p:spPr/>
        <p:txBody>
          <a:bodyPr/>
          <a:lstStyle/>
          <a:p>
            <a:r>
              <a:rPr lang="en-US" dirty="0"/>
              <a:t>Revisions</a:t>
            </a:r>
          </a:p>
        </p:txBody>
      </p:sp>
      <p:sp>
        <p:nvSpPr>
          <p:cNvPr id="3" name="Content Placeholder 2">
            <a:extLst>
              <a:ext uri="{FF2B5EF4-FFF2-40B4-BE49-F238E27FC236}">
                <a16:creationId xmlns:a16="http://schemas.microsoft.com/office/drawing/2014/main" id="{4D056475-1FF0-46F2-B7F1-5252D865465E}"/>
              </a:ext>
            </a:extLst>
          </p:cNvPr>
          <p:cNvSpPr>
            <a:spLocks noGrp="1"/>
          </p:cNvSpPr>
          <p:nvPr>
            <p:ph idx="1"/>
          </p:nvPr>
        </p:nvSpPr>
        <p:spPr/>
        <p:txBody>
          <a:bodyPr/>
          <a:lstStyle/>
          <a:p>
            <a:r>
              <a:rPr lang="en-US" sz="1400" b="0" dirty="0"/>
              <a:t>R0 – Initial Version –</a:t>
            </a:r>
          </a:p>
        </p:txBody>
      </p:sp>
      <p:sp>
        <p:nvSpPr>
          <p:cNvPr id="4" name="Slide Number Placeholder 3">
            <a:extLst>
              <a:ext uri="{FF2B5EF4-FFF2-40B4-BE49-F238E27FC236}">
                <a16:creationId xmlns:a16="http://schemas.microsoft.com/office/drawing/2014/main" id="{0EC6B684-CD4C-4282-BB73-85074AE94DC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B6F0953-6267-45E0-BAB0-E23657A1AB0D}"/>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BD22D30C-B1DA-4C7B-949C-B61A433F6F0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5597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the scope of the RCM, determining the start time of a new Epoch is a key point of the MAC address change mechanism.</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contribution describes a method to determine the starting time of an Epoch with reduced information exchange, and associated function to compute Privacy Enhancement Parameters.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covers both Individual Epoch initiated to a single non-AP MLD, and Group Epoch managed by the AP and used for the change of multiple stations at once (potentially all non-AP MLDs on a given BSS).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730D-27DC-4099-BE16-B5E4DCDD6C6B}"/>
              </a:ext>
            </a:extLst>
          </p:cNvPr>
          <p:cNvSpPr>
            <a:spLocks noGrp="1"/>
          </p:cNvSpPr>
          <p:nvPr>
            <p:ph type="title"/>
          </p:nvPr>
        </p:nvSpPr>
        <p:spPr>
          <a:xfrm>
            <a:off x="1028700" y="695325"/>
            <a:ext cx="10361084" cy="662482"/>
          </a:xfrm>
        </p:spPr>
        <p:txBody>
          <a:bodyPr/>
          <a:lstStyle/>
          <a:p>
            <a:r>
              <a:rPr lang="en-US" dirty="0"/>
              <a:t>MLD TSF counter in 11be (reminder):</a:t>
            </a:r>
            <a:endParaRPr lang="en-US" b="0" dirty="0">
              <a:solidFill>
                <a:schemeClr val="tx1"/>
              </a:solidFill>
            </a:endParaRPr>
          </a:p>
        </p:txBody>
      </p:sp>
      <p:sp>
        <p:nvSpPr>
          <p:cNvPr id="6" name="Date Placeholder 5">
            <a:extLst>
              <a:ext uri="{FF2B5EF4-FFF2-40B4-BE49-F238E27FC236}">
                <a16:creationId xmlns:a16="http://schemas.microsoft.com/office/drawing/2014/main" id="{42145474-D833-4222-8380-8C667E1FB8BA}"/>
              </a:ext>
            </a:extLst>
          </p:cNvPr>
          <p:cNvSpPr>
            <a:spLocks noGrp="1"/>
          </p:cNvSpPr>
          <p:nvPr>
            <p:ph type="dt" idx="15"/>
          </p:nvPr>
        </p:nvSpPr>
        <p:spPr/>
        <p:txBody>
          <a:bodyPr/>
          <a:lstStyle/>
          <a:p>
            <a:r>
              <a:rPr lang="en-US" dirty="0"/>
              <a:t>November 2023</a:t>
            </a:r>
            <a:endParaRPr lang="en-GB" dirty="0"/>
          </a:p>
        </p:txBody>
      </p:sp>
      <p:sp>
        <p:nvSpPr>
          <p:cNvPr id="9" name="TextBox 8">
            <a:extLst>
              <a:ext uri="{FF2B5EF4-FFF2-40B4-BE49-F238E27FC236}">
                <a16:creationId xmlns:a16="http://schemas.microsoft.com/office/drawing/2014/main" id="{5B915CAE-6FEA-4E03-AF0C-410F532CE916}"/>
              </a:ext>
            </a:extLst>
          </p:cNvPr>
          <p:cNvSpPr txBox="1"/>
          <p:nvPr/>
        </p:nvSpPr>
        <p:spPr>
          <a:xfrm>
            <a:off x="495300" y="1256467"/>
            <a:ext cx="11201400" cy="5601533"/>
          </a:xfrm>
          <a:prstGeom prst="rect">
            <a:avLst/>
          </a:prstGeom>
          <a:noFill/>
        </p:spPr>
        <p:txBody>
          <a:bodyPr wrap="square" rtlCol="0">
            <a:spAutoFit/>
          </a:bodyPr>
          <a:lstStyle/>
          <a:p>
            <a:pPr algn="l"/>
            <a:r>
              <a:rPr lang="fr-FR" sz="2000" dirty="0">
                <a:solidFill>
                  <a:schemeClr val="tx1"/>
                </a:solidFill>
              </a:rPr>
              <a:t>TSF </a:t>
            </a:r>
            <a:r>
              <a:rPr lang="fr-FR" sz="2000" dirty="0" err="1">
                <a:solidFill>
                  <a:schemeClr val="tx1"/>
                </a:solidFill>
              </a:rPr>
              <a:t>counter</a:t>
            </a:r>
            <a:r>
              <a:rPr lang="fr-FR" sz="2000" dirty="0">
                <a:solidFill>
                  <a:schemeClr val="tx1"/>
                </a:solidFill>
              </a:rPr>
              <a:t> </a:t>
            </a:r>
            <a:r>
              <a:rPr lang="fr-FR" sz="2000" dirty="0" err="1">
                <a:solidFill>
                  <a:schemeClr val="tx1"/>
                </a:solidFill>
              </a:rPr>
              <a:t>is</a:t>
            </a:r>
            <a:r>
              <a:rPr lang="fr-FR" sz="2000" dirty="0">
                <a:solidFill>
                  <a:schemeClr val="tx1"/>
                </a:solidFill>
              </a:rPr>
              <a:t> sent in </a:t>
            </a:r>
            <a:r>
              <a:rPr lang="fr-FR" sz="2000" dirty="0" err="1">
                <a:solidFill>
                  <a:schemeClr val="tx1"/>
                </a:solidFill>
              </a:rPr>
              <a:t>each</a:t>
            </a:r>
            <a:r>
              <a:rPr lang="fr-FR" sz="2000" dirty="0">
                <a:solidFill>
                  <a:schemeClr val="tx1"/>
                </a:solidFill>
              </a:rPr>
              <a:t> beacon frame</a:t>
            </a:r>
          </a:p>
          <a:p>
            <a:pPr algn="l"/>
            <a:r>
              <a:rPr lang="fr-FR" sz="2000" dirty="0">
                <a:solidFill>
                  <a:schemeClr val="tx1"/>
                </a:solidFill>
              </a:rPr>
              <a:t>This </a:t>
            </a:r>
            <a:r>
              <a:rPr lang="fr-FR" sz="2000" dirty="0" err="1">
                <a:solidFill>
                  <a:schemeClr val="tx1"/>
                </a:solidFill>
              </a:rPr>
              <a:t>is</a:t>
            </a:r>
            <a:r>
              <a:rPr lang="fr-FR" sz="2000" dirty="0">
                <a:solidFill>
                  <a:schemeClr val="tx1"/>
                </a:solidFill>
              </a:rPr>
              <a:t> a 64bit value </a:t>
            </a:r>
            <a:r>
              <a:rPr lang="fr-FR" sz="2000" dirty="0" err="1">
                <a:solidFill>
                  <a:schemeClr val="tx1"/>
                </a:solidFill>
              </a:rPr>
              <a:t>indicating</a:t>
            </a:r>
            <a:r>
              <a:rPr lang="fr-FR" sz="2000" dirty="0">
                <a:solidFill>
                  <a:schemeClr val="tx1"/>
                </a:solidFill>
              </a:rPr>
              <a:t> time in µs </a:t>
            </a:r>
            <a:r>
              <a:rPr lang="fr-FR" sz="2000" dirty="0" err="1">
                <a:solidFill>
                  <a:schemeClr val="tx1"/>
                </a:solidFill>
              </a:rPr>
              <a:t>elapsed</a:t>
            </a:r>
            <a:r>
              <a:rPr lang="fr-FR" sz="2000" dirty="0">
                <a:solidFill>
                  <a:schemeClr val="tx1"/>
                </a:solidFill>
              </a:rPr>
              <a:t> </a:t>
            </a:r>
            <a:r>
              <a:rPr lang="fr-FR" sz="2000" dirty="0" err="1">
                <a:solidFill>
                  <a:schemeClr val="tx1"/>
                </a:solidFill>
              </a:rPr>
              <a:t>since</a:t>
            </a:r>
            <a:r>
              <a:rPr lang="fr-FR" sz="2000" dirty="0">
                <a:solidFill>
                  <a:schemeClr val="tx1"/>
                </a:solidFill>
              </a:rPr>
              <a:t> the </a:t>
            </a:r>
            <a:r>
              <a:rPr lang="fr-FR" sz="2000" dirty="0" err="1">
                <a:solidFill>
                  <a:schemeClr val="tx1"/>
                </a:solidFill>
              </a:rPr>
              <a:t>enablement</a:t>
            </a:r>
            <a:r>
              <a:rPr lang="fr-FR" sz="2000" dirty="0">
                <a:solidFill>
                  <a:schemeClr val="tx1"/>
                </a:solidFill>
              </a:rPr>
              <a:t> of the Link.</a:t>
            </a:r>
          </a:p>
          <a:p>
            <a:pPr algn="l"/>
            <a:endParaRPr lang="fr-FR" dirty="0">
              <a:solidFill>
                <a:schemeClr val="tx1"/>
              </a:solidFill>
            </a:endParaRPr>
          </a:p>
          <a:p>
            <a:pPr algn="l"/>
            <a:r>
              <a:rPr lang="fr-FR" sz="2000" dirty="0">
                <a:solidFill>
                  <a:schemeClr val="tx1"/>
                </a:solidFill>
              </a:rPr>
              <a:t>TSF </a:t>
            </a:r>
            <a:r>
              <a:rPr lang="fr-FR" sz="2000" dirty="0" err="1">
                <a:solidFill>
                  <a:schemeClr val="tx1"/>
                </a:solidFill>
              </a:rPr>
              <a:t>counter</a:t>
            </a:r>
            <a:r>
              <a:rPr lang="fr-FR" sz="2000" dirty="0">
                <a:solidFill>
                  <a:schemeClr val="tx1"/>
                </a:solidFill>
              </a:rPr>
              <a:t> </a:t>
            </a:r>
            <a:r>
              <a:rPr lang="fr-FR" sz="2000" dirty="0" err="1">
                <a:solidFill>
                  <a:schemeClr val="tx1"/>
                </a:solidFill>
              </a:rPr>
              <a:t>may</a:t>
            </a:r>
            <a:r>
              <a:rPr lang="fr-FR" sz="2000" dirty="0">
                <a:solidFill>
                  <a:schemeClr val="tx1"/>
                </a:solidFill>
              </a:rPr>
              <a:t> </a:t>
            </a:r>
            <a:r>
              <a:rPr lang="fr-FR" sz="2000" dirty="0" err="1">
                <a:solidFill>
                  <a:schemeClr val="tx1"/>
                </a:solidFill>
              </a:rPr>
              <a:t>be</a:t>
            </a:r>
            <a:r>
              <a:rPr lang="fr-FR" sz="2000" dirty="0">
                <a:solidFill>
                  <a:schemeClr val="tx1"/>
                </a:solidFill>
              </a:rPr>
              <a:t> </a:t>
            </a:r>
            <a:r>
              <a:rPr lang="fr-FR" sz="2000" dirty="0" err="1">
                <a:solidFill>
                  <a:schemeClr val="tx1"/>
                </a:solidFill>
              </a:rPr>
              <a:t>different</a:t>
            </a:r>
            <a:r>
              <a:rPr lang="fr-FR" sz="2000" dirty="0">
                <a:solidFill>
                  <a:schemeClr val="tx1"/>
                </a:solidFill>
              </a:rPr>
              <a:t> </a:t>
            </a:r>
            <a:r>
              <a:rPr lang="fr-FR" sz="2000" dirty="0" err="1">
                <a:solidFill>
                  <a:schemeClr val="tx1"/>
                </a:solidFill>
              </a:rPr>
              <a:t>between</a:t>
            </a:r>
            <a:r>
              <a:rPr lang="fr-FR" sz="2000" dirty="0">
                <a:solidFill>
                  <a:schemeClr val="tx1"/>
                </a:solidFill>
              </a:rPr>
              <a:t> </a:t>
            </a:r>
            <a:r>
              <a:rPr lang="fr-FR" sz="2000" dirty="0" err="1">
                <a:solidFill>
                  <a:schemeClr val="tx1"/>
                </a:solidFill>
              </a:rPr>
              <a:t>two</a:t>
            </a:r>
            <a:r>
              <a:rPr lang="fr-FR" sz="2000" dirty="0">
                <a:solidFill>
                  <a:schemeClr val="tx1"/>
                </a:solidFill>
              </a:rPr>
              <a:t> links of a </a:t>
            </a:r>
            <a:r>
              <a:rPr lang="fr-FR" sz="2000" dirty="0" err="1">
                <a:solidFill>
                  <a:schemeClr val="tx1"/>
                </a:solidFill>
              </a:rPr>
              <a:t>given</a:t>
            </a:r>
            <a:r>
              <a:rPr lang="fr-FR" sz="2000" dirty="0">
                <a:solidFill>
                  <a:schemeClr val="tx1"/>
                </a:solidFill>
              </a:rPr>
              <a:t> MLD STA:</a:t>
            </a:r>
          </a:p>
          <a:p>
            <a:pPr algn="l"/>
            <a:r>
              <a:rPr lang="fr-FR" sz="2000" dirty="0">
                <a:solidFill>
                  <a:schemeClr val="tx1"/>
                </a:solidFill>
              </a:rPr>
              <a:t>	- TSF Offset </a:t>
            </a:r>
            <a:r>
              <a:rPr lang="fr-FR" sz="2000" dirty="0" err="1">
                <a:solidFill>
                  <a:schemeClr val="tx1"/>
                </a:solidFill>
              </a:rPr>
              <a:t>between</a:t>
            </a:r>
            <a:r>
              <a:rPr lang="fr-FR" sz="2000" dirty="0">
                <a:solidFill>
                  <a:schemeClr val="tx1"/>
                </a:solidFill>
              </a:rPr>
              <a:t> links (</a:t>
            </a:r>
            <a:r>
              <a:rPr lang="en-US" sz="2000" b="0" i="1" u="none" strike="noStrike" baseline="0" dirty="0" err="1">
                <a:solidFill>
                  <a:srgbClr val="000000"/>
                </a:solidFill>
                <a:latin typeface="Times New Roman" panose="02020603050405020304" pitchFamily="18" charset="0"/>
              </a:rPr>
              <a:t>Toffset</a:t>
            </a:r>
            <a:r>
              <a:rPr lang="en-US" sz="2000" i="1" dirty="0">
                <a:solidFill>
                  <a:srgbClr val="000000"/>
                </a:solidFill>
                <a:latin typeface="Times New Roman" panose="02020603050405020304" pitchFamily="18" charset="0"/>
              </a:rPr>
              <a:t>) </a:t>
            </a:r>
            <a:r>
              <a:rPr lang="fr-FR" sz="2000" dirty="0" err="1">
                <a:solidFill>
                  <a:schemeClr val="tx1"/>
                </a:solidFill>
                <a:latin typeface="Times New Roman" panose="02020603050405020304" pitchFamily="18" charset="0"/>
              </a:rPr>
              <a:t>may</a:t>
            </a:r>
            <a:r>
              <a:rPr lang="fr-FR" sz="2000" dirty="0">
                <a:solidFill>
                  <a:schemeClr val="tx1"/>
                </a:solidFill>
                <a:latin typeface="Times New Roman" panose="02020603050405020304" pitchFamily="18" charset="0"/>
              </a:rPr>
              <a:t> </a:t>
            </a:r>
            <a:r>
              <a:rPr lang="fr-FR" sz="2000" dirty="0" err="1">
                <a:solidFill>
                  <a:schemeClr val="tx1"/>
                </a:solidFill>
                <a:latin typeface="Times New Roman" panose="02020603050405020304" pitchFamily="18" charset="0"/>
              </a:rPr>
              <a:t>be</a:t>
            </a:r>
            <a:r>
              <a:rPr lang="fr-FR" sz="2000" dirty="0">
                <a:solidFill>
                  <a:schemeClr val="tx1"/>
                </a:solidFill>
              </a:rPr>
              <a:t> sent in the TSF Offset </a:t>
            </a:r>
            <a:r>
              <a:rPr lang="fr-FR" sz="2000" dirty="0" err="1">
                <a:solidFill>
                  <a:schemeClr val="tx1"/>
                </a:solidFill>
              </a:rPr>
              <a:t>subfield</a:t>
            </a:r>
            <a:r>
              <a:rPr lang="fr-FR" sz="2000" dirty="0">
                <a:solidFill>
                  <a:schemeClr val="tx1"/>
                </a:solidFill>
              </a:rPr>
              <a:t> of STA info </a:t>
            </a:r>
            <a:r>
              <a:rPr lang="fr-FR" sz="2000" dirty="0" err="1">
                <a:solidFill>
                  <a:schemeClr val="tx1"/>
                </a:solidFill>
              </a:rPr>
              <a:t>field</a:t>
            </a:r>
            <a:r>
              <a:rPr lang="fr-FR" sz="2000" dirty="0">
                <a:solidFill>
                  <a:schemeClr val="tx1"/>
                </a:solidFill>
              </a:rPr>
              <a:t> of the 		   Basic Multi-Link </a:t>
            </a:r>
            <a:r>
              <a:rPr lang="fr-FR" sz="2000" dirty="0" err="1">
                <a:solidFill>
                  <a:schemeClr val="tx1"/>
                </a:solidFill>
              </a:rPr>
              <a:t>element</a:t>
            </a:r>
            <a:r>
              <a:rPr lang="fr-FR" sz="2000" dirty="0">
                <a:solidFill>
                  <a:schemeClr val="tx1"/>
                </a:solidFill>
              </a:rPr>
              <a:t>, if the TSF Offset </a:t>
            </a:r>
            <a:r>
              <a:rPr lang="fr-FR" sz="2000" dirty="0" err="1">
                <a:solidFill>
                  <a:schemeClr val="tx1"/>
                </a:solidFill>
              </a:rPr>
              <a:t>Present</a:t>
            </a:r>
            <a:r>
              <a:rPr lang="fr-FR" sz="2000" dirty="0">
                <a:solidFill>
                  <a:schemeClr val="tx1"/>
                </a:solidFill>
              </a:rPr>
              <a:t> </a:t>
            </a:r>
            <a:r>
              <a:rPr lang="fr-FR" sz="2000" dirty="0" err="1">
                <a:solidFill>
                  <a:schemeClr val="tx1"/>
                </a:solidFill>
              </a:rPr>
              <a:t>field</a:t>
            </a:r>
            <a:r>
              <a:rPr lang="fr-FR" sz="2000" dirty="0">
                <a:solidFill>
                  <a:schemeClr val="tx1"/>
                </a:solidFill>
              </a:rPr>
              <a:t> of the STA control </a:t>
            </a:r>
            <a:r>
              <a:rPr lang="fr-FR" sz="2000" dirty="0" err="1">
                <a:solidFill>
                  <a:schemeClr val="tx1"/>
                </a:solidFill>
              </a:rPr>
              <a:t>field</a:t>
            </a:r>
            <a:r>
              <a:rPr lang="fr-FR" sz="2000" dirty="0">
                <a:solidFill>
                  <a:schemeClr val="tx1"/>
                </a:solidFill>
              </a:rPr>
              <a:t> </a:t>
            </a:r>
            <a:r>
              <a:rPr lang="fr-FR" sz="2000" dirty="0" err="1">
                <a:solidFill>
                  <a:schemeClr val="tx1"/>
                </a:solidFill>
              </a:rPr>
              <a:t>is</a:t>
            </a:r>
            <a:r>
              <a:rPr lang="fr-FR" sz="2000" dirty="0">
                <a:solidFill>
                  <a:schemeClr val="tx1"/>
                </a:solidFill>
              </a:rPr>
              <a:t> set to 1</a:t>
            </a:r>
          </a:p>
          <a:p>
            <a:pPr algn="l"/>
            <a:r>
              <a:rPr lang="fr-FR" sz="2000" dirty="0">
                <a:solidFill>
                  <a:schemeClr val="tx1"/>
                </a:solidFill>
              </a:rPr>
              <a:t>	- </a:t>
            </a:r>
            <a:r>
              <a:rPr lang="fr-FR" sz="2000" dirty="0" err="1">
                <a:solidFill>
                  <a:schemeClr val="tx1"/>
                </a:solidFill>
              </a:rPr>
              <a:t>Clock</a:t>
            </a:r>
            <a:r>
              <a:rPr lang="fr-FR" sz="2000" dirty="0">
                <a:solidFill>
                  <a:schemeClr val="tx1"/>
                </a:solidFill>
              </a:rPr>
              <a:t> drift </a:t>
            </a:r>
            <a:r>
              <a:rPr lang="fr-FR" sz="2000" dirty="0" err="1">
                <a:solidFill>
                  <a:schemeClr val="tx1"/>
                </a:solidFill>
              </a:rPr>
              <a:t>between</a:t>
            </a:r>
            <a:r>
              <a:rPr lang="fr-FR" sz="2000" dirty="0">
                <a:solidFill>
                  <a:schemeClr val="tx1"/>
                </a:solidFill>
              </a:rPr>
              <a:t> </a:t>
            </a:r>
            <a:r>
              <a:rPr lang="fr-FR" sz="2000" dirty="0" err="1">
                <a:solidFill>
                  <a:schemeClr val="tx1"/>
                </a:solidFill>
              </a:rPr>
              <a:t>two</a:t>
            </a:r>
            <a:r>
              <a:rPr lang="fr-FR" sz="2000" dirty="0">
                <a:solidFill>
                  <a:schemeClr val="tx1"/>
                </a:solidFill>
              </a:rPr>
              <a:t> </a:t>
            </a:r>
            <a:r>
              <a:rPr lang="fr-FR" sz="2000" dirty="0" err="1">
                <a:solidFill>
                  <a:schemeClr val="tx1"/>
                </a:solidFill>
              </a:rPr>
              <a:t>APs</a:t>
            </a:r>
            <a:r>
              <a:rPr lang="fr-FR" sz="2000" dirty="0">
                <a:solidFill>
                  <a:schemeClr val="tx1"/>
                </a:solidFill>
              </a:rPr>
              <a:t> on a </a:t>
            </a:r>
            <a:r>
              <a:rPr lang="fr-FR" sz="2000" dirty="0" err="1">
                <a:solidFill>
                  <a:schemeClr val="tx1"/>
                </a:solidFill>
              </a:rPr>
              <a:t>given</a:t>
            </a:r>
            <a:r>
              <a:rPr lang="fr-FR" sz="2000" dirty="0">
                <a:solidFill>
                  <a:schemeClr val="tx1"/>
                </a:solidFill>
              </a:rPr>
              <a:t> AP-MLD </a:t>
            </a:r>
            <a:r>
              <a:rPr lang="fr-FR" sz="2000" dirty="0" err="1">
                <a:solidFill>
                  <a:schemeClr val="tx1"/>
                </a:solidFill>
              </a:rPr>
              <a:t>is</a:t>
            </a:r>
            <a:r>
              <a:rPr lang="fr-FR" sz="2000" dirty="0">
                <a:solidFill>
                  <a:schemeClr val="tx1"/>
                </a:solidFill>
              </a:rPr>
              <a:t> </a:t>
            </a:r>
            <a:r>
              <a:rPr lang="fr-FR" sz="2000" dirty="0" err="1">
                <a:solidFill>
                  <a:schemeClr val="tx1"/>
                </a:solidFill>
              </a:rPr>
              <a:t>limited</a:t>
            </a:r>
            <a:r>
              <a:rPr lang="fr-FR" sz="2000" dirty="0">
                <a:solidFill>
                  <a:schemeClr val="tx1"/>
                </a:solidFill>
              </a:rPr>
              <a:t> to </a:t>
            </a:r>
            <a:r>
              <a:rPr lang="el-GR" sz="2000" dirty="0">
                <a:solidFill>
                  <a:schemeClr val="tx1"/>
                </a:solidFill>
              </a:rPr>
              <a:t>±30 μ</a:t>
            </a:r>
            <a:r>
              <a:rPr lang="fr-FR" sz="2000" dirty="0">
                <a:solidFill>
                  <a:schemeClr val="tx1"/>
                </a:solidFill>
              </a:rPr>
              <a:t>s</a:t>
            </a:r>
          </a:p>
          <a:p>
            <a:pPr algn="l"/>
            <a:r>
              <a:rPr lang="fr-FR" dirty="0">
                <a:solidFill>
                  <a:schemeClr val="tx1"/>
                </a:solidFill>
              </a:rPr>
              <a:t>	</a:t>
            </a:r>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just"/>
            <a:r>
              <a:rPr lang="en-US" sz="1800" b="0" i="1" u="none" strike="noStrike" baseline="0" dirty="0" err="1">
                <a:solidFill>
                  <a:srgbClr val="000000"/>
                </a:solidFill>
                <a:latin typeface="Times New Roman" panose="02020603050405020304" pitchFamily="18" charset="0"/>
              </a:rPr>
              <a:t>Toffset</a:t>
            </a:r>
            <a:r>
              <a:rPr lang="en-US" sz="1800" b="0" i="0" u="none" strike="noStrike" baseline="0" dirty="0">
                <a:solidFill>
                  <a:srgbClr val="000000"/>
                </a:solidFill>
                <a:latin typeface="Times New Roman" panose="02020603050405020304" pitchFamily="18" charset="0"/>
              </a:rPr>
              <a:t> between the TSF timer of the reported AP (</a:t>
            </a:r>
            <a:r>
              <a:rPr lang="en-US" sz="1800" b="0" i="1" u="none" strike="noStrike" baseline="0" dirty="0">
                <a:solidFill>
                  <a:srgbClr val="000000"/>
                </a:solidFill>
                <a:latin typeface="Times New Roman" panose="02020603050405020304" pitchFamily="18" charset="0"/>
              </a:rPr>
              <a:t>TA</a:t>
            </a:r>
            <a:r>
              <a:rPr lang="en-US" sz="1800" b="0" i="0" u="none" strike="noStrike" baseline="0" dirty="0">
                <a:solidFill>
                  <a:srgbClr val="000000"/>
                </a:solidFill>
                <a:latin typeface="Times New Roman" panose="02020603050405020304" pitchFamily="18" charset="0"/>
              </a:rPr>
              <a:t>) and the TSF timer of the reporting AP (</a:t>
            </a:r>
            <a:r>
              <a:rPr lang="en-US" sz="1800" b="0" i="1" u="none" strike="noStrike" baseline="0" dirty="0">
                <a:solidFill>
                  <a:srgbClr val="000000"/>
                </a:solidFill>
                <a:latin typeface="Times New Roman" panose="02020603050405020304" pitchFamily="18" charset="0"/>
              </a:rPr>
              <a:t>TB</a:t>
            </a:r>
            <a:r>
              <a:rPr lang="en-US" sz="1800" b="0" i="0" u="none" strike="noStrike" baseline="0" dirty="0">
                <a:solidFill>
                  <a:srgbClr val="000000"/>
                </a:solidFill>
                <a:latin typeface="Times New Roman" panose="02020603050405020304" pitchFamily="18" charset="0"/>
              </a:rPr>
              <a:t>) </a:t>
            </a:r>
          </a:p>
          <a:p>
            <a:pPr algn="just"/>
            <a:r>
              <a:rPr lang="en-US" sz="1800" dirty="0">
                <a:solidFill>
                  <a:srgbClr val="000000"/>
                </a:solidFill>
                <a:latin typeface="Times New Roman" panose="02020603050405020304" pitchFamily="18" charset="0"/>
              </a:rPr>
              <a:t>	</a:t>
            </a:r>
            <a:r>
              <a:rPr lang="en-US" sz="1800" b="0" i="0" u="none" strike="noStrike" baseline="0" dirty="0">
                <a:solidFill>
                  <a:srgbClr val="000000"/>
                </a:solidFill>
                <a:latin typeface="Times New Roman" panose="02020603050405020304" pitchFamily="18" charset="0"/>
              </a:rPr>
              <a:t>is encoded as a 2s complement signed integer with units of 2 </a:t>
            </a:r>
            <a:r>
              <a:rPr lang="en-US" sz="1800" b="0" i="0" u="none" strike="noStrike" baseline="0" dirty="0" err="1">
                <a:solidFill>
                  <a:srgbClr val="000000"/>
                </a:solidFill>
                <a:latin typeface="Times New Roman" panose="02020603050405020304" pitchFamily="18" charset="0"/>
              </a:rPr>
              <a:t>μs</a:t>
            </a:r>
            <a:r>
              <a:rPr lang="en-US" sz="1800" b="0" i="0" u="none" strike="noStrike" baseline="0" dirty="0">
                <a:solidFill>
                  <a:srgbClr val="000000"/>
                </a:solidFill>
                <a:latin typeface="Times New Roman" panose="02020603050405020304" pitchFamily="18" charset="0"/>
              </a:rPr>
              <a:t>.</a:t>
            </a:r>
          </a:p>
          <a:p>
            <a:pPr algn="just"/>
            <a:r>
              <a:rPr lang="en-US" sz="1800" dirty="0">
                <a:solidFill>
                  <a:srgbClr val="000000"/>
                </a:solidFill>
                <a:latin typeface="Times New Roman" panose="02020603050405020304" pitchFamily="18" charset="0"/>
              </a:rPr>
              <a:t>	</a:t>
            </a:r>
            <a:r>
              <a:rPr lang="en-US" sz="1800" b="0" i="1" u="none" strike="noStrike" baseline="0" dirty="0" err="1">
                <a:solidFill>
                  <a:srgbClr val="000000"/>
                </a:solidFill>
                <a:latin typeface="Times New Roman" panose="02020603050405020304" pitchFamily="18" charset="0"/>
              </a:rPr>
              <a:t>Toffset</a:t>
            </a:r>
            <a:r>
              <a:rPr lang="en-US" sz="1800" b="0" i="1" u="none" strike="noStrike" baseline="0" dirty="0">
                <a:solidFill>
                  <a:srgbClr val="000000"/>
                </a:solidFill>
                <a:latin typeface="Times New Roman" panose="02020603050405020304" pitchFamily="18" charset="0"/>
              </a:rPr>
              <a:t> </a:t>
            </a:r>
            <a:r>
              <a:rPr lang="en-US" sz="1800" b="0" i="0" u="none" strike="noStrike" baseline="0" dirty="0">
                <a:solidFill>
                  <a:srgbClr val="000000"/>
                </a:solidFill>
                <a:latin typeface="Times New Roman" panose="02020603050405020304" pitchFamily="18" charset="0"/>
              </a:rPr>
              <a:t>is calculated as </a:t>
            </a:r>
            <a:r>
              <a:rPr lang="en-US" sz="1800" b="0" i="1" u="none" strike="noStrike" baseline="0" dirty="0" err="1">
                <a:solidFill>
                  <a:srgbClr val="000000"/>
                </a:solidFill>
                <a:latin typeface="Times New Roman" panose="02020603050405020304" pitchFamily="18" charset="0"/>
              </a:rPr>
              <a:t>Toffset</a:t>
            </a:r>
            <a:r>
              <a:rPr lang="en-US" sz="1800" b="0" i="0" u="none" strike="noStrike" baseline="0" dirty="0">
                <a:solidFill>
                  <a:srgbClr val="000000"/>
                </a:solidFill>
                <a:latin typeface="Times New Roman" panose="02020603050405020304" pitchFamily="18" charset="0"/>
              </a:rPr>
              <a:t>= Floor((</a:t>
            </a:r>
            <a:r>
              <a:rPr lang="en-US" sz="1800" b="0" i="1" u="none" strike="noStrike" baseline="0" dirty="0">
                <a:solidFill>
                  <a:srgbClr val="000000"/>
                </a:solidFill>
                <a:latin typeface="Times New Roman" panose="02020603050405020304" pitchFamily="18" charset="0"/>
              </a:rPr>
              <a:t>TA </a:t>
            </a:r>
            <a:r>
              <a:rPr lang="en-US" sz="1800" b="0" i="0" u="none" strike="noStrike" baseline="0" dirty="0">
                <a:solidFill>
                  <a:srgbClr val="000000"/>
                </a:solidFill>
                <a:latin typeface="Times New Roman" panose="02020603050405020304" pitchFamily="18" charset="0"/>
              </a:rPr>
              <a:t>– </a:t>
            </a:r>
            <a:r>
              <a:rPr lang="en-US" sz="1800" b="0" i="1" u="none" strike="noStrike" baseline="0" dirty="0">
                <a:solidFill>
                  <a:srgbClr val="000000"/>
                </a:solidFill>
                <a:latin typeface="Times New Roman" panose="02020603050405020304" pitchFamily="18" charset="0"/>
              </a:rPr>
              <a:t>TB</a:t>
            </a:r>
            <a:r>
              <a:rPr lang="en-US" sz="1800" b="0" i="0" u="none" strike="noStrike" baseline="0" dirty="0">
                <a:solidFill>
                  <a:srgbClr val="000000"/>
                </a:solidFill>
                <a:latin typeface="Times New Roman" panose="02020603050405020304" pitchFamily="18" charset="0"/>
              </a:rPr>
              <a:t>)/2).</a:t>
            </a:r>
            <a:endParaRPr lang="fr-FR" dirty="0">
              <a:solidFill>
                <a:schemeClr val="tx1"/>
              </a:solidFill>
            </a:endParaRPr>
          </a:p>
          <a:p>
            <a:pPr algn="l"/>
            <a:endParaRPr lang="en-US" dirty="0">
              <a:solidFill>
                <a:schemeClr val="tx1"/>
              </a:solidFill>
            </a:endParaRPr>
          </a:p>
          <a:p>
            <a:r>
              <a:rPr lang="en-US" sz="1600" u="sng" dirty="0">
                <a:solidFill>
                  <a:schemeClr val="tx1"/>
                </a:solidFill>
              </a:rPr>
              <a:t>Note</a:t>
            </a:r>
            <a:r>
              <a:rPr lang="en-US" sz="1600" dirty="0">
                <a:solidFill>
                  <a:schemeClr val="tx1"/>
                </a:solidFill>
              </a:rPr>
              <a:t> : for NSTR mobile AP, </a:t>
            </a:r>
            <a:r>
              <a:rPr lang="fr-FR" sz="1600" dirty="0">
                <a:solidFill>
                  <a:schemeClr val="tx1"/>
                </a:solidFill>
              </a:rPr>
              <a:t>TSF Offset </a:t>
            </a:r>
            <a:r>
              <a:rPr lang="fr-FR" sz="1600" dirty="0" err="1">
                <a:solidFill>
                  <a:schemeClr val="tx1"/>
                </a:solidFill>
              </a:rPr>
              <a:t>Present</a:t>
            </a:r>
            <a:r>
              <a:rPr lang="fr-FR" sz="1600" dirty="0">
                <a:solidFill>
                  <a:schemeClr val="tx1"/>
                </a:solidFill>
              </a:rPr>
              <a:t> </a:t>
            </a:r>
            <a:r>
              <a:rPr lang="fr-FR" sz="1600" dirty="0" err="1">
                <a:solidFill>
                  <a:schemeClr val="tx1"/>
                </a:solidFill>
              </a:rPr>
              <a:t>field</a:t>
            </a:r>
            <a:r>
              <a:rPr lang="fr-FR" sz="1600" dirty="0">
                <a:solidFill>
                  <a:schemeClr val="tx1"/>
                </a:solidFill>
              </a:rPr>
              <a:t> </a:t>
            </a:r>
            <a:r>
              <a:rPr lang="fr-FR" sz="1600" dirty="0" err="1">
                <a:solidFill>
                  <a:schemeClr val="tx1"/>
                </a:solidFill>
              </a:rPr>
              <a:t>is</a:t>
            </a:r>
            <a:r>
              <a:rPr lang="fr-FR" sz="1600" dirty="0">
                <a:solidFill>
                  <a:schemeClr val="tx1"/>
                </a:solidFill>
              </a:rPr>
              <a:t> </a:t>
            </a:r>
            <a:r>
              <a:rPr lang="fr-FR" sz="1600" dirty="0" err="1">
                <a:solidFill>
                  <a:schemeClr val="tx1"/>
                </a:solidFill>
              </a:rPr>
              <a:t>always</a:t>
            </a:r>
            <a:r>
              <a:rPr lang="fr-FR" sz="1600" dirty="0">
                <a:solidFill>
                  <a:schemeClr val="tx1"/>
                </a:solidFill>
              </a:rPr>
              <a:t> set to 0,  but drift </a:t>
            </a:r>
            <a:r>
              <a:rPr lang="fr-FR" sz="1600" dirty="0" err="1">
                <a:solidFill>
                  <a:schemeClr val="tx1"/>
                </a:solidFill>
              </a:rPr>
              <a:t>between</a:t>
            </a:r>
            <a:r>
              <a:rPr lang="fr-FR" sz="1600" dirty="0">
                <a:solidFill>
                  <a:schemeClr val="tx1"/>
                </a:solidFill>
              </a:rPr>
              <a:t> </a:t>
            </a:r>
            <a:r>
              <a:rPr lang="fr-FR" sz="1600" dirty="0" err="1">
                <a:solidFill>
                  <a:schemeClr val="tx1"/>
                </a:solidFill>
              </a:rPr>
              <a:t>APs</a:t>
            </a:r>
            <a:r>
              <a:rPr lang="fr-FR" sz="1600" dirty="0">
                <a:solidFill>
                  <a:schemeClr val="tx1"/>
                </a:solidFill>
              </a:rPr>
              <a:t> </a:t>
            </a:r>
            <a:r>
              <a:rPr lang="fr-FR" sz="1600" dirty="0" err="1">
                <a:solidFill>
                  <a:schemeClr val="tx1"/>
                </a:solidFill>
              </a:rPr>
              <a:t>shall</a:t>
            </a:r>
            <a:r>
              <a:rPr lang="fr-FR" sz="1600" dirty="0">
                <a:solidFill>
                  <a:schemeClr val="tx1"/>
                </a:solidFill>
              </a:rPr>
              <a:t> </a:t>
            </a:r>
            <a:r>
              <a:rPr lang="fr-FR" sz="1600" dirty="0" err="1">
                <a:solidFill>
                  <a:schemeClr val="tx1"/>
                </a:solidFill>
              </a:rPr>
              <a:t>be</a:t>
            </a:r>
            <a:r>
              <a:rPr lang="fr-FR" sz="1600" dirty="0">
                <a:solidFill>
                  <a:schemeClr val="tx1"/>
                </a:solidFill>
              </a:rPr>
              <a:t> </a:t>
            </a:r>
            <a:r>
              <a:rPr lang="fr-FR" sz="1600" dirty="0" err="1">
                <a:solidFill>
                  <a:schemeClr val="tx1"/>
                </a:solidFill>
              </a:rPr>
              <a:t>limited</a:t>
            </a:r>
            <a:r>
              <a:rPr lang="fr-FR" sz="1600" dirty="0">
                <a:solidFill>
                  <a:schemeClr val="tx1"/>
                </a:solidFill>
              </a:rPr>
              <a:t> to </a:t>
            </a:r>
            <a:r>
              <a:rPr lang="fr-FR" sz="1600" b="1" dirty="0">
                <a:solidFill>
                  <a:schemeClr val="tx1"/>
                </a:solidFill>
              </a:rPr>
              <a:t>25 µs</a:t>
            </a:r>
            <a:r>
              <a:rPr lang="fr-FR" sz="1600" dirty="0">
                <a:solidFill>
                  <a:schemeClr val="tx1"/>
                </a:solidFill>
              </a:rPr>
              <a:t>.</a:t>
            </a:r>
          </a:p>
          <a:p>
            <a:pPr algn="l"/>
            <a:endParaRPr lang="en-US" dirty="0">
              <a:solidFill>
                <a:schemeClr val="tx1"/>
              </a:solidFill>
            </a:endParaRPr>
          </a:p>
        </p:txBody>
      </p:sp>
      <p:pic>
        <p:nvPicPr>
          <p:cNvPr id="11" name="Picture 10">
            <a:extLst>
              <a:ext uri="{FF2B5EF4-FFF2-40B4-BE49-F238E27FC236}">
                <a16:creationId xmlns:a16="http://schemas.microsoft.com/office/drawing/2014/main" id="{8BF2D1BB-7D94-44F4-AA5C-175508622230}"/>
              </a:ext>
            </a:extLst>
          </p:cNvPr>
          <p:cNvPicPr>
            <a:picLocks noChangeAspect="1"/>
          </p:cNvPicPr>
          <p:nvPr/>
        </p:nvPicPr>
        <p:blipFill>
          <a:blip r:embed="rId2"/>
          <a:stretch>
            <a:fillRect/>
          </a:stretch>
        </p:blipFill>
        <p:spPr>
          <a:xfrm>
            <a:off x="2933700" y="3581400"/>
            <a:ext cx="6324600" cy="1310276"/>
          </a:xfrm>
          <a:prstGeom prst="rect">
            <a:avLst/>
          </a:prstGeom>
        </p:spPr>
      </p:pic>
    </p:spTree>
    <p:extLst>
      <p:ext uri="{BB962C8B-B14F-4D97-AF65-F5344CB8AC3E}">
        <p14:creationId xmlns:p14="http://schemas.microsoft.com/office/powerpoint/2010/main" val="13435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730D-27DC-4099-BE16-B5E4DCDD6C6B}"/>
              </a:ext>
            </a:extLst>
          </p:cNvPr>
          <p:cNvSpPr>
            <a:spLocks noGrp="1"/>
          </p:cNvSpPr>
          <p:nvPr>
            <p:ph type="title"/>
          </p:nvPr>
        </p:nvSpPr>
        <p:spPr>
          <a:xfrm>
            <a:off x="1028700" y="695325"/>
            <a:ext cx="10361084" cy="662482"/>
          </a:xfrm>
        </p:spPr>
        <p:txBody>
          <a:bodyPr/>
          <a:lstStyle/>
          <a:p>
            <a:r>
              <a:rPr lang="en-US" dirty="0"/>
              <a:t>Variable Group Epoch start boundary computation:</a:t>
            </a:r>
            <a:endParaRPr lang="en-US" b="0" dirty="0">
              <a:solidFill>
                <a:schemeClr val="tx1"/>
              </a:solidFill>
            </a:endParaRPr>
          </a:p>
        </p:txBody>
      </p:sp>
      <p:sp>
        <p:nvSpPr>
          <p:cNvPr id="4" name="Slide Number Placeholder 3">
            <a:extLst>
              <a:ext uri="{FF2B5EF4-FFF2-40B4-BE49-F238E27FC236}">
                <a16:creationId xmlns:a16="http://schemas.microsoft.com/office/drawing/2014/main" id="{3A82B1C2-77CC-44BB-BDA8-6AAD662BA43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BE71822-C272-448D-AC9E-D44F131816C2}"/>
              </a:ext>
            </a:extLst>
          </p:cNvPr>
          <p:cNvSpPr>
            <a:spLocks noGrp="1"/>
          </p:cNvSpPr>
          <p:nvPr>
            <p:ph type="ftr" idx="14"/>
          </p:nvPr>
        </p:nvSpPr>
        <p:spPr/>
        <p:txBody>
          <a:bodyPr/>
          <a:lstStyle/>
          <a:p>
            <a:r>
              <a:rPr lang="en-GB"/>
              <a:t>Stephane Baron, Canon</a:t>
            </a:r>
            <a:endParaRPr lang="en-GB" dirty="0"/>
          </a:p>
        </p:txBody>
      </p:sp>
      <p:sp>
        <p:nvSpPr>
          <p:cNvPr id="6" name="Date Placeholder 5">
            <a:extLst>
              <a:ext uri="{FF2B5EF4-FFF2-40B4-BE49-F238E27FC236}">
                <a16:creationId xmlns:a16="http://schemas.microsoft.com/office/drawing/2014/main" id="{42145474-D833-4222-8380-8C667E1FB8BA}"/>
              </a:ext>
            </a:extLst>
          </p:cNvPr>
          <p:cNvSpPr>
            <a:spLocks noGrp="1"/>
          </p:cNvSpPr>
          <p:nvPr>
            <p:ph type="dt" idx="15"/>
          </p:nvPr>
        </p:nvSpPr>
        <p:spPr/>
        <p:txBody>
          <a:bodyPr/>
          <a:lstStyle/>
          <a:p>
            <a:r>
              <a:rPr lang="en-US" dirty="0"/>
              <a:t>November 2023</a:t>
            </a:r>
            <a:endParaRPr lang="en-GB" dirty="0"/>
          </a:p>
        </p:txBody>
      </p:sp>
      <p:cxnSp>
        <p:nvCxnSpPr>
          <p:cNvPr id="13" name="Straight Arrow Connector 12">
            <a:extLst>
              <a:ext uri="{FF2B5EF4-FFF2-40B4-BE49-F238E27FC236}">
                <a16:creationId xmlns:a16="http://schemas.microsoft.com/office/drawing/2014/main" id="{A19FDBE9-A7A3-4274-8474-12ACAF62F7F0}"/>
              </a:ext>
            </a:extLst>
          </p:cNvPr>
          <p:cNvCxnSpPr>
            <a:cxnSpLocks/>
          </p:cNvCxnSpPr>
          <p:nvPr/>
        </p:nvCxnSpPr>
        <p:spPr bwMode="auto">
          <a:xfrm>
            <a:off x="8458200" y="2686767"/>
            <a:ext cx="2362200" cy="0"/>
          </a:xfrm>
          <a:prstGeom prst="straightConnector1">
            <a:avLst/>
          </a:prstGeom>
          <a:solidFill>
            <a:srgbClr val="00B8FF"/>
          </a:solidFill>
          <a:ln w="1587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4F9DEFE4-F066-4A44-99B3-FF72C1EDE3E7}"/>
              </a:ext>
            </a:extLst>
          </p:cNvPr>
          <p:cNvSpPr txBox="1"/>
          <p:nvPr/>
        </p:nvSpPr>
        <p:spPr>
          <a:xfrm>
            <a:off x="10626974" y="2610567"/>
            <a:ext cx="269626" cy="461665"/>
          </a:xfrm>
          <a:prstGeom prst="rect">
            <a:avLst/>
          </a:prstGeom>
          <a:noFill/>
        </p:spPr>
        <p:txBody>
          <a:bodyPr wrap="none" rtlCol="0">
            <a:spAutoFit/>
          </a:bodyPr>
          <a:lstStyle/>
          <a:p>
            <a:r>
              <a:rPr lang="fr-FR" dirty="0">
                <a:solidFill>
                  <a:schemeClr val="tx1"/>
                </a:solidFill>
              </a:rPr>
              <a:t>t</a:t>
            </a:r>
            <a:endParaRPr lang="en-US" dirty="0">
              <a:solidFill>
                <a:schemeClr val="tx1"/>
              </a:solidFill>
            </a:endParaRPr>
          </a:p>
        </p:txBody>
      </p:sp>
      <p:cxnSp>
        <p:nvCxnSpPr>
          <p:cNvPr id="19" name="Straight Connector 18">
            <a:extLst>
              <a:ext uri="{FF2B5EF4-FFF2-40B4-BE49-F238E27FC236}">
                <a16:creationId xmlns:a16="http://schemas.microsoft.com/office/drawing/2014/main" id="{6708721A-78AC-468C-A01D-2FE7F996A2D0}"/>
              </a:ext>
            </a:extLst>
          </p:cNvPr>
          <p:cNvCxnSpPr/>
          <p:nvPr/>
        </p:nvCxnSpPr>
        <p:spPr bwMode="auto">
          <a:xfrm>
            <a:off x="1447800" y="2303535"/>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85C79CD7-B9D9-4DCF-BD87-C24A308F9EC9}"/>
              </a:ext>
            </a:extLst>
          </p:cNvPr>
          <p:cNvCxnSpPr/>
          <p:nvPr/>
        </p:nvCxnSpPr>
        <p:spPr bwMode="auto">
          <a:xfrm>
            <a:off x="4392056" y="2296980"/>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0AC35DBC-F14C-4D28-8E8A-4EBCEA0B59CA}"/>
              </a:ext>
            </a:extLst>
          </p:cNvPr>
          <p:cNvCxnSpPr/>
          <p:nvPr/>
        </p:nvCxnSpPr>
        <p:spPr bwMode="auto">
          <a:xfrm>
            <a:off x="9220200" y="2296980"/>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1E3F8EBF-E439-4527-B80A-EB2FAC829D57}"/>
              </a:ext>
            </a:extLst>
          </p:cNvPr>
          <p:cNvSpPr txBox="1"/>
          <p:nvPr/>
        </p:nvSpPr>
        <p:spPr>
          <a:xfrm>
            <a:off x="293393" y="3461319"/>
            <a:ext cx="8865376" cy="3046988"/>
          </a:xfrm>
          <a:prstGeom prst="rect">
            <a:avLst/>
          </a:prstGeom>
          <a:noFill/>
        </p:spPr>
        <p:txBody>
          <a:bodyPr wrap="none" rtlCol="0">
            <a:spAutoFit/>
          </a:bodyPr>
          <a:lstStyle/>
          <a:p>
            <a:r>
              <a:rPr lang="fr-FR" b="1" dirty="0" err="1">
                <a:solidFill>
                  <a:schemeClr val="tx1"/>
                </a:solidFill>
              </a:rPr>
              <a:t>GET</a:t>
            </a:r>
            <a:r>
              <a:rPr lang="fr-FR" b="1" baseline="-25000" dirty="0" err="1">
                <a:solidFill>
                  <a:schemeClr val="tx1"/>
                </a:solidFill>
              </a:rPr>
              <a:t>n</a:t>
            </a:r>
            <a:r>
              <a:rPr lang="fr-FR" b="1" dirty="0">
                <a:solidFill>
                  <a:schemeClr val="tx1"/>
                </a:solidFill>
              </a:rPr>
              <a:t>=</a:t>
            </a:r>
            <a:r>
              <a:rPr lang="fr-FR" b="1" dirty="0" err="1">
                <a:solidFill>
                  <a:schemeClr val="tx1"/>
                </a:solidFill>
              </a:rPr>
              <a:t>T</a:t>
            </a:r>
            <a:r>
              <a:rPr lang="fr-FR" b="1" baseline="-25000" dirty="0" err="1">
                <a:solidFill>
                  <a:schemeClr val="tx1"/>
                </a:solidFill>
              </a:rPr>
              <a:t>n</a:t>
            </a:r>
            <a:r>
              <a:rPr lang="fr-FR" b="1" dirty="0">
                <a:solidFill>
                  <a:schemeClr val="tx1"/>
                </a:solidFill>
              </a:rPr>
              <a:t> + ∆</a:t>
            </a:r>
            <a:r>
              <a:rPr lang="fr-FR" b="1" dirty="0" err="1">
                <a:solidFill>
                  <a:schemeClr val="tx1"/>
                </a:solidFill>
              </a:rPr>
              <a:t>T</a:t>
            </a:r>
            <a:r>
              <a:rPr lang="fr-FR" b="1" baseline="-25000" dirty="0" err="1">
                <a:solidFill>
                  <a:schemeClr val="tx1"/>
                </a:solidFill>
              </a:rPr>
              <a:t>n</a:t>
            </a:r>
            <a:r>
              <a:rPr lang="en-US" dirty="0">
                <a:solidFill>
                  <a:schemeClr val="tx1"/>
                </a:solidFill>
              </a:rPr>
              <a:t> </a:t>
            </a:r>
            <a:r>
              <a:rPr lang="en-US" b="1" dirty="0">
                <a:solidFill>
                  <a:schemeClr val="tx1"/>
                </a:solidFill>
              </a:rPr>
              <a:t>+ </a:t>
            </a:r>
            <a:r>
              <a:rPr lang="en-US" b="1" dirty="0" err="1">
                <a:solidFill>
                  <a:schemeClr val="tx1"/>
                </a:solidFill>
              </a:rPr>
              <a:t>RefLink</a:t>
            </a:r>
            <a:r>
              <a:rPr lang="en-US" b="1" dirty="0">
                <a:solidFill>
                  <a:schemeClr val="tx1"/>
                </a:solidFill>
              </a:rPr>
              <a:t> Offset </a:t>
            </a:r>
            <a:endParaRPr lang="fr-FR" b="1" baseline="-25000" dirty="0">
              <a:solidFill>
                <a:schemeClr val="tx1"/>
              </a:solidFill>
            </a:endParaRPr>
          </a:p>
          <a:p>
            <a:r>
              <a:rPr lang="fr-FR" dirty="0" err="1">
                <a:solidFill>
                  <a:schemeClr val="tx1"/>
                </a:solidFill>
              </a:rPr>
              <a:t>T</a:t>
            </a:r>
            <a:r>
              <a:rPr lang="fr-FR" baseline="-25000" dirty="0" err="1">
                <a:solidFill>
                  <a:schemeClr val="tx1"/>
                </a:solidFill>
              </a:rPr>
              <a:t>n</a:t>
            </a:r>
            <a:r>
              <a:rPr lang="fr-FR" dirty="0">
                <a:solidFill>
                  <a:schemeClr val="tx1"/>
                </a:solidFill>
              </a:rPr>
              <a:t>=TSF </a:t>
            </a:r>
            <a:r>
              <a:rPr lang="fr-FR" dirty="0" err="1">
                <a:solidFill>
                  <a:schemeClr val="tx1"/>
                </a:solidFill>
              </a:rPr>
              <a:t>counter</a:t>
            </a:r>
            <a:r>
              <a:rPr lang="fr-FR" dirty="0">
                <a:solidFill>
                  <a:schemeClr val="tx1"/>
                </a:solidFill>
              </a:rPr>
              <a:t> value of the group </a:t>
            </a:r>
            <a:r>
              <a:rPr lang="fr-FR" dirty="0" err="1">
                <a:solidFill>
                  <a:schemeClr val="tx1"/>
                </a:solidFill>
              </a:rPr>
              <a:t>Epoch</a:t>
            </a:r>
            <a:r>
              <a:rPr lang="fr-FR" dirty="0">
                <a:solidFill>
                  <a:schemeClr val="tx1"/>
                </a:solidFill>
              </a:rPr>
              <a:t> </a:t>
            </a:r>
            <a:r>
              <a:rPr lang="fr-FR" b="1" u="sng" dirty="0">
                <a:solidFill>
                  <a:schemeClr val="tx1"/>
                </a:solidFill>
              </a:rPr>
              <a:t>Reference</a:t>
            </a:r>
            <a:r>
              <a:rPr lang="fr-FR" dirty="0">
                <a:solidFill>
                  <a:schemeClr val="tx1"/>
                </a:solidFill>
              </a:rPr>
              <a:t> Time </a:t>
            </a:r>
            <a:r>
              <a:rPr lang="fr-FR" dirty="0" err="1">
                <a:solidFill>
                  <a:schemeClr val="tx1"/>
                </a:solidFill>
              </a:rPr>
              <a:t>number</a:t>
            </a:r>
            <a:r>
              <a:rPr lang="fr-FR" dirty="0">
                <a:solidFill>
                  <a:schemeClr val="tx1"/>
                </a:solidFill>
              </a:rPr>
              <a:t> n :</a:t>
            </a:r>
          </a:p>
          <a:p>
            <a:r>
              <a:rPr lang="fr-FR" dirty="0" err="1">
                <a:solidFill>
                  <a:schemeClr val="tx1"/>
                </a:solidFill>
              </a:rPr>
              <a:t>T</a:t>
            </a:r>
            <a:r>
              <a:rPr lang="fr-FR" sz="2000" baseline="-25000" dirty="0" err="1">
                <a:solidFill>
                  <a:schemeClr val="tx1"/>
                </a:solidFill>
              </a:rPr>
              <a:t>n</a:t>
            </a:r>
            <a:r>
              <a:rPr lang="fr-FR" dirty="0">
                <a:solidFill>
                  <a:schemeClr val="tx1"/>
                </a:solidFill>
              </a:rPr>
              <a:t>=T</a:t>
            </a:r>
            <a:r>
              <a:rPr lang="fr-FR" baseline="-25000" dirty="0">
                <a:solidFill>
                  <a:schemeClr val="tx1"/>
                </a:solidFill>
              </a:rPr>
              <a:t>n-1</a:t>
            </a:r>
            <a:r>
              <a:rPr lang="fr-FR" dirty="0">
                <a:solidFill>
                  <a:schemeClr val="tx1"/>
                </a:solidFill>
              </a:rPr>
              <a:t>+ GEI, or </a:t>
            </a:r>
            <a:r>
              <a:rPr lang="fr-FR" dirty="0" err="1">
                <a:solidFill>
                  <a:schemeClr val="tx1"/>
                </a:solidFill>
              </a:rPr>
              <a:t>T</a:t>
            </a:r>
            <a:r>
              <a:rPr lang="fr-FR" sz="2000" baseline="-25000" dirty="0" err="1">
                <a:solidFill>
                  <a:schemeClr val="tx1"/>
                </a:solidFill>
              </a:rPr>
              <a:t>n</a:t>
            </a:r>
            <a:r>
              <a:rPr lang="fr-FR" dirty="0">
                <a:solidFill>
                  <a:schemeClr val="tx1"/>
                </a:solidFill>
              </a:rPr>
              <a:t>=T</a:t>
            </a:r>
            <a:r>
              <a:rPr lang="fr-FR" baseline="-25000" dirty="0">
                <a:solidFill>
                  <a:schemeClr val="tx1"/>
                </a:solidFill>
              </a:rPr>
              <a:t>0</a:t>
            </a:r>
            <a:r>
              <a:rPr lang="fr-FR" dirty="0">
                <a:solidFill>
                  <a:schemeClr val="tx1"/>
                </a:solidFill>
              </a:rPr>
              <a:t>+(n x GEI) </a:t>
            </a:r>
          </a:p>
          <a:p>
            <a:endParaRPr lang="fr-FR" dirty="0">
              <a:solidFill>
                <a:schemeClr val="tx1"/>
              </a:solidFill>
            </a:endParaRPr>
          </a:p>
          <a:p>
            <a:r>
              <a:rPr lang="fr-FR" dirty="0" err="1">
                <a:solidFill>
                  <a:schemeClr val="tx1"/>
                </a:solidFill>
              </a:rPr>
              <a:t>With</a:t>
            </a:r>
            <a:r>
              <a:rPr lang="fr-FR" dirty="0">
                <a:solidFill>
                  <a:schemeClr val="tx1"/>
                </a:solidFill>
              </a:rPr>
              <a:t> n = </a:t>
            </a:r>
            <a:r>
              <a:rPr lang="en-US" dirty="0">
                <a:solidFill>
                  <a:schemeClr val="tx1"/>
                </a:solidFill>
              </a:rPr>
              <a:t>[(current TSF –T</a:t>
            </a:r>
            <a:r>
              <a:rPr lang="en-US" baseline="-25000" dirty="0">
                <a:solidFill>
                  <a:schemeClr val="tx1"/>
                </a:solidFill>
              </a:rPr>
              <a:t>0 </a:t>
            </a:r>
            <a:r>
              <a:rPr lang="en-US" dirty="0">
                <a:solidFill>
                  <a:schemeClr val="tx1"/>
                </a:solidFill>
              </a:rPr>
              <a:t>– </a:t>
            </a:r>
            <a:r>
              <a:rPr lang="en-US" dirty="0" err="1">
                <a:solidFill>
                  <a:schemeClr val="tx1"/>
                </a:solidFill>
              </a:rPr>
              <a:t>RefLink</a:t>
            </a:r>
            <a:r>
              <a:rPr lang="en-US" dirty="0">
                <a:solidFill>
                  <a:schemeClr val="tx1"/>
                </a:solidFill>
              </a:rPr>
              <a:t> Offset) / GEI]</a:t>
            </a:r>
          </a:p>
          <a:p>
            <a:endParaRPr lang="fr-FR" i="1" dirty="0">
              <a:solidFill>
                <a:schemeClr val="tx1"/>
              </a:solidFill>
            </a:endParaRPr>
          </a:p>
          <a:p>
            <a:r>
              <a:rPr lang="fr-FR" dirty="0">
                <a:solidFill>
                  <a:schemeClr val="tx1"/>
                </a:solidFill>
              </a:rPr>
              <a:t>∆</a:t>
            </a:r>
            <a:r>
              <a:rPr lang="fr-FR" dirty="0" err="1">
                <a:solidFill>
                  <a:schemeClr val="tx1"/>
                </a:solidFill>
              </a:rPr>
              <a:t>T</a:t>
            </a:r>
            <a:r>
              <a:rPr lang="fr-FR" baseline="-25000" dirty="0" err="1">
                <a:solidFill>
                  <a:schemeClr val="tx1"/>
                </a:solidFill>
              </a:rPr>
              <a:t>n</a:t>
            </a:r>
            <a:r>
              <a:rPr lang="fr-FR" dirty="0">
                <a:solidFill>
                  <a:schemeClr val="tx1"/>
                </a:solidFill>
              </a:rPr>
              <a:t>=</a:t>
            </a:r>
            <a:r>
              <a:rPr lang="en-US" sz="2400" b="0" kern="0" dirty="0">
                <a:solidFill>
                  <a:schemeClr val="tx1"/>
                </a:solidFill>
              </a:rPr>
              <a:t>PRF-128\64</a:t>
            </a:r>
            <a:r>
              <a:rPr lang="en-US" sz="2400" b="1" u="sng" kern="0" dirty="0">
                <a:solidFill>
                  <a:schemeClr val="tx1"/>
                </a:solidFill>
              </a:rPr>
              <a:t>( </a:t>
            </a:r>
            <a:r>
              <a:rPr lang="en-US" b="1" i="1" u="sng" kern="0" dirty="0">
                <a:solidFill>
                  <a:schemeClr val="tx1"/>
                </a:solidFill>
              </a:rPr>
              <a:t>GTK</a:t>
            </a:r>
            <a:r>
              <a:rPr lang="en-US" sz="2400" b="1" i="1" u="sng" kern="0" dirty="0">
                <a:solidFill>
                  <a:schemeClr val="tx1"/>
                </a:solidFill>
              </a:rPr>
              <a:t>*</a:t>
            </a:r>
            <a:r>
              <a:rPr lang="en-US" sz="2400" b="1" u="sng" kern="0" dirty="0">
                <a:solidFill>
                  <a:schemeClr val="tx1"/>
                </a:solidFill>
              </a:rPr>
              <a:t>, “ERCM”, </a:t>
            </a:r>
            <a:r>
              <a:rPr lang="en-US" sz="2400" b="0" kern="0" dirty="0">
                <a:solidFill>
                  <a:schemeClr val="tx1"/>
                </a:solidFill>
              </a:rPr>
              <a:t>T</a:t>
            </a:r>
            <a:r>
              <a:rPr lang="en-US" sz="2400" b="0" kern="0" baseline="-25000" dirty="0">
                <a:solidFill>
                  <a:schemeClr val="tx1"/>
                </a:solidFill>
              </a:rPr>
              <a:t>n</a:t>
            </a:r>
            <a:r>
              <a:rPr lang="en-US" sz="2400" b="0" kern="0" dirty="0">
                <a:solidFill>
                  <a:schemeClr val="tx1"/>
                </a:solidFill>
              </a:rPr>
              <a:t>) mod (Time range)</a:t>
            </a:r>
          </a:p>
          <a:p>
            <a:r>
              <a:rPr lang="en-US" kern="0" dirty="0">
                <a:solidFill>
                  <a:schemeClr val="tx1"/>
                </a:solidFill>
              </a:rPr>
              <a:t>CPE-Param = PRF-M\L(</a:t>
            </a:r>
            <a:r>
              <a:rPr lang="en-US" b="1" i="1" u="sng" kern="0" dirty="0">
                <a:solidFill>
                  <a:schemeClr val="tx1"/>
                </a:solidFill>
              </a:rPr>
              <a:t>PTK*</a:t>
            </a:r>
            <a:r>
              <a:rPr lang="en-US" b="1" u="sng" kern="0" dirty="0">
                <a:solidFill>
                  <a:schemeClr val="tx1"/>
                </a:solidFill>
              </a:rPr>
              <a:t>, “ERCM”, </a:t>
            </a:r>
            <a:r>
              <a:rPr lang="en-US" kern="0" dirty="0">
                <a:solidFill>
                  <a:schemeClr val="tx1"/>
                </a:solidFill>
              </a:rPr>
              <a:t>T</a:t>
            </a:r>
            <a:r>
              <a:rPr lang="en-US" kern="0" baseline="-25000" dirty="0">
                <a:solidFill>
                  <a:schemeClr val="tx1"/>
                </a:solidFill>
              </a:rPr>
              <a:t>n</a:t>
            </a:r>
            <a:r>
              <a:rPr lang="en-US" kern="0" dirty="0">
                <a:solidFill>
                  <a:schemeClr val="tx1"/>
                </a:solidFill>
              </a:rPr>
              <a:t>)   [2]</a:t>
            </a:r>
            <a:endParaRPr lang="en-US" sz="2400" b="0" kern="0" dirty="0">
              <a:solidFill>
                <a:schemeClr val="tx1"/>
              </a:solidFill>
            </a:endParaRPr>
          </a:p>
        </p:txBody>
      </p:sp>
      <p:sp>
        <p:nvSpPr>
          <p:cNvPr id="24" name="TextBox 23">
            <a:extLst>
              <a:ext uri="{FF2B5EF4-FFF2-40B4-BE49-F238E27FC236}">
                <a16:creationId xmlns:a16="http://schemas.microsoft.com/office/drawing/2014/main" id="{567E44F8-7F8D-47F8-8B8D-2C59F097C2DC}"/>
              </a:ext>
            </a:extLst>
          </p:cNvPr>
          <p:cNvSpPr txBox="1"/>
          <p:nvPr/>
        </p:nvSpPr>
        <p:spPr>
          <a:xfrm>
            <a:off x="1221319" y="2602298"/>
            <a:ext cx="474810" cy="461665"/>
          </a:xfrm>
          <a:prstGeom prst="rect">
            <a:avLst/>
          </a:prstGeom>
          <a:noFill/>
        </p:spPr>
        <p:txBody>
          <a:bodyPr wrap="none" rtlCol="0">
            <a:spAutoFit/>
          </a:bodyPr>
          <a:lstStyle/>
          <a:p>
            <a:r>
              <a:rPr lang="fr-FR" sz="2400" dirty="0">
                <a:solidFill>
                  <a:schemeClr val="tx1"/>
                </a:solidFill>
              </a:rPr>
              <a:t>T</a:t>
            </a:r>
            <a:r>
              <a:rPr lang="fr-FR" baseline="-25000" dirty="0">
                <a:solidFill>
                  <a:schemeClr val="tx1"/>
                </a:solidFill>
              </a:rPr>
              <a:t>0</a:t>
            </a:r>
            <a:endParaRPr lang="en-US" baseline="-25000" dirty="0">
              <a:solidFill>
                <a:schemeClr val="tx1"/>
              </a:solidFill>
            </a:endParaRPr>
          </a:p>
        </p:txBody>
      </p:sp>
      <p:sp>
        <p:nvSpPr>
          <p:cNvPr id="26" name="TextBox 25">
            <a:extLst>
              <a:ext uri="{FF2B5EF4-FFF2-40B4-BE49-F238E27FC236}">
                <a16:creationId xmlns:a16="http://schemas.microsoft.com/office/drawing/2014/main" id="{8EF86359-C95E-4F12-9B94-CC1ACB5A2527}"/>
              </a:ext>
            </a:extLst>
          </p:cNvPr>
          <p:cNvSpPr txBox="1"/>
          <p:nvPr/>
        </p:nvSpPr>
        <p:spPr>
          <a:xfrm>
            <a:off x="4169880" y="2672122"/>
            <a:ext cx="444352" cy="400110"/>
          </a:xfrm>
          <a:prstGeom prst="rect">
            <a:avLst/>
          </a:prstGeom>
          <a:noFill/>
        </p:spPr>
        <p:txBody>
          <a:bodyPr wrap="none" rtlCol="0">
            <a:spAutoFit/>
          </a:bodyPr>
          <a:lstStyle/>
          <a:p>
            <a:r>
              <a:rPr lang="fr-FR" sz="2000" dirty="0">
                <a:solidFill>
                  <a:schemeClr val="tx1"/>
                </a:solidFill>
              </a:rPr>
              <a:t>T</a:t>
            </a:r>
            <a:r>
              <a:rPr lang="fr-FR" baseline="-25000" dirty="0">
                <a:solidFill>
                  <a:schemeClr val="tx1"/>
                </a:solidFill>
              </a:rPr>
              <a:t>1</a:t>
            </a:r>
            <a:endParaRPr lang="en-US" baseline="-25000" dirty="0">
              <a:solidFill>
                <a:schemeClr val="tx1"/>
              </a:solidFill>
            </a:endParaRPr>
          </a:p>
        </p:txBody>
      </p:sp>
      <p:sp>
        <p:nvSpPr>
          <p:cNvPr id="30" name="TextBox 29">
            <a:extLst>
              <a:ext uri="{FF2B5EF4-FFF2-40B4-BE49-F238E27FC236}">
                <a16:creationId xmlns:a16="http://schemas.microsoft.com/office/drawing/2014/main" id="{0FEFFCA1-7643-4D18-B7B1-D4F522DC301F}"/>
              </a:ext>
            </a:extLst>
          </p:cNvPr>
          <p:cNvSpPr txBox="1"/>
          <p:nvPr/>
        </p:nvSpPr>
        <p:spPr>
          <a:xfrm>
            <a:off x="9006840" y="2737158"/>
            <a:ext cx="426720" cy="400110"/>
          </a:xfrm>
          <a:prstGeom prst="rect">
            <a:avLst/>
          </a:prstGeom>
          <a:noFill/>
        </p:spPr>
        <p:txBody>
          <a:bodyPr wrap="none" rtlCol="0">
            <a:spAutoFit/>
          </a:bodyPr>
          <a:lstStyle/>
          <a:p>
            <a:r>
              <a:rPr lang="fr-FR" sz="2000" dirty="0" err="1">
                <a:solidFill>
                  <a:schemeClr val="tx1"/>
                </a:solidFill>
              </a:rPr>
              <a:t>T</a:t>
            </a:r>
            <a:r>
              <a:rPr lang="fr-FR" sz="2000" baseline="-25000" dirty="0" err="1">
                <a:solidFill>
                  <a:schemeClr val="tx1"/>
                </a:solidFill>
              </a:rPr>
              <a:t>n</a:t>
            </a:r>
            <a:endParaRPr lang="en-US" baseline="-25000" dirty="0">
              <a:solidFill>
                <a:schemeClr val="tx1"/>
              </a:solidFill>
            </a:endParaRPr>
          </a:p>
        </p:txBody>
      </p:sp>
      <p:cxnSp>
        <p:nvCxnSpPr>
          <p:cNvPr id="33" name="Straight Connector 32">
            <a:extLst>
              <a:ext uri="{FF2B5EF4-FFF2-40B4-BE49-F238E27FC236}">
                <a16:creationId xmlns:a16="http://schemas.microsoft.com/office/drawing/2014/main" id="{E6196381-2E2B-400D-BBD0-5CD2D25346CC}"/>
              </a:ext>
            </a:extLst>
          </p:cNvPr>
          <p:cNvCxnSpPr>
            <a:cxnSpLocks/>
          </p:cNvCxnSpPr>
          <p:nvPr/>
        </p:nvCxnSpPr>
        <p:spPr bwMode="auto">
          <a:xfrm>
            <a:off x="4953000" y="2146812"/>
            <a:ext cx="0" cy="533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77F9F3AC-5DF6-4501-8158-E75CD7F3464F}"/>
              </a:ext>
            </a:extLst>
          </p:cNvPr>
          <p:cNvSpPr txBox="1"/>
          <p:nvPr/>
        </p:nvSpPr>
        <p:spPr>
          <a:xfrm>
            <a:off x="4620656" y="2642484"/>
            <a:ext cx="787395" cy="400110"/>
          </a:xfrm>
          <a:prstGeom prst="rect">
            <a:avLst/>
          </a:prstGeom>
          <a:noFill/>
        </p:spPr>
        <p:txBody>
          <a:bodyPr wrap="none" rtlCol="0">
            <a:spAutoFit/>
          </a:bodyPr>
          <a:lstStyle/>
          <a:p>
            <a:r>
              <a:rPr lang="fr-FR" sz="2000" dirty="0">
                <a:solidFill>
                  <a:schemeClr val="tx1"/>
                </a:solidFill>
              </a:rPr>
              <a:t>GET</a:t>
            </a:r>
            <a:r>
              <a:rPr lang="fr-FR" baseline="-25000" dirty="0">
                <a:solidFill>
                  <a:schemeClr val="tx1"/>
                </a:solidFill>
              </a:rPr>
              <a:t>1</a:t>
            </a:r>
            <a:endParaRPr lang="en-US" baseline="-25000" dirty="0">
              <a:solidFill>
                <a:schemeClr val="tx1"/>
              </a:solidFill>
            </a:endParaRPr>
          </a:p>
        </p:txBody>
      </p:sp>
      <p:cxnSp>
        <p:nvCxnSpPr>
          <p:cNvPr id="35" name="Straight Connector 34">
            <a:extLst>
              <a:ext uri="{FF2B5EF4-FFF2-40B4-BE49-F238E27FC236}">
                <a16:creationId xmlns:a16="http://schemas.microsoft.com/office/drawing/2014/main" id="{C8E05365-F4D2-42B3-A097-F51918FF8184}"/>
              </a:ext>
            </a:extLst>
          </p:cNvPr>
          <p:cNvCxnSpPr>
            <a:cxnSpLocks/>
          </p:cNvCxnSpPr>
          <p:nvPr/>
        </p:nvCxnSpPr>
        <p:spPr bwMode="auto">
          <a:xfrm>
            <a:off x="10134600" y="2153367"/>
            <a:ext cx="0" cy="533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 name="TextBox 35">
            <a:extLst>
              <a:ext uri="{FF2B5EF4-FFF2-40B4-BE49-F238E27FC236}">
                <a16:creationId xmlns:a16="http://schemas.microsoft.com/office/drawing/2014/main" id="{47DE8288-23BA-4044-84E0-34FE9B7E6C0C}"/>
              </a:ext>
            </a:extLst>
          </p:cNvPr>
          <p:cNvSpPr txBox="1"/>
          <p:nvPr/>
        </p:nvSpPr>
        <p:spPr>
          <a:xfrm>
            <a:off x="9748115" y="2729344"/>
            <a:ext cx="769763" cy="400110"/>
          </a:xfrm>
          <a:prstGeom prst="rect">
            <a:avLst/>
          </a:prstGeom>
          <a:noFill/>
        </p:spPr>
        <p:txBody>
          <a:bodyPr wrap="none" rtlCol="0">
            <a:spAutoFit/>
          </a:bodyPr>
          <a:lstStyle/>
          <a:p>
            <a:r>
              <a:rPr lang="fr-FR" sz="2000" dirty="0" err="1">
                <a:solidFill>
                  <a:schemeClr val="tx1"/>
                </a:solidFill>
              </a:rPr>
              <a:t>GET</a:t>
            </a:r>
            <a:r>
              <a:rPr lang="fr-FR" sz="2000" baseline="-25000" dirty="0" err="1">
                <a:solidFill>
                  <a:schemeClr val="tx1"/>
                </a:solidFill>
              </a:rPr>
              <a:t>n</a:t>
            </a:r>
            <a:endParaRPr lang="en-US" baseline="-25000" dirty="0">
              <a:solidFill>
                <a:schemeClr val="tx1"/>
              </a:solidFill>
            </a:endParaRPr>
          </a:p>
        </p:txBody>
      </p:sp>
      <p:cxnSp>
        <p:nvCxnSpPr>
          <p:cNvPr id="38" name="Straight Arrow Connector 37">
            <a:extLst>
              <a:ext uri="{FF2B5EF4-FFF2-40B4-BE49-F238E27FC236}">
                <a16:creationId xmlns:a16="http://schemas.microsoft.com/office/drawing/2014/main" id="{BB4A2947-65F1-4827-A751-EDE836211E6A}"/>
              </a:ext>
            </a:extLst>
          </p:cNvPr>
          <p:cNvCxnSpPr>
            <a:cxnSpLocks/>
          </p:cNvCxnSpPr>
          <p:nvPr/>
        </p:nvCxnSpPr>
        <p:spPr bwMode="auto">
          <a:xfrm>
            <a:off x="4385632" y="2431062"/>
            <a:ext cx="567368"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41" name="TextBox 40">
            <a:extLst>
              <a:ext uri="{FF2B5EF4-FFF2-40B4-BE49-F238E27FC236}">
                <a16:creationId xmlns:a16="http://schemas.microsoft.com/office/drawing/2014/main" id="{F642D2A9-DA9A-4B50-BF85-EC96F2FC6148}"/>
              </a:ext>
            </a:extLst>
          </p:cNvPr>
          <p:cNvSpPr txBox="1"/>
          <p:nvPr/>
        </p:nvSpPr>
        <p:spPr>
          <a:xfrm>
            <a:off x="4415312" y="2068680"/>
            <a:ext cx="601447" cy="400110"/>
          </a:xfrm>
          <a:prstGeom prst="rect">
            <a:avLst/>
          </a:prstGeom>
          <a:noFill/>
        </p:spPr>
        <p:txBody>
          <a:bodyPr wrap="none" rtlCol="0">
            <a:spAutoFit/>
          </a:bodyPr>
          <a:lstStyle/>
          <a:p>
            <a:r>
              <a:rPr lang="fr-FR" sz="2000" dirty="0">
                <a:solidFill>
                  <a:schemeClr val="tx1"/>
                </a:solidFill>
              </a:rPr>
              <a:t>∆T</a:t>
            </a:r>
            <a:r>
              <a:rPr lang="fr-FR" baseline="-25000" dirty="0">
                <a:solidFill>
                  <a:schemeClr val="tx1"/>
                </a:solidFill>
              </a:rPr>
              <a:t>1</a:t>
            </a:r>
            <a:endParaRPr lang="en-US" baseline="-25000" dirty="0">
              <a:solidFill>
                <a:schemeClr val="tx1"/>
              </a:solidFill>
            </a:endParaRPr>
          </a:p>
        </p:txBody>
      </p:sp>
      <p:cxnSp>
        <p:nvCxnSpPr>
          <p:cNvPr id="43" name="Straight Arrow Connector 42">
            <a:extLst>
              <a:ext uri="{FF2B5EF4-FFF2-40B4-BE49-F238E27FC236}">
                <a16:creationId xmlns:a16="http://schemas.microsoft.com/office/drawing/2014/main" id="{248A7A3D-AF04-453A-B164-E4D9E088E539}"/>
              </a:ext>
            </a:extLst>
          </p:cNvPr>
          <p:cNvCxnSpPr>
            <a:cxnSpLocks/>
          </p:cNvCxnSpPr>
          <p:nvPr/>
        </p:nvCxnSpPr>
        <p:spPr bwMode="auto">
          <a:xfrm flipV="1">
            <a:off x="9190519" y="2433120"/>
            <a:ext cx="944081" cy="1"/>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44" name="TextBox 43">
            <a:extLst>
              <a:ext uri="{FF2B5EF4-FFF2-40B4-BE49-F238E27FC236}">
                <a16:creationId xmlns:a16="http://schemas.microsoft.com/office/drawing/2014/main" id="{361AFE2E-0B72-4EF2-A65A-BB60FCB1AB46}"/>
              </a:ext>
            </a:extLst>
          </p:cNvPr>
          <p:cNvSpPr txBox="1"/>
          <p:nvPr/>
        </p:nvSpPr>
        <p:spPr>
          <a:xfrm>
            <a:off x="9372722" y="2080158"/>
            <a:ext cx="583814" cy="400110"/>
          </a:xfrm>
          <a:prstGeom prst="rect">
            <a:avLst/>
          </a:prstGeom>
          <a:noFill/>
        </p:spPr>
        <p:txBody>
          <a:bodyPr wrap="none" rtlCol="0">
            <a:spAutoFit/>
          </a:bodyPr>
          <a:lstStyle/>
          <a:p>
            <a:r>
              <a:rPr lang="fr-FR" sz="2000" dirty="0">
                <a:solidFill>
                  <a:schemeClr val="tx1"/>
                </a:solidFill>
              </a:rPr>
              <a:t>∆</a:t>
            </a:r>
            <a:r>
              <a:rPr lang="fr-FR" sz="2000" dirty="0" err="1">
                <a:solidFill>
                  <a:schemeClr val="tx1"/>
                </a:solidFill>
              </a:rPr>
              <a:t>T</a:t>
            </a:r>
            <a:r>
              <a:rPr lang="fr-FR" sz="2000" baseline="-25000" dirty="0" err="1">
                <a:solidFill>
                  <a:schemeClr val="tx1"/>
                </a:solidFill>
              </a:rPr>
              <a:t>n</a:t>
            </a:r>
            <a:endParaRPr lang="en-US" baseline="-25000" dirty="0">
              <a:solidFill>
                <a:schemeClr val="tx1"/>
              </a:solidFill>
            </a:endParaRPr>
          </a:p>
        </p:txBody>
      </p:sp>
      <p:sp>
        <p:nvSpPr>
          <p:cNvPr id="3" name="TextBox 2">
            <a:extLst>
              <a:ext uri="{FF2B5EF4-FFF2-40B4-BE49-F238E27FC236}">
                <a16:creationId xmlns:a16="http://schemas.microsoft.com/office/drawing/2014/main" id="{91298CF4-60B1-4B39-8DED-DB02D331D739}"/>
              </a:ext>
            </a:extLst>
          </p:cNvPr>
          <p:cNvSpPr txBox="1"/>
          <p:nvPr/>
        </p:nvSpPr>
        <p:spPr>
          <a:xfrm>
            <a:off x="188966" y="1388432"/>
            <a:ext cx="12175577" cy="461665"/>
          </a:xfrm>
          <a:prstGeom prst="rect">
            <a:avLst/>
          </a:prstGeom>
          <a:noFill/>
        </p:spPr>
        <p:txBody>
          <a:bodyPr wrap="none" rtlCol="0">
            <a:spAutoFit/>
          </a:bodyPr>
          <a:lstStyle/>
          <a:p>
            <a:pPr algn="l"/>
            <a:r>
              <a:rPr lang="en-US" dirty="0">
                <a:solidFill>
                  <a:schemeClr val="tx1"/>
                </a:solidFill>
              </a:rPr>
              <a:t>Group Epoch start Time is based on a fixed frequency with a limited pseudo random variation.</a:t>
            </a:r>
          </a:p>
        </p:txBody>
      </p:sp>
      <p:grpSp>
        <p:nvGrpSpPr>
          <p:cNvPr id="9" name="Group 8">
            <a:extLst>
              <a:ext uri="{FF2B5EF4-FFF2-40B4-BE49-F238E27FC236}">
                <a16:creationId xmlns:a16="http://schemas.microsoft.com/office/drawing/2014/main" id="{B56D6A3F-22B7-4114-919C-B589C33949BD}"/>
              </a:ext>
            </a:extLst>
          </p:cNvPr>
          <p:cNvGrpSpPr/>
          <p:nvPr/>
        </p:nvGrpSpPr>
        <p:grpSpPr>
          <a:xfrm>
            <a:off x="9481564" y="3506855"/>
            <a:ext cx="2560445" cy="1396332"/>
            <a:chOff x="9043963" y="3429001"/>
            <a:chExt cx="2560445" cy="1396332"/>
          </a:xfrm>
        </p:grpSpPr>
        <p:sp>
          <p:nvSpPr>
            <p:cNvPr id="47" name="TextBox 46">
              <a:extLst>
                <a:ext uri="{FF2B5EF4-FFF2-40B4-BE49-F238E27FC236}">
                  <a16:creationId xmlns:a16="http://schemas.microsoft.com/office/drawing/2014/main" id="{2CD63DB3-E875-4FD1-B682-528AFF543C4D}"/>
                </a:ext>
              </a:extLst>
            </p:cNvPr>
            <p:cNvSpPr txBox="1"/>
            <p:nvPr/>
          </p:nvSpPr>
          <p:spPr>
            <a:xfrm>
              <a:off x="9043963" y="3459625"/>
              <a:ext cx="2560445" cy="523220"/>
            </a:xfrm>
            <a:prstGeom prst="rect">
              <a:avLst/>
            </a:prstGeom>
            <a:noFill/>
          </p:spPr>
          <p:txBody>
            <a:bodyPr wrap="none" rtlCol="0">
              <a:spAutoFit/>
            </a:bodyPr>
            <a:lstStyle/>
            <a:p>
              <a:r>
                <a:rPr lang="fr-FR" sz="1400" dirty="0">
                  <a:solidFill>
                    <a:schemeClr val="tx1"/>
                  </a:solidFill>
                </a:rPr>
                <a:t>GEI = Group </a:t>
              </a:r>
              <a:r>
                <a:rPr lang="fr-FR" sz="1400" dirty="0" err="1">
                  <a:solidFill>
                    <a:schemeClr val="tx1"/>
                  </a:solidFill>
                </a:rPr>
                <a:t>Epoch</a:t>
              </a:r>
              <a:r>
                <a:rPr lang="fr-FR" sz="1400" dirty="0">
                  <a:solidFill>
                    <a:schemeClr val="tx1"/>
                  </a:solidFill>
                </a:rPr>
                <a:t> </a:t>
              </a:r>
              <a:r>
                <a:rPr lang="fr-FR" sz="1400" dirty="0" err="1">
                  <a:solidFill>
                    <a:schemeClr val="tx1"/>
                  </a:solidFill>
                </a:rPr>
                <a:t>Interval</a:t>
              </a:r>
              <a:endParaRPr lang="fr-FR" sz="1400" dirty="0">
                <a:solidFill>
                  <a:schemeClr val="tx1"/>
                </a:solidFill>
              </a:endParaRPr>
            </a:p>
            <a:p>
              <a:r>
                <a:rPr lang="fr-FR" sz="1400" dirty="0">
                  <a:solidFill>
                    <a:schemeClr val="tx1"/>
                  </a:solidFill>
                </a:rPr>
                <a:t>GET= Group </a:t>
              </a:r>
              <a:r>
                <a:rPr lang="fr-FR" sz="1400" dirty="0" err="1">
                  <a:solidFill>
                    <a:schemeClr val="tx1"/>
                  </a:solidFill>
                </a:rPr>
                <a:t>Epoch</a:t>
              </a:r>
              <a:r>
                <a:rPr lang="fr-FR" sz="1400" dirty="0">
                  <a:solidFill>
                    <a:schemeClr val="tx1"/>
                  </a:solidFill>
                </a:rPr>
                <a:t> </a:t>
              </a:r>
              <a:r>
                <a:rPr lang="fr-FR" sz="1400" b="1" u="sng" dirty="0">
                  <a:solidFill>
                    <a:schemeClr val="tx1"/>
                  </a:solidFill>
                </a:rPr>
                <a:t>Start </a:t>
              </a:r>
              <a:r>
                <a:rPr lang="fr-FR" sz="1400" dirty="0">
                  <a:solidFill>
                    <a:schemeClr val="tx1"/>
                  </a:solidFill>
                </a:rPr>
                <a:t>Times</a:t>
              </a:r>
              <a:endParaRPr lang="en-US" sz="1400" dirty="0">
                <a:solidFill>
                  <a:schemeClr val="tx1"/>
                </a:solidFill>
              </a:endParaRPr>
            </a:p>
          </p:txBody>
        </p:sp>
        <p:sp>
          <p:nvSpPr>
            <p:cNvPr id="48" name="TextBox 47">
              <a:extLst>
                <a:ext uri="{FF2B5EF4-FFF2-40B4-BE49-F238E27FC236}">
                  <a16:creationId xmlns:a16="http://schemas.microsoft.com/office/drawing/2014/main" id="{FB2EB582-AD11-4880-B8B7-9E8251C2C1CB}"/>
                </a:ext>
              </a:extLst>
            </p:cNvPr>
            <p:cNvSpPr txBox="1"/>
            <p:nvPr/>
          </p:nvSpPr>
          <p:spPr>
            <a:xfrm>
              <a:off x="9067255" y="4040872"/>
              <a:ext cx="1956113" cy="738664"/>
            </a:xfrm>
            <a:prstGeom prst="rect">
              <a:avLst/>
            </a:prstGeom>
            <a:noFill/>
          </p:spPr>
          <p:txBody>
            <a:bodyPr wrap="none" rtlCol="0">
              <a:spAutoFit/>
            </a:bodyPr>
            <a:lstStyle/>
            <a:p>
              <a:r>
                <a:rPr lang="fr-FR" sz="1400" dirty="0">
                  <a:solidFill>
                    <a:schemeClr val="tx1"/>
                  </a:solidFill>
                </a:rPr>
                <a:t>Example values : </a:t>
              </a:r>
            </a:p>
            <a:p>
              <a:r>
                <a:rPr lang="fr-FR" sz="1400" dirty="0">
                  <a:solidFill>
                    <a:schemeClr val="tx1"/>
                  </a:solidFill>
                </a:rPr>
                <a:t>GEI = 10 minutes</a:t>
              </a:r>
            </a:p>
            <a:p>
              <a:r>
                <a:rPr lang="fr-FR" sz="1400" dirty="0">
                  <a:solidFill>
                    <a:schemeClr val="tx1"/>
                  </a:solidFill>
                </a:rPr>
                <a:t>Time Range = 2 minutes</a:t>
              </a:r>
            </a:p>
          </p:txBody>
        </p:sp>
        <p:sp>
          <p:nvSpPr>
            <p:cNvPr id="7" name="Rectangle 6">
              <a:extLst>
                <a:ext uri="{FF2B5EF4-FFF2-40B4-BE49-F238E27FC236}">
                  <a16:creationId xmlns:a16="http://schemas.microsoft.com/office/drawing/2014/main" id="{3C88D979-6EFE-4C2F-8635-65EDE0AFDE5B}"/>
                </a:ext>
              </a:extLst>
            </p:cNvPr>
            <p:cNvSpPr/>
            <p:nvPr/>
          </p:nvSpPr>
          <p:spPr bwMode="auto">
            <a:xfrm>
              <a:off x="9067255" y="3429001"/>
              <a:ext cx="2537153" cy="13963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cxnSp>
        <p:nvCxnSpPr>
          <p:cNvPr id="12" name="Straight Connector 11">
            <a:extLst>
              <a:ext uri="{FF2B5EF4-FFF2-40B4-BE49-F238E27FC236}">
                <a16:creationId xmlns:a16="http://schemas.microsoft.com/office/drawing/2014/main" id="{C1981AB8-2660-4278-B4B2-06328F4FE7E0}"/>
              </a:ext>
            </a:extLst>
          </p:cNvPr>
          <p:cNvCxnSpPr/>
          <p:nvPr/>
        </p:nvCxnSpPr>
        <p:spPr bwMode="auto">
          <a:xfrm flipH="1">
            <a:off x="6498167" y="2686767"/>
            <a:ext cx="1960033" cy="0"/>
          </a:xfrm>
          <a:prstGeom prst="line">
            <a:avLst/>
          </a:prstGeom>
          <a:solidFill>
            <a:srgbClr val="00B8FF"/>
          </a:solidFill>
          <a:ln w="15875" cap="flat" cmpd="sng" algn="ctr">
            <a:solidFill>
              <a:schemeClr val="tx1"/>
            </a:solidFill>
            <a:prstDash val="lgDash"/>
            <a:round/>
            <a:headEnd type="none" w="med" len="med"/>
            <a:tailEnd type="none" w="med" len="med"/>
          </a:ln>
          <a:effectLst/>
        </p:spPr>
      </p:cxnSp>
      <p:cxnSp>
        <p:nvCxnSpPr>
          <p:cNvPr id="15" name="Straight Connector 14">
            <a:extLst>
              <a:ext uri="{FF2B5EF4-FFF2-40B4-BE49-F238E27FC236}">
                <a16:creationId xmlns:a16="http://schemas.microsoft.com/office/drawing/2014/main" id="{40DD94A3-8EC5-4041-8337-28DDAAB705D9}"/>
              </a:ext>
            </a:extLst>
          </p:cNvPr>
          <p:cNvCxnSpPr/>
          <p:nvPr/>
        </p:nvCxnSpPr>
        <p:spPr bwMode="auto">
          <a:xfrm flipH="1">
            <a:off x="762000" y="2686767"/>
            <a:ext cx="5736167" cy="0"/>
          </a:xfrm>
          <a:prstGeom prst="line">
            <a:avLst/>
          </a:prstGeom>
          <a:solidFill>
            <a:srgbClr val="00B8FF"/>
          </a:solidFill>
          <a:ln w="1587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40021052-A771-455F-BA74-8B5EF814A53C}"/>
              </a:ext>
            </a:extLst>
          </p:cNvPr>
          <p:cNvCxnSpPr>
            <a:cxnSpLocks/>
          </p:cNvCxnSpPr>
          <p:nvPr/>
        </p:nvCxnSpPr>
        <p:spPr bwMode="auto">
          <a:xfrm>
            <a:off x="2354910" y="2135532"/>
            <a:ext cx="0" cy="533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3A3B3299-A876-48AC-84FF-86FCFAE0D875}"/>
              </a:ext>
            </a:extLst>
          </p:cNvPr>
          <p:cNvSpPr txBox="1"/>
          <p:nvPr/>
        </p:nvSpPr>
        <p:spPr>
          <a:xfrm>
            <a:off x="2022566" y="2631204"/>
            <a:ext cx="787395" cy="400110"/>
          </a:xfrm>
          <a:prstGeom prst="rect">
            <a:avLst/>
          </a:prstGeom>
          <a:noFill/>
        </p:spPr>
        <p:txBody>
          <a:bodyPr wrap="none" rtlCol="0">
            <a:spAutoFit/>
          </a:bodyPr>
          <a:lstStyle/>
          <a:p>
            <a:r>
              <a:rPr lang="fr-FR" sz="2000" dirty="0">
                <a:solidFill>
                  <a:schemeClr val="tx1"/>
                </a:solidFill>
              </a:rPr>
              <a:t>GET</a:t>
            </a:r>
            <a:r>
              <a:rPr lang="fr-FR" baseline="-25000" dirty="0">
                <a:solidFill>
                  <a:schemeClr val="tx1"/>
                </a:solidFill>
              </a:rPr>
              <a:t>0</a:t>
            </a:r>
            <a:endParaRPr lang="en-US" baseline="-25000" dirty="0">
              <a:solidFill>
                <a:schemeClr val="tx1"/>
              </a:solidFill>
            </a:endParaRPr>
          </a:p>
        </p:txBody>
      </p:sp>
      <p:sp>
        <p:nvSpPr>
          <p:cNvPr id="40" name="TextBox 39">
            <a:extLst>
              <a:ext uri="{FF2B5EF4-FFF2-40B4-BE49-F238E27FC236}">
                <a16:creationId xmlns:a16="http://schemas.microsoft.com/office/drawing/2014/main" id="{1EB64BAA-39C1-4EE6-B90F-19EF00DDDE6B}"/>
              </a:ext>
            </a:extLst>
          </p:cNvPr>
          <p:cNvSpPr txBox="1"/>
          <p:nvPr/>
        </p:nvSpPr>
        <p:spPr>
          <a:xfrm>
            <a:off x="1817222" y="2057400"/>
            <a:ext cx="601447" cy="400110"/>
          </a:xfrm>
          <a:prstGeom prst="rect">
            <a:avLst/>
          </a:prstGeom>
          <a:noFill/>
        </p:spPr>
        <p:txBody>
          <a:bodyPr wrap="none" rtlCol="0">
            <a:spAutoFit/>
          </a:bodyPr>
          <a:lstStyle/>
          <a:p>
            <a:r>
              <a:rPr lang="fr-FR" sz="2000" dirty="0">
                <a:solidFill>
                  <a:schemeClr val="tx1"/>
                </a:solidFill>
              </a:rPr>
              <a:t>∆T</a:t>
            </a:r>
            <a:r>
              <a:rPr lang="fr-FR" baseline="-25000" dirty="0">
                <a:solidFill>
                  <a:schemeClr val="tx1"/>
                </a:solidFill>
              </a:rPr>
              <a:t>0</a:t>
            </a:r>
            <a:endParaRPr lang="en-US" baseline="-25000" dirty="0">
              <a:solidFill>
                <a:schemeClr val="tx1"/>
              </a:solidFill>
            </a:endParaRPr>
          </a:p>
        </p:txBody>
      </p:sp>
      <p:cxnSp>
        <p:nvCxnSpPr>
          <p:cNvPr id="42" name="Straight Arrow Connector 41">
            <a:extLst>
              <a:ext uri="{FF2B5EF4-FFF2-40B4-BE49-F238E27FC236}">
                <a16:creationId xmlns:a16="http://schemas.microsoft.com/office/drawing/2014/main" id="{A0287BA9-236E-433C-8FBF-F981C937BAB3}"/>
              </a:ext>
            </a:extLst>
          </p:cNvPr>
          <p:cNvCxnSpPr>
            <a:cxnSpLocks/>
          </p:cNvCxnSpPr>
          <p:nvPr/>
        </p:nvCxnSpPr>
        <p:spPr bwMode="auto">
          <a:xfrm>
            <a:off x="1454225" y="2449945"/>
            <a:ext cx="907975"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8" name="TextBox 7">
            <a:extLst>
              <a:ext uri="{FF2B5EF4-FFF2-40B4-BE49-F238E27FC236}">
                <a16:creationId xmlns:a16="http://schemas.microsoft.com/office/drawing/2014/main" id="{98328159-77E8-4EBC-9C75-0E267ADCF7FE}"/>
              </a:ext>
            </a:extLst>
          </p:cNvPr>
          <p:cNvSpPr txBox="1"/>
          <p:nvPr/>
        </p:nvSpPr>
        <p:spPr>
          <a:xfrm>
            <a:off x="9006840" y="5943600"/>
            <a:ext cx="3024814" cy="523220"/>
          </a:xfrm>
          <a:prstGeom prst="rect">
            <a:avLst/>
          </a:prstGeom>
          <a:noFill/>
        </p:spPr>
        <p:txBody>
          <a:bodyPr wrap="square" rtlCol="0">
            <a:spAutoFit/>
          </a:bodyPr>
          <a:lstStyle/>
          <a:p>
            <a:pPr algn="l"/>
            <a:r>
              <a:rPr lang="en-US" sz="1400" kern="0" dirty="0">
                <a:solidFill>
                  <a:schemeClr val="tx1"/>
                </a:solidFill>
              </a:rPr>
              <a:t>GTK* is derived from the GTK</a:t>
            </a:r>
          </a:p>
          <a:p>
            <a:pPr algn="l"/>
            <a:r>
              <a:rPr lang="en-US" sz="1400" kern="0" dirty="0">
                <a:solidFill>
                  <a:schemeClr val="tx1"/>
                </a:solidFill>
              </a:rPr>
              <a:t>PTK* is derived from the PTK (KDK)</a:t>
            </a:r>
            <a:endParaRPr lang="en-US" sz="1400" dirty="0">
              <a:solidFill>
                <a:schemeClr val="tx1"/>
              </a:solidFill>
            </a:endParaRPr>
          </a:p>
        </p:txBody>
      </p:sp>
      <p:sp>
        <p:nvSpPr>
          <p:cNvPr id="46" name="Accolade fermante 59">
            <a:extLst>
              <a:ext uri="{FF2B5EF4-FFF2-40B4-BE49-F238E27FC236}">
                <a16:creationId xmlns:a16="http://schemas.microsoft.com/office/drawing/2014/main" id="{B18F8375-1D55-4AC0-8FB8-DA9D1F8E1D3B}"/>
              </a:ext>
            </a:extLst>
          </p:cNvPr>
          <p:cNvSpPr/>
          <p:nvPr/>
        </p:nvSpPr>
        <p:spPr>
          <a:xfrm rot="5400000">
            <a:off x="2721414" y="1749788"/>
            <a:ext cx="288032" cy="28803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9" name="TextBox 45">
            <a:extLst>
              <a:ext uri="{FF2B5EF4-FFF2-40B4-BE49-F238E27FC236}">
                <a16:creationId xmlns:a16="http://schemas.microsoft.com/office/drawing/2014/main" id="{A921E6ED-730E-477E-867B-81A7675A92DD}"/>
              </a:ext>
            </a:extLst>
          </p:cNvPr>
          <p:cNvSpPr txBox="1"/>
          <p:nvPr/>
        </p:nvSpPr>
        <p:spPr>
          <a:xfrm>
            <a:off x="2542099" y="3218950"/>
            <a:ext cx="535724" cy="400110"/>
          </a:xfrm>
          <a:prstGeom prst="rect">
            <a:avLst/>
          </a:prstGeom>
          <a:noFill/>
        </p:spPr>
        <p:txBody>
          <a:bodyPr wrap="none" rtlCol="0">
            <a:spAutoFit/>
          </a:bodyPr>
          <a:lstStyle/>
          <a:p>
            <a:r>
              <a:rPr lang="fr-FR" sz="2000" dirty="0">
                <a:solidFill>
                  <a:schemeClr val="tx1"/>
                </a:solidFill>
              </a:rPr>
              <a:t>GEI</a:t>
            </a:r>
            <a:endParaRPr lang="en-US" baseline="-25000" dirty="0">
              <a:solidFill>
                <a:schemeClr val="tx1"/>
              </a:solidFill>
            </a:endParaRPr>
          </a:p>
        </p:txBody>
      </p:sp>
    </p:spTree>
    <p:extLst>
      <p:ext uri="{BB962C8B-B14F-4D97-AF65-F5344CB8AC3E}">
        <p14:creationId xmlns:p14="http://schemas.microsoft.com/office/powerpoint/2010/main" val="3411568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730D-27DC-4099-BE16-B5E4DCDD6C6B}"/>
              </a:ext>
            </a:extLst>
          </p:cNvPr>
          <p:cNvSpPr>
            <a:spLocks noGrp="1"/>
          </p:cNvSpPr>
          <p:nvPr>
            <p:ph type="title"/>
          </p:nvPr>
        </p:nvSpPr>
        <p:spPr>
          <a:xfrm>
            <a:off x="1028700" y="695325"/>
            <a:ext cx="10361084" cy="662482"/>
          </a:xfrm>
        </p:spPr>
        <p:txBody>
          <a:bodyPr/>
          <a:lstStyle/>
          <a:p>
            <a:r>
              <a:rPr lang="en-US" dirty="0" err="1"/>
              <a:t>RefLink</a:t>
            </a:r>
            <a:r>
              <a:rPr lang="en-US" dirty="0"/>
              <a:t> Offset:</a:t>
            </a:r>
            <a:endParaRPr lang="en-US" b="0" dirty="0">
              <a:solidFill>
                <a:schemeClr val="tx1"/>
              </a:solidFill>
            </a:endParaRPr>
          </a:p>
        </p:txBody>
      </p:sp>
      <p:sp>
        <p:nvSpPr>
          <p:cNvPr id="6" name="Date Placeholder 5">
            <a:extLst>
              <a:ext uri="{FF2B5EF4-FFF2-40B4-BE49-F238E27FC236}">
                <a16:creationId xmlns:a16="http://schemas.microsoft.com/office/drawing/2014/main" id="{42145474-D833-4222-8380-8C667E1FB8BA}"/>
              </a:ext>
            </a:extLst>
          </p:cNvPr>
          <p:cNvSpPr>
            <a:spLocks noGrp="1"/>
          </p:cNvSpPr>
          <p:nvPr>
            <p:ph type="dt" idx="15"/>
          </p:nvPr>
        </p:nvSpPr>
        <p:spPr/>
        <p:txBody>
          <a:bodyPr/>
          <a:lstStyle/>
          <a:p>
            <a:r>
              <a:rPr lang="en-US" dirty="0"/>
              <a:t>November 2023</a:t>
            </a:r>
            <a:endParaRPr lang="en-GB" dirty="0"/>
          </a:p>
        </p:txBody>
      </p:sp>
      <p:sp>
        <p:nvSpPr>
          <p:cNvPr id="9" name="TextBox 8">
            <a:extLst>
              <a:ext uri="{FF2B5EF4-FFF2-40B4-BE49-F238E27FC236}">
                <a16:creationId xmlns:a16="http://schemas.microsoft.com/office/drawing/2014/main" id="{5B915CAE-6FEA-4E03-AF0C-410F532CE916}"/>
              </a:ext>
            </a:extLst>
          </p:cNvPr>
          <p:cNvSpPr txBox="1"/>
          <p:nvPr/>
        </p:nvSpPr>
        <p:spPr>
          <a:xfrm>
            <a:off x="495300" y="1256467"/>
            <a:ext cx="11201400" cy="3785652"/>
          </a:xfrm>
          <a:prstGeom prst="rect">
            <a:avLst/>
          </a:prstGeom>
          <a:noFill/>
        </p:spPr>
        <p:txBody>
          <a:bodyPr wrap="square" rtlCol="0">
            <a:spAutoFit/>
          </a:bodyPr>
          <a:lstStyle/>
          <a:p>
            <a:pPr marL="342900" indent="-342900">
              <a:buFont typeface="Arial" panose="020B0604020202020204" pitchFamily="34" charset="0"/>
              <a:buChar char="•"/>
            </a:pPr>
            <a:r>
              <a:rPr lang="en-US" sz="2000" i="1" dirty="0" err="1">
                <a:solidFill>
                  <a:schemeClr val="tx1"/>
                </a:solidFill>
              </a:rPr>
              <a:t>RefLink</a:t>
            </a:r>
            <a:r>
              <a:rPr lang="en-US" sz="2000" i="1" dirty="0">
                <a:solidFill>
                  <a:schemeClr val="tx1"/>
                </a:solidFill>
              </a:rPr>
              <a:t> Offset</a:t>
            </a:r>
            <a:r>
              <a:rPr lang="fr-FR" sz="2000" i="1" dirty="0">
                <a:solidFill>
                  <a:schemeClr val="tx1"/>
                </a:solidFill>
              </a:rPr>
              <a:t> </a:t>
            </a:r>
            <a:r>
              <a:rPr lang="fr-FR" sz="2000" dirty="0">
                <a:solidFill>
                  <a:schemeClr val="tx1"/>
                </a:solidFill>
              </a:rPr>
              <a:t>= offset of the TSF </a:t>
            </a:r>
            <a:r>
              <a:rPr lang="fr-FR" sz="2000" dirty="0" err="1">
                <a:solidFill>
                  <a:schemeClr val="tx1"/>
                </a:solidFill>
              </a:rPr>
              <a:t>counter</a:t>
            </a:r>
            <a:r>
              <a:rPr lang="fr-FR" sz="2000" dirty="0">
                <a:solidFill>
                  <a:schemeClr val="tx1"/>
                </a:solidFill>
              </a:rPr>
              <a:t> of the </a:t>
            </a:r>
            <a:r>
              <a:rPr lang="fr-FR" sz="2000" dirty="0" err="1">
                <a:solidFill>
                  <a:schemeClr val="tx1"/>
                </a:solidFill>
              </a:rPr>
              <a:t>current</a:t>
            </a:r>
            <a:r>
              <a:rPr lang="fr-FR" sz="2000" dirty="0">
                <a:solidFill>
                  <a:schemeClr val="tx1"/>
                </a:solidFill>
              </a:rPr>
              <a:t> </a:t>
            </a:r>
            <a:r>
              <a:rPr lang="fr-FR" sz="2000" dirty="0" err="1">
                <a:solidFill>
                  <a:schemeClr val="tx1"/>
                </a:solidFill>
              </a:rPr>
              <a:t>link</a:t>
            </a:r>
            <a:r>
              <a:rPr lang="fr-FR" sz="2000" dirty="0">
                <a:solidFill>
                  <a:schemeClr val="tx1"/>
                </a:solidFill>
              </a:rPr>
              <a:t> </a:t>
            </a:r>
            <a:r>
              <a:rPr lang="fr-FR" sz="2000" dirty="0" err="1">
                <a:solidFill>
                  <a:schemeClr val="tx1"/>
                </a:solidFill>
              </a:rPr>
              <a:t>compared</a:t>
            </a:r>
            <a:r>
              <a:rPr lang="fr-FR" sz="2000" dirty="0">
                <a:solidFill>
                  <a:schemeClr val="tx1"/>
                </a:solidFill>
              </a:rPr>
              <a:t> to the Reference Link (of id </a:t>
            </a:r>
            <a:r>
              <a:rPr lang="fr-FR" sz="2000" i="1" dirty="0" err="1">
                <a:solidFill>
                  <a:schemeClr val="tx1"/>
                </a:solidFill>
              </a:rPr>
              <a:t>RefLink</a:t>
            </a:r>
            <a:r>
              <a:rPr lang="fr-FR" sz="2000" i="1" dirty="0">
                <a:solidFill>
                  <a:schemeClr val="tx1"/>
                </a:solidFill>
              </a:rPr>
              <a:t> ID </a:t>
            </a:r>
            <a:r>
              <a:rPr lang="fr-FR" sz="2000" dirty="0">
                <a:solidFill>
                  <a:schemeClr val="tx1"/>
                </a:solidFill>
              </a:rPr>
              <a:t>) </a:t>
            </a:r>
            <a:r>
              <a:rPr lang="fr-FR" sz="2000" dirty="0" err="1">
                <a:solidFill>
                  <a:schemeClr val="tx1"/>
                </a:solidFill>
              </a:rPr>
              <a:t>with</a:t>
            </a:r>
            <a:r>
              <a:rPr lang="fr-FR" sz="2000" dirty="0">
                <a:solidFill>
                  <a:schemeClr val="tx1"/>
                </a:solidFill>
              </a:rPr>
              <a:t> a 2 µs </a:t>
            </a:r>
            <a:r>
              <a:rPr lang="fr-FR" sz="2000" dirty="0" err="1">
                <a:solidFill>
                  <a:schemeClr val="tx1"/>
                </a:solidFill>
              </a:rPr>
              <a:t>resolution</a:t>
            </a:r>
            <a:r>
              <a:rPr lang="fr-FR" sz="2000" dirty="0">
                <a:solidFill>
                  <a:schemeClr val="tx1"/>
                </a:solidFill>
              </a:rPr>
              <a:t>.</a:t>
            </a:r>
          </a:p>
          <a:p>
            <a:pPr marL="342900" indent="-342900" algn="l">
              <a:buFont typeface="Arial" panose="020B0604020202020204" pitchFamily="34" charset="0"/>
              <a:buChar char="•"/>
            </a:pPr>
            <a:r>
              <a:rPr lang="fr-FR" sz="2000" dirty="0">
                <a:solidFill>
                  <a:schemeClr val="tx1"/>
                </a:solidFill>
              </a:rPr>
              <a:t>T</a:t>
            </a:r>
            <a:r>
              <a:rPr lang="fr-FR" sz="2000" baseline="-25000" dirty="0">
                <a:solidFill>
                  <a:schemeClr val="tx1"/>
                </a:solidFill>
              </a:rPr>
              <a:t>0</a:t>
            </a:r>
            <a:r>
              <a:rPr lang="fr-FR" sz="2000" dirty="0">
                <a:solidFill>
                  <a:schemeClr val="tx1"/>
                </a:solidFill>
              </a:rPr>
              <a:t> </a:t>
            </a:r>
            <a:r>
              <a:rPr lang="fr-FR" sz="2000" dirty="0" err="1">
                <a:solidFill>
                  <a:schemeClr val="tx1"/>
                </a:solidFill>
              </a:rPr>
              <a:t>is</a:t>
            </a:r>
            <a:r>
              <a:rPr lang="fr-FR" sz="2000" dirty="0">
                <a:solidFill>
                  <a:schemeClr val="tx1"/>
                </a:solidFill>
              </a:rPr>
              <a:t> the value of the first </a:t>
            </a:r>
            <a:r>
              <a:rPr lang="fr-FR" sz="2000" dirty="0" err="1">
                <a:solidFill>
                  <a:schemeClr val="tx1"/>
                </a:solidFill>
              </a:rPr>
              <a:t>reference</a:t>
            </a:r>
            <a:r>
              <a:rPr lang="fr-FR" sz="2000" dirty="0">
                <a:solidFill>
                  <a:schemeClr val="tx1"/>
                </a:solidFill>
              </a:rPr>
              <a:t> time for the </a:t>
            </a:r>
            <a:r>
              <a:rPr lang="fr-FR" sz="2000" dirty="0" err="1">
                <a:solidFill>
                  <a:schemeClr val="tx1"/>
                </a:solidFill>
              </a:rPr>
              <a:t>Epoch</a:t>
            </a:r>
            <a:r>
              <a:rPr lang="fr-FR" sz="2000" dirty="0">
                <a:solidFill>
                  <a:schemeClr val="tx1"/>
                </a:solidFill>
              </a:rPr>
              <a:t> on the Reference Link.</a:t>
            </a:r>
            <a:r>
              <a:rPr lang="fr-FR" sz="2000" i="1" dirty="0">
                <a:solidFill>
                  <a:schemeClr val="tx1"/>
                </a:solidFill>
              </a:rPr>
              <a:t>		</a:t>
            </a:r>
            <a:endParaRPr lang="fr-FR" i="1" dirty="0">
              <a:solidFill>
                <a:schemeClr val="tx1"/>
              </a:solidFill>
            </a:endParaRPr>
          </a:p>
          <a:p>
            <a:pPr algn="l"/>
            <a:endParaRPr lang="fr-FR" i="1" dirty="0">
              <a:solidFill>
                <a:schemeClr val="tx1"/>
              </a:solidFill>
            </a:endParaRPr>
          </a:p>
          <a:p>
            <a:pPr algn="l"/>
            <a:r>
              <a:rPr lang="fr-FR" sz="1600" u="sng" dirty="0">
                <a:solidFill>
                  <a:schemeClr val="tx1"/>
                </a:solidFill>
              </a:rPr>
              <a:t>Note</a:t>
            </a:r>
            <a:r>
              <a:rPr lang="fr-FR" sz="1600" dirty="0">
                <a:solidFill>
                  <a:schemeClr val="tx1"/>
                </a:solidFill>
              </a:rPr>
              <a:t> : </a:t>
            </a:r>
            <a:r>
              <a:rPr lang="fr-FR" sz="1600" dirty="0">
                <a:solidFill>
                  <a:schemeClr val="tx1"/>
                </a:solidFill>
                <a:latin typeface="Times New Roman" panose="02020603050405020304" pitchFamily="18" charset="0"/>
              </a:rPr>
              <a:t>If no beacon </a:t>
            </a:r>
            <a:r>
              <a:rPr lang="fr-FR" sz="1600" dirty="0" err="1">
                <a:solidFill>
                  <a:schemeClr val="tx1"/>
                </a:solidFill>
                <a:latin typeface="Times New Roman" panose="02020603050405020304" pitchFamily="18" charset="0"/>
              </a:rPr>
              <a:t>is</a:t>
            </a:r>
            <a:r>
              <a:rPr lang="fr-FR" sz="1600" dirty="0">
                <a:solidFill>
                  <a:schemeClr val="tx1"/>
                </a:solidFill>
                <a:latin typeface="Times New Roman" panose="02020603050405020304" pitchFamily="18" charset="0"/>
              </a:rPr>
              <a:t> </a:t>
            </a:r>
            <a:r>
              <a:rPr lang="fr-FR" sz="1600" dirty="0" err="1">
                <a:solidFill>
                  <a:schemeClr val="tx1"/>
                </a:solidFill>
                <a:latin typeface="Times New Roman" panose="02020603050405020304" pitchFamily="18" charset="0"/>
              </a:rPr>
              <a:t>received</a:t>
            </a:r>
            <a:r>
              <a:rPr lang="fr-FR" sz="1600" dirty="0">
                <a:solidFill>
                  <a:schemeClr val="tx1"/>
                </a:solidFill>
                <a:latin typeface="Times New Roman" panose="02020603050405020304" pitchFamily="18" charset="0"/>
              </a:rPr>
              <a:t> on </a:t>
            </a:r>
            <a:r>
              <a:rPr lang="fr-FR" sz="1600" dirty="0" err="1">
                <a:solidFill>
                  <a:schemeClr val="tx1"/>
                </a:solidFill>
                <a:latin typeface="Times New Roman" panose="02020603050405020304" pitchFamily="18" charset="0"/>
              </a:rPr>
              <a:t>current</a:t>
            </a:r>
            <a:r>
              <a:rPr lang="fr-FR" sz="1600" dirty="0">
                <a:solidFill>
                  <a:schemeClr val="tx1"/>
                </a:solidFill>
                <a:latin typeface="Times New Roman" panose="02020603050405020304" pitchFamily="18" charset="0"/>
              </a:rPr>
              <a:t> </a:t>
            </a:r>
            <a:r>
              <a:rPr lang="fr-FR" sz="1600" dirty="0" err="1">
                <a:solidFill>
                  <a:schemeClr val="tx1"/>
                </a:solidFill>
                <a:latin typeface="Times New Roman" panose="02020603050405020304" pitchFamily="18" charset="0"/>
              </a:rPr>
              <a:t>link</a:t>
            </a:r>
            <a:r>
              <a:rPr lang="fr-FR" sz="1600" dirty="0">
                <a:solidFill>
                  <a:schemeClr val="tx1"/>
                </a:solidFill>
                <a:latin typeface="Times New Roman" panose="02020603050405020304" pitchFamily="18" charset="0"/>
              </a:rPr>
              <a:t> (Multi Link Power </a:t>
            </a:r>
            <a:r>
              <a:rPr lang="fr-FR" sz="1600" dirty="0" err="1">
                <a:solidFill>
                  <a:schemeClr val="tx1"/>
                </a:solidFill>
                <a:latin typeface="Times New Roman" panose="02020603050405020304" pitchFamily="18" charset="0"/>
              </a:rPr>
              <a:t>save</a:t>
            </a:r>
            <a:r>
              <a:rPr lang="fr-FR" sz="1600" dirty="0">
                <a:solidFill>
                  <a:schemeClr val="tx1"/>
                </a:solidFill>
                <a:latin typeface="Times New Roman" panose="02020603050405020304" pitchFamily="18" charset="0"/>
              </a:rPr>
              <a:t> mode), </a:t>
            </a:r>
            <a:r>
              <a:rPr lang="fr-FR" sz="1600" dirty="0">
                <a:solidFill>
                  <a:schemeClr val="tx1"/>
                </a:solidFill>
              </a:rPr>
              <a:t>no direct </a:t>
            </a:r>
            <a:r>
              <a:rPr lang="fr-FR" sz="1600" dirty="0" err="1">
                <a:solidFill>
                  <a:schemeClr val="tx1"/>
                </a:solidFill>
              </a:rPr>
              <a:t>reading</a:t>
            </a:r>
            <a:r>
              <a:rPr lang="fr-FR" sz="1600" dirty="0">
                <a:solidFill>
                  <a:schemeClr val="tx1"/>
                </a:solidFill>
              </a:rPr>
              <a:t> of </a:t>
            </a:r>
            <a:r>
              <a:rPr lang="fr-FR" sz="1600" dirty="0" err="1">
                <a:solidFill>
                  <a:schemeClr val="tx1"/>
                </a:solidFill>
              </a:rPr>
              <a:t>RefLink</a:t>
            </a:r>
            <a:r>
              <a:rPr lang="fr-FR" sz="1600" dirty="0">
                <a:solidFill>
                  <a:schemeClr val="tx1"/>
                </a:solidFill>
              </a:rPr>
              <a:t> Offset </a:t>
            </a:r>
            <a:r>
              <a:rPr lang="fr-FR" sz="1600" dirty="0" err="1">
                <a:solidFill>
                  <a:schemeClr val="tx1"/>
                </a:solidFill>
              </a:rPr>
              <a:t>is</a:t>
            </a:r>
            <a:r>
              <a:rPr lang="fr-FR" sz="1600" dirty="0">
                <a:solidFill>
                  <a:schemeClr val="tx1"/>
                </a:solidFill>
              </a:rPr>
              <a:t> </a:t>
            </a:r>
            <a:r>
              <a:rPr lang="fr-FR" sz="1600" dirty="0" err="1">
                <a:solidFill>
                  <a:schemeClr val="tx1"/>
                </a:solidFill>
              </a:rPr>
              <a:t>available</a:t>
            </a:r>
            <a:r>
              <a:rPr lang="fr-FR" sz="1600" dirty="0">
                <a:solidFill>
                  <a:schemeClr val="tx1"/>
                </a:solidFill>
              </a:rPr>
              <a:t>.</a:t>
            </a:r>
          </a:p>
          <a:p>
            <a:pPr algn="l"/>
            <a:r>
              <a:rPr lang="fr-FR" sz="1600" dirty="0">
                <a:solidFill>
                  <a:schemeClr val="tx1"/>
                </a:solidFill>
              </a:rPr>
              <a:t>In </a:t>
            </a:r>
            <a:r>
              <a:rPr lang="fr-FR" sz="1600" dirty="0" err="1">
                <a:solidFill>
                  <a:schemeClr val="tx1"/>
                </a:solidFill>
              </a:rPr>
              <a:t>that</a:t>
            </a:r>
            <a:r>
              <a:rPr lang="fr-FR" sz="1600" dirty="0">
                <a:solidFill>
                  <a:schemeClr val="tx1"/>
                </a:solidFill>
              </a:rPr>
              <a:t> case, </a:t>
            </a:r>
            <a:r>
              <a:rPr lang="fr-FR" sz="1600" dirty="0" err="1">
                <a:solidFill>
                  <a:schemeClr val="tx1"/>
                </a:solidFill>
              </a:rPr>
              <a:t>RefLink</a:t>
            </a:r>
            <a:r>
              <a:rPr lang="fr-FR" sz="1600" dirty="0">
                <a:solidFill>
                  <a:schemeClr val="tx1"/>
                </a:solidFill>
              </a:rPr>
              <a:t> Offset </a:t>
            </a:r>
            <a:r>
              <a:rPr lang="fr-FR" sz="1600" dirty="0" err="1">
                <a:solidFill>
                  <a:schemeClr val="tx1"/>
                </a:solidFill>
              </a:rPr>
              <a:t>may</a:t>
            </a:r>
            <a:r>
              <a:rPr lang="fr-FR" sz="1600" dirty="0">
                <a:solidFill>
                  <a:schemeClr val="tx1"/>
                </a:solidFill>
              </a:rPr>
              <a:t> </a:t>
            </a:r>
            <a:r>
              <a:rPr lang="fr-FR" sz="1600" dirty="0" err="1">
                <a:solidFill>
                  <a:schemeClr val="tx1"/>
                </a:solidFill>
              </a:rPr>
              <a:t>be</a:t>
            </a:r>
            <a:r>
              <a:rPr lang="fr-FR" sz="1600" dirty="0">
                <a:solidFill>
                  <a:schemeClr val="tx1"/>
                </a:solidFill>
              </a:rPr>
              <a:t> </a:t>
            </a:r>
            <a:r>
              <a:rPr lang="fr-FR" sz="1600" dirty="0" err="1">
                <a:solidFill>
                  <a:schemeClr val="tx1"/>
                </a:solidFill>
              </a:rPr>
              <a:t>approximated</a:t>
            </a:r>
            <a:r>
              <a:rPr lang="fr-FR" sz="1600" dirty="0">
                <a:solidFill>
                  <a:schemeClr val="tx1"/>
                </a:solidFill>
              </a:rPr>
              <a:t> </a:t>
            </a:r>
            <a:r>
              <a:rPr lang="fr-FR" sz="1600" dirty="0" err="1">
                <a:solidFill>
                  <a:schemeClr val="tx1"/>
                </a:solidFill>
              </a:rPr>
              <a:t>using</a:t>
            </a:r>
            <a:r>
              <a:rPr lang="fr-FR" sz="1600" dirty="0">
                <a:solidFill>
                  <a:schemeClr val="tx1"/>
                </a:solidFill>
              </a:rPr>
              <a:t> 2 TSF Offsets </a:t>
            </a:r>
            <a:r>
              <a:rPr lang="fr-FR" sz="1600" dirty="0" err="1">
                <a:solidFill>
                  <a:schemeClr val="tx1"/>
                </a:solidFill>
              </a:rPr>
              <a:t>fields</a:t>
            </a:r>
            <a:r>
              <a:rPr lang="fr-FR" sz="1600" dirty="0">
                <a:solidFill>
                  <a:schemeClr val="tx1"/>
                </a:solidFill>
              </a:rPr>
              <a:t> of the Basic </a:t>
            </a:r>
            <a:r>
              <a:rPr lang="fr-FR" sz="1600" dirty="0" err="1">
                <a:solidFill>
                  <a:schemeClr val="tx1"/>
                </a:solidFill>
              </a:rPr>
              <a:t>MultiLink</a:t>
            </a:r>
            <a:r>
              <a:rPr lang="fr-FR" sz="1600" dirty="0">
                <a:solidFill>
                  <a:schemeClr val="tx1"/>
                </a:solidFill>
              </a:rPr>
              <a:t> info </a:t>
            </a:r>
            <a:r>
              <a:rPr lang="fr-FR" sz="1600" dirty="0" err="1">
                <a:solidFill>
                  <a:schemeClr val="tx1"/>
                </a:solidFill>
              </a:rPr>
              <a:t>element</a:t>
            </a:r>
            <a:r>
              <a:rPr lang="fr-FR" sz="1600" dirty="0">
                <a:solidFill>
                  <a:schemeClr val="tx1"/>
                </a:solidFill>
              </a:rPr>
              <a:t> </a:t>
            </a:r>
            <a:r>
              <a:rPr lang="fr-FR" sz="1600" dirty="0" err="1">
                <a:solidFill>
                  <a:schemeClr val="tx1"/>
                </a:solidFill>
              </a:rPr>
              <a:t>received</a:t>
            </a:r>
            <a:r>
              <a:rPr lang="fr-FR" sz="1600" dirty="0">
                <a:solidFill>
                  <a:schemeClr val="tx1"/>
                </a:solidFill>
              </a:rPr>
              <a:t> on a </a:t>
            </a:r>
            <a:r>
              <a:rPr lang="fr-FR" sz="1600" dirty="0" err="1">
                <a:solidFill>
                  <a:schemeClr val="tx1"/>
                </a:solidFill>
              </a:rPr>
              <a:t>reporting</a:t>
            </a:r>
            <a:r>
              <a:rPr lang="fr-FR" sz="1600" dirty="0">
                <a:solidFill>
                  <a:schemeClr val="tx1"/>
                </a:solidFill>
              </a:rPr>
              <a:t> </a:t>
            </a:r>
            <a:r>
              <a:rPr lang="fr-FR" sz="1600" dirty="0" err="1">
                <a:solidFill>
                  <a:schemeClr val="tx1"/>
                </a:solidFill>
              </a:rPr>
              <a:t>link</a:t>
            </a:r>
            <a:r>
              <a:rPr lang="fr-FR" sz="1600" dirty="0">
                <a:solidFill>
                  <a:schemeClr val="tx1"/>
                </a:solidFill>
              </a:rPr>
              <a:t> : </a:t>
            </a:r>
          </a:p>
          <a:p>
            <a:pPr algn="l"/>
            <a:r>
              <a:rPr lang="fr-FR" sz="1600" dirty="0">
                <a:solidFill>
                  <a:schemeClr val="tx1"/>
                </a:solidFill>
              </a:rPr>
              <a:t>	- TSF Offset </a:t>
            </a:r>
            <a:r>
              <a:rPr lang="fr-FR" sz="1600" dirty="0" err="1">
                <a:solidFill>
                  <a:schemeClr val="tx1"/>
                </a:solidFill>
              </a:rPr>
              <a:t>field</a:t>
            </a:r>
            <a:r>
              <a:rPr lang="fr-FR" sz="1600" dirty="0">
                <a:solidFill>
                  <a:schemeClr val="tx1"/>
                </a:solidFill>
              </a:rPr>
              <a:t> for </a:t>
            </a:r>
            <a:r>
              <a:rPr lang="fr-FR" sz="1600" dirty="0" err="1">
                <a:solidFill>
                  <a:schemeClr val="tx1"/>
                </a:solidFill>
              </a:rPr>
              <a:t>RefLink</a:t>
            </a:r>
            <a:r>
              <a:rPr lang="fr-FR" sz="1600" dirty="0">
                <a:solidFill>
                  <a:schemeClr val="tx1"/>
                </a:solidFill>
              </a:rPr>
              <a:t> in </a:t>
            </a:r>
            <a:r>
              <a:rPr lang="fr-FR" sz="1600" dirty="0" err="1">
                <a:solidFill>
                  <a:schemeClr val="tx1"/>
                </a:solidFill>
              </a:rPr>
              <a:t>received</a:t>
            </a:r>
            <a:r>
              <a:rPr lang="fr-FR" sz="1600" dirty="0">
                <a:solidFill>
                  <a:schemeClr val="tx1"/>
                </a:solidFill>
              </a:rPr>
              <a:t> beacon : </a:t>
            </a:r>
            <a:r>
              <a:rPr lang="fr-FR" sz="1600" i="1" dirty="0">
                <a:solidFill>
                  <a:schemeClr val="tx1"/>
                </a:solidFill>
              </a:rPr>
              <a:t>TSF </a:t>
            </a:r>
            <a:r>
              <a:rPr lang="fr-FR" sz="1600" i="1" dirty="0" err="1">
                <a:solidFill>
                  <a:schemeClr val="tx1"/>
                </a:solidFill>
              </a:rPr>
              <a:t>Offset</a:t>
            </a:r>
            <a:r>
              <a:rPr lang="fr-FR" sz="1600" i="1" baseline="-25000" dirty="0" err="1">
                <a:solidFill>
                  <a:schemeClr val="tx1"/>
                </a:solidFill>
              </a:rPr>
              <a:t>RefLink</a:t>
            </a:r>
            <a:r>
              <a:rPr lang="fr-FR" sz="1600" i="1" dirty="0">
                <a:solidFill>
                  <a:schemeClr val="tx1"/>
                </a:solidFill>
              </a:rPr>
              <a:t> </a:t>
            </a:r>
            <a:r>
              <a:rPr lang="fr-FR" sz="1600" dirty="0">
                <a:solidFill>
                  <a:schemeClr val="tx1"/>
                </a:solidFill>
              </a:rPr>
              <a:t>= </a:t>
            </a:r>
            <a:r>
              <a:rPr lang="en-US" sz="1600" b="0" i="0" u="none" strike="noStrike" baseline="0" dirty="0">
                <a:solidFill>
                  <a:srgbClr val="000000"/>
                </a:solidFill>
                <a:latin typeface="Times New Roman" panose="02020603050405020304" pitchFamily="18" charset="0"/>
              </a:rPr>
              <a:t>Floor((</a:t>
            </a:r>
            <a:r>
              <a:rPr lang="en-US" sz="1600" b="0" i="1" u="none" strike="noStrike" baseline="0" dirty="0" err="1">
                <a:solidFill>
                  <a:srgbClr val="000000"/>
                </a:solidFill>
                <a:latin typeface="Times New Roman" panose="02020603050405020304" pitchFamily="18" charset="0"/>
              </a:rPr>
              <a:t>TSF</a:t>
            </a:r>
            <a:r>
              <a:rPr lang="en-US" sz="1600" b="0" i="1" u="none" strike="noStrike" baseline="-25000" dirty="0" err="1">
                <a:solidFill>
                  <a:srgbClr val="000000"/>
                </a:solidFill>
                <a:latin typeface="Times New Roman" panose="02020603050405020304" pitchFamily="18" charset="0"/>
              </a:rPr>
              <a:t>RefLink</a:t>
            </a:r>
            <a:r>
              <a:rPr lang="en-US" sz="1600" b="0" i="1" u="none" strike="noStrike" baseline="0" dirty="0">
                <a:solidFill>
                  <a:srgbClr val="000000"/>
                </a:solidFill>
                <a:latin typeface="Times New Roman" panose="02020603050405020304" pitchFamily="18" charset="0"/>
              </a:rPr>
              <a:t> </a:t>
            </a:r>
            <a:r>
              <a:rPr lang="en-US" sz="1600" b="0" i="0" u="none" strike="noStrike" baseline="0" dirty="0">
                <a:solidFill>
                  <a:srgbClr val="000000"/>
                </a:solidFill>
                <a:latin typeface="Times New Roman" panose="02020603050405020304" pitchFamily="18" charset="0"/>
              </a:rPr>
              <a:t>– </a:t>
            </a:r>
            <a:r>
              <a:rPr lang="en-US" sz="1600" b="0" i="1" u="none" strike="noStrike" baseline="0" dirty="0" err="1">
                <a:solidFill>
                  <a:srgbClr val="000000"/>
                </a:solidFill>
                <a:latin typeface="Times New Roman" panose="02020603050405020304" pitchFamily="18" charset="0"/>
              </a:rPr>
              <a:t>TSF</a:t>
            </a:r>
            <a:r>
              <a:rPr lang="en-US" sz="1600" b="0" i="1" u="none" strike="noStrike" baseline="-25000" dirty="0" err="1">
                <a:solidFill>
                  <a:srgbClr val="000000"/>
                </a:solidFill>
                <a:latin typeface="Times New Roman" panose="02020603050405020304" pitchFamily="18" charset="0"/>
              </a:rPr>
              <a:t>Reporting</a:t>
            </a:r>
            <a:r>
              <a:rPr lang="en-US" sz="1600" b="0" i="0" u="none" strike="noStrike" baseline="0" dirty="0">
                <a:solidFill>
                  <a:srgbClr val="000000"/>
                </a:solidFill>
                <a:latin typeface="Times New Roman" panose="02020603050405020304" pitchFamily="18" charset="0"/>
              </a:rPr>
              <a:t>)/2).</a:t>
            </a:r>
          </a:p>
          <a:p>
            <a:pPr algn="l"/>
            <a:endParaRPr lang="fr-FR" sz="1600" b="0" i="0" u="none" strike="noStrike" baseline="0" dirty="0">
              <a:solidFill>
                <a:schemeClr val="tx1"/>
              </a:solidFill>
              <a:latin typeface="Times New Roman" panose="02020603050405020304" pitchFamily="18" charset="0"/>
            </a:endParaRPr>
          </a:p>
          <a:p>
            <a:pPr algn="l"/>
            <a:r>
              <a:rPr lang="fr-FR" sz="1600" i="1" dirty="0" err="1">
                <a:solidFill>
                  <a:schemeClr val="tx1"/>
                </a:solidFill>
              </a:rPr>
              <a:t>RefLink</a:t>
            </a:r>
            <a:r>
              <a:rPr lang="fr-FR" sz="1600" i="1" dirty="0">
                <a:solidFill>
                  <a:schemeClr val="tx1"/>
                </a:solidFill>
              </a:rPr>
              <a:t> Offset</a:t>
            </a:r>
            <a:r>
              <a:rPr lang="fr-FR" sz="1600" i="1" baseline="-25000" dirty="0">
                <a:solidFill>
                  <a:schemeClr val="tx1"/>
                </a:solidFill>
              </a:rPr>
              <a:t>     </a:t>
            </a:r>
            <a:r>
              <a:rPr lang="fr-FR" sz="1600" i="1" dirty="0">
                <a:solidFill>
                  <a:schemeClr val="tx1"/>
                </a:solidFill>
              </a:rPr>
              <a:t>=  2 x TSF </a:t>
            </a:r>
            <a:r>
              <a:rPr lang="fr-FR" sz="1600" i="1" dirty="0" err="1">
                <a:solidFill>
                  <a:schemeClr val="tx1"/>
                </a:solidFill>
              </a:rPr>
              <a:t>Offset</a:t>
            </a:r>
            <a:r>
              <a:rPr lang="fr-FR" sz="1600" i="1" baseline="-25000" dirty="0" err="1">
                <a:solidFill>
                  <a:schemeClr val="tx1"/>
                </a:solidFill>
              </a:rPr>
              <a:t>RefLink</a:t>
            </a:r>
            <a:r>
              <a:rPr lang="fr-FR" sz="1600" i="1" dirty="0">
                <a:solidFill>
                  <a:schemeClr val="tx1"/>
                </a:solidFill>
              </a:rPr>
              <a:t> </a:t>
            </a:r>
          </a:p>
          <a:p>
            <a:pPr algn="l"/>
            <a:r>
              <a:rPr lang="fr-FR" sz="1600" i="1" dirty="0">
                <a:solidFill>
                  <a:schemeClr val="tx1"/>
                </a:solidFill>
              </a:rPr>
              <a:t>			= </a:t>
            </a:r>
            <a:r>
              <a:rPr lang="fr-FR" sz="1600" dirty="0">
                <a:solidFill>
                  <a:schemeClr val="tx1"/>
                </a:solidFill>
              </a:rPr>
              <a:t>2 x </a:t>
            </a:r>
            <a:r>
              <a:rPr lang="fr-FR" sz="1600" dirty="0" err="1">
                <a:solidFill>
                  <a:schemeClr val="tx1"/>
                </a:solidFill>
              </a:rPr>
              <a:t>Floor</a:t>
            </a:r>
            <a:r>
              <a:rPr lang="fr-FR" sz="1600" dirty="0">
                <a:solidFill>
                  <a:schemeClr val="tx1"/>
                </a:solidFill>
              </a:rPr>
              <a:t> ((</a:t>
            </a:r>
            <a:r>
              <a:rPr lang="fr-FR" sz="1600" i="1" dirty="0" err="1">
                <a:solidFill>
                  <a:schemeClr val="tx1"/>
                </a:solidFill>
              </a:rPr>
              <a:t>TSF</a:t>
            </a:r>
            <a:r>
              <a:rPr lang="fr-FR" sz="1600" i="1" baseline="-25000" dirty="0" err="1">
                <a:solidFill>
                  <a:schemeClr val="tx1"/>
                </a:solidFill>
              </a:rPr>
              <a:t>RefLink</a:t>
            </a:r>
            <a:r>
              <a:rPr lang="fr-FR" sz="1600" i="1" dirty="0">
                <a:solidFill>
                  <a:schemeClr val="tx1"/>
                </a:solidFill>
              </a:rPr>
              <a:t> - </a:t>
            </a:r>
            <a:r>
              <a:rPr lang="fr-FR" sz="1600" i="1" dirty="0" err="1">
                <a:solidFill>
                  <a:schemeClr val="tx1"/>
                </a:solidFill>
              </a:rPr>
              <a:t>TSF</a:t>
            </a:r>
            <a:r>
              <a:rPr lang="fr-FR" sz="1600" i="1" baseline="-25000" dirty="0" err="1">
                <a:solidFill>
                  <a:schemeClr val="tx1"/>
                </a:solidFill>
              </a:rPr>
              <a:t>current</a:t>
            </a:r>
            <a:r>
              <a:rPr lang="fr-FR" sz="1600" i="1" dirty="0">
                <a:solidFill>
                  <a:schemeClr val="tx1"/>
                </a:solidFill>
              </a:rPr>
              <a:t> </a:t>
            </a:r>
            <a:r>
              <a:rPr lang="fr-FR" sz="1600" dirty="0">
                <a:solidFill>
                  <a:schemeClr val="tx1"/>
                </a:solidFill>
              </a:rPr>
              <a:t>)/2)</a:t>
            </a:r>
            <a:r>
              <a:rPr lang="fr-FR" sz="1600" i="1" dirty="0">
                <a:solidFill>
                  <a:schemeClr val="tx1"/>
                </a:solidFill>
              </a:rPr>
              <a:t> </a:t>
            </a:r>
            <a:endParaRPr lang="fr-FR" sz="1600" dirty="0">
              <a:solidFill>
                <a:schemeClr val="tx1"/>
              </a:solidFill>
            </a:endParaRPr>
          </a:p>
          <a:p>
            <a:pPr algn="l"/>
            <a:r>
              <a:rPr lang="fr-FR" sz="1600" i="1" dirty="0">
                <a:solidFill>
                  <a:schemeClr val="tx1"/>
                </a:solidFill>
              </a:rPr>
              <a:t>			≈ </a:t>
            </a:r>
            <a:r>
              <a:rPr lang="fr-FR" sz="1600" dirty="0" err="1">
                <a:solidFill>
                  <a:schemeClr val="tx1"/>
                </a:solidFill>
              </a:rPr>
              <a:t>Floor</a:t>
            </a:r>
            <a:r>
              <a:rPr lang="fr-FR" sz="1600" dirty="0">
                <a:solidFill>
                  <a:schemeClr val="tx1"/>
                </a:solidFill>
              </a:rPr>
              <a:t>((</a:t>
            </a:r>
            <a:r>
              <a:rPr lang="fr-FR" sz="1600" i="1" dirty="0" err="1">
                <a:solidFill>
                  <a:schemeClr val="tx1"/>
                </a:solidFill>
              </a:rPr>
              <a:t>TSF</a:t>
            </a:r>
            <a:r>
              <a:rPr lang="fr-FR" sz="1600" i="1" baseline="-25000" dirty="0" err="1">
                <a:solidFill>
                  <a:schemeClr val="tx1"/>
                </a:solidFill>
              </a:rPr>
              <a:t>RefLink</a:t>
            </a:r>
            <a:r>
              <a:rPr lang="fr-FR" sz="1600" i="1" dirty="0">
                <a:solidFill>
                  <a:schemeClr val="tx1"/>
                </a:solidFill>
              </a:rPr>
              <a:t> - </a:t>
            </a:r>
            <a:r>
              <a:rPr lang="fr-FR" sz="1600" i="1" dirty="0" err="1">
                <a:solidFill>
                  <a:schemeClr val="tx1"/>
                </a:solidFill>
              </a:rPr>
              <a:t>TSF</a:t>
            </a:r>
            <a:r>
              <a:rPr lang="fr-FR" sz="1600" i="1" baseline="-25000" dirty="0" err="1">
                <a:solidFill>
                  <a:schemeClr val="tx1"/>
                </a:solidFill>
              </a:rPr>
              <a:t>reporting</a:t>
            </a:r>
            <a:r>
              <a:rPr lang="fr-FR" sz="1600" i="1" dirty="0">
                <a:solidFill>
                  <a:schemeClr val="tx1"/>
                </a:solidFill>
              </a:rPr>
              <a:t> </a:t>
            </a:r>
            <a:r>
              <a:rPr lang="fr-FR" sz="1600" dirty="0">
                <a:solidFill>
                  <a:schemeClr val="tx1"/>
                </a:solidFill>
              </a:rPr>
              <a:t>) / 2) </a:t>
            </a:r>
            <a:r>
              <a:rPr lang="fr-FR" sz="1600" i="1" dirty="0">
                <a:solidFill>
                  <a:schemeClr val="tx1"/>
                </a:solidFill>
              </a:rPr>
              <a:t>– </a:t>
            </a:r>
            <a:r>
              <a:rPr lang="fr-FR" sz="1600" dirty="0" err="1">
                <a:solidFill>
                  <a:schemeClr val="tx1"/>
                </a:solidFill>
              </a:rPr>
              <a:t>Floor</a:t>
            </a:r>
            <a:r>
              <a:rPr lang="fr-FR" sz="1600" dirty="0">
                <a:solidFill>
                  <a:schemeClr val="tx1"/>
                </a:solidFill>
              </a:rPr>
              <a:t>((</a:t>
            </a:r>
            <a:r>
              <a:rPr lang="fr-FR" sz="1600" i="1" dirty="0" err="1">
                <a:solidFill>
                  <a:schemeClr val="tx1"/>
                </a:solidFill>
              </a:rPr>
              <a:t>TSF</a:t>
            </a:r>
            <a:r>
              <a:rPr lang="fr-FR" sz="1600" i="1" baseline="-25000" dirty="0" err="1">
                <a:solidFill>
                  <a:schemeClr val="tx1"/>
                </a:solidFill>
              </a:rPr>
              <a:t>Current</a:t>
            </a:r>
            <a:r>
              <a:rPr lang="fr-FR" sz="1600" i="1" dirty="0">
                <a:solidFill>
                  <a:schemeClr val="tx1"/>
                </a:solidFill>
              </a:rPr>
              <a:t> - </a:t>
            </a:r>
            <a:r>
              <a:rPr lang="fr-FR" sz="1600" i="1" dirty="0" err="1">
                <a:solidFill>
                  <a:schemeClr val="tx1"/>
                </a:solidFill>
              </a:rPr>
              <a:t>TSF</a:t>
            </a:r>
            <a:r>
              <a:rPr lang="fr-FR" sz="1600" i="1" baseline="-25000" dirty="0" err="1">
                <a:solidFill>
                  <a:schemeClr val="tx1"/>
                </a:solidFill>
              </a:rPr>
              <a:t>Reporting</a:t>
            </a:r>
            <a:r>
              <a:rPr lang="fr-FR" sz="1600" i="1" dirty="0">
                <a:solidFill>
                  <a:schemeClr val="tx1"/>
                </a:solidFill>
              </a:rPr>
              <a:t> </a:t>
            </a:r>
            <a:r>
              <a:rPr lang="fr-FR" sz="1600" dirty="0">
                <a:solidFill>
                  <a:schemeClr val="tx1"/>
                </a:solidFill>
              </a:rPr>
              <a:t>)/2)</a:t>
            </a:r>
          </a:p>
          <a:p>
            <a:pPr algn="l"/>
            <a:r>
              <a:rPr lang="fr-FR" sz="1600" i="1" dirty="0">
                <a:solidFill>
                  <a:schemeClr val="tx1"/>
                </a:solidFill>
              </a:rPr>
              <a:t>			≈ </a:t>
            </a:r>
            <a:r>
              <a:rPr lang="fr-FR" sz="1600" dirty="0">
                <a:solidFill>
                  <a:schemeClr val="tx1"/>
                </a:solidFill>
              </a:rPr>
              <a:t>2x ( </a:t>
            </a:r>
            <a:r>
              <a:rPr lang="fr-FR" sz="1600" i="1" dirty="0">
                <a:solidFill>
                  <a:schemeClr val="tx1"/>
                </a:solidFill>
              </a:rPr>
              <a:t>TSF </a:t>
            </a:r>
            <a:r>
              <a:rPr lang="fr-FR" sz="1600" i="1" dirty="0" err="1">
                <a:solidFill>
                  <a:schemeClr val="tx1"/>
                </a:solidFill>
              </a:rPr>
              <a:t>Offset</a:t>
            </a:r>
            <a:r>
              <a:rPr lang="fr-FR" sz="1600" i="1" baseline="-25000" dirty="0" err="1">
                <a:solidFill>
                  <a:schemeClr val="tx1"/>
                </a:solidFill>
              </a:rPr>
              <a:t>RefLink</a:t>
            </a:r>
            <a:r>
              <a:rPr lang="fr-FR" sz="1600" i="1" dirty="0">
                <a:solidFill>
                  <a:schemeClr val="tx1"/>
                </a:solidFill>
              </a:rPr>
              <a:t> – TSF </a:t>
            </a:r>
            <a:r>
              <a:rPr lang="fr-FR" sz="1600" i="1" dirty="0" err="1">
                <a:solidFill>
                  <a:schemeClr val="tx1"/>
                </a:solidFill>
              </a:rPr>
              <a:t>Offset</a:t>
            </a:r>
            <a:r>
              <a:rPr lang="fr-FR" sz="1600" i="1" baseline="-25000" dirty="0" err="1">
                <a:solidFill>
                  <a:schemeClr val="tx1"/>
                </a:solidFill>
              </a:rPr>
              <a:t>current</a:t>
            </a:r>
            <a:r>
              <a:rPr lang="fr-FR" sz="1600" dirty="0">
                <a:solidFill>
                  <a:schemeClr val="tx1"/>
                </a:solidFill>
              </a:rPr>
              <a:t> )</a:t>
            </a:r>
          </a:p>
          <a:p>
            <a:pPr algn="l"/>
            <a:endParaRPr lang="fr-FR" sz="1800" i="1" baseline="-25000" dirty="0">
              <a:solidFill>
                <a:schemeClr val="tx1"/>
              </a:solidFill>
            </a:endParaRPr>
          </a:p>
        </p:txBody>
      </p:sp>
    </p:spTree>
    <p:extLst>
      <p:ext uri="{BB962C8B-B14F-4D97-AF65-F5344CB8AC3E}">
        <p14:creationId xmlns:p14="http://schemas.microsoft.com/office/powerpoint/2010/main" val="4022295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00020"/>
            <a:ext cx="10361084" cy="609599"/>
          </a:xfrm>
        </p:spPr>
        <p:txBody>
          <a:bodyPr/>
          <a:lstStyle/>
          <a:p>
            <a:r>
              <a:rPr lang="en-US" dirty="0">
                <a:solidFill>
                  <a:schemeClr val="tx1"/>
                </a:solidFill>
              </a:rPr>
              <a:t>Group Epoch start Time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61CD0FA3-4F66-4711-A4F1-E14FCCF53149}"/>
              </a:ext>
            </a:extLst>
          </p:cNvPr>
          <p:cNvSpPr>
            <a:spLocks noGrp="1"/>
          </p:cNvSpPr>
          <p:nvPr>
            <p:ph idx="1"/>
          </p:nvPr>
        </p:nvSpPr>
        <p:spPr>
          <a:xfrm>
            <a:off x="612776" y="1209619"/>
            <a:ext cx="10361084" cy="5240111"/>
          </a:xfrm>
        </p:spPr>
        <p:txBody>
          <a:bodyPr/>
          <a:lstStyle/>
          <a:p>
            <a:pPr>
              <a:buFont typeface="Arial" panose="020B0604020202020204" pitchFamily="34" charset="0"/>
              <a:buChar char="•"/>
            </a:pPr>
            <a:r>
              <a:rPr lang="en-US" sz="2000" dirty="0">
                <a:solidFill>
                  <a:schemeClr val="tx1"/>
                </a:solidFill>
              </a:rPr>
              <a:t>A non-AP MLD receives the Group Epoch parameters from its AP MLD (</a:t>
            </a:r>
            <a:r>
              <a:rPr lang="en-US" sz="2000" u="sng" dirty="0">
                <a:solidFill>
                  <a:schemeClr val="tx1"/>
                </a:solidFill>
              </a:rPr>
              <a:t>Epoch initiator</a:t>
            </a:r>
            <a:r>
              <a:rPr lang="en-US" sz="2000" dirty="0">
                <a:solidFill>
                  <a:schemeClr val="tx1"/>
                </a:solidFill>
              </a:rPr>
              <a:t>) including: GEI = Group Epoch Interval, T</a:t>
            </a:r>
            <a:r>
              <a:rPr lang="en-US" sz="2000" baseline="-25000" dirty="0">
                <a:solidFill>
                  <a:schemeClr val="tx1"/>
                </a:solidFill>
              </a:rPr>
              <a:t>0</a:t>
            </a:r>
            <a:r>
              <a:rPr lang="en-US" sz="2000" dirty="0">
                <a:solidFill>
                  <a:schemeClr val="tx1"/>
                </a:solidFill>
              </a:rPr>
              <a:t>= initial Group Epoch reference Time, a Time Range, and a </a:t>
            </a:r>
            <a:r>
              <a:rPr lang="en-US" sz="2000" dirty="0" err="1">
                <a:solidFill>
                  <a:schemeClr val="tx1"/>
                </a:solidFill>
              </a:rPr>
              <a:t>RefLink</a:t>
            </a:r>
            <a:r>
              <a:rPr lang="en-US" sz="2000" dirty="0">
                <a:solidFill>
                  <a:schemeClr val="tx1"/>
                </a:solidFill>
              </a:rPr>
              <a:t> Id.</a:t>
            </a:r>
          </a:p>
          <a:p>
            <a:pPr lvl="1">
              <a:buFont typeface="Arial" panose="020B0604020202020204" pitchFamily="34" charset="0"/>
              <a:buChar char="•"/>
            </a:pPr>
            <a:r>
              <a:rPr lang="en-US" sz="1600" b="1" u="sng" dirty="0">
                <a:solidFill>
                  <a:schemeClr val="tx1"/>
                </a:solidFill>
              </a:rPr>
              <a:t>Epoch parameters (</a:t>
            </a:r>
            <a:r>
              <a:rPr lang="en-US" sz="1600" b="1" dirty="0">
                <a:solidFill>
                  <a:schemeClr val="tx1"/>
                </a:solidFill>
              </a:rPr>
              <a:t>GEI</a:t>
            </a:r>
            <a:r>
              <a:rPr lang="en-US" sz="1600" dirty="0">
                <a:solidFill>
                  <a:schemeClr val="tx1"/>
                </a:solidFill>
              </a:rPr>
              <a:t>, </a:t>
            </a:r>
            <a:r>
              <a:rPr lang="en-US" sz="1600" b="1" dirty="0">
                <a:solidFill>
                  <a:schemeClr val="tx1"/>
                </a:solidFill>
              </a:rPr>
              <a:t>T</a:t>
            </a:r>
            <a:r>
              <a:rPr lang="en-US" sz="1600" b="1" baseline="-25000" dirty="0">
                <a:solidFill>
                  <a:schemeClr val="tx1"/>
                </a:solidFill>
              </a:rPr>
              <a:t>0</a:t>
            </a:r>
            <a:r>
              <a:rPr lang="en-US" sz="1600" dirty="0">
                <a:solidFill>
                  <a:schemeClr val="tx1"/>
                </a:solidFill>
              </a:rPr>
              <a:t>, </a:t>
            </a:r>
            <a:r>
              <a:rPr lang="en-US" sz="1600" b="1" dirty="0">
                <a:solidFill>
                  <a:schemeClr val="tx1"/>
                </a:solidFill>
              </a:rPr>
              <a:t>Time Range</a:t>
            </a:r>
            <a:r>
              <a:rPr lang="en-US" sz="1600" dirty="0">
                <a:solidFill>
                  <a:schemeClr val="tx1"/>
                </a:solidFill>
              </a:rPr>
              <a:t>, and </a:t>
            </a:r>
            <a:r>
              <a:rPr lang="en-US" sz="1600" b="1" dirty="0" err="1">
                <a:solidFill>
                  <a:schemeClr val="tx1"/>
                </a:solidFill>
              </a:rPr>
              <a:t>RefLink</a:t>
            </a:r>
            <a:r>
              <a:rPr lang="en-US" sz="1600" b="1" dirty="0">
                <a:solidFill>
                  <a:schemeClr val="tx1"/>
                </a:solidFill>
              </a:rPr>
              <a:t> Id</a:t>
            </a:r>
            <a:r>
              <a:rPr lang="en-US" sz="1600" dirty="0">
                <a:solidFill>
                  <a:schemeClr val="tx1"/>
                </a:solidFill>
              </a:rPr>
              <a:t> of the Reference Link used as a time reference), have same value for all links, and are used to determine Epoch start time and non-AP STA CPE parameters </a:t>
            </a:r>
          </a:p>
          <a:p>
            <a:pPr lvl="1">
              <a:buFont typeface="Arial" panose="020B0604020202020204" pitchFamily="34" charset="0"/>
              <a:buChar char="•"/>
            </a:pPr>
            <a:r>
              <a:rPr lang="en-US" sz="1600" dirty="0">
                <a:solidFill>
                  <a:schemeClr val="tx1"/>
                </a:solidFill>
              </a:rPr>
              <a:t>Epoch parameters can be sent in an encrypted IE, or encrypted frame.</a:t>
            </a:r>
          </a:p>
          <a:p>
            <a:pPr>
              <a:buFont typeface="Arial" panose="020B0604020202020204" pitchFamily="34" charset="0"/>
              <a:buChar char="•"/>
            </a:pPr>
            <a:r>
              <a:rPr lang="en-US" sz="2000" dirty="0">
                <a:solidFill>
                  <a:schemeClr val="tx1"/>
                </a:solidFill>
              </a:rPr>
              <a:t>After association, </a:t>
            </a:r>
          </a:p>
          <a:p>
            <a:pPr lvl="1">
              <a:buFont typeface="Arial" panose="020B0604020202020204" pitchFamily="34" charset="0"/>
              <a:buChar char="•"/>
            </a:pPr>
            <a:r>
              <a:rPr lang="en-US" sz="1600" dirty="0">
                <a:solidFill>
                  <a:schemeClr val="tx1"/>
                </a:solidFill>
              </a:rPr>
              <a:t>each non-AP MLD computes the value n corresponding to the number of Group Epoch elapsed since last TSF reset on its Master Link.</a:t>
            </a:r>
          </a:p>
          <a:p>
            <a:pPr lvl="2">
              <a:buFont typeface="Arial" panose="020B0604020202020204" pitchFamily="34" charset="0"/>
              <a:buChar char="•"/>
            </a:pPr>
            <a:r>
              <a:rPr lang="en-US" sz="1600" dirty="0">
                <a:solidFill>
                  <a:schemeClr val="tx1"/>
                </a:solidFill>
              </a:rPr>
              <a:t>n = [(current TSF –T</a:t>
            </a:r>
            <a:r>
              <a:rPr lang="en-US" sz="1600" baseline="-25000" dirty="0">
                <a:solidFill>
                  <a:schemeClr val="tx1"/>
                </a:solidFill>
              </a:rPr>
              <a:t>0 </a:t>
            </a:r>
            <a:r>
              <a:rPr lang="en-US" sz="1600" dirty="0">
                <a:solidFill>
                  <a:schemeClr val="tx1"/>
                </a:solidFill>
              </a:rPr>
              <a:t>– </a:t>
            </a:r>
            <a:r>
              <a:rPr lang="en-US" sz="1600" dirty="0" err="1">
                <a:solidFill>
                  <a:schemeClr val="tx1"/>
                </a:solidFill>
              </a:rPr>
              <a:t>RefLink</a:t>
            </a:r>
            <a:r>
              <a:rPr lang="en-US" sz="1600" dirty="0">
                <a:solidFill>
                  <a:schemeClr val="tx1"/>
                </a:solidFill>
              </a:rPr>
              <a:t> Offset) / GEI]</a:t>
            </a:r>
          </a:p>
          <a:p>
            <a:pPr lvl="1">
              <a:buFont typeface="Arial" panose="020B0604020202020204" pitchFamily="34" charset="0"/>
              <a:buChar char="•"/>
            </a:pPr>
            <a:r>
              <a:rPr lang="en-US" sz="1600" dirty="0">
                <a:solidFill>
                  <a:schemeClr val="tx1"/>
                </a:solidFill>
              </a:rPr>
              <a:t>Non-AP STA can then determine next Group Epoch </a:t>
            </a:r>
            <a:r>
              <a:rPr lang="en-US" sz="1600" b="1" u="sng" dirty="0">
                <a:solidFill>
                  <a:schemeClr val="tx1"/>
                </a:solidFill>
              </a:rPr>
              <a:t>reference </a:t>
            </a:r>
            <a:r>
              <a:rPr lang="en-US" sz="1600" dirty="0">
                <a:solidFill>
                  <a:schemeClr val="tx1"/>
                </a:solidFill>
              </a:rPr>
              <a:t>Time </a:t>
            </a:r>
          </a:p>
          <a:p>
            <a:pPr lvl="2">
              <a:buFont typeface="Arial" panose="020B0604020202020204" pitchFamily="34" charset="0"/>
              <a:buChar char="•"/>
            </a:pPr>
            <a:r>
              <a:rPr lang="fr-FR" sz="1600" dirty="0">
                <a:solidFill>
                  <a:schemeClr val="tx1"/>
                </a:solidFill>
              </a:rPr>
              <a:t>T</a:t>
            </a:r>
            <a:r>
              <a:rPr lang="fr-FR" sz="1600" baseline="-25000" dirty="0">
                <a:solidFill>
                  <a:schemeClr val="tx1"/>
                </a:solidFill>
              </a:rPr>
              <a:t>n+1</a:t>
            </a:r>
            <a:r>
              <a:rPr lang="fr-FR" sz="1600" dirty="0">
                <a:solidFill>
                  <a:schemeClr val="tx1"/>
                </a:solidFill>
              </a:rPr>
              <a:t>=T</a:t>
            </a:r>
            <a:r>
              <a:rPr lang="fr-FR" sz="1600" baseline="-25000" dirty="0">
                <a:solidFill>
                  <a:schemeClr val="tx1"/>
                </a:solidFill>
              </a:rPr>
              <a:t>0</a:t>
            </a:r>
            <a:r>
              <a:rPr lang="fr-FR" sz="1600" dirty="0">
                <a:solidFill>
                  <a:schemeClr val="tx1"/>
                </a:solidFill>
              </a:rPr>
              <a:t>+ (n+1) x GEI</a:t>
            </a:r>
          </a:p>
          <a:p>
            <a:pPr>
              <a:buFont typeface="Arial" panose="020B0604020202020204" pitchFamily="34" charset="0"/>
              <a:buChar char="•"/>
            </a:pPr>
            <a:r>
              <a:rPr lang="en-US" sz="2000" dirty="0">
                <a:solidFill>
                  <a:schemeClr val="tx1"/>
                </a:solidFill>
              </a:rPr>
              <a:t>Before next Group Epoch </a:t>
            </a:r>
            <a:r>
              <a:rPr lang="en-US" sz="2000" b="1" u="sng" dirty="0">
                <a:solidFill>
                  <a:schemeClr val="tx1"/>
                </a:solidFill>
              </a:rPr>
              <a:t>reference</a:t>
            </a:r>
            <a:r>
              <a:rPr lang="en-US" sz="2000" dirty="0">
                <a:solidFill>
                  <a:schemeClr val="tx1"/>
                </a:solidFill>
              </a:rPr>
              <a:t> Time, non-AP STA and AP station compute the CPE parameters for the non-AP STA</a:t>
            </a:r>
          </a:p>
          <a:p>
            <a:pPr lvl="2">
              <a:buFont typeface="Arial" panose="020B0604020202020204" pitchFamily="34" charset="0"/>
              <a:buChar char="•"/>
            </a:pPr>
            <a:r>
              <a:rPr lang="en-US" sz="1400" dirty="0">
                <a:solidFill>
                  <a:schemeClr val="tx1"/>
                </a:solidFill>
              </a:rPr>
              <a:t>CPE_PARAM</a:t>
            </a:r>
            <a:r>
              <a:rPr lang="en-US" sz="1400" baseline="-25000" dirty="0">
                <a:solidFill>
                  <a:schemeClr val="tx1"/>
                </a:solidFill>
              </a:rPr>
              <a:t>n+1 </a:t>
            </a:r>
            <a:r>
              <a:rPr lang="en-US" sz="1400" dirty="0">
                <a:solidFill>
                  <a:schemeClr val="tx1"/>
                </a:solidFill>
              </a:rPr>
              <a:t>= </a:t>
            </a:r>
            <a:r>
              <a:rPr lang="en-US" sz="1400" b="0" kern="0" dirty="0">
                <a:solidFill>
                  <a:schemeClr val="tx1"/>
                </a:solidFill>
              </a:rPr>
              <a:t>PRF-M\L( </a:t>
            </a:r>
            <a:r>
              <a:rPr lang="en-US" sz="1400" b="1" i="1" u="sng" kern="0" dirty="0">
                <a:solidFill>
                  <a:schemeClr val="tx1"/>
                </a:solidFill>
              </a:rPr>
              <a:t>PTK*</a:t>
            </a:r>
            <a:r>
              <a:rPr lang="en-US" sz="1400" b="1" u="sng" kern="0" dirty="0">
                <a:solidFill>
                  <a:schemeClr val="tx1"/>
                </a:solidFill>
              </a:rPr>
              <a:t>, </a:t>
            </a:r>
            <a:r>
              <a:rPr lang="en-US" sz="1400" kern="0" dirty="0">
                <a:solidFill>
                  <a:schemeClr val="tx1"/>
                </a:solidFill>
              </a:rPr>
              <a:t>“ERCM”, </a:t>
            </a:r>
            <a:r>
              <a:rPr lang="en-US" sz="1400" b="1" kern="0" dirty="0">
                <a:solidFill>
                  <a:schemeClr val="tx1"/>
                </a:solidFill>
              </a:rPr>
              <a:t>T</a:t>
            </a:r>
            <a:r>
              <a:rPr lang="en-US" sz="1400" b="1" kern="0" baseline="-25000" dirty="0">
                <a:solidFill>
                  <a:schemeClr val="tx1"/>
                </a:solidFill>
              </a:rPr>
              <a:t>n+1</a:t>
            </a:r>
            <a:r>
              <a:rPr lang="en-US" sz="1400" b="0" kern="0" dirty="0">
                <a:solidFill>
                  <a:schemeClr val="tx1"/>
                </a:solidFill>
              </a:rPr>
              <a:t>)</a:t>
            </a:r>
            <a:endParaRPr lang="en-US" sz="1400" dirty="0">
              <a:solidFill>
                <a:schemeClr val="tx1"/>
              </a:solidFill>
            </a:endParaRPr>
          </a:p>
          <a:p>
            <a:pPr lvl="2">
              <a:buFont typeface="Arial" panose="020B0604020202020204" pitchFamily="34" charset="0"/>
              <a:buChar char="•"/>
            </a:pPr>
            <a:r>
              <a:rPr lang="en-US" sz="1600" dirty="0">
                <a:solidFill>
                  <a:schemeClr val="tx1"/>
                </a:solidFill>
              </a:rPr>
              <a:t>∆T</a:t>
            </a:r>
            <a:r>
              <a:rPr lang="en-US" sz="1600" baseline="-25000" dirty="0">
                <a:solidFill>
                  <a:schemeClr val="tx1"/>
                </a:solidFill>
              </a:rPr>
              <a:t>n+1</a:t>
            </a:r>
            <a:r>
              <a:rPr lang="fr-FR" baseline="-25000" dirty="0">
                <a:solidFill>
                  <a:schemeClr val="tx1"/>
                </a:solidFill>
              </a:rPr>
              <a:t> </a:t>
            </a:r>
            <a:r>
              <a:rPr lang="fr-FR" dirty="0">
                <a:solidFill>
                  <a:schemeClr val="tx1"/>
                </a:solidFill>
              </a:rPr>
              <a:t>=</a:t>
            </a:r>
            <a:r>
              <a:rPr lang="en-US" sz="1600" dirty="0">
                <a:solidFill>
                  <a:schemeClr val="tx1"/>
                </a:solidFill>
              </a:rPr>
              <a:t> </a:t>
            </a:r>
            <a:r>
              <a:rPr lang="en-US" sz="1600" b="0" kern="0" dirty="0">
                <a:solidFill>
                  <a:schemeClr val="tx1"/>
                </a:solidFill>
              </a:rPr>
              <a:t>PRF-128\64</a:t>
            </a:r>
            <a:r>
              <a:rPr lang="en-US" sz="1600" kern="0" dirty="0">
                <a:solidFill>
                  <a:schemeClr val="tx1"/>
                </a:solidFill>
              </a:rPr>
              <a:t>( </a:t>
            </a:r>
            <a:r>
              <a:rPr lang="en-US" sz="1600" b="1" i="1" u="sng" kern="0" dirty="0">
                <a:solidFill>
                  <a:schemeClr val="tx1"/>
                </a:solidFill>
              </a:rPr>
              <a:t>GTK*</a:t>
            </a:r>
            <a:r>
              <a:rPr lang="en-US" sz="1600" b="1" kern="0" dirty="0">
                <a:solidFill>
                  <a:schemeClr val="tx1"/>
                </a:solidFill>
              </a:rPr>
              <a:t>,</a:t>
            </a:r>
            <a:r>
              <a:rPr lang="en-US" sz="1600" kern="0" dirty="0">
                <a:solidFill>
                  <a:schemeClr val="tx1"/>
                </a:solidFill>
              </a:rPr>
              <a:t> “ERCM”, </a:t>
            </a:r>
            <a:r>
              <a:rPr lang="en-US" sz="1600" b="1" kern="0" dirty="0">
                <a:solidFill>
                  <a:schemeClr val="tx1"/>
                </a:solidFill>
              </a:rPr>
              <a:t>T</a:t>
            </a:r>
            <a:r>
              <a:rPr lang="en-US" sz="1600" b="1" kern="0" baseline="-25000" dirty="0">
                <a:solidFill>
                  <a:schemeClr val="tx1"/>
                </a:solidFill>
              </a:rPr>
              <a:t>n+1</a:t>
            </a:r>
            <a:r>
              <a:rPr lang="en-US" sz="1600" b="0" kern="0" dirty="0">
                <a:solidFill>
                  <a:schemeClr val="tx1"/>
                </a:solidFill>
              </a:rPr>
              <a:t>) mod (Time range)</a:t>
            </a:r>
            <a:endParaRPr lang="en-US" sz="1200" dirty="0">
              <a:solidFill>
                <a:schemeClr val="tx1"/>
              </a:solidFill>
            </a:endParaRPr>
          </a:p>
          <a:p>
            <a:pPr lvl="2">
              <a:buFont typeface="Arial" panose="020B0604020202020204" pitchFamily="34" charset="0"/>
              <a:buChar char="•"/>
            </a:pPr>
            <a:r>
              <a:rPr lang="en-US" sz="1600" dirty="0">
                <a:solidFill>
                  <a:schemeClr val="tx1"/>
                </a:solidFill>
              </a:rPr>
              <a:t>GET</a:t>
            </a:r>
            <a:r>
              <a:rPr lang="en-US" sz="1600" baseline="-25000" dirty="0">
                <a:solidFill>
                  <a:schemeClr val="tx1"/>
                </a:solidFill>
              </a:rPr>
              <a:t>n+1 </a:t>
            </a:r>
            <a:r>
              <a:rPr lang="en-US" sz="1600" dirty="0">
                <a:solidFill>
                  <a:schemeClr val="tx1"/>
                </a:solidFill>
              </a:rPr>
              <a:t>= T</a:t>
            </a:r>
            <a:r>
              <a:rPr lang="en-US" sz="1600" baseline="-25000" dirty="0">
                <a:solidFill>
                  <a:schemeClr val="tx1"/>
                </a:solidFill>
              </a:rPr>
              <a:t>n+1</a:t>
            </a:r>
            <a:r>
              <a:rPr lang="en-US" sz="1600" dirty="0">
                <a:solidFill>
                  <a:schemeClr val="tx1"/>
                </a:solidFill>
              </a:rPr>
              <a:t> </a:t>
            </a:r>
            <a:r>
              <a:rPr lang="en-US" sz="1600" i="1" dirty="0">
                <a:solidFill>
                  <a:schemeClr val="tx1"/>
                </a:solidFill>
              </a:rPr>
              <a:t>+ </a:t>
            </a:r>
            <a:r>
              <a:rPr lang="en-US" sz="1600" dirty="0">
                <a:solidFill>
                  <a:schemeClr val="tx1"/>
                </a:solidFill>
              </a:rPr>
              <a:t>∆T</a:t>
            </a:r>
            <a:r>
              <a:rPr lang="en-US" sz="1600" baseline="-25000" dirty="0">
                <a:solidFill>
                  <a:schemeClr val="tx1"/>
                </a:solidFill>
              </a:rPr>
              <a:t>n+1</a:t>
            </a:r>
            <a:r>
              <a:rPr lang="en-US" sz="1600" dirty="0">
                <a:solidFill>
                  <a:schemeClr val="tx1"/>
                </a:solidFill>
              </a:rPr>
              <a:t> +</a:t>
            </a:r>
            <a:r>
              <a:rPr lang="fr-FR" dirty="0">
                <a:solidFill>
                  <a:schemeClr val="tx1"/>
                </a:solidFill>
              </a:rPr>
              <a:t> </a:t>
            </a:r>
            <a:r>
              <a:rPr lang="en-US" sz="1800" dirty="0" err="1">
                <a:solidFill>
                  <a:schemeClr val="tx1"/>
                </a:solidFill>
              </a:rPr>
              <a:t>RefLink</a:t>
            </a:r>
            <a:r>
              <a:rPr lang="en-US" sz="1800" dirty="0">
                <a:solidFill>
                  <a:schemeClr val="tx1"/>
                </a:solidFill>
              </a:rPr>
              <a:t> Offset </a:t>
            </a:r>
            <a:endParaRPr lang="en-US" sz="1600" b="0" kern="0" dirty="0">
              <a:solidFill>
                <a:schemeClr val="tx1"/>
              </a:solidFill>
            </a:endParaRPr>
          </a:p>
          <a:p>
            <a:r>
              <a:rPr lang="en-GB" dirty="0"/>
              <a:t>	</a:t>
            </a:r>
            <a:endParaRPr lang="en-US" dirty="0"/>
          </a:p>
        </p:txBody>
      </p:sp>
    </p:spTree>
    <p:extLst>
      <p:ext uri="{BB962C8B-B14F-4D97-AF65-F5344CB8AC3E}">
        <p14:creationId xmlns:p14="http://schemas.microsoft.com/office/powerpoint/2010/main" val="347380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730D-27DC-4099-BE16-B5E4DCDD6C6B}"/>
              </a:ext>
            </a:extLst>
          </p:cNvPr>
          <p:cNvSpPr>
            <a:spLocks noGrp="1"/>
          </p:cNvSpPr>
          <p:nvPr>
            <p:ph type="title"/>
          </p:nvPr>
        </p:nvSpPr>
        <p:spPr>
          <a:xfrm>
            <a:off x="1164989" y="661988"/>
            <a:ext cx="10361084" cy="779558"/>
          </a:xfrm>
        </p:spPr>
        <p:txBody>
          <a:bodyPr/>
          <a:lstStyle/>
          <a:p>
            <a:r>
              <a:rPr lang="en-US" dirty="0"/>
              <a:t>Variable Individual Epoch boundary computation</a:t>
            </a:r>
            <a:endParaRPr lang="en-US" dirty="0">
              <a:solidFill>
                <a:schemeClr val="tx1"/>
              </a:solidFill>
            </a:endParaRPr>
          </a:p>
        </p:txBody>
      </p:sp>
      <p:sp>
        <p:nvSpPr>
          <p:cNvPr id="4" name="Slide Number Placeholder 3">
            <a:extLst>
              <a:ext uri="{FF2B5EF4-FFF2-40B4-BE49-F238E27FC236}">
                <a16:creationId xmlns:a16="http://schemas.microsoft.com/office/drawing/2014/main" id="{3A82B1C2-77CC-44BB-BDA8-6AAD662BA43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BE71822-C272-448D-AC9E-D44F131816C2}"/>
              </a:ext>
            </a:extLst>
          </p:cNvPr>
          <p:cNvSpPr>
            <a:spLocks noGrp="1"/>
          </p:cNvSpPr>
          <p:nvPr>
            <p:ph type="ftr" idx="14"/>
          </p:nvPr>
        </p:nvSpPr>
        <p:spPr/>
        <p:txBody>
          <a:bodyPr/>
          <a:lstStyle/>
          <a:p>
            <a:r>
              <a:rPr lang="en-GB"/>
              <a:t>Stephane Baron, Canon</a:t>
            </a:r>
            <a:endParaRPr lang="en-GB" dirty="0"/>
          </a:p>
        </p:txBody>
      </p:sp>
      <p:sp>
        <p:nvSpPr>
          <p:cNvPr id="6" name="Date Placeholder 5">
            <a:extLst>
              <a:ext uri="{FF2B5EF4-FFF2-40B4-BE49-F238E27FC236}">
                <a16:creationId xmlns:a16="http://schemas.microsoft.com/office/drawing/2014/main" id="{42145474-D833-4222-8380-8C667E1FB8BA}"/>
              </a:ext>
            </a:extLst>
          </p:cNvPr>
          <p:cNvSpPr>
            <a:spLocks noGrp="1"/>
          </p:cNvSpPr>
          <p:nvPr>
            <p:ph type="dt" idx="15"/>
          </p:nvPr>
        </p:nvSpPr>
        <p:spPr/>
        <p:txBody>
          <a:bodyPr/>
          <a:lstStyle/>
          <a:p>
            <a:r>
              <a:rPr lang="en-US" dirty="0"/>
              <a:t>November 2023</a:t>
            </a:r>
            <a:endParaRPr lang="en-GB" dirty="0"/>
          </a:p>
        </p:txBody>
      </p:sp>
      <p:sp>
        <p:nvSpPr>
          <p:cNvPr id="17" name="TextBox 16">
            <a:extLst>
              <a:ext uri="{FF2B5EF4-FFF2-40B4-BE49-F238E27FC236}">
                <a16:creationId xmlns:a16="http://schemas.microsoft.com/office/drawing/2014/main" id="{4F9DEFE4-F066-4A44-99B3-FF72C1EDE3E7}"/>
              </a:ext>
            </a:extLst>
          </p:cNvPr>
          <p:cNvSpPr txBox="1"/>
          <p:nvPr/>
        </p:nvSpPr>
        <p:spPr>
          <a:xfrm>
            <a:off x="10626974" y="2743200"/>
            <a:ext cx="269626" cy="461665"/>
          </a:xfrm>
          <a:prstGeom prst="rect">
            <a:avLst/>
          </a:prstGeom>
          <a:noFill/>
        </p:spPr>
        <p:txBody>
          <a:bodyPr wrap="none" rtlCol="0">
            <a:spAutoFit/>
          </a:bodyPr>
          <a:lstStyle/>
          <a:p>
            <a:r>
              <a:rPr lang="fr-FR" dirty="0">
                <a:solidFill>
                  <a:schemeClr val="tx1"/>
                </a:solidFill>
              </a:rPr>
              <a:t>t</a:t>
            </a:r>
            <a:endParaRPr lang="en-US" dirty="0">
              <a:solidFill>
                <a:schemeClr val="tx1"/>
              </a:solidFill>
            </a:endParaRPr>
          </a:p>
        </p:txBody>
      </p:sp>
      <p:cxnSp>
        <p:nvCxnSpPr>
          <p:cNvPr id="19" name="Straight Connector 18">
            <a:extLst>
              <a:ext uri="{FF2B5EF4-FFF2-40B4-BE49-F238E27FC236}">
                <a16:creationId xmlns:a16="http://schemas.microsoft.com/office/drawing/2014/main" id="{6708721A-78AC-468C-A01D-2FE7F996A2D0}"/>
              </a:ext>
            </a:extLst>
          </p:cNvPr>
          <p:cNvCxnSpPr/>
          <p:nvPr/>
        </p:nvCxnSpPr>
        <p:spPr bwMode="auto">
          <a:xfrm>
            <a:off x="1447800" y="2436168"/>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85C79CD7-B9D9-4DCF-BD87-C24A308F9EC9}"/>
              </a:ext>
            </a:extLst>
          </p:cNvPr>
          <p:cNvCxnSpPr/>
          <p:nvPr/>
        </p:nvCxnSpPr>
        <p:spPr bwMode="auto">
          <a:xfrm>
            <a:off x="4392056" y="2429613"/>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0AC35DBC-F14C-4D28-8E8A-4EBCEA0B59CA}"/>
              </a:ext>
            </a:extLst>
          </p:cNvPr>
          <p:cNvCxnSpPr/>
          <p:nvPr/>
        </p:nvCxnSpPr>
        <p:spPr bwMode="auto">
          <a:xfrm>
            <a:off x="9220200" y="2429613"/>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1E3F8EBF-E439-4527-B80A-EB2FAC829D57}"/>
              </a:ext>
            </a:extLst>
          </p:cNvPr>
          <p:cNvSpPr txBox="1"/>
          <p:nvPr/>
        </p:nvSpPr>
        <p:spPr>
          <a:xfrm>
            <a:off x="281776" y="3524008"/>
            <a:ext cx="8267071" cy="2554545"/>
          </a:xfrm>
          <a:prstGeom prst="rect">
            <a:avLst/>
          </a:prstGeom>
          <a:noFill/>
        </p:spPr>
        <p:txBody>
          <a:bodyPr wrap="none" rtlCol="0">
            <a:spAutoFit/>
          </a:bodyPr>
          <a:lstStyle/>
          <a:p>
            <a:r>
              <a:rPr lang="en-US" dirty="0" err="1">
                <a:solidFill>
                  <a:schemeClr val="tx1"/>
                </a:solidFill>
              </a:rPr>
              <a:t>IT</a:t>
            </a:r>
            <a:r>
              <a:rPr lang="en-US" baseline="-25000" dirty="0" err="1">
                <a:solidFill>
                  <a:schemeClr val="tx1"/>
                </a:solidFill>
              </a:rPr>
              <a:t>n</a:t>
            </a:r>
            <a:r>
              <a:rPr lang="en-US" dirty="0">
                <a:solidFill>
                  <a:schemeClr val="tx1"/>
                </a:solidFill>
              </a:rPr>
              <a:t>=TSF value of the Individual Epoch </a:t>
            </a:r>
            <a:r>
              <a:rPr lang="en-US" b="1" u="sng" dirty="0">
                <a:solidFill>
                  <a:schemeClr val="tx1"/>
                </a:solidFill>
              </a:rPr>
              <a:t>reference </a:t>
            </a:r>
            <a:r>
              <a:rPr lang="en-US" dirty="0">
                <a:solidFill>
                  <a:schemeClr val="tx1"/>
                </a:solidFill>
              </a:rPr>
              <a:t>time number n :</a:t>
            </a:r>
          </a:p>
          <a:p>
            <a:r>
              <a:rPr lang="en-US" i="1" dirty="0">
                <a:solidFill>
                  <a:schemeClr val="tx1"/>
                </a:solidFill>
              </a:rPr>
              <a:t>	</a:t>
            </a:r>
            <a:r>
              <a:rPr lang="en-US" i="1" dirty="0" err="1">
                <a:solidFill>
                  <a:schemeClr val="tx1"/>
                </a:solidFill>
              </a:rPr>
              <a:t>IT</a:t>
            </a:r>
            <a:r>
              <a:rPr lang="en-US" sz="2000" i="1" baseline="-25000" dirty="0" err="1">
                <a:solidFill>
                  <a:schemeClr val="tx1"/>
                </a:solidFill>
              </a:rPr>
              <a:t>n</a:t>
            </a:r>
            <a:r>
              <a:rPr lang="en-US" i="1" dirty="0">
                <a:solidFill>
                  <a:schemeClr val="tx1"/>
                </a:solidFill>
              </a:rPr>
              <a:t>=IT</a:t>
            </a:r>
            <a:r>
              <a:rPr lang="en-US" i="1" baseline="-25000" dirty="0">
                <a:solidFill>
                  <a:schemeClr val="tx1"/>
                </a:solidFill>
              </a:rPr>
              <a:t>n-1</a:t>
            </a:r>
            <a:r>
              <a:rPr lang="en-US" i="1" dirty="0">
                <a:solidFill>
                  <a:schemeClr val="tx1"/>
                </a:solidFill>
              </a:rPr>
              <a:t>+ IEI , or </a:t>
            </a:r>
            <a:r>
              <a:rPr lang="en-US" i="1" dirty="0" err="1">
                <a:solidFill>
                  <a:schemeClr val="tx1"/>
                </a:solidFill>
              </a:rPr>
              <a:t>IT</a:t>
            </a:r>
            <a:r>
              <a:rPr lang="en-US" sz="2000" i="1" baseline="-25000" dirty="0" err="1">
                <a:solidFill>
                  <a:schemeClr val="tx1"/>
                </a:solidFill>
              </a:rPr>
              <a:t>n</a:t>
            </a:r>
            <a:r>
              <a:rPr lang="en-US" i="1" dirty="0">
                <a:solidFill>
                  <a:schemeClr val="tx1"/>
                </a:solidFill>
              </a:rPr>
              <a:t>=IT</a:t>
            </a:r>
            <a:r>
              <a:rPr lang="en-US" i="1" baseline="-25000" dirty="0">
                <a:solidFill>
                  <a:schemeClr val="tx1"/>
                </a:solidFill>
              </a:rPr>
              <a:t>0</a:t>
            </a:r>
            <a:r>
              <a:rPr lang="en-US" i="1" dirty="0">
                <a:solidFill>
                  <a:schemeClr val="tx1"/>
                </a:solidFill>
              </a:rPr>
              <a:t> + (n </a:t>
            </a:r>
            <a:r>
              <a:rPr lang="en-US" dirty="0">
                <a:solidFill>
                  <a:schemeClr val="tx1"/>
                </a:solidFill>
              </a:rPr>
              <a:t>x</a:t>
            </a:r>
            <a:r>
              <a:rPr lang="en-US" i="1" dirty="0">
                <a:solidFill>
                  <a:schemeClr val="tx1"/>
                </a:solidFill>
              </a:rPr>
              <a:t> IEI) </a:t>
            </a:r>
          </a:p>
          <a:p>
            <a:r>
              <a:rPr lang="en-US" i="1" dirty="0">
                <a:solidFill>
                  <a:schemeClr val="tx1"/>
                </a:solidFill>
              </a:rPr>
              <a:t>	n = [(current TSF– IT</a:t>
            </a:r>
            <a:r>
              <a:rPr lang="en-US" i="1" baseline="-25000" dirty="0">
                <a:solidFill>
                  <a:schemeClr val="tx1"/>
                </a:solidFill>
              </a:rPr>
              <a:t>0  </a:t>
            </a:r>
            <a:r>
              <a:rPr lang="en-US" i="1" dirty="0">
                <a:solidFill>
                  <a:schemeClr val="tx1"/>
                </a:solidFill>
              </a:rPr>
              <a:t>- </a:t>
            </a:r>
            <a:r>
              <a:rPr lang="en-US" i="1" dirty="0" err="1">
                <a:solidFill>
                  <a:schemeClr val="tx1"/>
                </a:solidFill>
              </a:rPr>
              <a:t>RefLink</a:t>
            </a:r>
            <a:r>
              <a:rPr lang="en-US" i="1" dirty="0">
                <a:solidFill>
                  <a:schemeClr val="tx1"/>
                </a:solidFill>
              </a:rPr>
              <a:t> Offset) / IEI]</a:t>
            </a:r>
          </a:p>
          <a:p>
            <a:endParaRPr lang="en-US" i="1" dirty="0">
              <a:solidFill>
                <a:schemeClr val="tx1"/>
              </a:solidFill>
            </a:endParaRPr>
          </a:p>
          <a:p>
            <a:r>
              <a:rPr lang="en-US" dirty="0" err="1">
                <a:solidFill>
                  <a:schemeClr val="tx1"/>
                </a:solidFill>
              </a:rPr>
              <a:t>IET</a:t>
            </a:r>
            <a:r>
              <a:rPr lang="en-US" baseline="-25000" dirty="0" err="1">
                <a:solidFill>
                  <a:schemeClr val="tx1"/>
                </a:solidFill>
              </a:rPr>
              <a:t>n</a:t>
            </a:r>
            <a:r>
              <a:rPr lang="en-US" dirty="0">
                <a:solidFill>
                  <a:schemeClr val="tx1"/>
                </a:solidFill>
              </a:rPr>
              <a:t>=</a:t>
            </a:r>
            <a:r>
              <a:rPr lang="en-US" dirty="0" err="1">
                <a:solidFill>
                  <a:schemeClr val="tx1"/>
                </a:solidFill>
              </a:rPr>
              <a:t>IT</a:t>
            </a:r>
            <a:r>
              <a:rPr lang="en-US" baseline="-25000" dirty="0" err="1">
                <a:solidFill>
                  <a:schemeClr val="tx1"/>
                </a:solidFill>
              </a:rPr>
              <a:t>n</a:t>
            </a:r>
            <a:r>
              <a:rPr lang="en-US" dirty="0">
                <a:solidFill>
                  <a:schemeClr val="tx1"/>
                </a:solidFill>
              </a:rPr>
              <a:t> + ∆</a:t>
            </a:r>
            <a:r>
              <a:rPr lang="en-US" dirty="0" err="1">
                <a:solidFill>
                  <a:schemeClr val="tx1"/>
                </a:solidFill>
              </a:rPr>
              <a:t>IT</a:t>
            </a:r>
            <a:r>
              <a:rPr lang="en-US" baseline="-25000" dirty="0" err="1">
                <a:solidFill>
                  <a:schemeClr val="tx1"/>
                </a:solidFill>
              </a:rPr>
              <a:t>n</a:t>
            </a:r>
            <a:r>
              <a:rPr lang="en-US" dirty="0">
                <a:solidFill>
                  <a:schemeClr val="tx1"/>
                </a:solidFill>
              </a:rPr>
              <a:t>+ </a:t>
            </a:r>
            <a:r>
              <a:rPr lang="en-US" i="1" dirty="0" err="1">
                <a:solidFill>
                  <a:schemeClr val="tx1"/>
                </a:solidFill>
              </a:rPr>
              <a:t>RefLink</a:t>
            </a:r>
            <a:r>
              <a:rPr lang="en-US" i="1" dirty="0">
                <a:solidFill>
                  <a:schemeClr val="tx1"/>
                </a:solidFill>
              </a:rPr>
              <a:t> Offset </a:t>
            </a:r>
            <a:endParaRPr lang="en-US" dirty="0">
              <a:solidFill>
                <a:schemeClr val="tx1"/>
              </a:solidFill>
            </a:endParaRPr>
          </a:p>
          <a:p>
            <a:endParaRPr lang="en-US" baseline="-25000" dirty="0">
              <a:solidFill>
                <a:schemeClr val="tx1"/>
              </a:solidFill>
            </a:endParaRPr>
          </a:p>
          <a:p>
            <a:r>
              <a:rPr lang="en-US" dirty="0">
                <a:solidFill>
                  <a:schemeClr val="tx1"/>
                </a:solidFill>
              </a:rPr>
              <a:t>(CPE-</a:t>
            </a:r>
            <a:r>
              <a:rPr lang="en-US" dirty="0" err="1">
                <a:solidFill>
                  <a:schemeClr val="tx1"/>
                </a:solidFill>
              </a:rPr>
              <a:t>Param</a:t>
            </a:r>
            <a:r>
              <a:rPr lang="en-US" baseline="-25000" dirty="0" err="1">
                <a:solidFill>
                  <a:schemeClr val="tx1"/>
                </a:solidFill>
              </a:rPr>
              <a:t>n</a:t>
            </a:r>
            <a:r>
              <a:rPr lang="en-US" dirty="0">
                <a:solidFill>
                  <a:schemeClr val="tx1"/>
                </a:solidFill>
              </a:rPr>
              <a:t>, ∆</a:t>
            </a:r>
            <a:r>
              <a:rPr lang="en-US" dirty="0" err="1">
                <a:solidFill>
                  <a:schemeClr val="tx1"/>
                </a:solidFill>
              </a:rPr>
              <a:t>IT</a:t>
            </a:r>
            <a:r>
              <a:rPr lang="en-US" baseline="-25000" dirty="0" err="1">
                <a:solidFill>
                  <a:schemeClr val="tx1"/>
                </a:solidFill>
              </a:rPr>
              <a:t>n</a:t>
            </a:r>
            <a:r>
              <a:rPr lang="en-US" dirty="0">
                <a:solidFill>
                  <a:schemeClr val="tx1"/>
                </a:solidFill>
              </a:rPr>
              <a:t>)=</a:t>
            </a:r>
            <a:r>
              <a:rPr lang="en-US" sz="2400" b="0" kern="0" dirty="0">
                <a:solidFill>
                  <a:schemeClr val="tx1"/>
                </a:solidFill>
              </a:rPr>
              <a:t>PRF-M\L( </a:t>
            </a:r>
            <a:r>
              <a:rPr lang="en-US" sz="2400" b="1" i="1" u="sng" kern="0" dirty="0">
                <a:solidFill>
                  <a:schemeClr val="tx1"/>
                </a:solidFill>
              </a:rPr>
              <a:t>PTK*</a:t>
            </a:r>
            <a:r>
              <a:rPr lang="en-US" sz="2400" b="1" u="sng" kern="0" dirty="0">
                <a:solidFill>
                  <a:schemeClr val="tx1"/>
                </a:solidFill>
              </a:rPr>
              <a:t>, “ERCM”,</a:t>
            </a:r>
            <a:r>
              <a:rPr lang="en-US" sz="2400" kern="0" dirty="0">
                <a:solidFill>
                  <a:schemeClr val="tx1"/>
                </a:solidFill>
              </a:rPr>
              <a:t> </a:t>
            </a:r>
            <a:r>
              <a:rPr lang="en-US" sz="2400" kern="0" dirty="0" err="1">
                <a:solidFill>
                  <a:schemeClr val="tx1"/>
                </a:solidFill>
              </a:rPr>
              <a:t>IT</a:t>
            </a:r>
            <a:r>
              <a:rPr lang="en-US" sz="2400" kern="0" baseline="-25000" dirty="0" err="1">
                <a:solidFill>
                  <a:schemeClr val="tx1"/>
                </a:solidFill>
              </a:rPr>
              <a:t>n</a:t>
            </a:r>
            <a:r>
              <a:rPr lang="en-US" sz="2400" b="0" kern="0" dirty="0">
                <a:solidFill>
                  <a:schemeClr val="tx1"/>
                </a:solidFill>
              </a:rPr>
              <a:t>)</a:t>
            </a:r>
          </a:p>
        </p:txBody>
      </p:sp>
      <p:sp>
        <p:nvSpPr>
          <p:cNvPr id="24" name="TextBox 23">
            <a:extLst>
              <a:ext uri="{FF2B5EF4-FFF2-40B4-BE49-F238E27FC236}">
                <a16:creationId xmlns:a16="http://schemas.microsoft.com/office/drawing/2014/main" id="{567E44F8-7F8D-47F8-8B8D-2C59F097C2DC}"/>
              </a:ext>
            </a:extLst>
          </p:cNvPr>
          <p:cNvSpPr txBox="1"/>
          <p:nvPr/>
        </p:nvSpPr>
        <p:spPr>
          <a:xfrm>
            <a:off x="1225624" y="2819400"/>
            <a:ext cx="529312" cy="400110"/>
          </a:xfrm>
          <a:prstGeom prst="rect">
            <a:avLst/>
          </a:prstGeom>
          <a:noFill/>
        </p:spPr>
        <p:txBody>
          <a:bodyPr wrap="none" rtlCol="0">
            <a:spAutoFit/>
          </a:bodyPr>
          <a:lstStyle/>
          <a:p>
            <a:r>
              <a:rPr lang="fr-FR" sz="2000" dirty="0">
                <a:solidFill>
                  <a:schemeClr val="tx1"/>
                </a:solidFill>
              </a:rPr>
              <a:t>IT</a:t>
            </a:r>
            <a:r>
              <a:rPr lang="fr-FR" baseline="-25000" dirty="0">
                <a:solidFill>
                  <a:schemeClr val="tx1"/>
                </a:solidFill>
              </a:rPr>
              <a:t>0</a:t>
            </a:r>
            <a:endParaRPr lang="en-US" baseline="-25000" dirty="0">
              <a:solidFill>
                <a:schemeClr val="tx1"/>
              </a:solidFill>
            </a:endParaRPr>
          </a:p>
        </p:txBody>
      </p:sp>
      <p:sp>
        <p:nvSpPr>
          <p:cNvPr id="26" name="TextBox 25">
            <a:extLst>
              <a:ext uri="{FF2B5EF4-FFF2-40B4-BE49-F238E27FC236}">
                <a16:creationId xmlns:a16="http://schemas.microsoft.com/office/drawing/2014/main" id="{8EF86359-C95E-4F12-9B94-CC1ACB5A2527}"/>
              </a:ext>
            </a:extLst>
          </p:cNvPr>
          <p:cNvSpPr txBox="1"/>
          <p:nvPr/>
        </p:nvSpPr>
        <p:spPr>
          <a:xfrm>
            <a:off x="4169880" y="2804755"/>
            <a:ext cx="529312" cy="400110"/>
          </a:xfrm>
          <a:prstGeom prst="rect">
            <a:avLst/>
          </a:prstGeom>
          <a:noFill/>
        </p:spPr>
        <p:txBody>
          <a:bodyPr wrap="none" rtlCol="0">
            <a:spAutoFit/>
          </a:bodyPr>
          <a:lstStyle/>
          <a:p>
            <a:r>
              <a:rPr lang="fr-FR" sz="2000" dirty="0">
                <a:solidFill>
                  <a:schemeClr val="tx1"/>
                </a:solidFill>
              </a:rPr>
              <a:t>IT</a:t>
            </a:r>
            <a:r>
              <a:rPr lang="fr-FR" baseline="-25000" dirty="0">
                <a:solidFill>
                  <a:schemeClr val="tx1"/>
                </a:solidFill>
              </a:rPr>
              <a:t>1</a:t>
            </a:r>
            <a:endParaRPr lang="en-US" baseline="-25000" dirty="0">
              <a:solidFill>
                <a:schemeClr val="tx1"/>
              </a:solidFill>
            </a:endParaRPr>
          </a:p>
        </p:txBody>
      </p:sp>
      <p:sp>
        <p:nvSpPr>
          <p:cNvPr id="30" name="TextBox 29">
            <a:extLst>
              <a:ext uri="{FF2B5EF4-FFF2-40B4-BE49-F238E27FC236}">
                <a16:creationId xmlns:a16="http://schemas.microsoft.com/office/drawing/2014/main" id="{0FEFFCA1-7643-4D18-B7B1-D4F522DC301F}"/>
              </a:ext>
            </a:extLst>
          </p:cNvPr>
          <p:cNvSpPr txBox="1"/>
          <p:nvPr/>
        </p:nvSpPr>
        <p:spPr>
          <a:xfrm>
            <a:off x="9006840" y="2869791"/>
            <a:ext cx="511679" cy="400110"/>
          </a:xfrm>
          <a:prstGeom prst="rect">
            <a:avLst/>
          </a:prstGeom>
          <a:noFill/>
        </p:spPr>
        <p:txBody>
          <a:bodyPr wrap="none" rtlCol="0">
            <a:spAutoFit/>
          </a:bodyPr>
          <a:lstStyle/>
          <a:p>
            <a:r>
              <a:rPr lang="fr-FR" sz="2000" dirty="0" err="1">
                <a:solidFill>
                  <a:schemeClr val="tx1"/>
                </a:solidFill>
              </a:rPr>
              <a:t>IT</a:t>
            </a:r>
            <a:r>
              <a:rPr lang="fr-FR" sz="2000" baseline="-25000" dirty="0" err="1">
                <a:solidFill>
                  <a:schemeClr val="tx1"/>
                </a:solidFill>
              </a:rPr>
              <a:t>n</a:t>
            </a:r>
            <a:endParaRPr lang="en-US" baseline="-25000" dirty="0">
              <a:solidFill>
                <a:schemeClr val="tx1"/>
              </a:solidFill>
            </a:endParaRPr>
          </a:p>
        </p:txBody>
      </p:sp>
      <p:cxnSp>
        <p:nvCxnSpPr>
          <p:cNvPr id="33" name="Straight Connector 32">
            <a:extLst>
              <a:ext uri="{FF2B5EF4-FFF2-40B4-BE49-F238E27FC236}">
                <a16:creationId xmlns:a16="http://schemas.microsoft.com/office/drawing/2014/main" id="{E6196381-2E2B-400D-BBD0-5CD2D25346CC}"/>
              </a:ext>
            </a:extLst>
          </p:cNvPr>
          <p:cNvCxnSpPr>
            <a:cxnSpLocks/>
          </p:cNvCxnSpPr>
          <p:nvPr/>
        </p:nvCxnSpPr>
        <p:spPr bwMode="auto">
          <a:xfrm>
            <a:off x="4953000" y="2279445"/>
            <a:ext cx="0" cy="533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77F9F3AC-5DF6-4501-8158-E75CD7F3464F}"/>
              </a:ext>
            </a:extLst>
          </p:cNvPr>
          <p:cNvSpPr txBox="1"/>
          <p:nvPr/>
        </p:nvSpPr>
        <p:spPr>
          <a:xfrm>
            <a:off x="4620656" y="2775117"/>
            <a:ext cx="686406" cy="400110"/>
          </a:xfrm>
          <a:prstGeom prst="rect">
            <a:avLst/>
          </a:prstGeom>
          <a:noFill/>
        </p:spPr>
        <p:txBody>
          <a:bodyPr wrap="none" rtlCol="0">
            <a:spAutoFit/>
          </a:bodyPr>
          <a:lstStyle/>
          <a:p>
            <a:r>
              <a:rPr lang="fr-FR" sz="2000" dirty="0">
                <a:solidFill>
                  <a:schemeClr val="tx1"/>
                </a:solidFill>
              </a:rPr>
              <a:t>IET</a:t>
            </a:r>
            <a:r>
              <a:rPr lang="fr-FR" baseline="-25000" dirty="0">
                <a:solidFill>
                  <a:schemeClr val="tx1"/>
                </a:solidFill>
              </a:rPr>
              <a:t>1</a:t>
            </a:r>
            <a:endParaRPr lang="en-US" baseline="-25000" dirty="0">
              <a:solidFill>
                <a:schemeClr val="tx1"/>
              </a:solidFill>
            </a:endParaRPr>
          </a:p>
        </p:txBody>
      </p:sp>
      <p:cxnSp>
        <p:nvCxnSpPr>
          <p:cNvPr id="35" name="Straight Connector 34">
            <a:extLst>
              <a:ext uri="{FF2B5EF4-FFF2-40B4-BE49-F238E27FC236}">
                <a16:creationId xmlns:a16="http://schemas.microsoft.com/office/drawing/2014/main" id="{C8E05365-F4D2-42B3-A097-F51918FF8184}"/>
              </a:ext>
            </a:extLst>
          </p:cNvPr>
          <p:cNvCxnSpPr>
            <a:cxnSpLocks/>
          </p:cNvCxnSpPr>
          <p:nvPr/>
        </p:nvCxnSpPr>
        <p:spPr bwMode="auto">
          <a:xfrm>
            <a:off x="10134600" y="2286000"/>
            <a:ext cx="0" cy="533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 name="TextBox 35">
            <a:extLst>
              <a:ext uri="{FF2B5EF4-FFF2-40B4-BE49-F238E27FC236}">
                <a16:creationId xmlns:a16="http://schemas.microsoft.com/office/drawing/2014/main" id="{47DE8288-23BA-4044-84E0-34FE9B7E6C0C}"/>
              </a:ext>
            </a:extLst>
          </p:cNvPr>
          <p:cNvSpPr txBox="1"/>
          <p:nvPr/>
        </p:nvSpPr>
        <p:spPr>
          <a:xfrm>
            <a:off x="9748115" y="2861977"/>
            <a:ext cx="668773" cy="400110"/>
          </a:xfrm>
          <a:prstGeom prst="rect">
            <a:avLst/>
          </a:prstGeom>
          <a:noFill/>
        </p:spPr>
        <p:txBody>
          <a:bodyPr wrap="none" rtlCol="0">
            <a:spAutoFit/>
          </a:bodyPr>
          <a:lstStyle/>
          <a:p>
            <a:r>
              <a:rPr lang="fr-FR" sz="2000" dirty="0" err="1">
                <a:solidFill>
                  <a:schemeClr val="tx1"/>
                </a:solidFill>
              </a:rPr>
              <a:t>IET</a:t>
            </a:r>
            <a:r>
              <a:rPr lang="fr-FR" sz="2000" baseline="-25000" dirty="0" err="1">
                <a:solidFill>
                  <a:schemeClr val="tx1"/>
                </a:solidFill>
              </a:rPr>
              <a:t>n</a:t>
            </a:r>
            <a:endParaRPr lang="en-US" baseline="-25000" dirty="0">
              <a:solidFill>
                <a:schemeClr val="tx1"/>
              </a:solidFill>
            </a:endParaRPr>
          </a:p>
        </p:txBody>
      </p:sp>
      <p:cxnSp>
        <p:nvCxnSpPr>
          <p:cNvPr id="38" name="Straight Arrow Connector 37">
            <a:extLst>
              <a:ext uri="{FF2B5EF4-FFF2-40B4-BE49-F238E27FC236}">
                <a16:creationId xmlns:a16="http://schemas.microsoft.com/office/drawing/2014/main" id="{BB4A2947-65F1-4827-A751-EDE836211E6A}"/>
              </a:ext>
            </a:extLst>
          </p:cNvPr>
          <p:cNvCxnSpPr>
            <a:cxnSpLocks/>
          </p:cNvCxnSpPr>
          <p:nvPr/>
        </p:nvCxnSpPr>
        <p:spPr bwMode="auto">
          <a:xfrm>
            <a:off x="4385632" y="2563695"/>
            <a:ext cx="567368"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41" name="TextBox 40">
            <a:extLst>
              <a:ext uri="{FF2B5EF4-FFF2-40B4-BE49-F238E27FC236}">
                <a16:creationId xmlns:a16="http://schemas.microsoft.com/office/drawing/2014/main" id="{F642D2A9-DA9A-4B50-BF85-EC96F2FC6148}"/>
              </a:ext>
            </a:extLst>
          </p:cNvPr>
          <p:cNvSpPr txBox="1"/>
          <p:nvPr/>
        </p:nvSpPr>
        <p:spPr>
          <a:xfrm>
            <a:off x="4385632" y="2166938"/>
            <a:ext cx="686406" cy="400110"/>
          </a:xfrm>
          <a:prstGeom prst="rect">
            <a:avLst/>
          </a:prstGeom>
          <a:noFill/>
        </p:spPr>
        <p:txBody>
          <a:bodyPr wrap="none" rtlCol="0">
            <a:spAutoFit/>
          </a:bodyPr>
          <a:lstStyle/>
          <a:p>
            <a:r>
              <a:rPr lang="fr-FR" sz="2000" dirty="0">
                <a:solidFill>
                  <a:schemeClr val="tx1"/>
                </a:solidFill>
              </a:rPr>
              <a:t>∆IT</a:t>
            </a:r>
            <a:r>
              <a:rPr lang="fr-FR" baseline="-25000" dirty="0">
                <a:solidFill>
                  <a:schemeClr val="tx1"/>
                </a:solidFill>
              </a:rPr>
              <a:t>1</a:t>
            </a:r>
            <a:endParaRPr lang="en-US" baseline="-25000" dirty="0">
              <a:solidFill>
                <a:schemeClr val="tx1"/>
              </a:solidFill>
            </a:endParaRPr>
          </a:p>
        </p:txBody>
      </p:sp>
      <p:cxnSp>
        <p:nvCxnSpPr>
          <p:cNvPr id="43" name="Straight Arrow Connector 42">
            <a:extLst>
              <a:ext uri="{FF2B5EF4-FFF2-40B4-BE49-F238E27FC236}">
                <a16:creationId xmlns:a16="http://schemas.microsoft.com/office/drawing/2014/main" id="{248A7A3D-AF04-453A-B164-E4D9E088E539}"/>
              </a:ext>
            </a:extLst>
          </p:cNvPr>
          <p:cNvCxnSpPr>
            <a:cxnSpLocks/>
          </p:cNvCxnSpPr>
          <p:nvPr/>
        </p:nvCxnSpPr>
        <p:spPr bwMode="auto">
          <a:xfrm flipV="1">
            <a:off x="9190519" y="2565753"/>
            <a:ext cx="944081" cy="1"/>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44" name="TextBox 43">
            <a:extLst>
              <a:ext uri="{FF2B5EF4-FFF2-40B4-BE49-F238E27FC236}">
                <a16:creationId xmlns:a16="http://schemas.microsoft.com/office/drawing/2014/main" id="{361AFE2E-0B72-4EF2-A65A-BB60FCB1AB46}"/>
              </a:ext>
            </a:extLst>
          </p:cNvPr>
          <p:cNvSpPr txBox="1"/>
          <p:nvPr/>
        </p:nvSpPr>
        <p:spPr>
          <a:xfrm>
            <a:off x="9372722" y="2212791"/>
            <a:ext cx="668773" cy="400110"/>
          </a:xfrm>
          <a:prstGeom prst="rect">
            <a:avLst/>
          </a:prstGeom>
          <a:noFill/>
        </p:spPr>
        <p:txBody>
          <a:bodyPr wrap="none" rtlCol="0">
            <a:spAutoFit/>
          </a:bodyPr>
          <a:lstStyle/>
          <a:p>
            <a:r>
              <a:rPr lang="fr-FR" sz="2000" dirty="0">
                <a:solidFill>
                  <a:schemeClr val="tx1"/>
                </a:solidFill>
              </a:rPr>
              <a:t>∆</a:t>
            </a:r>
            <a:r>
              <a:rPr lang="fr-FR" sz="2000" dirty="0" err="1">
                <a:solidFill>
                  <a:schemeClr val="tx1"/>
                </a:solidFill>
              </a:rPr>
              <a:t>IT</a:t>
            </a:r>
            <a:r>
              <a:rPr lang="fr-FR" sz="2000" baseline="-25000" dirty="0" err="1">
                <a:solidFill>
                  <a:schemeClr val="tx1"/>
                </a:solidFill>
              </a:rPr>
              <a:t>n</a:t>
            </a:r>
            <a:endParaRPr lang="en-US" baseline="-25000" dirty="0">
              <a:solidFill>
                <a:schemeClr val="tx1"/>
              </a:solidFill>
            </a:endParaRPr>
          </a:p>
        </p:txBody>
      </p:sp>
      <p:sp>
        <p:nvSpPr>
          <p:cNvPr id="47" name="TextBox 46">
            <a:extLst>
              <a:ext uri="{FF2B5EF4-FFF2-40B4-BE49-F238E27FC236}">
                <a16:creationId xmlns:a16="http://schemas.microsoft.com/office/drawing/2014/main" id="{2CD63DB3-E875-4FD1-B682-528AFF543C4D}"/>
              </a:ext>
            </a:extLst>
          </p:cNvPr>
          <p:cNvSpPr txBox="1"/>
          <p:nvPr/>
        </p:nvSpPr>
        <p:spPr>
          <a:xfrm>
            <a:off x="8991600" y="3524008"/>
            <a:ext cx="3114122" cy="584775"/>
          </a:xfrm>
          <a:prstGeom prst="rect">
            <a:avLst/>
          </a:prstGeom>
          <a:noFill/>
        </p:spPr>
        <p:txBody>
          <a:bodyPr wrap="none" rtlCol="0">
            <a:spAutoFit/>
          </a:bodyPr>
          <a:lstStyle/>
          <a:p>
            <a:r>
              <a:rPr lang="en-US" sz="1600" dirty="0">
                <a:solidFill>
                  <a:schemeClr val="tx1"/>
                </a:solidFill>
              </a:rPr>
              <a:t>IEI = Individual Epoch Interval</a:t>
            </a:r>
          </a:p>
          <a:p>
            <a:r>
              <a:rPr lang="en-US" sz="1600" dirty="0">
                <a:solidFill>
                  <a:schemeClr val="tx1"/>
                </a:solidFill>
              </a:rPr>
              <a:t>IET= Individual Epoch </a:t>
            </a:r>
            <a:r>
              <a:rPr lang="en-US" sz="1600" b="1" u="sng" dirty="0">
                <a:solidFill>
                  <a:schemeClr val="tx1"/>
                </a:solidFill>
              </a:rPr>
              <a:t>start </a:t>
            </a:r>
            <a:r>
              <a:rPr lang="en-US" sz="1600" dirty="0">
                <a:solidFill>
                  <a:schemeClr val="tx1"/>
                </a:solidFill>
              </a:rPr>
              <a:t>Times</a:t>
            </a:r>
          </a:p>
        </p:txBody>
      </p:sp>
      <p:sp>
        <p:nvSpPr>
          <p:cNvPr id="48" name="TextBox 47">
            <a:extLst>
              <a:ext uri="{FF2B5EF4-FFF2-40B4-BE49-F238E27FC236}">
                <a16:creationId xmlns:a16="http://schemas.microsoft.com/office/drawing/2014/main" id="{FB2EB582-AD11-4880-B8B7-9E8251C2C1CB}"/>
              </a:ext>
            </a:extLst>
          </p:cNvPr>
          <p:cNvSpPr txBox="1"/>
          <p:nvPr/>
        </p:nvSpPr>
        <p:spPr>
          <a:xfrm>
            <a:off x="8994130" y="4108783"/>
            <a:ext cx="1924694" cy="830997"/>
          </a:xfrm>
          <a:prstGeom prst="rect">
            <a:avLst/>
          </a:prstGeom>
          <a:noFill/>
        </p:spPr>
        <p:txBody>
          <a:bodyPr wrap="none" rtlCol="0">
            <a:spAutoFit/>
          </a:bodyPr>
          <a:lstStyle/>
          <a:p>
            <a:r>
              <a:rPr lang="en-US" sz="1600" dirty="0">
                <a:solidFill>
                  <a:schemeClr val="tx1"/>
                </a:solidFill>
              </a:rPr>
              <a:t>Example values : </a:t>
            </a:r>
          </a:p>
          <a:p>
            <a:r>
              <a:rPr lang="en-US" sz="1600" dirty="0">
                <a:solidFill>
                  <a:schemeClr val="tx1"/>
                </a:solidFill>
              </a:rPr>
              <a:t>IEI = 3 min</a:t>
            </a:r>
          </a:p>
          <a:p>
            <a:r>
              <a:rPr lang="en-US" sz="1600" dirty="0">
                <a:solidFill>
                  <a:schemeClr val="tx1"/>
                </a:solidFill>
              </a:rPr>
              <a:t>Time Range = 30 sec</a:t>
            </a:r>
          </a:p>
        </p:txBody>
      </p:sp>
      <p:cxnSp>
        <p:nvCxnSpPr>
          <p:cNvPr id="25" name="Straight Connector 24">
            <a:extLst>
              <a:ext uri="{FF2B5EF4-FFF2-40B4-BE49-F238E27FC236}">
                <a16:creationId xmlns:a16="http://schemas.microsoft.com/office/drawing/2014/main" id="{12AAAA31-A243-46EC-8882-D17092EFF6E8}"/>
              </a:ext>
            </a:extLst>
          </p:cNvPr>
          <p:cNvCxnSpPr/>
          <p:nvPr/>
        </p:nvCxnSpPr>
        <p:spPr bwMode="auto">
          <a:xfrm>
            <a:off x="1447800" y="2436168"/>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Straight Connector 27">
            <a:extLst>
              <a:ext uri="{FF2B5EF4-FFF2-40B4-BE49-F238E27FC236}">
                <a16:creationId xmlns:a16="http://schemas.microsoft.com/office/drawing/2014/main" id="{2A0B5B93-4C42-45AB-8577-0E298D28AC64}"/>
              </a:ext>
            </a:extLst>
          </p:cNvPr>
          <p:cNvCxnSpPr>
            <a:cxnSpLocks/>
          </p:cNvCxnSpPr>
          <p:nvPr/>
        </p:nvCxnSpPr>
        <p:spPr bwMode="auto">
          <a:xfrm>
            <a:off x="2354910" y="2268165"/>
            <a:ext cx="0" cy="533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9" name="TextBox 28">
            <a:extLst>
              <a:ext uri="{FF2B5EF4-FFF2-40B4-BE49-F238E27FC236}">
                <a16:creationId xmlns:a16="http://schemas.microsoft.com/office/drawing/2014/main" id="{2C0E655F-7765-40E4-BE1C-88140F846469}"/>
              </a:ext>
            </a:extLst>
          </p:cNvPr>
          <p:cNvSpPr txBox="1"/>
          <p:nvPr/>
        </p:nvSpPr>
        <p:spPr>
          <a:xfrm>
            <a:off x="2022566" y="2763837"/>
            <a:ext cx="686406" cy="400110"/>
          </a:xfrm>
          <a:prstGeom prst="rect">
            <a:avLst/>
          </a:prstGeom>
          <a:noFill/>
        </p:spPr>
        <p:txBody>
          <a:bodyPr wrap="none" rtlCol="0">
            <a:spAutoFit/>
          </a:bodyPr>
          <a:lstStyle/>
          <a:p>
            <a:r>
              <a:rPr lang="fr-FR" sz="2000" dirty="0">
                <a:solidFill>
                  <a:schemeClr val="tx1"/>
                </a:solidFill>
              </a:rPr>
              <a:t>IET</a:t>
            </a:r>
            <a:r>
              <a:rPr lang="fr-FR" baseline="-25000" dirty="0">
                <a:solidFill>
                  <a:schemeClr val="tx1"/>
                </a:solidFill>
              </a:rPr>
              <a:t>0</a:t>
            </a:r>
            <a:endParaRPr lang="en-US" baseline="-25000" dirty="0">
              <a:solidFill>
                <a:schemeClr val="tx1"/>
              </a:solidFill>
            </a:endParaRPr>
          </a:p>
        </p:txBody>
      </p:sp>
      <p:sp>
        <p:nvSpPr>
          <p:cNvPr id="31" name="TextBox 30">
            <a:extLst>
              <a:ext uri="{FF2B5EF4-FFF2-40B4-BE49-F238E27FC236}">
                <a16:creationId xmlns:a16="http://schemas.microsoft.com/office/drawing/2014/main" id="{1B76D2DF-7B6C-4E5B-AED4-6F2D8BA5A7B0}"/>
              </a:ext>
            </a:extLst>
          </p:cNvPr>
          <p:cNvSpPr txBox="1"/>
          <p:nvPr/>
        </p:nvSpPr>
        <p:spPr>
          <a:xfrm>
            <a:off x="1768382" y="2189337"/>
            <a:ext cx="686406" cy="400110"/>
          </a:xfrm>
          <a:prstGeom prst="rect">
            <a:avLst/>
          </a:prstGeom>
          <a:noFill/>
        </p:spPr>
        <p:txBody>
          <a:bodyPr wrap="none" rtlCol="0">
            <a:spAutoFit/>
          </a:bodyPr>
          <a:lstStyle/>
          <a:p>
            <a:r>
              <a:rPr lang="fr-FR" sz="2000" dirty="0">
                <a:solidFill>
                  <a:schemeClr val="tx1"/>
                </a:solidFill>
              </a:rPr>
              <a:t>∆IT</a:t>
            </a:r>
            <a:r>
              <a:rPr lang="fr-FR" baseline="-25000" dirty="0">
                <a:solidFill>
                  <a:schemeClr val="tx1"/>
                </a:solidFill>
              </a:rPr>
              <a:t>0</a:t>
            </a:r>
            <a:endParaRPr lang="en-US" baseline="-25000" dirty="0">
              <a:solidFill>
                <a:schemeClr val="tx1"/>
              </a:solidFill>
            </a:endParaRPr>
          </a:p>
        </p:txBody>
      </p:sp>
      <p:cxnSp>
        <p:nvCxnSpPr>
          <p:cNvPr id="32" name="Straight Arrow Connector 31">
            <a:extLst>
              <a:ext uri="{FF2B5EF4-FFF2-40B4-BE49-F238E27FC236}">
                <a16:creationId xmlns:a16="http://schemas.microsoft.com/office/drawing/2014/main" id="{E269B48B-F1E1-4E4B-9FDD-5CFCBF034E34}"/>
              </a:ext>
            </a:extLst>
          </p:cNvPr>
          <p:cNvCxnSpPr>
            <a:cxnSpLocks/>
          </p:cNvCxnSpPr>
          <p:nvPr/>
        </p:nvCxnSpPr>
        <p:spPr bwMode="auto">
          <a:xfrm>
            <a:off x="1454225" y="2582578"/>
            <a:ext cx="907975"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3" name="Rectangle 2">
            <a:extLst>
              <a:ext uri="{FF2B5EF4-FFF2-40B4-BE49-F238E27FC236}">
                <a16:creationId xmlns:a16="http://schemas.microsoft.com/office/drawing/2014/main" id="{D429BC93-7933-4FBA-A18B-AC83C490C437}"/>
              </a:ext>
            </a:extLst>
          </p:cNvPr>
          <p:cNvSpPr/>
          <p:nvPr/>
        </p:nvSpPr>
        <p:spPr bwMode="auto">
          <a:xfrm>
            <a:off x="9059051" y="3524008"/>
            <a:ext cx="2940360" cy="14973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7" name="Straight Arrow Connector 36">
            <a:extLst>
              <a:ext uri="{FF2B5EF4-FFF2-40B4-BE49-F238E27FC236}">
                <a16:creationId xmlns:a16="http://schemas.microsoft.com/office/drawing/2014/main" id="{4C51AD8F-FCC5-4C47-8922-0679A4A09780}"/>
              </a:ext>
            </a:extLst>
          </p:cNvPr>
          <p:cNvCxnSpPr>
            <a:cxnSpLocks/>
          </p:cNvCxnSpPr>
          <p:nvPr/>
        </p:nvCxnSpPr>
        <p:spPr bwMode="auto">
          <a:xfrm>
            <a:off x="8458200" y="2819400"/>
            <a:ext cx="2362200" cy="0"/>
          </a:xfrm>
          <a:prstGeom prst="straightConnector1">
            <a:avLst/>
          </a:prstGeom>
          <a:solidFill>
            <a:srgbClr val="00B8FF"/>
          </a:solidFill>
          <a:ln w="15875" cap="flat" cmpd="sng" algn="ctr">
            <a:solidFill>
              <a:schemeClr val="tx1"/>
            </a:solidFill>
            <a:prstDash val="solid"/>
            <a:round/>
            <a:headEnd type="none" w="med" len="med"/>
            <a:tailEnd type="triangle"/>
          </a:ln>
          <a:effectLst/>
        </p:spPr>
      </p:cxnSp>
      <p:cxnSp>
        <p:nvCxnSpPr>
          <p:cNvPr id="39" name="Straight Connector 38">
            <a:extLst>
              <a:ext uri="{FF2B5EF4-FFF2-40B4-BE49-F238E27FC236}">
                <a16:creationId xmlns:a16="http://schemas.microsoft.com/office/drawing/2014/main" id="{D91AFC9D-9153-4750-9942-BDC1649F3A4E}"/>
              </a:ext>
            </a:extLst>
          </p:cNvPr>
          <p:cNvCxnSpPr/>
          <p:nvPr/>
        </p:nvCxnSpPr>
        <p:spPr bwMode="auto">
          <a:xfrm flipH="1">
            <a:off x="6498167" y="2819400"/>
            <a:ext cx="1960033" cy="0"/>
          </a:xfrm>
          <a:prstGeom prst="line">
            <a:avLst/>
          </a:prstGeom>
          <a:solidFill>
            <a:srgbClr val="00B8FF"/>
          </a:solidFill>
          <a:ln w="15875" cap="flat" cmpd="sng" algn="ctr">
            <a:solidFill>
              <a:schemeClr val="tx1"/>
            </a:solidFill>
            <a:prstDash val="lgDash"/>
            <a:round/>
            <a:headEnd type="none" w="med" len="med"/>
            <a:tailEnd type="none" w="med" len="med"/>
          </a:ln>
          <a:effectLst/>
        </p:spPr>
      </p:cxnSp>
      <p:cxnSp>
        <p:nvCxnSpPr>
          <p:cNvPr id="40" name="Straight Connector 39">
            <a:extLst>
              <a:ext uri="{FF2B5EF4-FFF2-40B4-BE49-F238E27FC236}">
                <a16:creationId xmlns:a16="http://schemas.microsoft.com/office/drawing/2014/main" id="{08D07BA5-E05E-4C21-9E3B-C733E3362C3C}"/>
              </a:ext>
            </a:extLst>
          </p:cNvPr>
          <p:cNvCxnSpPr/>
          <p:nvPr/>
        </p:nvCxnSpPr>
        <p:spPr bwMode="auto">
          <a:xfrm flipH="1">
            <a:off x="762000" y="2819400"/>
            <a:ext cx="5736167" cy="0"/>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42" name="TextBox 41">
            <a:extLst>
              <a:ext uri="{FF2B5EF4-FFF2-40B4-BE49-F238E27FC236}">
                <a16:creationId xmlns:a16="http://schemas.microsoft.com/office/drawing/2014/main" id="{90477B94-8FC9-4DE6-A210-5E5DD7F4F8A6}"/>
              </a:ext>
            </a:extLst>
          </p:cNvPr>
          <p:cNvSpPr txBox="1"/>
          <p:nvPr/>
        </p:nvSpPr>
        <p:spPr>
          <a:xfrm>
            <a:off x="411132" y="1483700"/>
            <a:ext cx="11323668" cy="830997"/>
          </a:xfrm>
          <a:prstGeom prst="rect">
            <a:avLst/>
          </a:prstGeom>
          <a:noFill/>
        </p:spPr>
        <p:txBody>
          <a:bodyPr wrap="square">
            <a:spAutoFit/>
          </a:bodyPr>
          <a:lstStyle/>
          <a:p>
            <a:r>
              <a:rPr lang="en-US" dirty="0">
                <a:solidFill>
                  <a:schemeClr val="tx1"/>
                </a:solidFill>
              </a:rPr>
              <a:t>Individual Epoch start Time is based on a fixed frequency with a limited pseudo random variation</a:t>
            </a:r>
            <a:endParaRPr lang="en-US" dirty="0"/>
          </a:p>
        </p:txBody>
      </p:sp>
      <p:sp>
        <p:nvSpPr>
          <p:cNvPr id="45" name="Accolade fermante 119">
            <a:extLst>
              <a:ext uri="{FF2B5EF4-FFF2-40B4-BE49-F238E27FC236}">
                <a16:creationId xmlns:a16="http://schemas.microsoft.com/office/drawing/2014/main" id="{0E0A3485-CF52-4959-8678-8EE70DA4B3A3}"/>
              </a:ext>
            </a:extLst>
          </p:cNvPr>
          <p:cNvSpPr/>
          <p:nvPr/>
        </p:nvSpPr>
        <p:spPr>
          <a:xfrm rot="5400000">
            <a:off x="2726758" y="1828380"/>
            <a:ext cx="288032" cy="28803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6" name="TextBox 45">
            <a:extLst>
              <a:ext uri="{FF2B5EF4-FFF2-40B4-BE49-F238E27FC236}">
                <a16:creationId xmlns:a16="http://schemas.microsoft.com/office/drawing/2014/main" id="{D13ABC9D-F3CD-4963-B982-2622658A6E33}"/>
              </a:ext>
            </a:extLst>
          </p:cNvPr>
          <p:cNvSpPr txBox="1"/>
          <p:nvPr/>
        </p:nvSpPr>
        <p:spPr>
          <a:xfrm>
            <a:off x="2864377" y="3228945"/>
            <a:ext cx="511679" cy="400110"/>
          </a:xfrm>
          <a:prstGeom prst="rect">
            <a:avLst/>
          </a:prstGeom>
          <a:noFill/>
        </p:spPr>
        <p:txBody>
          <a:bodyPr wrap="none" rtlCol="0">
            <a:spAutoFit/>
          </a:bodyPr>
          <a:lstStyle/>
          <a:p>
            <a:r>
              <a:rPr lang="fr-FR" sz="2000" dirty="0">
                <a:solidFill>
                  <a:schemeClr val="tx1"/>
                </a:solidFill>
              </a:rPr>
              <a:t>IEI</a:t>
            </a:r>
            <a:endParaRPr lang="en-US" baseline="-25000" dirty="0">
              <a:solidFill>
                <a:schemeClr val="tx1"/>
              </a:solidFill>
            </a:endParaRPr>
          </a:p>
        </p:txBody>
      </p:sp>
    </p:spTree>
    <p:extLst>
      <p:ext uri="{BB962C8B-B14F-4D97-AF65-F5344CB8AC3E}">
        <p14:creationId xmlns:p14="http://schemas.microsoft.com/office/powerpoint/2010/main" val="3330674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00020"/>
            <a:ext cx="10361084" cy="609599"/>
          </a:xfrm>
        </p:spPr>
        <p:txBody>
          <a:bodyPr/>
          <a:lstStyle/>
          <a:p>
            <a:r>
              <a:rPr lang="en-US" dirty="0">
                <a:solidFill>
                  <a:schemeClr val="tx1"/>
                </a:solidFill>
              </a:rPr>
              <a:t>Individual Epoch start Time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61CD0FA3-4F66-4711-A4F1-E14FCCF53149}"/>
              </a:ext>
            </a:extLst>
          </p:cNvPr>
          <p:cNvSpPr>
            <a:spLocks noGrp="1"/>
          </p:cNvSpPr>
          <p:nvPr>
            <p:ph idx="1"/>
          </p:nvPr>
        </p:nvSpPr>
        <p:spPr>
          <a:xfrm>
            <a:off x="533400" y="1294413"/>
            <a:ext cx="10361084" cy="5181001"/>
          </a:xfrm>
        </p:spPr>
        <p:txBody>
          <a:bodyPr/>
          <a:lstStyle/>
          <a:p>
            <a:pPr>
              <a:buFont typeface="Arial" panose="020B0604020202020204" pitchFamily="34" charset="0"/>
              <a:buChar char="•"/>
            </a:pPr>
            <a:r>
              <a:rPr lang="en-US" sz="2000" dirty="0">
                <a:solidFill>
                  <a:schemeClr val="tx1"/>
                </a:solidFill>
              </a:rPr>
              <a:t>If a non-AP STA (Epoch initiator), requests an individual Epoch management, the non-AP STA negotiates following Epoch parameters with the AP :</a:t>
            </a:r>
          </a:p>
          <a:p>
            <a:pPr lvl="1">
              <a:buFont typeface="Arial" panose="020B0604020202020204" pitchFamily="34" charset="0"/>
              <a:buChar char="•"/>
            </a:pPr>
            <a:r>
              <a:rPr lang="en-US" sz="1600" dirty="0">
                <a:solidFill>
                  <a:schemeClr val="tx1"/>
                </a:solidFill>
              </a:rPr>
              <a:t>Individual Epoch Interval : </a:t>
            </a:r>
            <a:r>
              <a:rPr lang="en-US" sz="1600" b="1" dirty="0">
                <a:solidFill>
                  <a:schemeClr val="tx1"/>
                </a:solidFill>
              </a:rPr>
              <a:t>IEI</a:t>
            </a:r>
          </a:p>
          <a:p>
            <a:pPr lvl="1">
              <a:buFont typeface="Arial" panose="020B0604020202020204" pitchFamily="34" charset="0"/>
              <a:buChar char="•"/>
            </a:pPr>
            <a:r>
              <a:rPr lang="en-US" sz="1600" dirty="0">
                <a:solidFill>
                  <a:schemeClr val="tx1"/>
                </a:solidFill>
              </a:rPr>
              <a:t>First Individual Epoch start Time : </a:t>
            </a:r>
            <a:r>
              <a:rPr lang="en-US" sz="1600" b="1" dirty="0">
                <a:solidFill>
                  <a:schemeClr val="tx1"/>
                </a:solidFill>
              </a:rPr>
              <a:t>IET</a:t>
            </a:r>
            <a:r>
              <a:rPr lang="en-US" sz="1600" b="1" baseline="-25000" dirty="0">
                <a:solidFill>
                  <a:schemeClr val="tx1"/>
                </a:solidFill>
              </a:rPr>
              <a:t>0</a:t>
            </a:r>
            <a:r>
              <a:rPr lang="en-US" sz="1600" dirty="0">
                <a:solidFill>
                  <a:schemeClr val="tx1"/>
                </a:solidFill>
              </a:rPr>
              <a:t> (precise time indicated by the STA, ∆T</a:t>
            </a:r>
            <a:r>
              <a:rPr lang="en-US" sz="1600" baseline="-25000" dirty="0">
                <a:solidFill>
                  <a:schemeClr val="tx1"/>
                </a:solidFill>
              </a:rPr>
              <a:t>0</a:t>
            </a:r>
            <a:r>
              <a:rPr lang="en-US" sz="1600" dirty="0">
                <a:solidFill>
                  <a:schemeClr val="tx1"/>
                </a:solidFill>
              </a:rPr>
              <a:t>=0), and associated </a:t>
            </a:r>
            <a:r>
              <a:rPr lang="en-US" sz="1600" b="1" dirty="0" err="1">
                <a:solidFill>
                  <a:schemeClr val="tx1"/>
                </a:solidFill>
              </a:rPr>
              <a:t>RefLink</a:t>
            </a:r>
            <a:r>
              <a:rPr lang="en-US" sz="1600" b="1" dirty="0">
                <a:solidFill>
                  <a:schemeClr val="tx1"/>
                </a:solidFill>
              </a:rPr>
              <a:t> ID</a:t>
            </a:r>
          </a:p>
          <a:p>
            <a:pPr lvl="1">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rPr>
              <a:t>Max duration of Epochs (expressed in iteration)</a:t>
            </a:r>
            <a:r>
              <a:rPr lang="en-US" sz="1600" dirty="0">
                <a:solidFill>
                  <a:schemeClr val="tx1"/>
                </a:solidFill>
              </a:rPr>
              <a:t>: </a:t>
            </a:r>
            <a:r>
              <a:rPr lang="en-US" sz="1600" b="1" dirty="0">
                <a:solidFill>
                  <a:schemeClr val="tx1"/>
                </a:solidFill>
              </a:rPr>
              <a:t>N </a:t>
            </a:r>
          </a:p>
          <a:p>
            <a:pPr lvl="2">
              <a:buFont typeface="Arial" panose="020B0604020202020204" pitchFamily="34" charset="0"/>
              <a:buChar char="•"/>
            </a:pPr>
            <a:r>
              <a:rPr lang="en-US" sz="1200" dirty="0">
                <a:solidFill>
                  <a:schemeClr val="tx1"/>
                </a:solidFill>
              </a:rPr>
              <a:t>N=0 : Undetermined duration (association life time)</a:t>
            </a:r>
          </a:p>
          <a:p>
            <a:pPr lvl="2">
              <a:buFont typeface="Arial" panose="020B0604020202020204" pitchFamily="34" charset="0"/>
              <a:buChar char="•"/>
            </a:pPr>
            <a:r>
              <a:rPr lang="en-US" sz="1200" dirty="0">
                <a:solidFill>
                  <a:schemeClr val="tx1"/>
                </a:solidFill>
              </a:rPr>
              <a:t>N=1 : one shot @MAC change</a:t>
            </a:r>
          </a:p>
          <a:p>
            <a:pPr lvl="2">
              <a:buFont typeface="Arial" panose="020B0604020202020204" pitchFamily="34" charset="0"/>
              <a:buChar char="•"/>
            </a:pPr>
            <a:r>
              <a:rPr lang="en-US" sz="1200" dirty="0">
                <a:solidFill>
                  <a:schemeClr val="tx1"/>
                </a:solidFill>
              </a:rPr>
              <a:t>N&gt;1 : determined duration.</a:t>
            </a:r>
          </a:p>
          <a:p>
            <a:pPr lvl="1">
              <a:buFont typeface="Arial" panose="020B0604020202020204" pitchFamily="34" charset="0"/>
              <a:buChar char="•"/>
            </a:pPr>
            <a:r>
              <a:rPr lang="en-US" sz="1400" dirty="0">
                <a:solidFill>
                  <a:schemeClr val="tx1"/>
                </a:solidFill>
              </a:rPr>
              <a:t>Note 1: Epoch parameters (EI, IET</a:t>
            </a:r>
            <a:r>
              <a:rPr lang="en-US" sz="1400" baseline="-25000" dirty="0">
                <a:solidFill>
                  <a:schemeClr val="tx1"/>
                </a:solidFill>
              </a:rPr>
              <a:t>0</a:t>
            </a:r>
            <a:r>
              <a:rPr lang="en-US" sz="1400" dirty="0">
                <a:solidFill>
                  <a:schemeClr val="tx1"/>
                </a:solidFill>
              </a:rPr>
              <a:t> , N, and </a:t>
            </a:r>
            <a:r>
              <a:rPr lang="en-US" sz="1400" dirty="0" err="1">
                <a:solidFill>
                  <a:schemeClr val="tx1"/>
                </a:solidFill>
              </a:rPr>
              <a:t>RefLink</a:t>
            </a:r>
            <a:r>
              <a:rPr lang="en-US" sz="1400" dirty="0">
                <a:solidFill>
                  <a:schemeClr val="tx1"/>
                </a:solidFill>
              </a:rPr>
              <a:t> ID) are encrypted and not known by other STA </a:t>
            </a:r>
          </a:p>
          <a:p>
            <a:pPr lvl="1">
              <a:buFont typeface="Arial" panose="020B0604020202020204" pitchFamily="34" charset="0"/>
              <a:buChar char="•"/>
            </a:pPr>
            <a:r>
              <a:rPr lang="en-US" sz="1400" dirty="0">
                <a:solidFill>
                  <a:schemeClr val="tx1"/>
                </a:solidFill>
              </a:rPr>
              <a:t>Note 2: For individual Epoch, IET</a:t>
            </a:r>
            <a:r>
              <a:rPr lang="en-US" sz="1400" baseline="-25000" dirty="0">
                <a:solidFill>
                  <a:schemeClr val="tx1"/>
                </a:solidFill>
              </a:rPr>
              <a:t>0</a:t>
            </a:r>
            <a:r>
              <a:rPr lang="en-US" sz="1400" dirty="0">
                <a:solidFill>
                  <a:schemeClr val="tx1"/>
                </a:solidFill>
              </a:rPr>
              <a:t>=IT</a:t>
            </a:r>
            <a:r>
              <a:rPr lang="en-US" sz="1400" baseline="-25000" dirty="0">
                <a:solidFill>
                  <a:schemeClr val="tx1"/>
                </a:solidFill>
              </a:rPr>
              <a:t>0</a:t>
            </a:r>
            <a:endParaRPr lang="en-US" sz="1600" baseline="-25000" dirty="0">
              <a:solidFill>
                <a:schemeClr val="tx1"/>
              </a:solidFill>
            </a:endParaRPr>
          </a:p>
          <a:p>
            <a:pPr>
              <a:buFont typeface="Arial" panose="020B0604020202020204" pitchFamily="34" charset="0"/>
              <a:buChar char="•"/>
            </a:pPr>
            <a:r>
              <a:rPr lang="en-US" sz="2000" dirty="0">
                <a:solidFill>
                  <a:schemeClr val="tx1"/>
                </a:solidFill>
              </a:rPr>
              <a:t>AP and non-AP STA can then compute future individual epoch </a:t>
            </a:r>
            <a:r>
              <a:rPr lang="en-US" sz="2000" b="1" u="sng" dirty="0">
                <a:solidFill>
                  <a:schemeClr val="tx1"/>
                </a:solidFill>
              </a:rPr>
              <a:t>reference</a:t>
            </a:r>
            <a:r>
              <a:rPr lang="en-US" sz="2000" dirty="0">
                <a:solidFill>
                  <a:schemeClr val="tx1"/>
                </a:solidFill>
              </a:rPr>
              <a:t> times.</a:t>
            </a:r>
          </a:p>
          <a:p>
            <a:pPr lvl="1">
              <a:buFont typeface="Arial" panose="020B0604020202020204" pitchFamily="34" charset="0"/>
              <a:buChar char="•"/>
            </a:pPr>
            <a:r>
              <a:rPr lang="en-US" sz="1600" dirty="0">
                <a:solidFill>
                  <a:schemeClr val="tx1"/>
                </a:solidFill>
              </a:rPr>
              <a:t>n = [(current TSF – IET</a:t>
            </a:r>
            <a:r>
              <a:rPr lang="en-US" sz="1600" baseline="-25000" dirty="0">
                <a:solidFill>
                  <a:schemeClr val="tx1"/>
                </a:solidFill>
              </a:rPr>
              <a:t>0</a:t>
            </a:r>
            <a:r>
              <a:rPr lang="en-US" sz="1600" dirty="0">
                <a:solidFill>
                  <a:schemeClr val="tx1"/>
                </a:solidFill>
              </a:rPr>
              <a:t>) / IEI]</a:t>
            </a:r>
          </a:p>
          <a:p>
            <a:pPr lvl="1">
              <a:buFont typeface="Arial" panose="020B0604020202020204" pitchFamily="34" charset="0"/>
              <a:buChar char="•"/>
            </a:pPr>
            <a:r>
              <a:rPr lang="fr-FR" sz="1600" dirty="0">
                <a:solidFill>
                  <a:schemeClr val="tx1"/>
                </a:solidFill>
              </a:rPr>
              <a:t>IT</a:t>
            </a:r>
            <a:r>
              <a:rPr lang="fr-FR" sz="1600" baseline="-25000" dirty="0">
                <a:solidFill>
                  <a:schemeClr val="tx1"/>
                </a:solidFill>
              </a:rPr>
              <a:t>n+1</a:t>
            </a:r>
            <a:r>
              <a:rPr lang="fr-FR" sz="1600" dirty="0">
                <a:solidFill>
                  <a:schemeClr val="tx1"/>
                </a:solidFill>
              </a:rPr>
              <a:t>=IET</a:t>
            </a:r>
            <a:r>
              <a:rPr lang="fr-FR" sz="1600" baseline="-25000" dirty="0">
                <a:solidFill>
                  <a:schemeClr val="tx1"/>
                </a:solidFill>
              </a:rPr>
              <a:t>0</a:t>
            </a:r>
            <a:r>
              <a:rPr lang="fr-FR" sz="1600" dirty="0">
                <a:solidFill>
                  <a:schemeClr val="tx1"/>
                </a:solidFill>
              </a:rPr>
              <a:t>+ (n+1) x IEI</a:t>
            </a:r>
          </a:p>
          <a:p>
            <a:pPr>
              <a:buFont typeface="Arial" panose="020B0604020202020204" pitchFamily="34" charset="0"/>
              <a:buChar char="•"/>
            </a:pPr>
            <a:r>
              <a:rPr lang="en-US" sz="2000" dirty="0">
                <a:solidFill>
                  <a:schemeClr val="tx1"/>
                </a:solidFill>
              </a:rPr>
              <a:t>Before the next individual epoch </a:t>
            </a:r>
            <a:r>
              <a:rPr lang="en-US" sz="2000" b="1" u="sng" dirty="0">
                <a:solidFill>
                  <a:schemeClr val="tx1"/>
                </a:solidFill>
              </a:rPr>
              <a:t>reference</a:t>
            </a:r>
            <a:r>
              <a:rPr lang="en-US" sz="2000" dirty="0">
                <a:solidFill>
                  <a:schemeClr val="tx1"/>
                </a:solidFill>
              </a:rPr>
              <a:t> time, the non-AP STA and AP compute at once both future Epoch start time, and associated CPE parameters for the non-AP STA.</a:t>
            </a:r>
          </a:p>
          <a:p>
            <a:pPr lvl="2">
              <a:buFont typeface="Arial" panose="020B0604020202020204" pitchFamily="34" charset="0"/>
              <a:buChar char="•"/>
            </a:pPr>
            <a:r>
              <a:rPr lang="en-US" sz="1600" dirty="0">
                <a:solidFill>
                  <a:schemeClr val="tx1"/>
                </a:solidFill>
              </a:rPr>
              <a:t>(CPE_PARAM</a:t>
            </a:r>
            <a:r>
              <a:rPr lang="en-US" sz="1600" baseline="-25000" dirty="0">
                <a:solidFill>
                  <a:schemeClr val="tx1"/>
                </a:solidFill>
              </a:rPr>
              <a:t>n+1</a:t>
            </a:r>
            <a:r>
              <a:rPr lang="en-US" sz="1600" dirty="0">
                <a:solidFill>
                  <a:schemeClr val="tx1"/>
                </a:solidFill>
              </a:rPr>
              <a:t>, ∆IT</a:t>
            </a:r>
            <a:r>
              <a:rPr lang="en-US" sz="1600" baseline="-25000" dirty="0">
                <a:solidFill>
                  <a:schemeClr val="tx1"/>
                </a:solidFill>
              </a:rPr>
              <a:t>n+1</a:t>
            </a:r>
            <a:r>
              <a:rPr lang="en-US" sz="1600" dirty="0">
                <a:solidFill>
                  <a:schemeClr val="tx1"/>
                </a:solidFill>
              </a:rPr>
              <a:t>) =  PRF-M\L( PTK*, “ERCM”, IT</a:t>
            </a:r>
            <a:r>
              <a:rPr lang="en-US" sz="1600" baseline="-25000" dirty="0">
                <a:solidFill>
                  <a:schemeClr val="tx1"/>
                </a:solidFill>
              </a:rPr>
              <a:t>n+1</a:t>
            </a:r>
            <a:r>
              <a:rPr lang="en-US" sz="1600" dirty="0">
                <a:solidFill>
                  <a:schemeClr val="tx1"/>
                </a:solidFill>
              </a:rPr>
              <a:t>)</a:t>
            </a:r>
          </a:p>
          <a:p>
            <a:pPr lvl="2">
              <a:buFont typeface="Arial" panose="020B0604020202020204" pitchFamily="34" charset="0"/>
              <a:buChar char="•"/>
            </a:pPr>
            <a:r>
              <a:rPr lang="en-US" sz="1600" dirty="0">
                <a:solidFill>
                  <a:schemeClr val="tx1"/>
                </a:solidFill>
              </a:rPr>
              <a:t>IET</a:t>
            </a:r>
            <a:r>
              <a:rPr lang="en-US" sz="1600" baseline="-25000" dirty="0">
                <a:solidFill>
                  <a:schemeClr val="tx1"/>
                </a:solidFill>
              </a:rPr>
              <a:t>n+1</a:t>
            </a:r>
            <a:r>
              <a:rPr lang="en-US" sz="1600" dirty="0">
                <a:solidFill>
                  <a:schemeClr val="tx1"/>
                </a:solidFill>
              </a:rPr>
              <a:t>=IT</a:t>
            </a:r>
            <a:r>
              <a:rPr lang="en-US" sz="1600" baseline="-25000" dirty="0">
                <a:solidFill>
                  <a:schemeClr val="tx1"/>
                </a:solidFill>
              </a:rPr>
              <a:t>n+1</a:t>
            </a:r>
            <a:r>
              <a:rPr lang="en-US" sz="1600" dirty="0">
                <a:solidFill>
                  <a:schemeClr val="tx1"/>
                </a:solidFill>
              </a:rPr>
              <a:t> + ∆IT</a:t>
            </a:r>
            <a:r>
              <a:rPr lang="en-US" sz="1600" baseline="-25000" dirty="0">
                <a:solidFill>
                  <a:schemeClr val="tx1"/>
                </a:solidFill>
              </a:rPr>
              <a:t>n+1</a:t>
            </a:r>
            <a:r>
              <a:rPr lang="en-US" sz="1600" dirty="0">
                <a:solidFill>
                  <a:schemeClr val="tx1"/>
                </a:solidFill>
              </a:rPr>
              <a:t> + </a:t>
            </a:r>
            <a:r>
              <a:rPr lang="en-US" sz="1600" dirty="0" err="1">
                <a:solidFill>
                  <a:schemeClr val="tx1"/>
                </a:solidFill>
              </a:rPr>
              <a:t>RefLink</a:t>
            </a:r>
            <a:r>
              <a:rPr lang="en-US" sz="1600" dirty="0">
                <a:solidFill>
                  <a:schemeClr val="tx1"/>
                </a:solidFill>
              </a:rPr>
              <a:t> Offset</a:t>
            </a:r>
          </a:p>
        </p:txBody>
      </p:sp>
    </p:spTree>
    <p:extLst>
      <p:ext uri="{BB962C8B-B14F-4D97-AF65-F5344CB8AC3E}">
        <p14:creationId xmlns:p14="http://schemas.microsoft.com/office/powerpoint/2010/main" val="689842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lgn="l">
          <a:defRPr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802-11-Association MAC Address AID based</Template>
  <TotalTime>6959</TotalTime>
  <Words>2386</Words>
  <Application>Microsoft Office PowerPoint</Application>
  <PresentationFormat>Widescreen</PresentationFormat>
  <Paragraphs>287</Paragraphs>
  <Slides>18</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Office Theme</vt:lpstr>
      <vt:lpstr>Document</vt:lpstr>
      <vt:lpstr>Epoch start time setting</vt:lpstr>
      <vt:lpstr>Revisions</vt:lpstr>
      <vt:lpstr>Abstract</vt:lpstr>
      <vt:lpstr>MLD TSF counter in 11be (reminder):</vt:lpstr>
      <vt:lpstr>Variable Group Epoch start boundary computation:</vt:lpstr>
      <vt:lpstr>RefLink Offset:</vt:lpstr>
      <vt:lpstr>Group Epoch start Time</vt:lpstr>
      <vt:lpstr>Variable Individual Epoch boundary computation</vt:lpstr>
      <vt:lpstr>Individual Epoch start Time</vt:lpstr>
      <vt:lpstr>Coexistence of Group and Individual RCM</vt:lpstr>
      <vt:lpstr>ERCM regarding Client Privacy Enhancements Requirements [4]</vt:lpstr>
      <vt:lpstr>Benefits</vt:lpstr>
      <vt:lpstr>PowerPoint Presentation</vt:lpstr>
      <vt:lpstr>PowerPoint Presentation</vt:lpstr>
      <vt:lpstr>PowerPoint Presentation</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Randomized and Changing MAC address</dc:title>
  <dc:creator>BARON Stephane</dc:creator>
  <cp:lastModifiedBy>BARON Stephane</cp:lastModifiedBy>
  <cp:revision>233</cp:revision>
  <cp:lastPrinted>1601-01-01T00:00:00Z</cp:lastPrinted>
  <dcterms:created xsi:type="dcterms:W3CDTF">2021-11-03T17:02:22Z</dcterms:created>
  <dcterms:modified xsi:type="dcterms:W3CDTF">2023-11-09T20:17:26Z</dcterms:modified>
</cp:coreProperties>
</file>