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2" r:id="rId4"/>
    <p:sldId id="291" r:id="rId5"/>
    <p:sldId id="284" r:id="rId6"/>
    <p:sldId id="292" r:id="rId7"/>
    <p:sldId id="269" r:id="rId8"/>
    <p:sldId id="293" r:id="rId9"/>
    <p:sldId id="279"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80" autoAdjust="0"/>
    <p:restoredTop sz="94637" autoAdjust="0"/>
  </p:normalViewPr>
  <p:slideViewPr>
    <p:cSldViewPr>
      <p:cViewPr varScale="1">
        <p:scale>
          <a:sx n="107" d="100"/>
          <a:sy n="107" d="100"/>
        </p:scale>
        <p:origin x="1170"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7" d="100"/>
          <a:sy n="97" d="100"/>
        </p:scale>
        <p:origin x="359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616111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249256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5385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Patrice NEZOU, Canon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Patrice NEZOU, Canon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Patrice NEZOU, Canon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2023</a:t>
            </a:r>
            <a:endParaRPr lang="en-GB" dirty="0"/>
          </a:p>
        </p:txBody>
      </p:sp>
      <p:sp>
        <p:nvSpPr>
          <p:cNvPr id="6" name="Footer Placeholder 5"/>
          <p:cNvSpPr>
            <a:spLocks noGrp="1"/>
          </p:cNvSpPr>
          <p:nvPr>
            <p:ph type="ftr" idx="11"/>
          </p:nvPr>
        </p:nvSpPr>
        <p:spPr/>
        <p:txBody>
          <a:bodyPr/>
          <a:lstStyle>
            <a:lvl1pPr>
              <a:defRPr/>
            </a:lvl1pPr>
          </a:lstStyle>
          <a:p>
            <a:r>
              <a:rPr lang="en-GB" dirty="0"/>
              <a:t>Patrice NEZOU, Canon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Patrice NEZOU, Canon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2023</a:t>
            </a:r>
            <a:endParaRPr lang="en-GB" dirty="0"/>
          </a:p>
        </p:txBody>
      </p:sp>
      <p:sp>
        <p:nvSpPr>
          <p:cNvPr id="4" name="Footer Placeholder 3"/>
          <p:cNvSpPr>
            <a:spLocks noGrp="1"/>
          </p:cNvSpPr>
          <p:nvPr>
            <p:ph type="ftr" idx="11"/>
          </p:nvPr>
        </p:nvSpPr>
        <p:spPr/>
        <p:txBody>
          <a:bodyPr/>
          <a:lstStyle>
            <a:lvl1pPr>
              <a:defRPr/>
            </a:lvl1pPr>
          </a:lstStyle>
          <a:p>
            <a:r>
              <a:rPr lang="en-GB" dirty="0"/>
              <a:t>Patrice NEZOU, Canon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2023</a:t>
            </a:r>
            <a:endParaRPr lang="en-GB" dirty="0"/>
          </a:p>
        </p:txBody>
      </p:sp>
      <p:sp>
        <p:nvSpPr>
          <p:cNvPr id="3" name="Footer Placeholder 2"/>
          <p:cNvSpPr>
            <a:spLocks noGrp="1"/>
          </p:cNvSpPr>
          <p:nvPr>
            <p:ph type="ftr" idx="11"/>
          </p:nvPr>
        </p:nvSpPr>
        <p:spPr/>
        <p:txBody>
          <a:bodyPr/>
          <a:lstStyle>
            <a:lvl1pPr>
              <a:defRPr/>
            </a:lvl1pPr>
          </a:lstStyle>
          <a:p>
            <a:r>
              <a:rPr lang="en-GB" dirty="0"/>
              <a:t>Patrice NEZOU, Canon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Patrice NEZOU, Canon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Patrice NEZOU, Canon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Patrice NEZOU, Canon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802.11-23/1982r0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6637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EPOCH Group Management</a:t>
            </a:r>
            <a:endParaRPr lang="en-GB" dirty="0"/>
          </a:p>
        </p:txBody>
      </p:sp>
      <p:sp>
        <p:nvSpPr>
          <p:cNvPr id="3074" name="Rectangle 2"/>
          <p:cNvSpPr>
            <a:spLocks noGrp="1" noChangeArrowheads="1"/>
          </p:cNvSpPr>
          <p:nvPr>
            <p:ph type="subTitle" idx="1"/>
          </p:nvPr>
        </p:nvSpPr>
        <p:spPr>
          <a:xfrm>
            <a:off x="1878542" y="16573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2023-11-13</a:t>
            </a:r>
          </a:p>
        </p:txBody>
      </p:sp>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dirty="0"/>
              <a:t>Patrice NEZOU, Canon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66872085"/>
              </p:ext>
            </p:extLst>
          </p:nvPr>
        </p:nvGraphicFramePr>
        <p:xfrm>
          <a:off x="1030288" y="2732088"/>
          <a:ext cx="10023475" cy="2441575"/>
        </p:xfrm>
        <a:graphic>
          <a:graphicData uri="http://schemas.openxmlformats.org/presentationml/2006/ole">
            <mc:AlternateContent xmlns:mc="http://schemas.openxmlformats.org/markup-compatibility/2006">
              <mc:Choice xmlns:v="urn:schemas-microsoft-com:vml" Requires="v">
                <p:oleObj spid="_x0000_s1129" name="Document" r:id="rId4" imgW="10544480" imgH="2567642" progId="Word.Document.8">
                  <p:embed/>
                </p:oleObj>
              </mc:Choice>
              <mc:Fallback>
                <p:oleObj name="Document" r:id="rId4" imgW="10544480" imgH="2567642" progId="Word.Document.8">
                  <p:embed/>
                  <p:pic>
                    <p:nvPicPr>
                      <p:cNvPr id="3075" name="Object 3"/>
                      <p:cNvPicPr>
                        <a:picLocks noChangeAspect="1" noChangeArrowheads="1"/>
                      </p:cNvPicPr>
                      <p:nvPr/>
                    </p:nvPicPr>
                    <p:blipFill>
                      <a:blip r:embed="rId5"/>
                      <a:srcRect/>
                      <a:stretch>
                        <a:fillRect/>
                      </a:stretch>
                    </p:blipFill>
                    <p:spPr bwMode="auto">
                      <a:xfrm>
                        <a:off x="1030288" y="2732088"/>
                        <a:ext cx="10023475" cy="24415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0" y="1981201"/>
            <a:ext cx="10820399" cy="4113213"/>
          </a:xfrm>
        </p:spPr>
        <p:txBody>
          <a:bodyPr/>
          <a:lstStyle/>
          <a:p>
            <a:r>
              <a:rPr lang="en-GB" sz="2000" dirty="0"/>
              <a:t>[1] IEEE 802.11-21/0873r2 (Qualcomm) : </a:t>
            </a:r>
            <a:r>
              <a:rPr lang="fr-FR" sz="2000" dirty="0"/>
              <a:t>Client Frame </a:t>
            </a:r>
            <a:r>
              <a:rPr lang="fr-FR" sz="2000" dirty="0" err="1"/>
              <a:t>Tracking</a:t>
            </a:r>
            <a:r>
              <a:rPr lang="fr-FR" sz="2000" dirty="0"/>
              <a:t> </a:t>
            </a:r>
            <a:r>
              <a:rPr lang="fr-FR" sz="2000" dirty="0" err="1"/>
              <a:t>Countermeasures</a:t>
            </a:r>
            <a:endParaRPr lang="fr-FR" sz="2000" dirty="0"/>
          </a:p>
          <a:p>
            <a:r>
              <a:rPr lang="fr-FR" sz="2000" dirty="0"/>
              <a:t>[2] </a:t>
            </a:r>
            <a:r>
              <a:rPr lang="en-GB" sz="2000" dirty="0"/>
              <a:t>IEEE802.11-23/1148r0 (Canon) : </a:t>
            </a:r>
            <a:r>
              <a:rPr lang="fr-FR" sz="2000" dirty="0"/>
              <a:t>RCM Follow up</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GB" dirty="0"/>
              <a:t>Patrice NEZOU, Canon</a:t>
            </a:r>
          </a:p>
        </p:txBody>
      </p:sp>
      <p:sp>
        <p:nvSpPr>
          <p:cNvPr id="4" name="Date Placeholder 3"/>
          <p:cNvSpPr>
            <a:spLocks noGrp="1"/>
          </p:cNvSpPr>
          <p:nvPr>
            <p:ph type="dt" idx="15"/>
          </p:nvPr>
        </p:nvSpPr>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Revision</a:t>
            </a:r>
          </a:p>
        </p:txBody>
      </p:sp>
      <p:sp>
        <p:nvSpPr>
          <p:cNvPr id="4098" name="Rectangle 2"/>
          <p:cNvSpPr>
            <a:spLocks noGrp="1" noChangeArrowheads="1"/>
          </p:cNvSpPr>
          <p:nvPr>
            <p:ph idx="1"/>
          </p:nvPr>
        </p:nvSpPr>
        <p:spPr>
          <a:xfrm>
            <a:off x="914401" y="1676400"/>
            <a:ext cx="10361084" cy="4675188"/>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Rev 0: initial revision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Patrice NEZOU, Canon</a:t>
            </a:r>
          </a:p>
        </p:txBody>
      </p:sp>
      <p:sp>
        <p:nvSpPr>
          <p:cNvPr id="4" name="Date Placeholder 3"/>
          <p:cNvSpPr>
            <a:spLocks noGrp="1"/>
          </p:cNvSpPr>
          <p:nvPr>
            <p:ph type="dt" idx="15"/>
          </p:nvPr>
        </p:nvSpPr>
        <p:spPr>
          <a:xfrm>
            <a:off x="914401" y="308463"/>
            <a:ext cx="2499764"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85799"/>
          </a:xfrm>
        </p:spPr>
        <p:txBody>
          <a:bodyPr/>
          <a:lstStyle/>
          <a:p>
            <a:r>
              <a:rPr lang="en-GB" dirty="0"/>
              <a:t>Overview</a:t>
            </a:r>
          </a:p>
        </p:txBody>
      </p:sp>
      <p:sp>
        <p:nvSpPr>
          <p:cNvPr id="9218" name="Rectangle 2"/>
          <p:cNvSpPr>
            <a:spLocks noGrp="1" noChangeArrowheads="1"/>
          </p:cNvSpPr>
          <p:nvPr>
            <p:ph idx="1"/>
          </p:nvPr>
        </p:nvSpPr>
        <p:spPr>
          <a:xfrm>
            <a:off x="914400" y="1524000"/>
            <a:ext cx="10896599" cy="4419705"/>
          </a:xfrm>
          <a:ln/>
        </p:spPr>
        <p:txBody>
          <a:bodyPr/>
          <a:lstStyle/>
          <a:p>
            <a:pPr algn="just">
              <a:buFont typeface="Times New Roman" pitchFamily="16" charset="0"/>
              <a:buChar char="•"/>
            </a:pPr>
            <a:r>
              <a:rPr lang="en-US" sz="2400" dirty="0">
                <a:solidFill>
                  <a:srgbClr val="000000"/>
                </a:solidFill>
                <a:ea typeface="Times New Roman" panose="02020603050405020304" pitchFamily="18" charset="0"/>
              </a:rPr>
              <a:t>The obfuscation procedure consists in performing a simultaneous change of the transmitted PE parameters (which are transmitted in clear in the frames) by the stations, to uncorrelated new values (with the previous ones) without any loss of connection.</a:t>
            </a:r>
          </a:p>
          <a:p>
            <a:pPr algn="just">
              <a:buFont typeface="Times New Roman" pitchFamily="16" charset="0"/>
              <a:buChar char="•"/>
            </a:pPr>
            <a:endParaRPr lang="en-US" sz="2400" dirty="0">
              <a:solidFill>
                <a:srgbClr val="000000"/>
              </a:solidFill>
              <a:ea typeface="Times New Roman" panose="02020603050405020304" pitchFamily="18" charset="0"/>
            </a:endParaRPr>
          </a:p>
          <a:p>
            <a:pPr algn="just">
              <a:buFont typeface="Times New Roman" pitchFamily="16" charset="0"/>
              <a:buChar char="•"/>
            </a:pPr>
            <a:r>
              <a:rPr lang="en-GB" sz="2400" dirty="0"/>
              <a:t>To ensure the transmission continuity, all STAs must end the data transmissions already initiated with the old PE parameters, before starting new transmissions with the new PE parameters.</a:t>
            </a:r>
          </a:p>
          <a:p>
            <a:pPr algn="just">
              <a:buFont typeface="Times New Roman" pitchFamily="16" charset="0"/>
              <a:buChar char="•"/>
            </a:pPr>
            <a:endParaRPr lang="en-GB" sz="2400" dirty="0"/>
          </a:p>
          <a:p>
            <a:pPr algn="just">
              <a:buFont typeface="Times New Roman" pitchFamily="16" charset="0"/>
              <a:buChar char="•"/>
            </a:pPr>
            <a:r>
              <a:rPr lang="en-GB" sz="2400" dirty="0"/>
              <a:t>The new PE parameters and the old PE parameters must remain valid at least for a short period of time, called a transition period. </a:t>
            </a:r>
          </a:p>
          <a:p>
            <a:pPr algn="just">
              <a:buFont typeface="Times New Roman" pitchFamily="16" charset="0"/>
              <a:buChar char="•"/>
            </a:pPr>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dirty="0"/>
              <a:t>Patrice NEZOU, Canon</a:t>
            </a:r>
          </a:p>
        </p:txBody>
      </p:sp>
      <p:sp>
        <p:nvSpPr>
          <p:cNvPr id="4" name="Date Placeholder 3"/>
          <p:cNvSpPr>
            <a:spLocks noGrp="1"/>
          </p:cNvSpPr>
          <p:nvPr>
            <p:ph type="dt" idx="15"/>
          </p:nvPr>
        </p:nvSpPr>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2333"/>
          </a:xfrm>
        </p:spPr>
        <p:txBody>
          <a:bodyPr/>
          <a:lstStyle/>
          <a:p>
            <a:r>
              <a:rPr lang="en-GB" dirty="0"/>
              <a:t>Background: How to determine transition period ? </a:t>
            </a:r>
          </a:p>
        </p:txBody>
      </p:sp>
      <p:sp>
        <p:nvSpPr>
          <p:cNvPr id="9218" name="Rectangle 2"/>
          <p:cNvSpPr>
            <a:spLocks noGrp="1" noChangeArrowheads="1"/>
          </p:cNvSpPr>
          <p:nvPr>
            <p:ph idx="1"/>
          </p:nvPr>
        </p:nvSpPr>
        <p:spPr>
          <a:xfrm>
            <a:off x="914401" y="1217510"/>
            <a:ext cx="10475384" cy="4726195"/>
          </a:xfrm>
          <a:ln/>
        </p:spPr>
        <p:txBody>
          <a:bodyPr/>
          <a:lstStyle/>
          <a:p>
            <a:pPr algn="just">
              <a:buFont typeface="Times New Roman" pitchFamily="16" charset="0"/>
              <a:buChar char="•"/>
            </a:pPr>
            <a:r>
              <a:rPr lang="en-GB" sz="1400" dirty="0"/>
              <a:t>The contribution IEEE802.11-23/873r2 (Qualcomm) proposes to initiate the obfuscation of PE parameters at regular epoch period. It means that all STAs associated to the AP run the obfuscation procedure at the same time. </a:t>
            </a:r>
          </a:p>
          <a:p>
            <a:pPr lvl="1" algn="just">
              <a:buFont typeface="Times New Roman" pitchFamily="16" charset="0"/>
              <a:buChar char="•"/>
            </a:pPr>
            <a:r>
              <a:rPr lang="en-GB" sz="1400" dirty="0"/>
              <a:t>Due to synchronization issue and clock drift between a STA and an AP and to finalize the already started transmissions, the new PE parameters and the old PE parameters must remain valid during the transition period. One proposal is that the transition period lasts 2 EPOCH periods. </a:t>
            </a:r>
          </a:p>
          <a:p>
            <a:pPr lvl="1" algn="just">
              <a:buFont typeface="Times New Roman" pitchFamily="16" charset="0"/>
              <a:buChar char="•"/>
            </a:pPr>
            <a:endParaRPr lang="en-GB" sz="1200" dirty="0"/>
          </a:p>
          <a:p>
            <a:pPr lvl="1" algn="just">
              <a:buFont typeface="Times New Roman" pitchFamily="16" charset="0"/>
              <a:buChar char="•"/>
            </a:pPr>
            <a:endParaRPr lang="en-GB" sz="1200" dirty="0"/>
          </a:p>
          <a:p>
            <a:pPr lvl="1" algn="just">
              <a:buFont typeface="Times New Roman" pitchFamily="16" charset="0"/>
              <a:buChar char="•"/>
            </a:pPr>
            <a:endParaRPr lang="en-GB" sz="1200" dirty="0"/>
          </a:p>
          <a:p>
            <a:pPr algn="just">
              <a:buFont typeface="Times New Roman" pitchFamily="16" charset="0"/>
              <a:buChar char="•"/>
            </a:pPr>
            <a:endParaRPr lang="en-GB" sz="1600" dirty="0"/>
          </a:p>
          <a:p>
            <a:pPr algn="just">
              <a:buFont typeface="Times New Roman" pitchFamily="16" charset="0"/>
              <a:buChar char="•"/>
            </a:pPr>
            <a:endParaRPr lang="en-GB" sz="1600" dirty="0"/>
          </a:p>
          <a:p>
            <a:pPr marL="0" indent="0" algn="just"/>
            <a:endParaRPr lang="en-GB" sz="1600" dirty="0"/>
          </a:p>
          <a:p>
            <a:pPr algn="just">
              <a:buFont typeface="Times New Roman" pitchFamily="16" charset="0"/>
              <a:buChar char="•"/>
            </a:pPr>
            <a:r>
              <a:rPr lang="en-GB" sz="1400" dirty="0"/>
              <a:t>The contribution IEEE802.11-23/1148r0 (Canon) proposes to introduce “margins” around the EPOCH(n) event and to define a short transition period between the old PE parameters and the new PE parameters. It optimizes the length of the transition period.</a:t>
            </a:r>
          </a:p>
          <a:p>
            <a:pPr algn="just">
              <a:buFont typeface="Times New Roman" pitchFamily="16" charset="0"/>
              <a:buChar char="•"/>
            </a:pPr>
            <a:endParaRPr lang="en-GB" sz="1600" dirty="0"/>
          </a:p>
          <a:p>
            <a:pPr algn="just">
              <a:buFont typeface="Times New Roman" pitchFamily="16" charset="0"/>
              <a:buChar char="•"/>
            </a:pPr>
            <a:endParaRPr lang="en-US" sz="1800" dirty="0">
              <a:solidFill>
                <a:srgbClr val="000000"/>
              </a:solidFill>
              <a:ea typeface="Times New Roman" panose="02020603050405020304" pitchFamily="18" charset="0"/>
            </a:endParaRPr>
          </a:p>
          <a:p>
            <a:pPr algn="just">
              <a:buFont typeface="Times New Roman" pitchFamily="16" charset="0"/>
              <a:buChar char="•"/>
            </a:pPr>
            <a:endParaRPr lang="en-GB" sz="1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dirty="0"/>
              <a:t>Patrice NEZOU, Canon</a:t>
            </a:r>
          </a:p>
        </p:txBody>
      </p:sp>
      <p:sp>
        <p:nvSpPr>
          <p:cNvPr id="4" name="Date Placeholder 3"/>
          <p:cNvSpPr>
            <a:spLocks noGrp="1"/>
          </p:cNvSpPr>
          <p:nvPr>
            <p:ph type="dt" idx="15"/>
          </p:nvPr>
        </p:nvSpPr>
        <p:spPr/>
        <p:txBody>
          <a:bodyPr/>
          <a:lstStyle/>
          <a:p>
            <a:r>
              <a:rPr lang="en-US" dirty="0"/>
              <a:t>November 2023</a:t>
            </a:r>
            <a:endParaRPr lang="en-GB" dirty="0"/>
          </a:p>
        </p:txBody>
      </p:sp>
      <p:cxnSp>
        <p:nvCxnSpPr>
          <p:cNvPr id="7" name="Straight Connector 6">
            <a:extLst>
              <a:ext uri="{FF2B5EF4-FFF2-40B4-BE49-F238E27FC236}">
                <a16:creationId xmlns:a16="http://schemas.microsoft.com/office/drawing/2014/main" id="{828EEAC1-060C-43D7-A60E-66CD8CF9B65F}"/>
              </a:ext>
            </a:extLst>
          </p:cNvPr>
          <p:cNvCxnSpPr/>
          <p:nvPr/>
        </p:nvCxnSpPr>
        <p:spPr>
          <a:xfrm flipV="1">
            <a:off x="2074169" y="2757936"/>
            <a:ext cx="7344816" cy="0"/>
          </a:xfrm>
          <a:prstGeom prst="line">
            <a:avLst/>
          </a:prstGeom>
          <a:ln w="1905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47A3D1C-0471-4A24-A1D1-EC3B87095119}"/>
              </a:ext>
            </a:extLst>
          </p:cNvPr>
          <p:cNvCxnSpPr/>
          <p:nvPr/>
        </p:nvCxnSpPr>
        <p:spPr>
          <a:xfrm>
            <a:off x="2362201" y="2685928"/>
            <a:ext cx="0" cy="144000"/>
          </a:xfrm>
          <a:prstGeom prst="line">
            <a:avLst/>
          </a:prstGeom>
          <a:ln w="1905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25087F9-E704-4ABC-90CF-337152E945BE}"/>
              </a:ext>
            </a:extLst>
          </p:cNvPr>
          <p:cNvCxnSpPr/>
          <p:nvPr/>
        </p:nvCxnSpPr>
        <p:spPr>
          <a:xfrm>
            <a:off x="5098505" y="2685928"/>
            <a:ext cx="0" cy="144000"/>
          </a:xfrm>
          <a:prstGeom prst="line">
            <a:avLst/>
          </a:prstGeom>
          <a:ln w="1905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69CC2AB-C309-4493-9B06-D10849145750}"/>
              </a:ext>
            </a:extLst>
          </p:cNvPr>
          <p:cNvCxnSpPr/>
          <p:nvPr/>
        </p:nvCxnSpPr>
        <p:spPr>
          <a:xfrm>
            <a:off x="7330753" y="2685928"/>
            <a:ext cx="0" cy="144000"/>
          </a:xfrm>
          <a:prstGeom prst="line">
            <a:avLst/>
          </a:prstGeom>
          <a:ln w="1905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2FA14556-A909-45CB-8EA8-537359BE1489}"/>
              </a:ext>
            </a:extLst>
          </p:cNvPr>
          <p:cNvSpPr txBox="1"/>
          <p:nvPr/>
        </p:nvSpPr>
        <p:spPr>
          <a:xfrm>
            <a:off x="9491102" y="2613912"/>
            <a:ext cx="647999" cy="288032"/>
          </a:xfrm>
          <a:prstGeom prst="rect">
            <a:avLst/>
          </a:prstGeom>
          <a:noFill/>
        </p:spPr>
        <p:txBody>
          <a:bodyPr wrap="none" rtlCol="0">
            <a:noAutofit/>
          </a:bodyPr>
          <a:lstStyle/>
          <a:p>
            <a:pPr>
              <a:lnSpc>
                <a:spcPct val="120000"/>
              </a:lnSpc>
              <a:spcBef>
                <a:spcPts val="300"/>
              </a:spcBef>
              <a:buClr>
                <a:schemeClr val="tx2"/>
              </a:buClr>
            </a:pPr>
            <a:r>
              <a:rPr kumimoji="1" lang="fr-FR" sz="1000" i="1" dirty="0">
                <a:solidFill>
                  <a:schemeClr val="tx1"/>
                </a:solidFill>
              </a:rPr>
              <a:t>time</a:t>
            </a:r>
          </a:p>
        </p:txBody>
      </p:sp>
      <p:sp>
        <p:nvSpPr>
          <p:cNvPr id="12" name="TextBox 11">
            <a:extLst>
              <a:ext uri="{FF2B5EF4-FFF2-40B4-BE49-F238E27FC236}">
                <a16:creationId xmlns:a16="http://schemas.microsoft.com/office/drawing/2014/main" id="{555C107A-147D-43B5-A95E-9A22CC64EAA5}"/>
              </a:ext>
            </a:extLst>
          </p:cNvPr>
          <p:cNvSpPr txBox="1"/>
          <p:nvPr/>
        </p:nvSpPr>
        <p:spPr>
          <a:xfrm>
            <a:off x="1930045" y="2395962"/>
            <a:ext cx="1008112" cy="288032"/>
          </a:xfrm>
          <a:prstGeom prst="rect">
            <a:avLst/>
          </a:prstGeom>
          <a:noFill/>
        </p:spPr>
        <p:txBody>
          <a:bodyPr wrap="none" rtlCol="0">
            <a:noAutofit/>
          </a:bodyPr>
          <a:lstStyle/>
          <a:p>
            <a:pPr>
              <a:lnSpc>
                <a:spcPct val="120000"/>
              </a:lnSpc>
              <a:spcBef>
                <a:spcPts val="300"/>
              </a:spcBef>
              <a:buClr>
                <a:schemeClr val="tx2"/>
              </a:buClr>
            </a:pPr>
            <a:r>
              <a:rPr kumimoji="1" lang="fr-FR" sz="1000" dirty="0">
                <a:solidFill>
                  <a:schemeClr val="tx1"/>
                </a:solidFill>
              </a:rPr>
              <a:t>EPOCH (n-1)</a:t>
            </a:r>
          </a:p>
        </p:txBody>
      </p:sp>
      <p:sp>
        <p:nvSpPr>
          <p:cNvPr id="13" name="TextBox 12">
            <a:extLst>
              <a:ext uri="{FF2B5EF4-FFF2-40B4-BE49-F238E27FC236}">
                <a16:creationId xmlns:a16="http://schemas.microsoft.com/office/drawing/2014/main" id="{AE33AF4B-E7B7-4113-B3A7-35B02F26E062}"/>
              </a:ext>
            </a:extLst>
          </p:cNvPr>
          <p:cNvSpPr txBox="1"/>
          <p:nvPr/>
        </p:nvSpPr>
        <p:spPr>
          <a:xfrm>
            <a:off x="4702461" y="2386726"/>
            <a:ext cx="1008112" cy="288032"/>
          </a:xfrm>
          <a:prstGeom prst="rect">
            <a:avLst/>
          </a:prstGeom>
          <a:noFill/>
        </p:spPr>
        <p:txBody>
          <a:bodyPr wrap="none" rtlCol="0">
            <a:noAutofit/>
          </a:bodyPr>
          <a:lstStyle/>
          <a:p>
            <a:pPr>
              <a:lnSpc>
                <a:spcPct val="120000"/>
              </a:lnSpc>
              <a:spcBef>
                <a:spcPts val="300"/>
              </a:spcBef>
              <a:buClr>
                <a:schemeClr val="tx2"/>
              </a:buClr>
            </a:pPr>
            <a:r>
              <a:rPr kumimoji="1" lang="fr-FR" sz="1000" dirty="0">
                <a:solidFill>
                  <a:schemeClr val="tx1"/>
                </a:solidFill>
              </a:rPr>
              <a:t>EPOCH (n)</a:t>
            </a:r>
          </a:p>
        </p:txBody>
      </p:sp>
      <p:sp>
        <p:nvSpPr>
          <p:cNvPr id="14" name="TextBox 13">
            <a:extLst>
              <a:ext uri="{FF2B5EF4-FFF2-40B4-BE49-F238E27FC236}">
                <a16:creationId xmlns:a16="http://schemas.microsoft.com/office/drawing/2014/main" id="{0179174B-D304-47CD-9D04-B5C1C12AE0C0}"/>
              </a:ext>
            </a:extLst>
          </p:cNvPr>
          <p:cNvSpPr txBox="1"/>
          <p:nvPr/>
        </p:nvSpPr>
        <p:spPr>
          <a:xfrm>
            <a:off x="6898705" y="2377490"/>
            <a:ext cx="1008112" cy="288032"/>
          </a:xfrm>
          <a:prstGeom prst="rect">
            <a:avLst/>
          </a:prstGeom>
          <a:noFill/>
        </p:spPr>
        <p:txBody>
          <a:bodyPr wrap="none" rtlCol="0">
            <a:noAutofit/>
          </a:bodyPr>
          <a:lstStyle/>
          <a:p>
            <a:pPr>
              <a:lnSpc>
                <a:spcPct val="120000"/>
              </a:lnSpc>
              <a:spcBef>
                <a:spcPts val="300"/>
              </a:spcBef>
              <a:buClr>
                <a:schemeClr val="tx2"/>
              </a:buClr>
            </a:pPr>
            <a:r>
              <a:rPr kumimoji="1" lang="fr-FR" sz="1000" dirty="0">
                <a:solidFill>
                  <a:schemeClr val="tx1"/>
                </a:solidFill>
              </a:rPr>
              <a:t>EPOCH (n+1)</a:t>
            </a:r>
          </a:p>
        </p:txBody>
      </p:sp>
      <p:sp>
        <p:nvSpPr>
          <p:cNvPr id="15" name="Rectangle 14" descr="PE">
            <a:extLst>
              <a:ext uri="{FF2B5EF4-FFF2-40B4-BE49-F238E27FC236}">
                <a16:creationId xmlns:a16="http://schemas.microsoft.com/office/drawing/2014/main" id="{92B83528-913E-419D-B3C8-B41316353F56}"/>
              </a:ext>
            </a:extLst>
          </p:cNvPr>
          <p:cNvSpPr/>
          <p:nvPr/>
        </p:nvSpPr>
        <p:spPr>
          <a:xfrm>
            <a:off x="2362200" y="2901936"/>
            <a:ext cx="4968547" cy="23644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PE Params(n-1) </a:t>
            </a:r>
            <a:r>
              <a:rPr lang="fr-FR" sz="1200" b="1" dirty="0" err="1">
                <a:solidFill>
                  <a:schemeClr val="tx1"/>
                </a:solidFill>
              </a:rPr>
              <a:t>valid</a:t>
            </a:r>
            <a:endParaRPr lang="fr-FR" sz="1200" b="1" dirty="0">
              <a:solidFill>
                <a:schemeClr val="tx1"/>
              </a:solidFill>
            </a:endParaRPr>
          </a:p>
        </p:txBody>
      </p:sp>
      <p:sp>
        <p:nvSpPr>
          <p:cNvPr id="16" name="Rectangle 15" descr="PE">
            <a:extLst>
              <a:ext uri="{FF2B5EF4-FFF2-40B4-BE49-F238E27FC236}">
                <a16:creationId xmlns:a16="http://schemas.microsoft.com/office/drawing/2014/main" id="{1C98556C-05F0-4326-A151-C17848C65EBE}"/>
              </a:ext>
            </a:extLst>
          </p:cNvPr>
          <p:cNvSpPr/>
          <p:nvPr/>
        </p:nvSpPr>
        <p:spPr>
          <a:xfrm>
            <a:off x="5076995" y="3194865"/>
            <a:ext cx="3909907" cy="23644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PE Params(n) </a:t>
            </a:r>
            <a:r>
              <a:rPr lang="fr-FR" sz="1200" b="1" dirty="0" err="1">
                <a:solidFill>
                  <a:schemeClr val="tx1"/>
                </a:solidFill>
              </a:rPr>
              <a:t>valid</a:t>
            </a:r>
            <a:endParaRPr lang="fr-FR" sz="1200" b="1" dirty="0">
              <a:solidFill>
                <a:schemeClr val="tx1"/>
              </a:solidFill>
            </a:endParaRPr>
          </a:p>
        </p:txBody>
      </p:sp>
      <p:sp>
        <p:nvSpPr>
          <p:cNvPr id="17" name="Rectangle 16" descr="PE">
            <a:extLst>
              <a:ext uri="{FF2B5EF4-FFF2-40B4-BE49-F238E27FC236}">
                <a16:creationId xmlns:a16="http://schemas.microsoft.com/office/drawing/2014/main" id="{24EECBF5-DABE-49F4-9313-9E01925F21D3}"/>
              </a:ext>
            </a:extLst>
          </p:cNvPr>
          <p:cNvSpPr/>
          <p:nvPr/>
        </p:nvSpPr>
        <p:spPr>
          <a:xfrm>
            <a:off x="7330748" y="3497355"/>
            <a:ext cx="2808354" cy="23644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PE Params(n+1) </a:t>
            </a:r>
            <a:r>
              <a:rPr lang="fr-FR" sz="1200" b="1" dirty="0" err="1">
                <a:solidFill>
                  <a:schemeClr val="tx1"/>
                </a:solidFill>
              </a:rPr>
              <a:t>valid</a:t>
            </a:r>
            <a:endParaRPr lang="fr-FR" sz="1200" b="1" dirty="0">
              <a:solidFill>
                <a:schemeClr val="tx1"/>
              </a:solidFill>
            </a:endParaRPr>
          </a:p>
        </p:txBody>
      </p:sp>
      <p:cxnSp>
        <p:nvCxnSpPr>
          <p:cNvPr id="18" name="Straight Connector 17">
            <a:extLst>
              <a:ext uri="{FF2B5EF4-FFF2-40B4-BE49-F238E27FC236}">
                <a16:creationId xmlns:a16="http://schemas.microsoft.com/office/drawing/2014/main" id="{CA4D22D7-1D79-4551-A212-EB73A501EB11}"/>
              </a:ext>
            </a:extLst>
          </p:cNvPr>
          <p:cNvCxnSpPr/>
          <p:nvPr/>
        </p:nvCxnSpPr>
        <p:spPr>
          <a:xfrm flipV="1">
            <a:off x="2303308" y="5122005"/>
            <a:ext cx="7344816" cy="0"/>
          </a:xfrm>
          <a:prstGeom prst="line">
            <a:avLst/>
          </a:prstGeom>
          <a:ln w="1905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F6506DE-632C-4658-AB0F-5625BD116DE8}"/>
              </a:ext>
            </a:extLst>
          </p:cNvPr>
          <p:cNvCxnSpPr/>
          <p:nvPr/>
        </p:nvCxnSpPr>
        <p:spPr>
          <a:xfrm>
            <a:off x="2591340" y="5049997"/>
            <a:ext cx="0" cy="144000"/>
          </a:xfrm>
          <a:prstGeom prst="line">
            <a:avLst/>
          </a:prstGeom>
          <a:ln w="1905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3AC9494-12F3-4D99-A122-5097C2E30DB5}"/>
              </a:ext>
            </a:extLst>
          </p:cNvPr>
          <p:cNvCxnSpPr/>
          <p:nvPr/>
        </p:nvCxnSpPr>
        <p:spPr>
          <a:xfrm>
            <a:off x="5327644" y="5049997"/>
            <a:ext cx="0" cy="144000"/>
          </a:xfrm>
          <a:prstGeom prst="line">
            <a:avLst/>
          </a:prstGeom>
          <a:ln w="1905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B1987643-AB0E-40D1-8A09-B0992F237ED3}"/>
              </a:ext>
            </a:extLst>
          </p:cNvPr>
          <p:cNvCxnSpPr/>
          <p:nvPr/>
        </p:nvCxnSpPr>
        <p:spPr>
          <a:xfrm>
            <a:off x="7559892" y="5049997"/>
            <a:ext cx="0" cy="144000"/>
          </a:xfrm>
          <a:prstGeom prst="line">
            <a:avLst/>
          </a:prstGeom>
          <a:ln w="1905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B465DBA2-DF0B-4353-9162-7B31C0749023}"/>
              </a:ext>
            </a:extLst>
          </p:cNvPr>
          <p:cNvSpPr txBox="1"/>
          <p:nvPr/>
        </p:nvSpPr>
        <p:spPr>
          <a:xfrm>
            <a:off x="9720241" y="4977981"/>
            <a:ext cx="647999" cy="288032"/>
          </a:xfrm>
          <a:prstGeom prst="rect">
            <a:avLst/>
          </a:prstGeom>
          <a:noFill/>
        </p:spPr>
        <p:txBody>
          <a:bodyPr wrap="none" rtlCol="0">
            <a:noAutofit/>
          </a:bodyPr>
          <a:lstStyle/>
          <a:p>
            <a:pPr>
              <a:lnSpc>
                <a:spcPct val="120000"/>
              </a:lnSpc>
              <a:spcBef>
                <a:spcPts val="300"/>
              </a:spcBef>
              <a:buClr>
                <a:schemeClr val="tx2"/>
              </a:buClr>
            </a:pPr>
            <a:r>
              <a:rPr kumimoji="1" lang="fr-FR" sz="1000" i="1" dirty="0">
                <a:solidFill>
                  <a:schemeClr val="tx1"/>
                </a:solidFill>
              </a:rPr>
              <a:t>time</a:t>
            </a:r>
          </a:p>
        </p:txBody>
      </p:sp>
      <p:sp>
        <p:nvSpPr>
          <p:cNvPr id="23" name="TextBox 22">
            <a:extLst>
              <a:ext uri="{FF2B5EF4-FFF2-40B4-BE49-F238E27FC236}">
                <a16:creationId xmlns:a16="http://schemas.microsoft.com/office/drawing/2014/main" id="{E0A0E19E-B2FE-47B2-9A0E-6EC4A7AD8728}"/>
              </a:ext>
            </a:extLst>
          </p:cNvPr>
          <p:cNvSpPr txBox="1"/>
          <p:nvPr/>
        </p:nvSpPr>
        <p:spPr>
          <a:xfrm>
            <a:off x="2159184" y="4760031"/>
            <a:ext cx="1008112" cy="288032"/>
          </a:xfrm>
          <a:prstGeom prst="rect">
            <a:avLst/>
          </a:prstGeom>
          <a:noFill/>
        </p:spPr>
        <p:txBody>
          <a:bodyPr wrap="none" rtlCol="0">
            <a:noAutofit/>
          </a:bodyPr>
          <a:lstStyle/>
          <a:p>
            <a:pPr>
              <a:lnSpc>
                <a:spcPct val="120000"/>
              </a:lnSpc>
              <a:spcBef>
                <a:spcPts val="300"/>
              </a:spcBef>
              <a:buClr>
                <a:schemeClr val="tx2"/>
              </a:buClr>
            </a:pPr>
            <a:r>
              <a:rPr kumimoji="1" lang="fr-FR" sz="1000" dirty="0">
                <a:solidFill>
                  <a:schemeClr val="tx1"/>
                </a:solidFill>
              </a:rPr>
              <a:t>EPOCH (n-1)</a:t>
            </a:r>
          </a:p>
        </p:txBody>
      </p:sp>
      <p:sp>
        <p:nvSpPr>
          <p:cNvPr id="24" name="TextBox 23">
            <a:extLst>
              <a:ext uri="{FF2B5EF4-FFF2-40B4-BE49-F238E27FC236}">
                <a16:creationId xmlns:a16="http://schemas.microsoft.com/office/drawing/2014/main" id="{A1EA6162-5172-4883-9DFB-F12DBA12E0E3}"/>
              </a:ext>
            </a:extLst>
          </p:cNvPr>
          <p:cNvSpPr txBox="1"/>
          <p:nvPr/>
        </p:nvSpPr>
        <p:spPr>
          <a:xfrm>
            <a:off x="4931600" y="4692798"/>
            <a:ext cx="756894" cy="288032"/>
          </a:xfrm>
          <a:prstGeom prst="rect">
            <a:avLst/>
          </a:prstGeom>
          <a:noFill/>
        </p:spPr>
        <p:txBody>
          <a:bodyPr wrap="none" rtlCol="0">
            <a:noAutofit/>
          </a:bodyPr>
          <a:lstStyle/>
          <a:p>
            <a:pPr>
              <a:lnSpc>
                <a:spcPct val="120000"/>
              </a:lnSpc>
              <a:spcBef>
                <a:spcPts val="300"/>
              </a:spcBef>
              <a:buClr>
                <a:schemeClr val="tx2"/>
              </a:buClr>
            </a:pPr>
            <a:r>
              <a:rPr kumimoji="1" lang="fr-FR" sz="1000" dirty="0">
                <a:solidFill>
                  <a:schemeClr val="tx1"/>
                </a:solidFill>
              </a:rPr>
              <a:t>EPOCH (n)</a:t>
            </a:r>
          </a:p>
        </p:txBody>
      </p:sp>
      <p:sp>
        <p:nvSpPr>
          <p:cNvPr id="25" name="TextBox 24">
            <a:extLst>
              <a:ext uri="{FF2B5EF4-FFF2-40B4-BE49-F238E27FC236}">
                <a16:creationId xmlns:a16="http://schemas.microsoft.com/office/drawing/2014/main" id="{45AFAB73-BFA6-437D-B5F6-B379705306E2}"/>
              </a:ext>
            </a:extLst>
          </p:cNvPr>
          <p:cNvSpPr txBox="1"/>
          <p:nvPr/>
        </p:nvSpPr>
        <p:spPr>
          <a:xfrm>
            <a:off x="7051374" y="4680411"/>
            <a:ext cx="1008112" cy="288032"/>
          </a:xfrm>
          <a:prstGeom prst="rect">
            <a:avLst/>
          </a:prstGeom>
          <a:noFill/>
        </p:spPr>
        <p:txBody>
          <a:bodyPr wrap="none" rtlCol="0">
            <a:noAutofit/>
          </a:bodyPr>
          <a:lstStyle/>
          <a:p>
            <a:pPr>
              <a:lnSpc>
                <a:spcPct val="120000"/>
              </a:lnSpc>
              <a:spcBef>
                <a:spcPts val="300"/>
              </a:spcBef>
              <a:buClr>
                <a:schemeClr val="tx2"/>
              </a:buClr>
            </a:pPr>
            <a:r>
              <a:rPr kumimoji="1" lang="fr-FR" sz="1000" dirty="0">
                <a:solidFill>
                  <a:schemeClr val="tx1"/>
                </a:solidFill>
              </a:rPr>
              <a:t>EPOCH (n+1)</a:t>
            </a:r>
          </a:p>
        </p:txBody>
      </p:sp>
      <p:sp>
        <p:nvSpPr>
          <p:cNvPr id="26" name="Rectangle 25" descr="PE">
            <a:extLst>
              <a:ext uri="{FF2B5EF4-FFF2-40B4-BE49-F238E27FC236}">
                <a16:creationId xmlns:a16="http://schemas.microsoft.com/office/drawing/2014/main" id="{BD284081-9A31-4B09-BF92-079C06C59AB3}"/>
              </a:ext>
            </a:extLst>
          </p:cNvPr>
          <p:cNvSpPr/>
          <p:nvPr/>
        </p:nvSpPr>
        <p:spPr>
          <a:xfrm>
            <a:off x="2438400" y="5266005"/>
            <a:ext cx="3028798" cy="23644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PE Params(n-1) </a:t>
            </a:r>
            <a:r>
              <a:rPr lang="fr-FR" sz="1200" b="1" dirty="0" err="1">
                <a:solidFill>
                  <a:schemeClr val="tx1"/>
                </a:solidFill>
              </a:rPr>
              <a:t>valid</a:t>
            </a:r>
            <a:endParaRPr lang="fr-FR" sz="1200" b="1" dirty="0">
              <a:solidFill>
                <a:schemeClr val="tx1"/>
              </a:solidFill>
            </a:endParaRPr>
          </a:p>
        </p:txBody>
      </p:sp>
      <p:sp>
        <p:nvSpPr>
          <p:cNvPr id="27" name="Rectangle 26" descr="PE">
            <a:extLst>
              <a:ext uri="{FF2B5EF4-FFF2-40B4-BE49-F238E27FC236}">
                <a16:creationId xmlns:a16="http://schemas.microsoft.com/office/drawing/2014/main" id="{4FB55FCB-24B7-4175-AD24-42BA926AEB39}"/>
              </a:ext>
            </a:extLst>
          </p:cNvPr>
          <p:cNvSpPr/>
          <p:nvPr/>
        </p:nvSpPr>
        <p:spPr>
          <a:xfrm>
            <a:off x="5179166" y="5558934"/>
            <a:ext cx="2520080" cy="23644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PE Params(n) </a:t>
            </a:r>
            <a:r>
              <a:rPr lang="fr-FR" sz="1200" b="1" dirty="0" err="1">
                <a:solidFill>
                  <a:schemeClr val="tx1"/>
                </a:solidFill>
              </a:rPr>
              <a:t>valid</a:t>
            </a:r>
            <a:endParaRPr lang="fr-FR" sz="1200" b="1" dirty="0">
              <a:solidFill>
                <a:schemeClr val="tx1"/>
              </a:solidFill>
            </a:endParaRPr>
          </a:p>
        </p:txBody>
      </p:sp>
      <p:sp>
        <p:nvSpPr>
          <p:cNvPr id="28" name="Rectangle 27" descr="PE">
            <a:extLst>
              <a:ext uri="{FF2B5EF4-FFF2-40B4-BE49-F238E27FC236}">
                <a16:creationId xmlns:a16="http://schemas.microsoft.com/office/drawing/2014/main" id="{08EDD4DE-4C83-4B4A-9EA1-7BE7663C042C}"/>
              </a:ext>
            </a:extLst>
          </p:cNvPr>
          <p:cNvSpPr/>
          <p:nvPr/>
        </p:nvSpPr>
        <p:spPr>
          <a:xfrm>
            <a:off x="7411213" y="5851863"/>
            <a:ext cx="2485431" cy="23644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PE Params(n+1) </a:t>
            </a:r>
            <a:r>
              <a:rPr lang="fr-FR" sz="1200" b="1" dirty="0" err="1">
                <a:solidFill>
                  <a:schemeClr val="tx1"/>
                </a:solidFill>
              </a:rPr>
              <a:t>valid</a:t>
            </a:r>
            <a:endParaRPr lang="fr-FR" sz="1200" b="1" dirty="0">
              <a:solidFill>
                <a:schemeClr val="tx1"/>
              </a:solidFill>
            </a:endParaRPr>
          </a:p>
        </p:txBody>
      </p:sp>
      <p:sp>
        <p:nvSpPr>
          <p:cNvPr id="29" name="TextBox 28">
            <a:extLst>
              <a:ext uri="{FF2B5EF4-FFF2-40B4-BE49-F238E27FC236}">
                <a16:creationId xmlns:a16="http://schemas.microsoft.com/office/drawing/2014/main" id="{833A8729-C322-449F-AF22-B5A516C15D1A}"/>
              </a:ext>
            </a:extLst>
          </p:cNvPr>
          <p:cNvSpPr txBox="1"/>
          <p:nvPr/>
        </p:nvSpPr>
        <p:spPr>
          <a:xfrm>
            <a:off x="4272202" y="4910161"/>
            <a:ext cx="756894" cy="288032"/>
          </a:xfrm>
          <a:prstGeom prst="rect">
            <a:avLst/>
          </a:prstGeom>
          <a:noFill/>
        </p:spPr>
        <p:txBody>
          <a:bodyPr wrap="none" rtlCol="0">
            <a:noAutofit/>
          </a:bodyPr>
          <a:lstStyle/>
          <a:p>
            <a:pPr>
              <a:lnSpc>
                <a:spcPct val="120000"/>
              </a:lnSpc>
              <a:spcBef>
                <a:spcPts val="300"/>
              </a:spcBef>
              <a:buClr>
                <a:schemeClr val="tx2"/>
              </a:buClr>
            </a:pPr>
            <a:r>
              <a:rPr kumimoji="1" lang="fr-FR" sz="1000" i="1" dirty="0">
                <a:solidFill>
                  <a:schemeClr val="tx1"/>
                </a:solidFill>
              </a:rPr>
              <a:t>RCM </a:t>
            </a:r>
            <a:r>
              <a:rPr kumimoji="1" lang="fr-FR" sz="1000" i="1" dirty="0" err="1">
                <a:solidFill>
                  <a:schemeClr val="tx1"/>
                </a:solidFill>
              </a:rPr>
              <a:t>ready</a:t>
            </a:r>
            <a:r>
              <a:rPr kumimoji="1" lang="fr-FR" sz="1000" i="1" dirty="0">
                <a:solidFill>
                  <a:schemeClr val="tx1"/>
                </a:solidFill>
              </a:rPr>
              <a:t> (n)</a:t>
            </a:r>
          </a:p>
        </p:txBody>
      </p:sp>
      <p:sp>
        <p:nvSpPr>
          <p:cNvPr id="30" name="TextBox 29">
            <a:extLst>
              <a:ext uri="{FF2B5EF4-FFF2-40B4-BE49-F238E27FC236}">
                <a16:creationId xmlns:a16="http://schemas.microsoft.com/office/drawing/2014/main" id="{FB1918CA-F2ED-4AC2-995F-B7338A625708}"/>
              </a:ext>
            </a:extLst>
          </p:cNvPr>
          <p:cNvSpPr txBox="1"/>
          <p:nvPr/>
        </p:nvSpPr>
        <p:spPr>
          <a:xfrm>
            <a:off x="5565692" y="4904047"/>
            <a:ext cx="756894" cy="288032"/>
          </a:xfrm>
          <a:prstGeom prst="rect">
            <a:avLst/>
          </a:prstGeom>
          <a:noFill/>
        </p:spPr>
        <p:txBody>
          <a:bodyPr wrap="none" rtlCol="0">
            <a:noAutofit/>
          </a:bodyPr>
          <a:lstStyle/>
          <a:p>
            <a:pPr>
              <a:lnSpc>
                <a:spcPct val="120000"/>
              </a:lnSpc>
              <a:spcBef>
                <a:spcPts val="300"/>
              </a:spcBef>
              <a:buClr>
                <a:schemeClr val="tx2"/>
              </a:buClr>
            </a:pPr>
            <a:r>
              <a:rPr kumimoji="1" lang="fr-FR" sz="1000" i="1" dirty="0">
                <a:solidFill>
                  <a:schemeClr val="tx1"/>
                </a:solidFill>
              </a:rPr>
              <a:t>RCM </a:t>
            </a:r>
            <a:r>
              <a:rPr kumimoji="1" lang="fr-FR" sz="1000" i="1" dirty="0" err="1">
                <a:solidFill>
                  <a:schemeClr val="tx1"/>
                </a:solidFill>
              </a:rPr>
              <a:t>done</a:t>
            </a:r>
            <a:r>
              <a:rPr kumimoji="1" lang="fr-FR" sz="1000" i="1" dirty="0">
                <a:solidFill>
                  <a:schemeClr val="tx1"/>
                </a:solidFill>
              </a:rPr>
              <a:t> (n)</a:t>
            </a:r>
          </a:p>
        </p:txBody>
      </p:sp>
      <p:cxnSp>
        <p:nvCxnSpPr>
          <p:cNvPr id="31" name="Straight Connector 30">
            <a:extLst>
              <a:ext uri="{FF2B5EF4-FFF2-40B4-BE49-F238E27FC236}">
                <a16:creationId xmlns:a16="http://schemas.microsoft.com/office/drawing/2014/main" id="{AEA5E342-D6D0-4E1F-AF04-937798548B83}"/>
              </a:ext>
            </a:extLst>
          </p:cNvPr>
          <p:cNvCxnSpPr>
            <a:cxnSpLocks/>
          </p:cNvCxnSpPr>
          <p:nvPr/>
        </p:nvCxnSpPr>
        <p:spPr>
          <a:xfrm>
            <a:off x="2730894" y="5022654"/>
            <a:ext cx="0" cy="829209"/>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9A8CA36-7A0D-4FA1-9B46-A65337143032}"/>
              </a:ext>
            </a:extLst>
          </p:cNvPr>
          <p:cNvCxnSpPr>
            <a:cxnSpLocks/>
          </p:cNvCxnSpPr>
          <p:nvPr/>
        </p:nvCxnSpPr>
        <p:spPr>
          <a:xfrm>
            <a:off x="2442862" y="5022654"/>
            <a:ext cx="0" cy="829209"/>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879C73F3-E909-4488-80FC-97FAA41AF0D0}"/>
              </a:ext>
            </a:extLst>
          </p:cNvPr>
          <p:cNvCxnSpPr>
            <a:cxnSpLocks/>
          </p:cNvCxnSpPr>
          <p:nvPr/>
        </p:nvCxnSpPr>
        <p:spPr>
          <a:xfrm>
            <a:off x="5467198" y="5015717"/>
            <a:ext cx="0" cy="829209"/>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F472E12D-07F1-44DF-9BB5-2BBCC0B0119A}"/>
              </a:ext>
            </a:extLst>
          </p:cNvPr>
          <p:cNvCxnSpPr>
            <a:cxnSpLocks/>
          </p:cNvCxnSpPr>
          <p:nvPr/>
        </p:nvCxnSpPr>
        <p:spPr>
          <a:xfrm>
            <a:off x="5179166" y="5015717"/>
            <a:ext cx="0" cy="829209"/>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E7117F6-36EE-4C5D-B4FB-D2D8CC47016B}"/>
              </a:ext>
            </a:extLst>
          </p:cNvPr>
          <p:cNvCxnSpPr>
            <a:cxnSpLocks/>
          </p:cNvCxnSpPr>
          <p:nvPr/>
        </p:nvCxnSpPr>
        <p:spPr>
          <a:xfrm>
            <a:off x="7699246" y="5015717"/>
            <a:ext cx="0" cy="829209"/>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BE21992-A57C-423A-A468-04D3DD4713D1}"/>
              </a:ext>
            </a:extLst>
          </p:cNvPr>
          <p:cNvCxnSpPr>
            <a:cxnSpLocks/>
          </p:cNvCxnSpPr>
          <p:nvPr/>
        </p:nvCxnSpPr>
        <p:spPr>
          <a:xfrm>
            <a:off x="7411214" y="5015717"/>
            <a:ext cx="0" cy="829209"/>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22497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p:txBody>
          <a:bodyPr/>
          <a:lstStyle/>
          <a:p>
            <a:r>
              <a:rPr lang="en-US" dirty="0">
                <a:solidFill>
                  <a:schemeClr val="tx1"/>
                </a:solidFill>
              </a:rPr>
              <a:t>November 2023</a:t>
            </a:r>
            <a:endParaRPr lang="en-GB" dirty="0">
              <a:solidFill>
                <a:schemeClr val="tx1"/>
              </a:solidFill>
            </a:endParaRPr>
          </a:p>
        </p:txBody>
      </p:sp>
      <p:sp>
        <p:nvSpPr>
          <p:cNvPr id="158" name="Title 1">
            <a:extLst>
              <a:ext uri="{FF2B5EF4-FFF2-40B4-BE49-F238E27FC236}">
                <a16:creationId xmlns:a16="http://schemas.microsoft.com/office/drawing/2014/main" id="{8521FA8F-ABCA-4236-9158-C6D4D4F7D5D0}"/>
              </a:ext>
            </a:extLst>
          </p:cNvPr>
          <p:cNvSpPr>
            <a:spLocks noGrp="1"/>
          </p:cNvSpPr>
          <p:nvPr>
            <p:ph type="title"/>
          </p:nvPr>
        </p:nvSpPr>
        <p:spPr>
          <a:xfrm>
            <a:off x="920749" y="662909"/>
            <a:ext cx="10361084" cy="435809"/>
          </a:xfrm>
        </p:spPr>
        <p:txBody>
          <a:bodyPr/>
          <a:lstStyle/>
          <a:p>
            <a:r>
              <a:rPr lang="en-GB" dirty="0"/>
              <a:t>Issue: AID12 values management</a:t>
            </a:r>
          </a:p>
        </p:txBody>
      </p:sp>
      <p:sp>
        <p:nvSpPr>
          <p:cNvPr id="7" name="Footer Placeholder 4">
            <a:extLst>
              <a:ext uri="{FF2B5EF4-FFF2-40B4-BE49-F238E27FC236}">
                <a16:creationId xmlns:a16="http://schemas.microsoft.com/office/drawing/2014/main" id="{1483F59F-1A83-47C9-952C-F6207C974F2A}"/>
              </a:ext>
            </a:extLst>
          </p:cNvPr>
          <p:cNvSpPr>
            <a:spLocks noGrp="1"/>
          </p:cNvSpPr>
          <p:nvPr>
            <p:ph type="ftr" idx="14"/>
          </p:nvPr>
        </p:nvSpPr>
        <p:spPr>
          <a:xfrm>
            <a:off x="7143757" y="6475414"/>
            <a:ext cx="4246027" cy="180975"/>
          </a:xfrm>
        </p:spPr>
        <p:txBody>
          <a:bodyPr/>
          <a:lstStyle/>
          <a:p>
            <a:r>
              <a:rPr lang="en-GB" dirty="0"/>
              <a:t>Patrice NEZOU, Canon</a:t>
            </a:r>
          </a:p>
        </p:txBody>
      </p:sp>
      <p:sp>
        <p:nvSpPr>
          <p:cNvPr id="10" name="Slide Number Placeholder 5">
            <a:extLst>
              <a:ext uri="{FF2B5EF4-FFF2-40B4-BE49-F238E27FC236}">
                <a16:creationId xmlns:a16="http://schemas.microsoft.com/office/drawing/2014/main" id="{08FF3646-B894-471B-94FF-0E29901EF3D0}"/>
              </a:ext>
            </a:extLst>
          </p:cNvPr>
          <p:cNvSpPr>
            <a:spLocks noGrp="1"/>
          </p:cNvSpPr>
          <p:nvPr>
            <p:ph type="sldNum" idx="12"/>
          </p:nvPr>
        </p:nvSpPr>
        <p:spPr>
          <a:xfrm>
            <a:off x="5793318" y="6477000"/>
            <a:ext cx="704849" cy="363537"/>
          </a:xfrm>
        </p:spPr>
        <p:txBody>
          <a:bodyPr/>
          <a:lstStyle/>
          <a:p>
            <a:r>
              <a:rPr lang="en-GB" dirty="0"/>
              <a:t>Slide </a:t>
            </a:r>
            <a:fld id="{93823DB3-BAA4-4F4A-B4B3-ED9ABE70E976}" type="slidenum">
              <a:rPr lang="en-GB"/>
              <a:pPr/>
              <a:t>5</a:t>
            </a:fld>
            <a:endParaRPr lang="en-GB" dirty="0"/>
          </a:p>
        </p:txBody>
      </p:sp>
      <p:sp>
        <p:nvSpPr>
          <p:cNvPr id="6" name="Rectangle 2">
            <a:extLst>
              <a:ext uri="{FF2B5EF4-FFF2-40B4-BE49-F238E27FC236}">
                <a16:creationId xmlns:a16="http://schemas.microsoft.com/office/drawing/2014/main" id="{ED9B74A5-73EF-491C-9421-A421F794EE93}"/>
              </a:ext>
            </a:extLst>
          </p:cNvPr>
          <p:cNvSpPr>
            <a:spLocks noGrp="1" noChangeArrowheads="1"/>
          </p:cNvSpPr>
          <p:nvPr>
            <p:ph idx="1"/>
          </p:nvPr>
        </p:nvSpPr>
        <p:spPr>
          <a:xfrm>
            <a:off x="914401" y="1217510"/>
            <a:ext cx="10475384" cy="4726195"/>
          </a:xfrm>
          <a:ln/>
        </p:spPr>
        <p:txBody>
          <a:bodyPr/>
          <a:lstStyle/>
          <a:p>
            <a:pPr algn="just">
              <a:buFont typeface="Times New Roman" pitchFamily="16" charset="0"/>
              <a:buChar char="•"/>
            </a:pPr>
            <a:r>
              <a:rPr lang="en-GB" sz="1400" dirty="0"/>
              <a:t>During the transition period, each AP/STA must manage multiple sets of PE parameters. It requires CPU power and memory.  </a:t>
            </a:r>
          </a:p>
          <a:p>
            <a:pPr algn="just">
              <a:buFont typeface="Times New Roman" pitchFamily="16" charset="0"/>
              <a:buChar char="•"/>
            </a:pPr>
            <a:r>
              <a:rPr lang="en-GB" sz="1400" dirty="0"/>
              <a:t>The usage of the new PE parameters and the old PE parameters at the same time creates issues for the management of the AID12 parameter. </a:t>
            </a:r>
          </a:p>
          <a:p>
            <a:pPr algn="just">
              <a:buFont typeface="Times New Roman" pitchFamily="16" charset="0"/>
              <a:buChar char="•"/>
            </a:pPr>
            <a:r>
              <a:rPr lang="en-GB" sz="1400" dirty="0"/>
              <a:t>The number of available AID12 values is limited to 2007 for associated STAs.</a:t>
            </a:r>
          </a:p>
          <a:p>
            <a:pPr algn="just">
              <a:buFont typeface="Times New Roman" pitchFamily="16" charset="0"/>
              <a:buChar char="•"/>
            </a:pPr>
            <a:r>
              <a:rPr lang="en-GB" sz="1400" dirty="0"/>
              <a:t>In a dense 11bi network, the number of available AID12 values could be not enough. There is a need to manage and modify the obfuscation procedure for the AID12 parameter.</a:t>
            </a:r>
          </a:p>
          <a:p>
            <a:pPr algn="just">
              <a:buFont typeface="Times New Roman" pitchFamily="16" charset="0"/>
              <a:buChar char="•"/>
            </a:pPr>
            <a:r>
              <a:rPr lang="en-GB" sz="1400" dirty="0"/>
              <a:t>Moreover, from implementation point of view, an AP can allocate range of AID12 values to STAs depending on their functionalities.  So this issue can occur even if the total number of available AID12s values is not reached. </a:t>
            </a:r>
          </a:p>
          <a:p>
            <a:pPr algn="just">
              <a:buFont typeface="Times New Roman" pitchFamily="16" charset="0"/>
              <a:buChar char="•"/>
            </a:pPr>
            <a:endParaRPr lang="en-US" sz="1400" dirty="0">
              <a:solidFill>
                <a:srgbClr val="000000"/>
              </a:solidFill>
              <a:ea typeface="Times New Roman" panose="02020603050405020304" pitchFamily="18" charset="0"/>
            </a:endParaRPr>
          </a:p>
          <a:p>
            <a:pPr algn="just">
              <a:buFont typeface="Times New Roman" pitchFamily="16" charset="0"/>
              <a:buChar char="•"/>
            </a:pPr>
            <a:r>
              <a:rPr lang="en-GB" sz="1400" u="sng" dirty="0"/>
              <a:t>Example</a:t>
            </a:r>
            <a:r>
              <a:rPr lang="en-GB" sz="1400" dirty="0"/>
              <a:t>: a BSS comprising 1 AP and 1200 STAs – </a:t>
            </a:r>
            <a:r>
              <a:rPr lang="en-GB" sz="1400" dirty="0" err="1"/>
              <a:t>Nbr</a:t>
            </a:r>
            <a:r>
              <a:rPr lang="en-GB" sz="1400" dirty="0"/>
              <a:t> max AID12: 2007</a:t>
            </a:r>
          </a:p>
        </p:txBody>
      </p:sp>
      <p:cxnSp>
        <p:nvCxnSpPr>
          <p:cNvPr id="8" name="Straight Connector 7">
            <a:extLst>
              <a:ext uri="{FF2B5EF4-FFF2-40B4-BE49-F238E27FC236}">
                <a16:creationId xmlns:a16="http://schemas.microsoft.com/office/drawing/2014/main" id="{7DF8B0B3-EDF4-40BC-9946-CBBAA0872CE4}"/>
              </a:ext>
            </a:extLst>
          </p:cNvPr>
          <p:cNvCxnSpPr/>
          <p:nvPr/>
        </p:nvCxnSpPr>
        <p:spPr>
          <a:xfrm flipV="1">
            <a:off x="2629428" y="4704229"/>
            <a:ext cx="7344816" cy="0"/>
          </a:xfrm>
          <a:prstGeom prst="line">
            <a:avLst/>
          </a:prstGeom>
          <a:ln w="1905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D503E28-93B4-4E28-A922-F0595A085364}"/>
              </a:ext>
            </a:extLst>
          </p:cNvPr>
          <p:cNvCxnSpPr/>
          <p:nvPr/>
        </p:nvCxnSpPr>
        <p:spPr>
          <a:xfrm>
            <a:off x="2917460" y="4632221"/>
            <a:ext cx="0" cy="144000"/>
          </a:xfrm>
          <a:prstGeom prst="line">
            <a:avLst/>
          </a:prstGeom>
          <a:ln w="1905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A92CCA4-121D-4721-9E0D-3DCD1FA3B1D5}"/>
              </a:ext>
            </a:extLst>
          </p:cNvPr>
          <p:cNvCxnSpPr/>
          <p:nvPr/>
        </p:nvCxnSpPr>
        <p:spPr>
          <a:xfrm>
            <a:off x="5653764" y="4632221"/>
            <a:ext cx="0" cy="144000"/>
          </a:xfrm>
          <a:prstGeom prst="line">
            <a:avLst/>
          </a:prstGeom>
          <a:ln w="1905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C3F53E9-BDB8-458C-8D8D-46CE383EFD40}"/>
              </a:ext>
            </a:extLst>
          </p:cNvPr>
          <p:cNvCxnSpPr/>
          <p:nvPr/>
        </p:nvCxnSpPr>
        <p:spPr>
          <a:xfrm>
            <a:off x="7886012" y="4632221"/>
            <a:ext cx="0" cy="144000"/>
          </a:xfrm>
          <a:prstGeom prst="line">
            <a:avLst/>
          </a:prstGeom>
          <a:ln w="1905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DAC94BD-18FA-4E32-92D9-532E951BD77A}"/>
              </a:ext>
            </a:extLst>
          </p:cNvPr>
          <p:cNvSpPr txBox="1"/>
          <p:nvPr/>
        </p:nvSpPr>
        <p:spPr>
          <a:xfrm>
            <a:off x="10046361" y="4560205"/>
            <a:ext cx="647999" cy="288032"/>
          </a:xfrm>
          <a:prstGeom prst="rect">
            <a:avLst/>
          </a:prstGeom>
          <a:noFill/>
        </p:spPr>
        <p:txBody>
          <a:bodyPr wrap="none" rtlCol="0">
            <a:noAutofit/>
          </a:bodyPr>
          <a:lstStyle/>
          <a:p>
            <a:pPr>
              <a:lnSpc>
                <a:spcPct val="120000"/>
              </a:lnSpc>
              <a:spcBef>
                <a:spcPts val="300"/>
              </a:spcBef>
              <a:buClr>
                <a:schemeClr val="tx2"/>
              </a:buClr>
            </a:pPr>
            <a:r>
              <a:rPr kumimoji="1" lang="fr-FR" sz="1000" i="1" dirty="0">
                <a:solidFill>
                  <a:schemeClr val="tx1"/>
                </a:solidFill>
              </a:rPr>
              <a:t>time</a:t>
            </a:r>
          </a:p>
        </p:txBody>
      </p:sp>
      <p:sp>
        <p:nvSpPr>
          <p:cNvPr id="14" name="TextBox 13">
            <a:extLst>
              <a:ext uri="{FF2B5EF4-FFF2-40B4-BE49-F238E27FC236}">
                <a16:creationId xmlns:a16="http://schemas.microsoft.com/office/drawing/2014/main" id="{593EEECF-0813-4A52-9343-DFB797BE1F04}"/>
              </a:ext>
            </a:extLst>
          </p:cNvPr>
          <p:cNvSpPr txBox="1"/>
          <p:nvPr/>
        </p:nvSpPr>
        <p:spPr>
          <a:xfrm>
            <a:off x="2485304" y="4342255"/>
            <a:ext cx="1008112" cy="288032"/>
          </a:xfrm>
          <a:prstGeom prst="rect">
            <a:avLst/>
          </a:prstGeom>
          <a:noFill/>
        </p:spPr>
        <p:txBody>
          <a:bodyPr wrap="none" rtlCol="0">
            <a:noAutofit/>
          </a:bodyPr>
          <a:lstStyle/>
          <a:p>
            <a:pPr>
              <a:lnSpc>
                <a:spcPct val="120000"/>
              </a:lnSpc>
              <a:spcBef>
                <a:spcPts val="300"/>
              </a:spcBef>
              <a:buClr>
                <a:schemeClr val="tx2"/>
              </a:buClr>
            </a:pPr>
            <a:r>
              <a:rPr kumimoji="1" lang="fr-FR" sz="1000" dirty="0">
                <a:solidFill>
                  <a:schemeClr val="tx1"/>
                </a:solidFill>
              </a:rPr>
              <a:t>EPOCH (n-1)</a:t>
            </a:r>
          </a:p>
        </p:txBody>
      </p:sp>
      <p:sp>
        <p:nvSpPr>
          <p:cNvPr id="15" name="TextBox 14">
            <a:extLst>
              <a:ext uri="{FF2B5EF4-FFF2-40B4-BE49-F238E27FC236}">
                <a16:creationId xmlns:a16="http://schemas.microsoft.com/office/drawing/2014/main" id="{1C20342D-CEEA-49FF-A299-AB2BBAEEA671}"/>
              </a:ext>
            </a:extLst>
          </p:cNvPr>
          <p:cNvSpPr txBox="1"/>
          <p:nvPr/>
        </p:nvSpPr>
        <p:spPr>
          <a:xfrm>
            <a:off x="5257720" y="4275022"/>
            <a:ext cx="756894" cy="288032"/>
          </a:xfrm>
          <a:prstGeom prst="rect">
            <a:avLst/>
          </a:prstGeom>
          <a:noFill/>
        </p:spPr>
        <p:txBody>
          <a:bodyPr wrap="none" rtlCol="0">
            <a:noAutofit/>
          </a:bodyPr>
          <a:lstStyle/>
          <a:p>
            <a:pPr>
              <a:lnSpc>
                <a:spcPct val="120000"/>
              </a:lnSpc>
              <a:spcBef>
                <a:spcPts val="300"/>
              </a:spcBef>
              <a:buClr>
                <a:schemeClr val="tx2"/>
              </a:buClr>
            </a:pPr>
            <a:r>
              <a:rPr kumimoji="1" lang="fr-FR" sz="1000" dirty="0">
                <a:solidFill>
                  <a:schemeClr val="tx1"/>
                </a:solidFill>
              </a:rPr>
              <a:t>EPOCH (n)</a:t>
            </a:r>
          </a:p>
        </p:txBody>
      </p:sp>
      <p:sp>
        <p:nvSpPr>
          <p:cNvPr id="16" name="TextBox 15">
            <a:extLst>
              <a:ext uri="{FF2B5EF4-FFF2-40B4-BE49-F238E27FC236}">
                <a16:creationId xmlns:a16="http://schemas.microsoft.com/office/drawing/2014/main" id="{0060C820-72F2-49F0-9CD1-D6F5E5D88C1C}"/>
              </a:ext>
            </a:extLst>
          </p:cNvPr>
          <p:cNvSpPr txBox="1"/>
          <p:nvPr/>
        </p:nvSpPr>
        <p:spPr>
          <a:xfrm>
            <a:off x="7377494" y="4262635"/>
            <a:ext cx="1008112" cy="288032"/>
          </a:xfrm>
          <a:prstGeom prst="rect">
            <a:avLst/>
          </a:prstGeom>
          <a:noFill/>
        </p:spPr>
        <p:txBody>
          <a:bodyPr wrap="none" rtlCol="0">
            <a:noAutofit/>
          </a:bodyPr>
          <a:lstStyle/>
          <a:p>
            <a:pPr>
              <a:lnSpc>
                <a:spcPct val="120000"/>
              </a:lnSpc>
              <a:spcBef>
                <a:spcPts val="300"/>
              </a:spcBef>
              <a:buClr>
                <a:schemeClr val="tx2"/>
              </a:buClr>
            </a:pPr>
            <a:r>
              <a:rPr kumimoji="1" lang="fr-FR" sz="1000" dirty="0">
                <a:solidFill>
                  <a:schemeClr val="tx1"/>
                </a:solidFill>
              </a:rPr>
              <a:t>EPOCH (n+1)</a:t>
            </a:r>
          </a:p>
        </p:txBody>
      </p:sp>
      <p:sp>
        <p:nvSpPr>
          <p:cNvPr id="17" name="Rectangle 16" descr="PE">
            <a:extLst>
              <a:ext uri="{FF2B5EF4-FFF2-40B4-BE49-F238E27FC236}">
                <a16:creationId xmlns:a16="http://schemas.microsoft.com/office/drawing/2014/main" id="{614A07A8-B3F4-4312-B967-B29B2F3D3E3C}"/>
              </a:ext>
            </a:extLst>
          </p:cNvPr>
          <p:cNvSpPr/>
          <p:nvPr/>
        </p:nvSpPr>
        <p:spPr>
          <a:xfrm>
            <a:off x="2764520" y="4848229"/>
            <a:ext cx="3028798" cy="23644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PE Params(n-1) </a:t>
            </a:r>
            <a:r>
              <a:rPr lang="fr-FR" sz="1200" b="1" dirty="0" err="1">
                <a:solidFill>
                  <a:schemeClr val="tx1"/>
                </a:solidFill>
              </a:rPr>
              <a:t>valid</a:t>
            </a:r>
            <a:endParaRPr lang="fr-FR" sz="1200" b="1" dirty="0">
              <a:solidFill>
                <a:schemeClr val="tx1"/>
              </a:solidFill>
            </a:endParaRPr>
          </a:p>
        </p:txBody>
      </p:sp>
      <p:sp>
        <p:nvSpPr>
          <p:cNvPr id="18" name="Rectangle 17" descr="PE">
            <a:extLst>
              <a:ext uri="{FF2B5EF4-FFF2-40B4-BE49-F238E27FC236}">
                <a16:creationId xmlns:a16="http://schemas.microsoft.com/office/drawing/2014/main" id="{2C3A38FF-8096-4AB2-A9F2-F60100D2ED51}"/>
              </a:ext>
            </a:extLst>
          </p:cNvPr>
          <p:cNvSpPr/>
          <p:nvPr/>
        </p:nvSpPr>
        <p:spPr>
          <a:xfrm>
            <a:off x="5505286" y="5141158"/>
            <a:ext cx="2520080" cy="23644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PE Params(n) </a:t>
            </a:r>
            <a:r>
              <a:rPr lang="fr-FR" sz="1200" b="1" dirty="0" err="1">
                <a:solidFill>
                  <a:schemeClr val="tx1"/>
                </a:solidFill>
              </a:rPr>
              <a:t>valid</a:t>
            </a:r>
            <a:endParaRPr lang="fr-FR" sz="1200" b="1" dirty="0">
              <a:solidFill>
                <a:schemeClr val="tx1"/>
              </a:solidFill>
            </a:endParaRPr>
          </a:p>
        </p:txBody>
      </p:sp>
      <p:sp>
        <p:nvSpPr>
          <p:cNvPr id="19" name="Rectangle 18" descr="PE">
            <a:extLst>
              <a:ext uri="{FF2B5EF4-FFF2-40B4-BE49-F238E27FC236}">
                <a16:creationId xmlns:a16="http://schemas.microsoft.com/office/drawing/2014/main" id="{C7033976-A5A8-4BEB-B1D8-8943F870568C}"/>
              </a:ext>
            </a:extLst>
          </p:cNvPr>
          <p:cNvSpPr/>
          <p:nvPr/>
        </p:nvSpPr>
        <p:spPr>
          <a:xfrm>
            <a:off x="7737333" y="5434087"/>
            <a:ext cx="2485431" cy="23644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PE Params(n+1) </a:t>
            </a:r>
            <a:r>
              <a:rPr lang="fr-FR" sz="1200" b="1" dirty="0" err="1">
                <a:solidFill>
                  <a:schemeClr val="tx1"/>
                </a:solidFill>
              </a:rPr>
              <a:t>valid</a:t>
            </a:r>
            <a:endParaRPr lang="fr-FR" sz="1200" b="1" dirty="0">
              <a:solidFill>
                <a:schemeClr val="tx1"/>
              </a:solidFill>
            </a:endParaRPr>
          </a:p>
        </p:txBody>
      </p:sp>
      <p:sp>
        <p:nvSpPr>
          <p:cNvPr id="20" name="TextBox 19">
            <a:extLst>
              <a:ext uri="{FF2B5EF4-FFF2-40B4-BE49-F238E27FC236}">
                <a16:creationId xmlns:a16="http://schemas.microsoft.com/office/drawing/2014/main" id="{E20334E5-CD2A-4226-810E-145E96E7B14B}"/>
              </a:ext>
            </a:extLst>
          </p:cNvPr>
          <p:cNvSpPr txBox="1"/>
          <p:nvPr/>
        </p:nvSpPr>
        <p:spPr>
          <a:xfrm>
            <a:off x="4598322" y="4492385"/>
            <a:ext cx="756894" cy="288032"/>
          </a:xfrm>
          <a:prstGeom prst="rect">
            <a:avLst/>
          </a:prstGeom>
          <a:noFill/>
        </p:spPr>
        <p:txBody>
          <a:bodyPr wrap="none" rtlCol="0">
            <a:noAutofit/>
          </a:bodyPr>
          <a:lstStyle/>
          <a:p>
            <a:pPr>
              <a:lnSpc>
                <a:spcPct val="120000"/>
              </a:lnSpc>
              <a:spcBef>
                <a:spcPts val="300"/>
              </a:spcBef>
              <a:buClr>
                <a:schemeClr val="tx2"/>
              </a:buClr>
            </a:pPr>
            <a:r>
              <a:rPr kumimoji="1" lang="fr-FR" sz="1000" i="1" dirty="0">
                <a:solidFill>
                  <a:schemeClr val="tx1"/>
                </a:solidFill>
              </a:rPr>
              <a:t>RCM </a:t>
            </a:r>
            <a:r>
              <a:rPr kumimoji="1" lang="fr-FR" sz="1000" i="1" dirty="0" err="1">
                <a:solidFill>
                  <a:schemeClr val="tx1"/>
                </a:solidFill>
              </a:rPr>
              <a:t>ready</a:t>
            </a:r>
            <a:r>
              <a:rPr kumimoji="1" lang="fr-FR" sz="1000" i="1" dirty="0">
                <a:solidFill>
                  <a:schemeClr val="tx1"/>
                </a:solidFill>
              </a:rPr>
              <a:t> (n)</a:t>
            </a:r>
          </a:p>
        </p:txBody>
      </p:sp>
      <p:sp>
        <p:nvSpPr>
          <p:cNvPr id="21" name="TextBox 20">
            <a:extLst>
              <a:ext uri="{FF2B5EF4-FFF2-40B4-BE49-F238E27FC236}">
                <a16:creationId xmlns:a16="http://schemas.microsoft.com/office/drawing/2014/main" id="{BD9C511C-0D3D-49B0-8010-27006CB26007}"/>
              </a:ext>
            </a:extLst>
          </p:cNvPr>
          <p:cNvSpPr txBox="1"/>
          <p:nvPr/>
        </p:nvSpPr>
        <p:spPr>
          <a:xfrm>
            <a:off x="5891812" y="4486271"/>
            <a:ext cx="756894" cy="288032"/>
          </a:xfrm>
          <a:prstGeom prst="rect">
            <a:avLst/>
          </a:prstGeom>
          <a:noFill/>
        </p:spPr>
        <p:txBody>
          <a:bodyPr wrap="none" rtlCol="0">
            <a:noAutofit/>
          </a:bodyPr>
          <a:lstStyle/>
          <a:p>
            <a:pPr>
              <a:lnSpc>
                <a:spcPct val="120000"/>
              </a:lnSpc>
              <a:spcBef>
                <a:spcPts val="300"/>
              </a:spcBef>
              <a:buClr>
                <a:schemeClr val="tx2"/>
              </a:buClr>
            </a:pPr>
            <a:r>
              <a:rPr kumimoji="1" lang="fr-FR" sz="1000" i="1" dirty="0">
                <a:solidFill>
                  <a:schemeClr val="tx1"/>
                </a:solidFill>
              </a:rPr>
              <a:t>RCM </a:t>
            </a:r>
            <a:r>
              <a:rPr kumimoji="1" lang="fr-FR" sz="1000" i="1" dirty="0" err="1">
                <a:solidFill>
                  <a:schemeClr val="tx1"/>
                </a:solidFill>
              </a:rPr>
              <a:t>done</a:t>
            </a:r>
            <a:r>
              <a:rPr kumimoji="1" lang="fr-FR" sz="1000" i="1" dirty="0">
                <a:solidFill>
                  <a:schemeClr val="tx1"/>
                </a:solidFill>
              </a:rPr>
              <a:t> (n)</a:t>
            </a:r>
          </a:p>
        </p:txBody>
      </p:sp>
      <p:cxnSp>
        <p:nvCxnSpPr>
          <p:cNvPr id="22" name="Straight Connector 21">
            <a:extLst>
              <a:ext uri="{FF2B5EF4-FFF2-40B4-BE49-F238E27FC236}">
                <a16:creationId xmlns:a16="http://schemas.microsoft.com/office/drawing/2014/main" id="{3F7B8393-C108-4931-8275-A28DD10E1738}"/>
              </a:ext>
            </a:extLst>
          </p:cNvPr>
          <p:cNvCxnSpPr>
            <a:cxnSpLocks/>
          </p:cNvCxnSpPr>
          <p:nvPr/>
        </p:nvCxnSpPr>
        <p:spPr>
          <a:xfrm>
            <a:off x="3057014" y="4604878"/>
            <a:ext cx="0" cy="829209"/>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0162C30-FF77-482C-A174-6CCCCC547CDF}"/>
              </a:ext>
            </a:extLst>
          </p:cNvPr>
          <p:cNvCxnSpPr>
            <a:cxnSpLocks/>
          </p:cNvCxnSpPr>
          <p:nvPr/>
        </p:nvCxnSpPr>
        <p:spPr>
          <a:xfrm>
            <a:off x="2768982" y="4604878"/>
            <a:ext cx="0" cy="829209"/>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2191E72-8B80-44DC-91A5-03461C1032A2}"/>
              </a:ext>
            </a:extLst>
          </p:cNvPr>
          <p:cNvCxnSpPr>
            <a:cxnSpLocks/>
          </p:cNvCxnSpPr>
          <p:nvPr/>
        </p:nvCxnSpPr>
        <p:spPr>
          <a:xfrm>
            <a:off x="5793318" y="4597941"/>
            <a:ext cx="0" cy="829209"/>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0BBDAFC3-4AD5-4BE7-B4DE-59E6D07041D9}"/>
              </a:ext>
            </a:extLst>
          </p:cNvPr>
          <p:cNvCxnSpPr>
            <a:cxnSpLocks/>
          </p:cNvCxnSpPr>
          <p:nvPr/>
        </p:nvCxnSpPr>
        <p:spPr>
          <a:xfrm>
            <a:off x="5505286" y="4597941"/>
            <a:ext cx="0" cy="829209"/>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F94A74C-D8D6-4567-BF00-DA2DD0F2A464}"/>
              </a:ext>
            </a:extLst>
          </p:cNvPr>
          <p:cNvCxnSpPr>
            <a:cxnSpLocks/>
          </p:cNvCxnSpPr>
          <p:nvPr/>
        </p:nvCxnSpPr>
        <p:spPr>
          <a:xfrm>
            <a:off x="8025366" y="4597941"/>
            <a:ext cx="0" cy="829209"/>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B70DD31-2607-4ECE-9026-C0A5EE6339C3}"/>
              </a:ext>
            </a:extLst>
          </p:cNvPr>
          <p:cNvCxnSpPr>
            <a:cxnSpLocks/>
          </p:cNvCxnSpPr>
          <p:nvPr/>
        </p:nvCxnSpPr>
        <p:spPr>
          <a:xfrm>
            <a:off x="7737334" y="4597941"/>
            <a:ext cx="0" cy="829209"/>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A03DDEEA-E8CB-42A1-B0EB-5024823099AD}"/>
              </a:ext>
            </a:extLst>
          </p:cNvPr>
          <p:cNvCxnSpPr>
            <a:cxnSpLocks/>
          </p:cNvCxnSpPr>
          <p:nvPr/>
        </p:nvCxnSpPr>
        <p:spPr>
          <a:xfrm flipV="1">
            <a:off x="5355216" y="4823022"/>
            <a:ext cx="494537" cy="589017"/>
          </a:xfrm>
          <a:prstGeom prst="line">
            <a:avLst/>
          </a:prstGeom>
          <a:ln w="38100">
            <a:solidFill>
              <a:schemeClr val="tx2">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BED43CBC-F4A6-43B1-8EBE-B1D7E893DD6C}"/>
              </a:ext>
            </a:extLst>
          </p:cNvPr>
          <p:cNvCxnSpPr>
            <a:cxnSpLocks/>
          </p:cNvCxnSpPr>
          <p:nvPr/>
        </p:nvCxnSpPr>
        <p:spPr>
          <a:xfrm>
            <a:off x="5384814" y="4894769"/>
            <a:ext cx="506998" cy="429358"/>
          </a:xfrm>
          <a:prstGeom prst="line">
            <a:avLst/>
          </a:prstGeom>
          <a:ln w="38100">
            <a:solidFill>
              <a:schemeClr val="tx2">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B8E8CC16-A1A1-4671-B390-04FDC173167D}"/>
              </a:ext>
            </a:extLst>
          </p:cNvPr>
          <p:cNvCxnSpPr>
            <a:cxnSpLocks/>
          </p:cNvCxnSpPr>
          <p:nvPr/>
        </p:nvCxnSpPr>
        <p:spPr>
          <a:xfrm flipV="1">
            <a:off x="7604354" y="5084674"/>
            <a:ext cx="494537" cy="589017"/>
          </a:xfrm>
          <a:prstGeom prst="line">
            <a:avLst/>
          </a:prstGeom>
          <a:ln w="38100">
            <a:solidFill>
              <a:schemeClr val="tx2">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BDAEFE1-074D-42F0-BABE-C2EEE574E679}"/>
              </a:ext>
            </a:extLst>
          </p:cNvPr>
          <p:cNvCxnSpPr>
            <a:cxnSpLocks/>
          </p:cNvCxnSpPr>
          <p:nvPr/>
        </p:nvCxnSpPr>
        <p:spPr>
          <a:xfrm>
            <a:off x="7633952" y="5156421"/>
            <a:ext cx="506998" cy="429358"/>
          </a:xfrm>
          <a:prstGeom prst="line">
            <a:avLst/>
          </a:prstGeom>
          <a:ln w="38100">
            <a:solidFill>
              <a:schemeClr val="tx2">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F181BDD1-1A7C-4E9B-BD41-DF0BB508F6EC}"/>
              </a:ext>
            </a:extLst>
          </p:cNvPr>
          <p:cNvSpPr txBox="1"/>
          <p:nvPr/>
        </p:nvSpPr>
        <p:spPr>
          <a:xfrm>
            <a:off x="1585856" y="4645998"/>
            <a:ext cx="914400" cy="914400"/>
          </a:xfrm>
          <a:prstGeom prst="rect">
            <a:avLst/>
          </a:prstGeom>
          <a:noFill/>
        </p:spPr>
        <p:txBody>
          <a:bodyPr wrap="none" rtlCol="0">
            <a:noAutofit/>
          </a:bodyPr>
          <a:lstStyle/>
          <a:p>
            <a:pPr>
              <a:lnSpc>
                <a:spcPct val="120000"/>
              </a:lnSpc>
              <a:spcBef>
                <a:spcPts val="300"/>
              </a:spcBef>
              <a:buClr>
                <a:schemeClr val="tx2"/>
              </a:buClr>
            </a:pPr>
            <a:r>
              <a:rPr kumimoji="1" lang="fr-FR" sz="1200" b="1" i="1" dirty="0">
                <a:solidFill>
                  <a:schemeClr val="tx1"/>
                </a:solidFill>
              </a:rPr>
              <a:t>1 group </a:t>
            </a:r>
          </a:p>
          <a:p>
            <a:pPr>
              <a:lnSpc>
                <a:spcPct val="120000"/>
              </a:lnSpc>
              <a:spcBef>
                <a:spcPts val="300"/>
              </a:spcBef>
              <a:buClr>
                <a:schemeClr val="tx2"/>
              </a:buClr>
            </a:pPr>
            <a:r>
              <a:rPr kumimoji="1" lang="fr-FR" sz="1200" b="1" i="1" dirty="0">
                <a:solidFill>
                  <a:schemeClr val="tx1"/>
                </a:solidFill>
              </a:rPr>
              <a:t>of 1200 </a:t>
            </a:r>
            <a:r>
              <a:rPr kumimoji="1" lang="fr-FR" sz="1200" b="1" i="1" dirty="0" err="1">
                <a:solidFill>
                  <a:schemeClr val="tx1"/>
                </a:solidFill>
              </a:rPr>
              <a:t>STAs</a:t>
            </a:r>
            <a:endParaRPr kumimoji="1" lang="fr-FR" sz="1200" b="1" i="1" dirty="0">
              <a:solidFill>
                <a:schemeClr val="tx1"/>
              </a:solidFill>
            </a:endParaRPr>
          </a:p>
        </p:txBody>
      </p:sp>
      <p:sp>
        <p:nvSpPr>
          <p:cNvPr id="33" name="TextBox 32">
            <a:extLst>
              <a:ext uri="{FF2B5EF4-FFF2-40B4-BE49-F238E27FC236}">
                <a16:creationId xmlns:a16="http://schemas.microsoft.com/office/drawing/2014/main" id="{5F1FF95B-D46C-4ACB-9DAD-4311F94D7822}"/>
              </a:ext>
            </a:extLst>
          </p:cNvPr>
          <p:cNvSpPr txBox="1"/>
          <p:nvPr/>
        </p:nvSpPr>
        <p:spPr>
          <a:xfrm>
            <a:off x="2413440" y="5636030"/>
            <a:ext cx="2737540" cy="330087"/>
          </a:xfrm>
          <a:prstGeom prst="rect">
            <a:avLst/>
          </a:prstGeom>
          <a:noFill/>
        </p:spPr>
        <p:txBody>
          <a:bodyPr wrap="none" rtlCol="0">
            <a:noAutofit/>
          </a:bodyPr>
          <a:lstStyle/>
          <a:p>
            <a:pPr>
              <a:lnSpc>
                <a:spcPct val="120000"/>
              </a:lnSpc>
              <a:spcBef>
                <a:spcPts val="300"/>
              </a:spcBef>
              <a:buClr>
                <a:schemeClr val="tx2"/>
              </a:buClr>
            </a:pPr>
            <a:r>
              <a:rPr kumimoji="1" lang="fr-FR" sz="1100" b="1" i="1" dirty="0">
                <a:solidFill>
                  <a:schemeClr val="tx1"/>
                </a:solidFill>
              </a:rPr>
              <a:t>Obfuscation </a:t>
            </a:r>
            <a:r>
              <a:rPr kumimoji="1" lang="fr-FR" sz="1100" b="1" i="1" dirty="0" err="1">
                <a:solidFill>
                  <a:schemeClr val="tx1"/>
                </a:solidFill>
              </a:rPr>
              <a:t>procedure</a:t>
            </a:r>
            <a:r>
              <a:rPr kumimoji="1" lang="fr-FR" sz="1100" b="1" i="1" dirty="0">
                <a:solidFill>
                  <a:schemeClr val="tx1"/>
                </a:solidFill>
              </a:rPr>
              <a:t> not applicable</a:t>
            </a:r>
          </a:p>
        </p:txBody>
      </p:sp>
      <p:cxnSp>
        <p:nvCxnSpPr>
          <p:cNvPr id="34" name="Straight Arrow Connector 33">
            <a:extLst>
              <a:ext uri="{FF2B5EF4-FFF2-40B4-BE49-F238E27FC236}">
                <a16:creationId xmlns:a16="http://schemas.microsoft.com/office/drawing/2014/main" id="{5E39BE53-E743-43D7-909A-733F18676C6A}"/>
              </a:ext>
            </a:extLst>
          </p:cNvPr>
          <p:cNvCxnSpPr/>
          <p:nvPr/>
        </p:nvCxnSpPr>
        <p:spPr>
          <a:xfrm flipV="1">
            <a:off x="4861712" y="5297286"/>
            <a:ext cx="468355" cy="311169"/>
          </a:xfrm>
          <a:prstGeom prst="straightConnector1">
            <a:avLst/>
          </a:prstGeom>
          <a:ln w="19050">
            <a:solidFill>
              <a:schemeClr val="accent1"/>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E056AFC7-158C-4615-A619-4EA15BE2BDCC}"/>
              </a:ext>
            </a:extLst>
          </p:cNvPr>
          <p:cNvCxnSpPr>
            <a:cxnSpLocks/>
          </p:cNvCxnSpPr>
          <p:nvPr/>
        </p:nvCxnSpPr>
        <p:spPr>
          <a:xfrm flipV="1">
            <a:off x="5108464" y="5570516"/>
            <a:ext cx="2495890" cy="250008"/>
          </a:xfrm>
          <a:prstGeom prst="straightConnector1">
            <a:avLst/>
          </a:prstGeom>
          <a:ln w="19050">
            <a:solidFill>
              <a:schemeClr val="accent1"/>
            </a:solidFill>
            <a:headEnd type="none" w="med" len="me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95978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p:txBody>
          <a:bodyPr/>
          <a:lstStyle/>
          <a:p>
            <a:r>
              <a:rPr lang="en-US" dirty="0">
                <a:solidFill>
                  <a:schemeClr val="tx1"/>
                </a:solidFill>
              </a:rPr>
              <a:t>November 2023</a:t>
            </a:r>
            <a:endParaRPr lang="en-GB" dirty="0">
              <a:solidFill>
                <a:schemeClr val="tx1"/>
              </a:solidFill>
            </a:endParaRPr>
          </a:p>
        </p:txBody>
      </p:sp>
      <p:sp>
        <p:nvSpPr>
          <p:cNvPr id="158" name="Title 1">
            <a:extLst>
              <a:ext uri="{FF2B5EF4-FFF2-40B4-BE49-F238E27FC236}">
                <a16:creationId xmlns:a16="http://schemas.microsoft.com/office/drawing/2014/main" id="{8521FA8F-ABCA-4236-9158-C6D4D4F7D5D0}"/>
              </a:ext>
            </a:extLst>
          </p:cNvPr>
          <p:cNvSpPr>
            <a:spLocks noGrp="1"/>
          </p:cNvSpPr>
          <p:nvPr>
            <p:ph type="title"/>
          </p:nvPr>
        </p:nvSpPr>
        <p:spPr>
          <a:xfrm>
            <a:off x="920749" y="672756"/>
            <a:ext cx="10361084" cy="519519"/>
          </a:xfrm>
        </p:spPr>
        <p:txBody>
          <a:bodyPr/>
          <a:lstStyle/>
          <a:p>
            <a:r>
              <a:rPr lang="en-GB" dirty="0"/>
              <a:t>Proposal</a:t>
            </a:r>
          </a:p>
        </p:txBody>
      </p:sp>
      <p:sp>
        <p:nvSpPr>
          <p:cNvPr id="7" name="Footer Placeholder 4">
            <a:extLst>
              <a:ext uri="{FF2B5EF4-FFF2-40B4-BE49-F238E27FC236}">
                <a16:creationId xmlns:a16="http://schemas.microsoft.com/office/drawing/2014/main" id="{1483F59F-1A83-47C9-952C-F6207C974F2A}"/>
              </a:ext>
            </a:extLst>
          </p:cNvPr>
          <p:cNvSpPr>
            <a:spLocks noGrp="1"/>
          </p:cNvSpPr>
          <p:nvPr>
            <p:ph type="ftr" idx="14"/>
          </p:nvPr>
        </p:nvSpPr>
        <p:spPr>
          <a:xfrm>
            <a:off x="7143757" y="6475414"/>
            <a:ext cx="4246027" cy="180975"/>
          </a:xfrm>
        </p:spPr>
        <p:txBody>
          <a:bodyPr/>
          <a:lstStyle/>
          <a:p>
            <a:r>
              <a:rPr lang="en-GB" dirty="0"/>
              <a:t>Patrice NEZOU, Canon</a:t>
            </a:r>
          </a:p>
        </p:txBody>
      </p:sp>
      <p:sp>
        <p:nvSpPr>
          <p:cNvPr id="10" name="Slide Number Placeholder 5">
            <a:extLst>
              <a:ext uri="{FF2B5EF4-FFF2-40B4-BE49-F238E27FC236}">
                <a16:creationId xmlns:a16="http://schemas.microsoft.com/office/drawing/2014/main" id="{08FF3646-B894-471B-94FF-0E29901EF3D0}"/>
              </a:ext>
            </a:extLst>
          </p:cNvPr>
          <p:cNvSpPr>
            <a:spLocks noGrp="1"/>
          </p:cNvSpPr>
          <p:nvPr>
            <p:ph type="sldNum" idx="12"/>
          </p:nvPr>
        </p:nvSpPr>
        <p:spPr>
          <a:xfrm>
            <a:off x="5793318" y="6477000"/>
            <a:ext cx="704849" cy="363537"/>
          </a:xfrm>
        </p:spPr>
        <p:txBody>
          <a:bodyPr/>
          <a:lstStyle/>
          <a:p>
            <a:r>
              <a:rPr lang="en-GB" dirty="0"/>
              <a:t>Slide </a:t>
            </a:r>
            <a:fld id="{93823DB3-BAA4-4F4A-B4B3-ED9ABE70E976}" type="slidenum">
              <a:rPr lang="en-GB"/>
              <a:pPr/>
              <a:t>6</a:t>
            </a:fld>
            <a:endParaRPr lang="en-GB" dirty="0"/>
          </a:p>
        </p:txBody>
      </p:sp>
      <p:sp>
        <p:nvSpPr>
          <p:cNvPr id="6" name="Rectangle 2">
            <a:extLst>
              <a:ext uri="{FF2B5EF4-FFF2-40B4-BE49-F238E27FC236}">
                <a16:creationId xmlns:a16="http://schemas.microsoft.com/office/drawing/2014/main" id="{ED9B74A5-73EF-491C-9421-A421F794EE93}"/>
              </a:ext>
            </a:extLst>
          </p:cNvPr>
          <p:cNvSpPr>
            <a:spLocks noGrp="1" noChangeArrowheads="1"/>
          </p:cNvSpPr>
          <p:nvPr>
            <p:ph idx="1"/>
          </p:nvPr>
        </p:nvSpPr>
        <p:spPr>
          <a:xfrm>
            <a:off x="914401" y="1217510"/>
            <a:ext cx="10475384" cy="4726195"/>
          </a:xfrm>
          <a:ln/>
        </p:spPr>
        <p:txBody>
          <a:bodyPr/>
          <a:lstStyle/>
          <a:p>
            <a:pPr algn="just">
              <a:buFont typeface="Times New Roman" pitchFamily="16" charset="0"/>
              <a:buChar char="•"/>
            </a:pPr>
            <a:r>
              <a:rPr lang="en-GB" sz="1400" dirty="0"/>
              <a:t>The obfuscation procedure for the AID12 parameter is adapted by creating groups of STAs and to schedule obfuscation procedure only for a set of STAs instead of changing the AID12 of all STAs at the same time.</a:t>
            </a:r>
          </a:p>
          <a:p>
            <a:pPr algn="just">
              <a:buFont typeface="Times New Roman" pitchFamily="16" charset="0"/>
              <a:buChar char="•"/>
            </a:pPr>
            <a:r>
              <a:rPr lang="en-GB" sz="1400" dirty="0"/>
              <a:t>The determination of each group of STAs can be different from one AP to another depending on an obfuscation profile of a STA, some capabilities</a:t>
            </a:r>
            <a:r>
              <a:rPr lang="en-GB" sz="1400" b="1" dirty="0">
                <a:cs typeface="+mn-cs"/>
              </a:rPr>
              <a:t> of STAs or an AP policy related to the privacy.</a:t>
            </a:r>
          </a:p>
          <a:p>
            <a:pPr algn="just">
              <a:buFont typeface="Times New Roman" pitchFamily="16" charset="0"/>
              <a:buChar char="•"/>
            </a:pPr>
            <a:endParaRPr lang="en-GB" sz="1400" dirty="0"/>
          </a:p>
          <a:p>
            <a:pPr algn="just">
              <a:buFont typeface="Times New Roman" pitchFamily="16" charset="0"/>
              <a:buChar char="•"/>
            </a:pPr>
            <a:r>
              <a:rPr lang="en-GB" sz="1400" dirty="0"/>
              <a:t>EPOCH group management</a:t>
            </a:r>
          </a:p>
          <a:p>
            <a:pPr lvl="1" algn="just">
              <a:buFont typeface="Times New Roman" pitchFamily="16" charset="0"/>
              <a:buChar char="•"/>
            </a:pPr>
            <a:r>
              <a:rPr lang="en-GB" sz="1200" dirty="0"/>
              <a:t>An AP can manage groups of STAs separately. It means different EPOCH periodicity, different sets of PE parameters … </a:t>
            </a:r>
          </a:p>
          <a:p>
            <a:pPr lvl="1" algn="just">
              <a:buFont typeface="Times New Roman" pitchFamily="16" charset="0"/>
              <a:buChar char="•"/>
            </a:pPr>
            <a:r>
              <a:rPr lang="en-GB" sz="1200" dirty="0"/>
              <a:t>Group management can be applied at any time or only when the number of available AID12 is not enough for obfuscation procedure. </a:t>
            </a:r>
          </a:p>
          <a:p>
            <a:pPr lvl="1" algn="just">
              <a:buFont typeface="Times New Roman" pitchFamily="16" charset="0"/>
              <a:buChar char="•"/>
            </a:pPr>
            <a:endParaRPr lang="en-GB" sz="1200" dirty="0"/>
          </a:p>
          <a:p>
            <a:pPr algn="just">
              <a:buFont typeface="Times New Roman" pitchFamily="16" charset="0"/>
              <a:buChar char="•"/>
            </a:pPr>
            <a:r>
              <a:rPr lang="en-GB" sz="1400" u="sng" dirty="0"/>
              <a:t>Example</a:t>
            </a:r>
            <a:r>
              <a:rPr lang="en-GB" sz="1400" dirty="0"/>
              <a:t>: a BSS comprising 1 AP and 1200 STAs – </a:t>
            </a:r>
            <a:r>
              <a:rPr lang="en-GB" sz="1400" dirty="0" err="1"/>
              <a:t>Nbr</a:t>
            </a:r>
            <a:r>
              <a:rPr lang="en-GB" sz="1400" dirty="0"/>
              <a:t> max AID12: 2007 – 2 EPOCH Groups: G1 and G2</a:t>
            </a:r>
          </a:p>
          <a:p>
            <a:pPr algn="just">
              <a:buFont typeface="Times New Roman" pitchFamily="16" charset="0"/>
              <a:buChar char="•"/>
            </a:pPr>
            <a:endParaRPr lang="en-GB" sz="1600" dirty="0"/>
          </a:p>
          <a:p>
            <a:pPr algn="just">
              <a:buFont typeface="Times New Roman" pitchFamily="16" charset="0"/>
              <a:buChar char="•"/>
            </a:pPr>
            <a:endParaRPr lang="en-GB" sz="1600" b="1" dirty="0">
              <a:cs typeface="+mn-cs"/>
            </a:endParaRPr>
          </a:p>
        </p:txBody>
      </p:sp>
      <p:cxnSp>
        <p:nvCxnSpPr>
          <p:cNvPr id="36" name="Straight Connector 35">
            <a:extLst>
              <a:ext uri="{FF2B5EF4-FFF2-40B4-BE49-F238E27FC236}">
                <a16:creationId xmlns:a16="http://schemas.microsoft.com/office/drawing/2014/main" id="{8F24161D-7EA6-42CC-AEA4-0F6631AA0B34}"/>
              </a:ext>
            </a:extLst>
          </p:cNvPr>
          <p:cNvCxnSpPr/>
          <p:nvPr/>
        </p:nvCxnSpPr>
        <p:spPr>
          <a:xfrm flipV="1">
            <a:off x="2719972" y="4249231"/>
            <a:ext cx="7344816" cy="0"/>
          </a:xfrm>
          <a:prstGeom prst="line">
            <a:avLst/>
          </a:prstGeom>
          <a:ln w="1905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DCC40B3-C008-4217-B8C3-9ED6391B916D}"/>
              </a:ext>
            </a:extLst>
          </p:cNvPr>
          <p:cNvCxnSpPr/>
          <p:nvPr/>
        </p:nvCxnSpPr>
        <p:spPr>
          <a:xfrm>
            <a:off x="3008004" y="4177223"/>
            <a:ext cx="0" cy="144000"/>
          </a:xfrm>
          <a:prstGeom prst="line">
            <a:avLst/>
          </a:prstGeom>
          <a:ln w="1905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FFFC939B-A213-4B92-9EC9-EBD028F3FA39}"/>
              </a:ext>
            </a:extLst>
          </p:cNvPr>
          <p:cNvCxnSpPr/>
          <p:nvPr/>
        </p:nvCxnSpPr>
        <p:spPr>
          <a:xfrm>
            <a:off x="5744308" y="4177223"/>
            <a:ext cx="0" cy="144000"/>
          </a:xfrm>
          <a:prstGeom prst="line">
            <a:avLst/>
          </a:prstGeom>
          <a:ln w="1905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5571E2D-F03A-488D-9CC0-61FF7CB798BA}"/>
              </a:ext>
            </a:extLst>
          </p:cNvPr>
          <p:cNvCxnSpPr/>
          <p:nvPr/>
        </p:nvCxnSpPr>
        <p:spPr>
          <a:xfrm>
            <a:off x="7976556" y="4177223"/>
            <a:ext cx="0" cy="144000"/>
          </a:xfrm>
          <a:prstGeom prst="line">
            <a:avLst/>
          </a:prstGeom>
          <a:ln w="1905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69B77CAA-B21D-4579-9579-4A29E0532681}"/>
              </a:ext>
            </a:extLst>
          </p:cNvPr>
          <p:cNvSpPr txBox="1"/>
          <p:nvPr/>
        </p:nvSpPr>
        <p:spPr>
          <a:xfrm>
            <a:off x="10136905" y="4105207"/>
            <a:ext cx="647999" cy="288032"/>
          </a:xfrm>
          <a:prstGeom prst="rect">
            <a:avLst/>
          </a:prstGeom>
          <a:noFill/>
        </p:spPr>
        <p:txBody>
          <a:bodyPr wrap="none" rtlCol="0">
            <a:noAutofit/>
          </a:bodyPr>
          <a:lstStyle/>
          <a:p>
            <a:pPr>
              <a:lnSpc>
                <a:spcPct val="120000"/>
              </a:lnSpc>
              <a:spcBef>
                <a:spcPts val="300"/>
              </a:spcBef>
              <a:buClr>
                <a:schemeClr val="tx2"/>
              </a:buClr>
            </a:pPr>
            <a:r>
              <a:rPr kumimoji="1" lang="fr-FR" sz="1000" i="1" dirty="0">
                <a:solidFill>
                  <a:schemeClr val="tx1"/>
                </a:solidFill>
              </a:rPr>
              <a:t>time</a:t>
            </a:r>
          </a:p>
        </p:txBody>
      </p:sp>
      <p:sp>
        <p:nvSpPr>
          <p:cNvPr id="41" name="TextBox 40">
            <a:extLst>
              <a:ext uri="{FF2B5EF4-FFF2-40B4-BE49-F238E27FC236}">
                <a16:creationId xmlns:a16="http://schemas.microsoft.com/office/drawing/2014/main" id="{4A49C252-C8D8-4DFE-A139-FF665FD30065}"/>
              </a:ext>
            </a:extLst>
          </p:cNvPr>
          <p:cNvSpPr txBox="1"/>
          <p:nvPr/>
        </p:nvSpPr>
        <p:spPr>
          <a:xfrm>
            <a:off x="2575848" y="3939273"/>
            <a:ext cx="1008112" cy="288032"/>
          </a:xfrm>
          <a:prstGeom prst="rect">
            <a:avLst/>
          </a:prstGeom>
          <a:noFill/>
        </p:spPr>
        <p:txBody>
          <a:bodyPr wrap="none" rtlCol="0">
            <a:noAutofit/>
          </a:bodyPr>
          <a:lstStyle/>
          <a:p>
            <a:pPr>
              <a:lnSpc>
                <a:spcPct val="120000"/>
              </a:lnSpc>
              <a:spcBef>
                <a:spcPts val="300"/>
              </a:spcBef>
              <a:buClr>
                <a:schemeClr val="tx2"/>
              </a:buClr>
            </a:pPr>
            <a:r>
              <a:rPr kumimoji="1" lang="fr-FR" sz="1000" dirty="0">
                <a:solidFill>
                  <a:schemeClr val="tx1"/>
                </a:solidFill>
              </a:rPr>
              <a:t>EPOCH_G1 (n-1)</a:t>
            </a:r>
          </a:p>
        </p:txBody>
      </p:sp>
      <p:sp>
        <p:nvSpPr>
          <p:cNvPr id="42" name="TextBox 41">
            <a:extLst>
              <a:ext uri="{FF2B5EF4-FFF2-40B4-BE49-F238E27FC236}">
                <a16:creationId xmlns:a16="http://schemas.microsoft.com/office/drawing/2014/main" id="{E311BE8E-DDBC-47DB-93BB-49800794147A}"/>
              </a:ext>
            </a:extLst>
          </p:cNvPr>
          <p:cNvSpPr txBox="1"/>
          <p:nvPr/>
        </p:nvSpPr>
        <p:spPr>
          <a:xfrm>
            <a:off x="5348264" y="3939273"/>
            <a:ext cx="756894" cy="288032"/>
          </a:xfrm>
          <a:prstGeom prst="rect">
            <a:avLst/>
          </a:prstGeom>
          <a:noFill/>
        </p:spPr>
        <p:txBody>
          <a:bodyPr wrap="none" rtlCol="0">
            <a:noAutofit/>
          </a:bodyPr>
          <a:lstStyle/>
          <a:p>
            <a:pPr>
              <a:lnSpc>
                <a:spcPct val="120000"/>
              </a:lnSpc>
              <a:spcBef>
                <a:spcPts val="300"/>
              </a:spcBef>
              <a:buClr>
                <a:schemeClr val="tx2"/>
              </a:buClr>
            </a:pPr>
            <a:r>
              <a:rPr kumimoji="1" lang="fr-FR" sz="1000" dirty="0">
                <a:solidFill>
                  <a:schemeClr val="tx1"/>
                </a:solidFill>
              </a:rPr>
              <a:t>EPOCH_G1 (n)</a:t>
            </a:r>
          </a:p>
        </p:txBody>
      </p:sp>
      <p:sp>
        <p:nvSpPr>
          <p:cNvPr id="43" name="TextBox 42">
            <a:extLst>
              <a:ext uri="{FF2B5EF4-FFF2-40B4-BE49-F238E27FC236}">
                <a16:creationId xmlns:a16="http://schemas.microsoft.com/office/drawing/2014/main" id="{73192615-0866-4DAB-9DD7-7FD7C0027A82}"/>
              </a:ext>
            </a:extLst>
          </p:cNvPr>
          <p:cNvSpPr txBox="1"/>
          <p:nvPr/>
        </p:nvSpPr>
        <p:spPr>
          <a:xfrm>
            <a:off x="7468038" y="3939273"/>
            <a:ext cx="1008112" cy="288032"/>
          </a:xfrm>
          <a:prstGeom prst="rect">
            <a:avLst/>
          </a:prstGeom>
          <a:noFill/>
        </p:spPr>
        <p:txBody>
          <a:bodyPr wrap="none" rtlCol="0">
            <a:noAutofit/>
          </a:bodyPr>
          <a:lstStyle/>
          <a:p>
            <a:pPr>
              <a:lnSpc>
                <a:spcPct val="120000"/>
              </a:lnSpc>
              <a:spcBef>
                <a:spcPts val="300"/>
              </a:spcBef>
              <a:buClr>
                <a:schemeClr val="tx2"/>
              </a:buClr>
            </a:pPr>
            <a:r>
              <a:rPr kumimoji="1" lang="fr-FR" sz="1000" dirty="0">
                <a:solidFill>
                  <a:schemeClr val="tx1"/>
                </a:solidFill>
              </a:rPr>
              <a:t>EPOCH_G1 (n+1)</a:t>
            </a:r>
          </a:p>
        </p:txBody>
      </p:sp>
      <p:sp>
        <p:nvSpPr>
          <p:cNvPr id="44" name="Rectangle 43" descr="PE">
            <a:extLst>
              <a:ext uri="{FF2B5EF4-FFF2-40B4-BE49-F238E27FC236}">
                <a16:creationId xmlns:a16="http://schemas.microsoft.com/office/drawing/2014/main" id="{FA7B9738-13FD-4182-8C51-5B1C2361235A}"/>
              </a:ext>
            </a:extLst>
          </p:cNvPr>
          <p:cNvSpPr/>
          <p:nvPr/>
        </p:nvSpPr>
        <p:spPr>
          <a:xfrm>
            <a:off x="2855064" y="4393231"/>
            <a:ext cx="3028798" cy="23644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PE Params(n-1) </a:t>
            </a:r>
            <a:r>
              <a:rPr lang="fr-FR" sz="1200" b="1" dirty="0" err="1">
                <a:solidFill>
                  <a:schemeClr val="tx1"/>
                </a:solidFill>
              </a:rPr>
              <a:t>valid</a:t>
            </a:r>
            <a:r>
              <a:rPr lang="fr-FR" sz="1200" b="1" dirty="0">
                <a:solidFill>
                  <a:schemeClr val="tx1"/>
                </a:solidFill>
              </a:rPr>
              <a:t> – Group 1</a:t>
            </a:r>
          </a:p>
        </p:txBody>
      </p:sp>
      <p:sp>
        <p:nvSpPr>
          <p:cNvPr id="45" name="Rectangle 44" descr="PE">
            <a:extLst>
              <a:ext uri="{FF2B5EF4-FFF2-40B4-BE49-F238E27FC236}">
                <a16:creationId xmlns:a16="http://schemas.microsoft.com/office/drawing/2014/main" id="{B7779871-D4AA-4EE6-8B50-C04D7021825B}"/>
              </a:ext>
            </a:extLst>
          </p:cNvPr>
          <p:cNvSpPr/>
          <p:nvPr/>
        </p:nvSpPr>
        <p:spPr>
          <a:xfrm>
            <a:off x="5595830" y="4686160"/>
            <a:ext cx="2520080" cy="23644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PE Params(n) </a:t>
            </a:r>
            <a:r>
              <a:rPr lang="fr-FR" sz="1200" b="1" dirty="0" err="1">
                <a:solidFill>
                  <a:schemeClr val="tx1"/>
                </a:solidFill>
              </a:rPr>
              <a:t>valid</a:t>
            </a:r>
            <a:r>
              <a:rPr lang="fr-FR" sz="1200" b="1" dirty="0">
                <a:solidFill>
                  <a:schemeClr val="tx1"/>
                </a:solidFill>
              </a:rPr>
              <a:t> – Group 1</a:t>
            </a:r>
          </a:p>
        </p:txBody>
      </p:sp>
      <p:sp>
        <p:nvSpPr>
          <p:cNvPr id="46" name="Rectangle 45" descr="PE">
            <a:extLst>
              <a:ext uri="{FF2B5EF4-FFF2-40B4-BE49-F238E27FC236}">
                <a16:creationId xmlns:a16="http://schemas.microsoft.com/office/drawing/2014/main" id="{603F14A1-7656-4AF1-9DBD-4705300F2721}"/>
              </a:ext>
            </a:extLst>
          </p:cNvPr>
          <p:cNvSpPr/>
          <p:nvPr/>
        </p:nvSpPr>
        <p:spPr>
          <a:xfrm>
            <a:off x="7827877" y="4979089"/>
            <a:ext cx="2485431" cy="23644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PE Params(n+1) </a:t>
            </a:r>
            <a:r>
              <a:rPr lang="fr-FR" sz="1200" b="1" dirty="0" err="1">
                <a:solidFill>
                  <a:schemeClr val="tx1"/>
                </a:solidFill>
              </a:rPr>
              <a:t>valid</a:t>
            </a:r>
            <a:r>
              <a:rPr lang="fr-FR" sz="1200" b="1" dirty="0">
                <a:solidFill>
                  <a:schemeClr val="tx1"/>
                </a:solidFill>
              </a:rPr>
              <a:t> – Group 1</a:t>
            </a:r>
          </a:p>
        </p:txBody>
      </p:sp>
      <p:cxnSp>
        <p:nvCxnSpPr>
          <p:cNvPr id="47" name="Straight Connector 46">
            <a:extLst>
              <a:ext uri="{FF2B5EF4-FFF2-40B4-BE49-F238E27FC236}">
                <a16:creationId xmlns:a16="http://schemas.microsoft.com/office/drawing/2014/main" id="{2AA3AD06-E906-46BC-BA6A-BE3DF7FF0300}"/>
              </a:ext>
            </a:extLst>
          </p:cNvPr>
          <p:cNvCxnSpPr>
            <a:cxnSpLocks/>
          </p:cNvCxnSpPr>
          <p:nvPr/>
        </p:nvCxnSpPr>
        <p:spPr>
          <a:xfrm>
            <a:off x="3147558" y="4149880"/>
            <a:ext cx="0" cy="829209"/>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DADCC286-B4B6-409C-AFAF-5A5E22C535AB}"/>
              </a:ext>
            </a:extLst>
          </p:cNvPr>
          <p:cNvCxnSpPr>
            <a:cxnSpLocks/>
          </p:cNvCxnSpPr>
          <p:nvPr/>
        </p:nvCxnSpPr>
        <p:spPr>
          <a:xfrm>
            <a:off x="2859526" y="4149880"/>
            <a:ext cx="0" cy="829209"/>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E596426C-43CA-494D-AA72-4CE3F9CFEC69}"/>
              </a:ext>
            </a:extLst>
          </p:cNvPr>
          <p:cNvCxnSpPr>
            <a:cxnSpLocks/>
          </p:cNvCxnSpPr>
          <p:nvPr/>
        </p:nvCxnSpPr>
        <p:spPr>
          <a:xfrm>
            <a:off x="5883862" y="4142943"/>
            <a:ext cx="0" cy="829209"/>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42D27773-0E0C-4978-8B04-8D4FBE122896}"/>
              </a:ext>
            </a:extLst>
          </p:cNvPr>
          <p:cNvCxnSpPr>
            <a:cxnSpLocks/>
          </p:cNvCxnSpPr>
          <p:nvPr/>
        </p:nvCxnSpPr>
        <p:spPr>
          <a:xfrm>
            <a:off x="5595830" y="4142943"/>
            <a:ext cx="0" cy="829209"/>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2ADF7150-7FA7-4D85-BA00-662ED47E0093}"/>
              </a:ext>
            </a:extLst>
          </p:cNvPr>
          <p:cNvCxnSpPr>
            <a:cxnSpLocks/>
          </p:cNvCxnSpPr>
          <p:nvPr/>
        </p:nvCxnSpPr>
        <p:spPr>
          <a:xfrm>
            <a:off x="8115910" y="4142943"/>
            <a:ext cx="0" cy="829209"/>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64BC6BE1-0C3C-49AF-8A0E-F7059FF39B84}"/>
              </a:ext>
            </a:extLst>
          </p:cNvPr>
          <p:cNvCxnSpPr>
            <a:cxnSpLocks/>
          </p:cNvCxnSpPr>
          <p:nvPr/>
        </p:nvCxnSpPr>
        <p:spPr>
          <a:xfrm>
            <a:off x="7827878" y="4142943"/>
            <a:ext cx="0" cy="829209"/>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6082F7AA-96EE-40FC-A635-45E857E62E7E}"/>
              </a:ext>
            </a:extLst>
          </p:cNvPr>
          <p:cNvSpPr txBox="1"/>
          <p:nvPr/>
        </p:nvSpPr>
        <p:spPr>
          <a:xfrm>
            <a:off x="1676400" y="4191000"/>
            <a:ext cx="914400" cy="914400"/>
          </a:xfrm>
          <a:prstGeom prst="rect">
            <a:avLst/>
          </a:prstGeom>
          <a:noFill/>
        </p:spPr>
        <p:txBody>
          <a:bodyPr wrap="none" rtlCol="0">
            <a:noAutofit/>
          </a:bodyPr>
          <a:lstStyle/>
          <a:p>
            <a:pPr>
              <a:lnSpc>
                <a:spcPct val="120000"/>
              </a:lnSpc>
              <a:spcBef>
                <a:spcPts val="300"/>
              </a:spcBef>
              <a:buClr>
                <a:schemeClr val="tx2"/>
              </a:buClr>
            </a:pPr>
            <a:r>
              <a:rPr kumimoji="1" lang="fr-FR" sz="1200" b="1" i="1" dirty="0">
                <a:solidFill>
                  <a:schemeClr val="tx1"/>
                </a:solidFill>
              </a:rPr>
              <a:t>2 groups </a:t>
            </a:r>
          </a:p>
          <a:p>
            <a:pPr>
              <a:lnSpc>
                <a:spcPct val="120000"/>
              </a:lnSpc>
              <a:spcBef>
                <a:spcPts val="300"/>
              </a:spcBef>
              <a:buClr>
                <a:schemeClr val="tx2"/>
              </a:buClr>
            </a:pPr>
            <a:r>
              <a:rPr kumimoji="1" lang="fr-FR" sz="1200" b="1" i="1" dirty="0">
                <a:solidFill>
                  <a:schemeClr val="tx1"/>
                </a:solidFill>
              </a:rPr>
              <a:t>of 600 </a:t>
            </a:r>
            <a:r>
              <a:rPr kumimoji="1" lang="fr-FR" sz="1200" b="1" i="1" dirty="0" err="1">
                <a:solidFill>
                  <a:schemeClr val="tx1"/>
                </a:solidFill>
              </a:rPr>
              <a:t>STAs</a:t>
            </a:r>
            <a:endParaRPr kumimoji="1" lang="fr-FR" sz="1200" b="1" i="1" dirty="0">
              <a:solidFill>
                <a:schemeClr val="tx1"/>
              </a:solidFill>
            </a:endParaRPr>
          </a:p>
        </p:txBody>
      </p:sp>
      <p:sp>
        <p:nvSpPr>
          <p:cNvPr id="54" name="Rectangle 53" descr="PE">
            <a:extLst>
              <a:ext uri="{FF2B5EF4-FFF2-40B4-BE49-F238E27FC236}">
                <a16:creationId xmlns:a16="http://schemas.microsoft.com/office/drawing/2014/main" id="{DF83FBB7-1C9E-462F-B170-A23574C14287}"/>
              </a:ext>
            </a:extLst>
          </p:cNvPr>
          <p:cNvSpPr/>
          <p:nvPr/>
        </p:nvSpPr>
        <p:spPr>
          <a:xfrm>
            <a:off x="4287547" y="5467358"/>
            <a:ext cx="2884780" cy="23644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PE Params(n-1) </a:t>
            </a:r>
            <a:r>
              <a:rPr lang="fr-FR" sz="1200" b="1" dirty="0" err="1">
                <a:solidFill>
                  <a:schemeClr val="tx1"/>
                </a:solidFill>
              </a:rPr>
              <a:t>valid</a:t>
            </a:r>
            <a:r>
              <a:rPr lang="fr-FR" sz="1200" b="1" dirty="0">
                <a:solidFill>
                  <a:schemeClr val="tx1"/>
                </a:solidFill>
              </a:rPr>
              <a:t> – Group 2</a:t>
            </a:r>
          </a:p>
        </p:txBody>
      </p:sp>
      <p:sp>
        <p:nvSpPr>
          <p:cNvPr id="55" name="Rectangle 54" descr="PE">
            <a:extLst>
              <a:ext uri="{FF2B5EF4-FFF2-40B4-BE49-F238E27FC236}">
                <a16:creationId xmlns:a16="http://schemas.microsoft.com/office/drawing/2014/main" id="{DAFF3DE3-1A3B-43F7-9169-2EF32E269C94}"/>
              </a:ext>
            </a:extLst>
          </p:cNvPr>
          <p:cNvSpPr/>
          <p:nvPr/>
        </p:nvSpPr>
        <p:spPr>
          <a:xfrm>
            <a:off x="6884497" y="5760287"/>
            <a:ext cx="2520080" cy="23644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PE Params(n) </a:t>
            </a:r>
            <a:r>
              <a:rPr lang="fr-FR" sz="1200" b="1" dirty="0" err="1">
                <a:solidFill>
                  <a:schemeClr val="tx1"/>
                </a:solidFill>
              </a:rPr>
              <a:t>valid</a:t>
            </a:r>
            <a:r>
              <a:rPr lang="fr-FR" sz="1200" b="1" dirty="0">
                <a:solidFill>
                  <a:schemeClr val="tx1"/>
                </a:solidFill>
              </a:rPr>
              <a:t> – Group 2</a:t>
            </a:r>
          </a:p>
        </p:txBody>
      </p:sp>
      <p:sp>
        <p:nvSpPr>
          <p:cNvPr id="56" name="Rectangle 55" descr="PE">
            <a:extLst>
              <a:ext uri="{FF2B5EF4-FFF2-40B4-BE49-F238E27FC236}">
                <a16:creationId xmlns:a16="http://schemas.microsoft.com/office/drawing/2014/main" id="{295959DA-7B69-4DAD-862C-4CFA7B24022D}"/>
              </a:ext>
            </a:extLst>
          </p:cNvPr>
          <p:cNvSpPr/>
          <p:nvPr/>
        </p:nvSpPr>
        <p:spPr>
          <a:xfrm>
            <a:off x="9116546" y="6053216"/>
            <a:ext cx="2462168" cy="258371"/>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PE Params(n+1) </a:t>
            </a:r>
            <a:r>
              <a:rPr lang="fr-FR" sz="1200" b="1" dirty="0" err="1">
                <a:solidFill>
                  <a:schemeClr val="tx1"/>
                </a:solidFill>
              </a:rPr>
              <a:t>valid</a:t>
            </a:r>
            <a:r>
              <a:rPr lang="fr-FR" sz="1200" b="1" dirty="0">
                <a:solidFill>
                  <a:schemeClr val="tx1"/>
                </a:solidFill>
              </a:rPr>
              <a:t> – Group 2</a:t>
            </a:r>
          </a:p>
        </p:txBody>
      </p:sp>
      <p:sp>
        <p:nvSpPr>
          <p:cNvPr id="57" name="TextBox 56">
            <a:extLst>
              <a:ext uri="{FF2B5EF4-FFF2-40B4-BE49-F238E27FC236}">
                <a16:creationId xmlns:a16="http://schemas.microsoft.com/office/drawing/2014/main" id="{78A2596C-BC38-4D90-8C90-13F504F76051}"/>
              </a:ext>
            </a:extLst>
          </p:cNvPr>
          <p:cNvSpPr txBox="1"/>
          <p:nvPr/>
        </p:nvSpPr>
        <p:spPr>
          <a:xfrm>
            <a:off x="3852686" y="3938860"/>
            <a:ext cx="1008112" cy="288032"/>
          </a:xfrm>
          <a:prstGeom prst="rect">
            <a:avLst/>
          </a:prstGeom>
          <a:noFill/>
        </p:spPr>
        <p:txBody>
          <a:bodyPr wrap="none" rtlCol="0">
            <a:noAutofit/>
          </a:bodyPr>
          <a:lstStyle/>
          <a:p>
            <a:pPr>
              <a:lnSpc>
                <a:spcPct val="120000"/>
              </a:lnSpc>
              <a:spcBef>
                <a:spcPts val="300"/>
              </a:spcBef>
              <a:buClr>
                <a:schemeClr val="tx2"/>
              </a:buClr>
            </a:pPr>
            <a:r>
              <a:rPr kumimoji="1" lang="fr-FR" sz="1000" dirty="0">
                <a:solidFill>
                  <a:schemeClr val="tx1"/>
                </a:solidFill>
              </a:rPr>
              <a:t>EPOCH_G2 (n-1)</a:t>
            </a:r>
          </a:p>
        </p:txBody>
      </p:sp>
      <p:sp>
        <p:nvSpPr>
          <p:cNvPr id="58" name="TextBox 57">
            <a:extLst>
              <a:ext uri="{FF2B5EF4-FFF2-40B4-BE49-F238E27FC236}">
                <a16:creationId xmlns:a16="http://schemas.microsoft.com/office/drawing/2014/main" id="{8B246582-E638-418D-BA24-627CD27DA57B}"/>
              </a:ext>
            </a:extLst>
          </p:cNvPr>
          <p:cNvSpPr txBox="1"/>
          <p:nvPr/>
        </p:nvSpPr>
        <p:spPr>
          <a:xfrm>
            <a:off x="6625102" y="3938860"/>
            <a:ext cx="756894" cy="288032"/>
          </a:xfrm>
          <a:prstGeom prst="rect">
            <a:avLst/>
          </a:prstGeom>
          <a:noFill/>
        </p:spPr>
        <p:txBody>
          <a:bodyPr wrap="none" rtlCol="0">
            <a:noAutofit/>
          </a:bodyPr>
          <a:lstStyle/>
          <a:p>
            <a:pPr>
              <a:lnSpc>
                <a:spcPct val="120000"/>
              </a:lnSpc>
              <a:spcBef>
                <a:spcPts val="300"/>
              </a:spcBef>
              <a:buClr>
                <a:schemeClr val="tx2"/>
              </a:buClr>
            </a:pPr>
            <a:r>
              <a:rPr kumimoji="1" lang="fr-FR" sz="1000" dirty="0">
                <a:solidFill>
                  <a:schemeClr val="tx1"/>
                </a:solidFill>
              </a:rPr>
              <a:t>EPOCH_G2 (n)</a:t>
            </a:r>
          </a:p>
        </p:txBody>
      </p:sp>
      <p:sp>
        <p:nvSpPr>
          <p:cNvPr id="59" name="TextBox 58">
            <a:extLst>
              <a:ext uri="{FF2B5EF4-FFF2-40B4-BE49-F238E27FC236}">
                <a16:creationId xmlns:a16="http://schemas.microsoft.com/office/drawing/2014/main" id="{CADDF763-EA02-45F2-B8C5-B9E859958022}"/>
              </a:ext>
            </a:extLst>
          </p:cNvPr>
          <p:cNvSpPr txBox="1"/>
          <p:nvPr/>
        </p:nvSpPr>
        <p:spPr>
          <a:xfrm>
            <a:off x="8744876" y="3938860"/>
            <a:ext cx="1008112" cy="288032"/>
          </a:xfrm>
          <a:prstGeom prst="rect">
            <a:avLst/>
          </a:prstGeom>
          <a:noFill/>
        </p:spPr>
        <p:txBody>
          <a:bodyPr wrap="none" rtlCol="0">
            <a:noAutofit/>
          </a:bodyPr>
          <a:lstStyle/>
          <a:p>
            <a:pPr>
              <a:lnSpc>
                <a:spcPct val="120000"/>
              </a:lnSpc>
              <a:spcBef>
                <a:spcPts val="300"/>
              </a:spcBef>
              <a:buClr>
                <a:schemeClr val="tx2"/>
              </a:buClr>
            </a:pPr>
            <a:r>
              <a:rPr kumimoji="1" lang="fr-FR" sz="1000" dirty="0">
                <a:solidFill>
                  <a:schemeClr val="tx1"/>
                </a:solidFill>
              </a:rPr>
              <a:t>EPOCH_G2 (n+1)</a:t>
            </a:r>
          </a:p>
        </p:txBody>
      </p:sp>
      <p:cxnSp>
        <p:nvCxnSpPr>
          <p:cNvPr id="60" name="Straight Connector 59">
            <a:extLst>
              <a:ext uri="{FF2B5EF4-FFF2-40B4-BE49-F238E27FC236}">
                <a16:creationId xmlns:a16="http://schemas.microsoft.com/office/drawing/2014/main" id="{11E864DB-7F13-4AA2-9DA5-567515476049}"/>
              </a:ext>
            </a:extLst>
          </p:cNvPr>
          <p:cNvCxnSpPr/>
          <p:nvPr/>
        </p:nvCxnSpPr>
        <p:spPr>
          <a:xfrm>
            <a:off x="4440487" y="4177223"/>
            <a:ext cx="0" cy="144000"/>
          </a:xfrm>
          <a:prstGeom prst="line">
            <a:avLst/>
          </a:prstGeom>
          <a:ln w="1905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B06DE40B-2DD7-4003-A428-43866EBEE0FB}"/>
              </a:ext>
            </a:extLst>
          </p:cNvPr>
          <p:cNvCxnSpPr>
            <a:cxnSpLocks/>
          </p:cNvCxnSpPr>
          <p:nvPr/>
        </p:nvCxnSpPr>
        <p:spPr>
          <a:xfrm>
            <a:off x="4580041" y="4149880"/>
            <a:ext cx="0" cy="1317478"/>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336D486E-EFB4-40FB-866F-1E7A599704A0}"/>
              </a:ext>
            </a:extLst>
          </p:cNvPr>
          <p:cNvCxnSpPr>
            <a:cxnSpLocks/>
            <a:endCxn id="54" idx="1"/>
          </p:cNvCxnSpPr>
          <p:nvPr/>
        </p:nvCxnSpPr>
        <p:spPr>
          <a:xfrm flipH="1">
            <a:off x="4287547" y="4149880"/>
            <a:ext cx="4462" cy="1435701"/>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AA241FFB-1D3A-4107-AE8B-ED4FEAF4F3F6}"/>
              </a:ext>
            </a:extLst>
          </p:cNvPr>
          <p:cNvCxnSpPr/>
          <p:nvPr/>
        </p:nvCxnSpPr>
        <p:spPr>
          <a:xfrm>
            <a:off x="7032775" y="4177223"/>
            <a:ext cx="0" cy="144000"/>
          </a:xfrm>
          <a:prstGeom prst="line">
            <a:avLst/>
          </a:prstGeom>
          <a:ln w="1905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FC8CD996-FB7C-4EBF-8931-F15E72217644}"/>
              </a:ext>
            </a:extLst>
          </p:cNvPr>
          <p:cNvCxnSpPr>
            <a:cxnSpLocks/>
          </p:cNvCxnSpPr>
          <p:nvPr/>
        </p:nvCxnSpPr>
        <p:spPr>
          <a:xfrm flipH="1">
            <a:off x="7172327" y="4149880"/>
            <a:ext cx="2" cy="1610407"/>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312D661A-E184-44CA-9E9F-202839FB8793}"/>
              </a:ext>
            </a:extLst>
          </p:cNvPr>
          <p:cNvCxnSpPr>
            <a:cxnSpLocks/>
            <a:endCxn id="55" idx="1"/>
          </p:cNvCxnSpPr>
          <p:nvPr/>
        </p:nvCxnSpPr>
        <p:spPr>
          <a:xfrm>
            <a:off x="6884297" y="4149880"/>
            <a:ext cx="200" cy="1728630"/>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802750B2-8A1A-492D-9032-3CF6553F6EFB}"/>
              </a:ext>
            </a:extLst>
          </p:cNvPr>
          <p:cNvCxnSpPr/>
          <p:nvPr/>
        </p:nvCxnSpPr>
        <p:spPr>
          <a:xfrm>
            <a:off x="9255370" y="4201228"/>
            <a:ext cx="0" cy="144000"/>
          </a:xfrm>
          <a:prstGeom prst="line">
            <a:avLst/>
          </a:prstGeom>
          <a:ln w="1905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AFD87C1C-422E-48B3-B507-044C4B0BAF3B}"/>
              </a:ext>
            </a:extLst>
          </p:cNvPr>
          <p:cNvCxnSpPr>
            <a:cxnSpLocks/>
          </p:cNvCxnSpPr>
          <p:nvPr/>
        </p:nvCxnSpPr>
        <p:spPr>
          <a:xfrm flipH="1">
            <a:off x="9394922" y="4173885"/>
            <a:ext cx="2" cy="1610407"/>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D236DFB-BE17-4B7F-B74E-3C719CE90A6C}"/>
              </a:ext>
            </a:extLst>
          </p:cNvPr>
          <p:cNvCxnSpPr>
            <a:cxnSpLocks/>
          </p:cNvCxnSpPr>
          <p:nvPr/>
        </p:nvCxnSpPr>
        <p:spPr>
          <a:xfrm>
            <a:off x="9106892" y="4173885"/>
            <a:ext cx="19304" cy="2115776"/>
          </a:xfrm>
          <a:prstGeom prst="line">
            <a:avLst/>
          </a:prstGeom>
          <a:ln w="19050">
            <a:solidFill>
              <a:schemeClr val="accent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6356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EB489-5296-49AD-B0CD-E7B0BB82101F}"/>
              </a:ext>
            </a:extLst>
          </p:cNvPr>
          <p:cNvSpPr>
            <a:spLocks noGrp="1"/>
          </p:cNvSpPr>
          <p:nvPr>
            <p:ph type="title"/>
          </p:nvPr>
        </p:nvSpPr>
        <p:spPr/>
        <p:txBody>
          <a:bodyPr/>
          <a:lstStyle/>
          <a:p>
            <a:r>
              <a:rPr lang="en-US" dirty="0"/>
              <a:t>Benefits</a:t>
            </a:r>
          </a:p>
        </p:txBody>
      </p:sp>
      <p:sp>
        <p:nvSpPr>
          <p:cNvPr id="3" name="Content Placeholder 2">
            <a:extLst>
              <a:ext uri="{FF2B5EF4-FFF2-40B4-BE49-F238E27FC236}">
                <a16:creationId xmlns:a16="http://schemas.microsoft.com/office/drawing/2014/main" id="{DCCAA830-C8F4-4EBB-A342-4D35C72FAB9C}"/>
              </a:ext>
            </a:extLst>
          </p:cNvPr>
          <p:cNvSpPr>
            <a:spLocks noGrp="1"/>
          </p:cNvSpPr>
          <p:nvPr>
            <p:ph idx="1"/>
          </p:nvPr>
        </p:nvSpPr>
        <p:spPr>
          <a:noFill/>
        </p:spPr>
        <p:txBody>
          <a:bodyPr/>
          <a:lstStyle/>
          <a:p>
            <a:pPr>
              <a:buFont typeface="Arial" panose="020B0604020202020204" pitchFamily="34" charset="0"/>
              <a:buChar char="•"/>
            </a:pPr>
            <a:r>
              <a:rPr lang="en-US" dirty="0">
                <a:solidFill>
                  <a:schemeClr val="tx1"/>
                </a:solidFill>
              </a:rPr>
              <a:t>Allow to manage privacy in dense environment</a:t>
            </a:r>
          </a:p>
          <a:p>
            <a:pPr>
              <a:buFont typeface="Arial" panose="020B0604020202020204" pitchFamily="34" charset="0"/>
              <a:buChar char="•"/>
            </a:pPr>
            <a:r>
              <a:rPr lang="en-US" dirty="0">
                <a:solidFill>
                  <a:schemeClr val="tx1"/>
                </a:solidFill>
              </a:rPr>
              <a:t>Proposal adapted to the Vendor-specific implementation for the management of the AID12 values</a:t>
            </a:r>
          </a:p>
        </p:txBody>
      </p:sp>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Patrice NEZOU,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37539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EB489-5296-49AD-B0CD-E7B0BB82101F}"/>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DCCAA830-C8F4-4EBB-A342-4D35C72FAB9C}"/>
              </a:ext>
            </a:extLst>
          </p:cNvPr>
          <p:cNvSpPr>
            <a:spLocks noGrp="1"/>
          </p:cNvSpPr>
          <p:nvPr>
            <p:ph idx="1"/>
          </p:nvPr>
        </p:nvSpPr>
        <p:spPr>
          <a:noFill/>
        </p:spPr>
        <p:txBody>
          <a:bodyPr/>
          <a:lstStyle/>
          <a:p>
            <a:pPr>
              <a:buFont typeface="Arial" panose="020B0604020202020204" pitchFamily="34" charset="0"/>
              <a:buChar char="•"/>
            </a:pPr>
            <a:r>
              <a:rPr lang="en-US" dirty="0">
                <a:solidFill>
                  <a:schemeClr val="tx1"/>
                </a:solidFill>
              </a:rPr>
              <a:t>EPOCH group management allows to solve the issues related to a limited number of available values of a PE parameter.</a:t>
            </a:r>
          </a:p>
        </p:txBody>
      </p:sp>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Patrice NEZOU,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84410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Patrice NEZOU,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November 2023</a:t>
            </a:r>
            <a:endParaRPr lang="en-GB" dirty="0"/>
          </a:p>
        </p:txBody>
      </p:sp>
      <p:sp>
        <p:nvSpPr>
          <p:cNvPr id="11" name="Title 1">
            <a:extLst>
              <a:ext uri="{FF2B5EF4-FFF2-40B4-BE49-F238E27FC236}">
                <a16:creationId xmlns:a16="http://schemas.microsoft.com/office/drawing/2014/main" id="{A408E609-D276-4253-AF10-933DA4DDD16C}"/>
              </a:ext>
            </a:extLst>
          </p:cNvPr>
          <p:cNvSpPr>
            <a:spLocks noGrp="1"/>
          </p:cNvSpPr>
          <p:nvPr/>
        </p:nvSpPr>
        <p:spPr bwMode="auto">
          <a:xfrm>
            <a:off x="915458" y="72469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Straw Poll #1</a:t>
            </a:r>
          </a:p>
        </p:txBody>
      </p:sp>
      <p:sp>
        <p:nvSpPr>
          <p:cNvPr id="12" name="Content Placeholder 2">
            <a:extLst>
              <a:ext uri="{FF2B5EF4-FFF2-40B4-BE49-F238E27FC236}">
                <a16:creationId xmlns:a16="http://schemas.microsoft.com/office/drawing/2014/main" id="{32694011-EECF-4276-ADA7-479E0FD6FF56}"/>
              </a:ext>
            </a:extLst>
          </p:cNvPr>
          <p:cNvSpPr>
            <a:spLocks noGrp="1"/>
          </p:cNvSpPr>
          <p:nvPr/>
        </p:nvSpPr>
        <p:spPr bwMode="auto">
          <a:xfrm>
            <a:off x="915458" y="2020093"/>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dirty="0"/>
              <a:t>Do you support that an AP should manage CPE parameters in multiple groups of non-AP STAs ? </a:t>
            </a:r>
          </a:p>
          <a:p>
            <a:endParaRPr lang="en-US" dirty="0"/>
          </a:p>
          <a:p>
            <a:r>
              <a:rPr lang="en-US" dirty="0"/>
              <a:t>Yes</a:t>
            </a:r>
          </a:p>
          <a:p>
            <a:r>
              <a:rPr lang="en-US" dirty="0"/>
              <a:t>No</a:t>
            </a:r>
          </a:p>
          <a:p>
            <a:r>
              <a:rPr lang="en-US" dirty="0"/>
              <a:t>Abstain</a:t>
            </a:r>
          </a:p>
        </p:txBody>
      </p:sp>
    </p:spTree>
    <p:extLst>
      <p:ext uri="{BB962C8B-B14F-4D97-AF65-F5344CB8AC3E}">
        <p14:creationId xmlns:p14="http://schemas.microsoft.com/office/powerpoint/2010/main" val="83174015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dirty="0" err="1" smtClean="0">
            <a:ln>
              <a:noFill/>
            </a:ln>
            <a:solidFill>
              <a:schemeClr val="tx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square">
        <a:spAutoFit/>
      </a:bodyPr>
      <a:lstStyle>
        <a:defPPr algn="l">
          <a:defRPr dirty="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802-11-Association MAC Address AID based</Template>
  <TotalTime>10143</TotalTime>
  <Words>1080</Words>
  <Application>Microsoft Office PowerPoint</Application>
  <PresentationFormat>Widescreen</PresentationFormat>
  <Paragraphs>155</Paragraphs>
  <Slides>10</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Times New Roman</vt:lpstr>
      <vt:lpstr>Office Theme</vt:lpstr>
      <vt:lpstr>Document</vt:lpstr>
      <vt:lpstr>EPOCH Group Management</vt:lpstr>
      <vt:lpstr>Revision</vt:lpstr>
      <vt:lpstr>Overview</vt:lpstr>
      <vt:lpstr>Background: How to determine transition period ? </vt:lpstr>
      <vt:lpstr>Issue: AID12 values management</vt:lpstr>
      <vt:lpstr>Proposal</vt:lpstr>
      <vt:lpstr>Benefits</vt:lpstr>
      <vt:lpstr>Summary</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Enhanced Randomized and Changing MAC address</dc:title>
  <dc:creator>BARON Stephane</dc:creator>
  <cp:lastModifiedBy>NEZOU Patrice</cp:lastModifiedBy>
  <cp:revision>195</cp:revision>
  <cp:lastPrinted>1601-01-01T00:00:00Z</cp:lastPrinted>
  <dcterms:created xsi:type="dcterms:W3CDTF">2021-11-03T17:02:22Z</dcterms:created>
  <dcterms:modified xsi:type="dcterms:W3CDTF">2023-11-09T17:13:33Z</dcterms:modified>
</cp:coreProperties>
</file>