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6" r:id="rId5"/>
    <p:sldId id="265" r:id="rId6"/>
    <p:sldId id="267" r:id="rId7"/>
    <p:sldId id="268" r:id="rId8"/>
    <p:sldId id="269" r:id="rId9"/>
    <p:sldId id="270" r:id="rId10"/>
    <p:sldId id="271" r:id="rId11"/>
    <p:sldId id="273" r:id="rId12"/>
    <p:sldId id="272" r:id="rId13"/>
    <p:sldId id="274"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96" d="100"/>
          <a:sy n="96" d="100"/>
        </p:scale>
        <p:origin x="86" y="1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1187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213814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870418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4430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11967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5694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3296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0761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October 2023</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October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October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October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October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October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October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October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October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October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23</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1976</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2.vsdx"/><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__3.vsdx"/><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package" Target="../embeddings/Microsoft_Visio___4.vsdx"/><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__5.vsdx"/><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Visio___6.vsdx"/><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761684871"/>
              </p:ext>
            </p:extLst>
          </p:nvPr>
        </p:nvGraphicFramePr>
        <p:xfrm>
          <a:off x="1086836" y="2423356"/>
          <a:ext cx="9897495" cy="1716280"/>
        </p:xfrm>
        <a:graphic>
          <a:graphicData uri="http://schemas.openxmlformats.org/drawingml/2006/table">
            <a:tbl>
              <a:tblPr firstRow="1" bandRow="1">
                <a:tableStyleId>{5940675A-B579-460E-94D1-54222C63F5DA}</a:tableStyleId>
              </a:tblPr>
              <a:tblGrid>
                <a:gridCol w="1979499">
                  <a:extLst>
                    <a:ext uri="{9D8B030D-6E8A-4147-A177-3AD203B41FA5}">
                      <a16:colId xmlns:a16="http://schemas.microsoft.com/office/drawing/2014/main" val="20000"/>
                    </a:ext>
                  </a:extLst>
                </a:gridCol>
                <a:gridCol w="1979499">
                  <a:extLst>
                    <a:ext uri="{9D8B030D-6E8A-4147-A177-3AD203B41FA5}">
                      <a16:colId xmlns:a16="http://schemas.microsoft.com/office/drawing/2014/main" val="20001"/>
                    </a:ext>
                  </a:extLst>
                </a:gridCol>
                <a:gridCol w="1979499">
                  <a:extLst>
                    <a:ext uri="{9D8B030D-6E8A-4147-A177-3AD203B41FA5}">
                      <a16:colId xmlns:a16="http://schemas.microsoft.com/office/drawing/2014/main" val="20002"/>
                    </a:ext>
                  </a:extLst>
                </a:gridCol>
                <a:gridCol w="1878979">
                  <a:extLst>
                    <a:ext uri="{9D8B030D-6E8A-4147-A177-3AD203B41FA5}">
                      <a16:colId xmlns:a16="http://schemas.microsoft.com/office/drawing/2014/main" val="20003"/>
                    </a:ext>
                  </a:extLst>
                </a:gridCol>
                <a:gridCol w="2080019">
                  <a:extLst>
                    <a:ext uri="{9D8B030D-6E8A-4147-A177-3AD203B41FA5}">
                      <a16:colId xmlns:a16="http://schemas.microsoft.com/office/drawing/2014/main" val="20004"/>
                    </a:ext>
                  </a:extLst>
                </a:gridCol>
              </a:tblGrid>
              <a:tr h="354534">
                <a:tc>
                  <a:txBody>
                    <a:bodyPr/>
                    <a:lstStyle/>
                    <a:p>
                      <a:r>
                        <a:rPr lang="en-US" altLang="zh-CN" b="1" dirty="0"/>
                        <a:t>Name</a:t>
                      </a:r>
                      <a:endParaRPr lang="zh-CN" altLang="en-US" b="1" dirty="0"/>
                    </a:p>
                  </a:txBody>
                  <a:tcPr/>
                </a:tc>
                <a:tc>
                  <a:txBody>
                    <a:bodyPr/>
                    <a:lstStyle/>
                    <a:p>
                      <a:r>
                        <a:rPr lang="en-US" altLang="zh-CN" b="1" dirty="0"/>
                        <a:t>Affiliations</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37630">
                <a:tc>
                  <a:txBody>
                    <a:bodyPr/>
                    <a:lstStyle/>
                    <a:p>
                      <a:r>
                        <a:rPr lang="en-US" altLang="zh-CN" sz="1400" dirty="0" err="1">
                          <a:latin typeface="+mn-lt"/>
                        </a:rPr>
                        <a:t>Hui</a:t>
                      </a:r>
                      <a:r>
                        <a:rPr lang="en-US" altLang="zh-CN" sz="1400" baseline="0" dirty="0">
                          <a:latin typeface="+mn-lt"/>
                        </a:rPr>
                        <a:t> </a:t>
                      </a:r>
                      <a:r>
                        <a:rPr lang="en-US" altLang="zh-CN" sz="1400" baseline="0" dirty="0" err="1">
                          <a:latin typeface="+mn-lt"/>
                        </a:rPr>
                        <a:t>Che</a:t>
                      </a:r>
                      <a:endParaRPr lang="zh-CN" altLang="en-US" sz="1400" dirty="0">
                        <a:latin typeface="+mn-lt"/>
                      </a:endParaRPr>
                    </a:p>
                  </a:txBody>
                  <a:tcPr/>
                </a:tc>
                <a:tc>
                  <a:txBody>
                    <a:bodyPr/>
                    <a:lstStyle/>
                    <a:p>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r>
                        <a:rPr lang="en-US" altLang="zh-CN" sz="1200" dirty="0">
                          <a:latin typeface="+mn-lt"/>
                        </a:rPr>
                        <a:t>chehui@ruijie.com.cn</a:t>
                      </a:r>
                      <a:endParaRPr lang="zh-CN" altLang="en-US" sz="1200" dirty="0">
                        <a:latin typeface="+mn-lt"/>
                      </a:endParaRPr>
                    </a:p>
                  </a:txBody>
                  <a:tcPr/>
                </a:tc>
                <a:extLst>
                  <a:ext uri="{0D108BD9-81ED-4DB2-BD59-A6C34878D82A}">
                    <a16:rowId xmlns:a16="http://schemas.microsoft.com/office/drawing/2014/main" val="10001"/>
                  </a:ext>
                </a:extLst>
              </a:tr>
              <a:tr h="337630">
                <a:tc>
                  <a:txBody>
                    <a:bodyPr/>
                    <a:lstStyle/>
                    <a:p>
                      <a:r>
                        <a:rPr lang="en-US" altLang="zh-CN" sz="1400" dirty="0">
                          <a:latin typeface="+mn-lt"/>
                        </a:rPr>
                        <a:t>Jian Zhang</a:t>
                      </a:r>
                      <a:endParaRPr lang="zh-CN" altLang="en-US" sz="1400" dirty="0">
                        <a:latin typeface="+mn-lt"/>
                      </a:endParaRPr>
                    </a:p>
                  </a:txBody>
                  <a:tcPr/>
                </a:tc>
                <a:tc>
                  <a:txBody>
                    <a:bodyPr/>
                    <a:lstStyle/>
                    <a:p>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r>
                        <a:rPr lang="en-US" altLang="zh-CN" sz="1200" dirty="0">
                          <a:latin typeface="+mn-lt"/>
                        </a:rPr>
                        <a:t>zhangjian3@ruijie.com.cn</a:t>
                      </a:r>
                      <a:endParaRPr lang="zh-CN" altLang="en-US" sz="1200" dirty="0">
                        <a:latin typeface="+mn-lt"/>
                      </a:endParaRPr>
                    </a:p>
                  </a:txBody>
                  <a:tcPr/>
                </a:tc>
                <a:extLst>
                  <a:ext uri="{0D108BD9-81ED-4DB2-BD59-A6C34878D82A}">
                    <a16:rowId xmlns:a16="http://schemas.microsoft.com/office/drawing/2014/main" val="10002"/>
                  </a:ext>
                </a:extLst>
              </a:tr>
              <a:tr h="337630">
                <a:tc>
                  <a:txBody>
                    <a:bodyPr/>
                    <a:lstStyle/>
                    <a:p>
                      <a:r>
                        <a:rPr lang="en-US" altLang="zh-CN" sz="1400" dirty="0" err="1">
                          <a:latin typeface="+mn-lt"/>
                        </a:rPr>
                        <a:t>Danyang</a:t>
                      </a:r>
                      <a:r>
                        <a:rPr lang="en-US" altLang="zh-CN" sz="1400" dirty="0">
                          <a:latin typeface="+mn-lt"/>
                        </a:rPr>
                        <a:t> Hong</a:t>
                      </a:r>
                      <a:endParaRPr lang="zh-CN" altLang="en-US"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r>
                        <a:rPr lang="en-US" altLang="zh-CN" sz="1200" dirty="0">
                          <a:latin typeface="+mn-lt"/>
                        </a:rPr>
                        <a:t>hongdanyang@ruijie.com.cn</a:t>
                      </a:r>
                      <a:endParaRPr lang="zh-CN" altLang="en-US" sz="1200" dirty="0">
                        <a:latin typeface="+mn-lt"/>
                      </a:endParaRPr>
                    </a:p>
                  </a:txBody>
                  <a:tcPr/>
                </a:tc>
                <a:extLst>
                  <a:ext uri="{0D108BD9-81ED-4DB2-BD59-A6C34878D82A}">
                    <a16:rowId xmlns:a16="http://schemas.microsoft.com/office/drawing/2014/main" val="10003"/>
                  </a:ext>
                </a:extLst>
              </a:tr>
              <a:tr h="337630">
                <a:tc>
                  <a:txBody>
                    <a:bodyPr/>
                    <a:lstStyle/>
                    <a:p>
                      <a:r>
                        <a:rPr lang="en-US" altLang="zh-CN" sz="1400" dirty="0" err="1">
                          <a:latin typeface="+mn-lt"/>
                        </a:rPr>
                        <a:t>Jianxiang</a:t>
                      </a:r>
                      <a:r>
                        <a:rPr lang="en-US" altLang="zh-CN" sz="1400" dirty="0">
                          <a:latin typeface="+mn-lt"/>
                        </a:rPr>
                        <a:t> Chen</a:t>
                      </a:r>
                      <a:endParaRPr lang="zh-CN" altLang="en-US"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a:latin typeface="+mn-lt"/>
                      </a:endParaRPr>
                    </a:p>
                  </a:txBody>
                  <a:tcPr/>
                </a:tc>
                <a:tc>
                  <a:txBody>
                    <a:bodyPr/>
                    <a:lstStyle/>
                    <a:p>
                      <a:endParaRPr lang="zh-CN" altLang="en-US" sz="1600" dirty="0">
                        <a:latin typeface="+mn-lt"/>
                      </a:endParaRPr>
                    </a:p>
                  </a:txBody>
                  <a:tcPr/>
                </a:tc>
                <a:tc>
                  <a:txBody>
                    <a:bodyPr/>
                    <a:lstStyle/>
                    <a:p>
                      <a:r>
                        <a:rPr lang="en-US" altLang="zh-CN" sz="1200" dirty="0">
                          <a:latin typeface="+mn-lt"/>
                        </a:rPr>
                        <a:t>chenjianxiang@ruijie.com.cn</a:t>
                      </a:r>
                      <a:endParaRPr lang="zh-CN" altLang="en-US" sz="1200" dirty="0">
                        <a:latin typeface="+mn-lt"/>
                      </a:endParaRPr>
                    </a:p>
                  </a:txBody>
                  <a:tcPr/>
                </a:tc>
                <a:extLst>
                  <a:ext uri="{0D108BD9-81ED-4DB2-BD59-A6C34878D82A}">
                    <a16:rowId xmlns:a16="http://schemas.microsoft.com/office/drawing/2014/main" val="10004"/>
                  </a:ext>
                </a:extLst>
              </a:tr>
            </a:tbl>
          </a:graphicData>
        </a:graphic>
      </p:graphicFrame>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UHR Seamless Roaming for Multi-link Device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2023-10-25</a:t>
            </a:r>
          </a:p>
        </p:txBody>
      </p:sp>
      <p:sp>
        <p:nvSpPr>
          <p:cNvPr id="6" name="Date Placeholder 3"/>
          <p:cNvSpPr>
            <a:spLocks noGrp="1"/>
          </p:cNvSpPr>
          <p:nvPr>
            <p:ph type="dt" idx="10"/>
          </p:nvPr>
        </p:nvSpPr>
        <p:spPr/>
        <p:txBody>
          <a:bodyPr/>
          <a:lstStyle/>
          <a:p>
            <a:r>
              <a:rPr lang="en-US" altLang="zh-CN"/>
              <a:t>October 2023</a:t>
            </a:r>
            <a:endParaRPr lang="en-GB" dirty="0"/>
          </a:p>
        </p:txBody>
      </p:sp>
      <p:sp>
        <p:nvSpPr>
          <p:cNvPr id="7" name="Footer Placeholder 4"/>
          <p:cNvSpPr>
            <a:spLocks noGrp="1"/>
          </p:cNvSpPr>
          <p:nvPr>
            <p:ph type="ftr" idx="11"/>
          </p:nvPr>
        </p:nvSpPr>
        <p:spPr/>
        <p:txBody>
          <a:bodyPr/>
          <a:lstStyle/>
          <a:p>
            <a:r>
              <a:rPr lang="it-IT"/>
              <a:t>Hui Che et al.,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Roaming Frame Format Extension (II)</a:t>
            </a:r>
          </a:p>
        </p:txBody>
      </p:sp>
      <p:sp>
        <p:nvSpPr>
          <p:cNvPr id="9218" name="Rectangle 2"/>
          <p:cNvSpPr>
            <a:spLocks noGrp="1" noChangeArrowheads="1"/>
          </p:cNvSpPr>
          <p:nvPr>
            <p:ph idx="1"/>
          </p:nvPr>
        </p:nvSpPr>
        <p:spPr>
          <a:xfrm>
            <a:off x="914401" y="1981201"/>
            <a:ext cx="10361084" cy="1519807"/>
          </a:xfrm>
          <a:ln/>
        </p:spPr>
        <p:txBody>
          <a:bodyPr/>
          <a:lstStyle/>
          <a:p>
            <a:pPr>
              <a:buFont typeface="Wingdings" panose="05000000000000000000" pitchFamily="2" charset="2"/>
              <a:buChar char="p"/>
            </a:pPr>
            <a:r>
              <a:rPr lang="en-US" sz="1800" b="0" dirty="0"/>
              <a:t>UHR Mobility domain extension: declaring the seamless transition capability</a:t>
            </a:r>
          </a:p>
          <a:p>
            <a:pPr marL="0" indent="0"/>
            <a:r>
              <a:rPr lang="en-US" sz="1800" b="0" dirty="0"/>
              <a:t>The beacon frame (Table 9-32 [3]), probe response frame (Table 9-39 [3]), association request frame (Table 9-62 [3]) , Association Response (Table 9-63 [3]), and authentication frame (Table 9-68 [3]) are all modified as follows, </a:t>
            </a:r>
            <a:endParaRPr lang="en-GB" sz="18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graphicFrame>
        <p:nvGraphicFramePr>
          <p:cNvPr id="7" name="表格 6"/>
          <p:cNvGraphicFramePr>
            <a:graphicFrameLocks noGrp="1"/>
          </p:cNvGraphicFramePr>
          <p:nvPr>
            <p:extLst>
              <p:ext uri="{D42A27DB-BD31-4B8C-83A1-F6EECF244321}">
                <p14:modId xmlns:p14="http://schemas.microsoft.com/office/powerpoint/2010/main" val="775342118"/>
              </p:ext>
            </p:extLst>
          </p:nvPr>
        </p:nvGraphicFramePr>
        <p:xfrm>
          <a:off x="1055440" y="3789040"/>
          <a:ext cx="10369152" cy="1010920"/>
        </p:xfrm>
        <a:graphic>
          <a:graphicData uri="http://schemas.openxmlformats.org/drawingml/2006/table">
            <a:tbl>
              <a:tblPr firstRow="1" bandRow="1">
                <a:tableStyleId>{5940675A-B579-460E-94D1-54222C63F5DA}</a:tableStyleId>
              </a:tblPr>
              <a:tblGrid>
                <a:gridCol w="2012514">
                  <a:extLst>
                    <a:ext uri="{9D8B030D-6E8A-4147-A177-3AD203B41FA5}">
                      <a16:colId xmlns:a16="http://schemas.microsoft.com/office/drawing/2014/main" val="20000"/>
                    </a:ext>
                  </a:extLst>
                </a:gridCol>
                <a:gridCol w="2354894">
                  <a:extLst>
                    <a:ext uri="{9D8B030D-6E8A-4147-A177-3AD203B41FA5}">
                      <a16:colId xmlns:a16="http://schemas.microsoft.com/office/drawing/2014/main" val="20001"/>
                    </a:ext>
                  </a:extLst>
                </a:gridCol>
                <a:gridCol w="6001744">
                  <a:extLst>
                    <a:ext uri="{9D8B030D-6E8A-4147-A177-3AD203B41FA5}">
                      <a16:colId xmlns:a16="http://schemas.microsoft.com/office/drawing/2014/main" val="20002"/>
                    </a:ext>
                  </a:extLst>
                </a:gridCol>
              </a:tblGrid>
              <a:tr h="370840">
                <a:tc>
                  <a:txBody>
                    <a:bodyPr/>
                    <a:lstStyle/>
                    <a:p>
                      <a:r>
                        <a:rPr lang="en-US" altLang="zh-CN" sz="1800" dirty="0">
                          <a:latin typeface="Times New Roman" panose="02020603050405020304" pitchFamily="18" charset="0"/>
                          <a:cs typeface="Times New Roman" panose="02020603050405020304" pitchFamily="18" charset="0"/>
                        </a:rPr>
                        <a:t>Order</a:t>
                      </a:r>
                      <a:endParaRPr lang="zh-CN" altLang="en-US" sz="1800" dirty="0">
                        <a:latin typeface="Times New Roman" panose="02020603050405020304" pitchFamily="18" charset="0"/>
                        <a:cs typeface="Times New Roman" panose="02020603050405020304" pitchFamily="18" charset="0"/>
                      </a:endParaRPr>
                    </a:p>
                  </a:txBody>
                  <a:tcPr/>
                </a:tc>
                <a:tc>
                  <a:txBody>
                    <a:bodyPr/>
                    <a:lstStyle/>
                    <a:p>
                      <a:r>
                        <a:rPr lang="en-US" altLang="zh-CN" sz="1800" dirty="0">
                          <a:latin typeface="Times New Roman" panose="02020603050405020304" pitchFamily="18" charset="0"/>
                          <a:cs typeface="Times New Roman" panose="02020603050405020304" pitchFamily="18" charset="0"/>
                        </a:rPr>
                        <a:t>Information</a:t>
                      </a:r>
                      <a:endParaRPr lang="zh-CN" altLang="en-US" sz="1800" dirty="0">
                        <a:latin typeface="Times New Roman" panose="02020603050405020304" pitchFamily="18" charset="0"/>
                        <a:cs typeface="Times New Roman" panose="02020603050405020304" pitchFamily="18" charset="0"/>
                      </a:endParaRPr>
                    </a:p>
                  </a:txBody>
                  <a:tcPr/>
                </a:tc>
                <a:tc>
                  <a:txBody>
                    <a:bodyPr/>
                    <a:lstStyle/>
                    <a:p>
                      <a:r>
                        <a:rPr lang="en-US" altLang="zh-CN" sz="1800" dirty="0">
                          <a:latin typeface="Times New Roman" panose="02020603050405020304" pitchFamily="18" charset="0"/>
                          <a:cs typeface="Times New Roman" panose="02020603050405020304" pitchFamily="18" charset="0"/>
                        </a:rPr>
                        <a:t>Notes</a:t>
                      </a:r>
                      <a:endParaRPr lang="zh-CN" altLang="en-US"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r>
                        <a:rPr lang="en-US" altLang="zh-CN" sz="1800" dirty="0">
                          <a:latin typeface="Times New Roman" panose="02020603050405020304" pitchFamily="18" charset="0"/>
                          <a:cs typeface="Times New Roman" panose="02020603050405020304" pitchFamily="18" charset="0"/>
                        </a:rPr>
                        <a:t>&lt;Last assigned +1&gt;</a:t>
                      </a:r>
                      <a:endParaRPr lang="zh-CN" altLang="en-US" sz="1800" dirty="0">
                        <a:latin typeface="Times New Roman" panose="02020603050405020304" pitchFamily="18" charset="0"/>
                        <a:cs typeface="Times New Roman" panose="02020603050405020304" pitchFamily="18" charset="0"/>
                      </a:endParaRPr>
                    </a:p>
                  </a:txBody>
                  <a:tcPr/>
                </a:tc>
                <a:tc>
                  <a:txBody>
                    <a:bodyPr/>
                    <a:lstStyle/>
                    <a:p>
                      <a:r>
                        <a:rPr lang="en-US" altLang="zh-CN" sz="1800" dirty="0">
                          <a:latin typeface="Times New Roman" panose="02020603050405020304" pitchFamily="18" charset="0"/>
                          <a:cs typeface="Times New Roman" panose="02020603050405020304" pitchFamily="18" charset="0"/>
                        </a:rPr>
                        <a:t>UHR Mobility domain</a:t>
                      </a:r>
                      <a:endParaRPr lang="zh-CN" altLang="en-US" sz="1800" dirty="0">
                        <a:latin typeface="Times New Roman" panose="02020603050405020304" pitchFamily="18" charset="0"/>
                        <a:cs typeface="Times New Roman" panose="02020603050405020304" pitchFamily="18" charset="0"/>
                      </a:endParaRPr>
                    </a:p>
                  </a:txBody>
                  <a:tcPr/>
                </a:tc>
                <a:tc>
                  <a:txBody>
                    <a:bodyPr/>
                    <a:lstStyle/>
                    <a:p>
                      <a:r>
                        <a:rPr lang="en-US" altLang="zh-CN" sz="1800" dirty="0">
                          <a:latin typeface="Times New Roman" panose="02020603050405020304" pitchFamily="18" charset="0"/>
                          <a:cs typeface="Times New Roman" panose="02020603050405020304" pitchFamily="18" charset="0"/>
                        </a:rPr>
                        <a:t>The Ultra High Reliable Mobility Domain element is present if dot11SeamlessBSSTransition Activated is true.</a:t>
                      </a:r>
                      <a:endParaRPr lang="zh-CN" altLang="en-US"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981605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Roaming Frame Format Extension (III)</a:t>
            </a:r>
          </a:p>
        </p:txBody>
      </p:sp>
      <p:sp>
        <p:nvSpPr>
          <p:cNvPr id="9218" name="Rectangle 2"/>
          <p:cNvSpPr>
            <a:spLocks noGrp="1" noChangeArrowheads="1"/>
          </p:cNvSpPr>
          <p:nvPr>
            <p:ph idx="1"/>
          </p:nvPr>
        </p:nvSpPr>
        <p:spPr>
          <a:xfrm>
            <a:off x="898703" y="1340768"/>
            <a:ext cx="10361084" cy="1663823"/>
          </a:xfrm>
          <a:ln/>
        </p:spPr>
        <p:txBody>
          <a:bodyPr/>
          <a:lstStyle/>
          <a:p>
            <a:pPr>
              <a:buFont typeface="Wingdings" panose="05000000000000000000" pitchFamily="2" charset="2"/>
              <a:buChar char="p"/>
            </a:pPr>
            <a:r>
              <a:rPr lang="en-GB" sz="1800" b="0" dirty="0"/>
              <a:t>BTM roaming frame extension</a:t>
            </a:r>
          </a:p>
          <a:p>
            <a:pPr marL="0" indent="0"/>
            <a:r>
              <a:rPr lang="en-GB" sz="1800" b="0" dirty="0"/>
              <a:t>For seamless roaming, we extend the BTM Roaming frames to exchange the roaming messages including a roaming request (from STA MLD to UHR AP MLD),  a roaming link-switch instruction (from UHR AP MLD to STA MLD), and a roaming link-switch confirmation (from STA MLD to UHR AP MLD).</a:t>
            </a: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sp>
        <p:nvSpPr>
          <p:cNvPr id="7" name="Rectangle 2"/>
          <p:cNvSpPr txBox="1">
            <a:spLocks noChangeArrowheads="1"/>
          </p:cNvSpPr>
          <p:nvPr/>
        </p:nvSpPr>
        <p:spPr bwMode="auto">
          <a:xfrm>
            <a:off x="948839" y="3322547"/>
            <a:ext cx="10361084" cy="16638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The </a:t>
            </a:r>
            <a:r>
              <a:rPr lang="en-US" sz="1800" kern="0" dirty="0"/>
              <a:t>Category</a:t>
            </a:r>
            <a:r>
              <a:rPr lang="en-US" sz="1800" b="0" kern="0" dirty="0"/>
              <a:t> field is defined in table 9-51 in 9.4.1.11 [3], setting to 10 subjected to wireless network management (WNM).</a:t>
            </a:r>
          </a:p>
          <a:p>
            <a:pPr>
              <a:buFont typeface="Arial" panose="020B0604020202020204" pitchFamily="34" charset="0"/>
              <a:buChar char="•"/>
            </a:pPr>
            <a:r>
              <a:rPr lang="en-US" sz="1800" b="0" kern="0" dirty="0"/>
              <a:t>The </a:t>
            </a:r>
            <a:r>
              <a:rPr lang="en-US" sz="1800" kern="0" dirty="0"/>
              <a:t>Dialog</a:t>
            </a:r>
            <a:r>
              <a:rPr lang="en-US" sz="1800" b="0" kern="0" dirty="0"/>
              <a:t> </a:t>
            </a:r>
            <a:r>
              <a:rPr lang="en-US" sz="1800" kern="0" dirty="0"/>
              <a:t>Token</a:t>
            </a:r>
            <a:r>
              <a:rPr lang="en-US" sz="1800" b="0" kern="0" dirty="0"/>
              <a:t> field is a nonzero value chosen by the STA sending the BTM roaming request frame to identify the request/response transaction.</a:t>
            </a:r>
          </a:p>
          <a:p>
            <a:pPr>
              <a:buFont typeface="Arial" panose="020B0604020202020204" pitchFamily="34" charset="0"/>
              <a:buChar char="•"/>
            </a:pPr>
            <a:r>
              <a:rPr lang="en-US" sz="1800" b="0" kern="0" dirty="0"/>
              <a:t>The </a:t>
            </a:r>
            <a:r>
              <a:rPr lang="en-US" sz="1800" kern="0" dirty="0"/>
              <a:t>Action</a:t>
            </a:r>
            <a:r>
              <a:rPr lang="en-US" sz="1800" b="0" kern="0" dirty="0"/>
              <a:t> field is defined in table 9-425 in 9.6.13.1 [3], adding the types as follow,</a:t>
            </a:r>
            <a:endParaRPr lang="en-GB" sz="1800" b="0" kern="0" dirty="0"/>
          </a:p>
        </p:txBody>
      </p:sp>
      <p:graphicFrame>
        <p:nvGraphicFramePr>
          <p:cNvPr id="8" name="表格 7"/>
          <p:cNvGraphicFramePr>
            <a:graphicFrameLocks noGrp="1"/>
          </p:cNvGraphicFramePr>
          <p:nvPr>
            <p:extLst>
              <p:ext uri="{D42A27DB-BD31-4B8C-83A1-F6EECF244321}">
                <p14:modId xmlns:p14="http://schemas.microsoft.com/office/powerpoint/2010/main" val="2006913939"/>
              </p:ext>
            </p:extLst>
          </p:nvPr>
        </p:nvGraphicFramePr>
        <p:xfrm>
          <a:off x="2295274" y="2599214"/>
          <a:ext cx="8128000" cy="73152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0">
                <a:tc>
                  <a:txBody>
                    <a:bodyPr/>
                    <a:lstStyle/>
                    <a:p>
                      <a:pPr algn="ctr"/>
                      <a:r>
                        <a:rPr lang="en-US" altLang="zh-CN" dirty="0">
                          <a:latin typeface="Times New Roman" panose="02020603050405020304" pitchFamily="18" charset="0"/>
                          <a:cs typeface="Times New Roman" panose="02020603050405020304" pitchFamily="18" charset="0"/>
                        </a:rPr>
                        <a:t>Category</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Action</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Dialog Token</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b="1" dirty="0">
                          <a:solidFill>
                            <a:schemeClr val="tx1"/>
                          </a:solidFill>
                          <a:latin typeface="Times New Roman" panose="02020603050405020304" pitchFamily="18" charset="0"/>
                          <a:cs typeface="Times New Roman" panose="02020603050405020304" pitchFamily="18" charset="0"/>
                        </a:rPr>
                        <a:t>Common Info</a:t>
                      </a:r>
                      <a:endParaRPr lang="zh-CN" altLang="en-US"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0">
                <a:tc>
                  <a:txBody>
                    <a:bodyPr/>
                    <a:lstStyle/>
                    <a:p>
                      <a:pPr algn="ctr"/>
                      <a:r>
                        <a:rPr lang="en-US" altLang="zh-CN" dirty="0">
                          <a:latin typeface="Times New Roman" panose="02020603050405020304" pitchFamily="18" charset="0"/>
                          <a:cs typeface="Times New Roman" panose="02020603050405020304" pitchFamily="18" charset="0"/>
                        </a:rPr>
                        <a:t>1</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1</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2</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b="1" dirty="0">
                          <a:solidFill>
                            <a:schemeClr val="tx1"/>
                          </a:solidFill>
                          <a:latin typeface="Times New Roman" panose="02020603050405020304" pitchFamily="18" charset="0"/>
                          <a:cs typeface="Times New Roman" panose="02020603050405020304" pitchFamily="18" charset="0"/>
                        </a:rPr>
                        <a:t>variable</a:t>
                      </a:r>
                      <a:endParaRPr lang="zh-CN" altLang="en-US"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829936615"/>
              </p:ext>
            </p:extLst>
          </p:nvPr>
        </p:nvGraphicFramePr>
        <p:xfrm>
          <a:off x="2032000" y="4929336"/>
          <a:ext cx="8128000" cy="152400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299191">
                <a:tc>
                  <a:txBody>
                    <a:bodyPr/>
                    <a:lstStyle/>
                    <a:p>
                      <a:r>
                        <a:rPr lang="en-US" altLang="zh-CN" sz="1400" dirty="0">
                          <a:latin typeface="Times New Roman" panose="02020603050405020304" pitchFamily="18" charset="0"/>
                          <a:cs typeface="Times New Roman" panose="02020603050405020304" pitchFamily="18" charset="0"/>
                        </a:rPr>
                        <a:t>Value</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en-US" altLang="zh-CN" sz="1400" dirty="0">
                          <a:latin typeface="Times New Roman" panose="02020603050405020304" pitchFamily="18" charset="0"/>
                          <a:cs typeface="Times New Roman" panose="02020603050405020304" pitchFamily="18" charset="0"/>
                        </a:rPr>
                        <a:t>Description </a:t>
                      </a:r>
                      <a:endParaRPr lang="zh-CN" alt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299191">
                <a:tc>
                  <a:txBody>
                    <a:bodyPr/>
                    <a:lstStyle/>
                    <a:p>
                      <a:r>
                        <a:rPr lang="en-US" altLang="zh-CN" sz="1400" dirty="0">
                          <a:latin typeface="Times New Roman" panose="02020603050405020304" pitchFamily="18" charset="0"/>
                          <a:cs typeface="Times New Roman" panose="02020603050405020304" pitchFamily="18" charset="0"/>
                        </a:rPr>
                        <a:t>28</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en-US" altLang="zh-CN" sz="1400" dirty="0">
                          <a:latin typeface="Times New Roman" panose="02020603050405020304" pitchFamily="18" charset="0"/>
                          <a:cs typeface="Times New Roman" panose="02020603050405020304" pitchFamily="18" charset="0"/>
                        </a:rPr>
                        <a:t>Roaming Request</a:t>
                      </a:r>
                      <a:endParaRPr lang="zh-CN" alt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299191">
                <a:tc>
                  <a:txBody>
                    <a:bodyPr/>
                    <a:lstStyle/>
                    <a:p>
                      <a:r>
                        <a:rPr lang="en-US" altLang="zh-CN" sz="1400" dirty="0">
                          <a:latin typeface="Times New Roman" panose="02020603050405020304" pitchFamily="18" charset="0"/>
                          <a:cs typeface="Times New Roman" panose="02020603050405020304" pitchFamily="18" charset="0"/>
                        </a:rPr>
                        <a:t>29</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en-US" altLang="zh-CN" sz="1400" dirty="0">
                          <a:latin typeface="Times New Roman" panose="02020603050405020304" pitchFamily="18" charset="0"/>
                          <a:cs typeface="Times New Roman" panose="02020603050405020304" pitchFamily="18" charset="0"/>
                        </a:rPr>
                        <a:t>Roaming Reconfigure</a:t>
                      </a:r>
                      <a:endParaRPr lang="zh-CN" alt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299191">
                <a:tc>
                  <a:txBody>
                    <a:bodyPr/>
                    <a:lstStyle/>
                    <a:p>
                      <a:r>
                        <a:rPr lang="en-US" altLang="zh-CN" sz="1400" dirty="0">
                          <a:latin typeface="Times New Roman" panose="02020603050405020304" pitchFamily="18" charset="0"/>
                          <a:cs typeface="Times New Roman" panose="02020603050405020304" pitchFamily="18" charset="0"/>
                        </a:rPr>
                        <a:t>30</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en-US" altLang="zh-CN" sz="1400" dirty="0">
                          <a:latin typeface="Times New Roman" panose="02020603050405020304" pitchFamily="18" charset="0"/>
                          <a:cs typeface="Times New Roman" panose="02020603050405020304" pitchFamily="18" charset="0"/>
                        </a:rPr>
                        <a:t>Roaming Confirm</a:t>
                      </a:r>
                      <a:endParaRPr lang="zh-CN" alt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299191">
                <a:tc>
                  <a:txBody>
                    <a:bodyPr/>
                    <a:lstStyle/>
                    <a:p>
                      <a:r>
                        <a:rPr lang="en-US" altLang="zh-CN" sz="1400" dirty="0">
                          <a:latin typeface="Times New Roman" panose="02020603050405020304" pitchFamily="18" charset="0"/>
                          <a:cs typeface="Times New Roman" panose="02020603050405020304" pitchFamily="18" charset="0"/>
                        </a:rPr>
                        <a:t>31-255</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en-US" altLang="zh-CN" sz="1400" dirty="0">
                          <a:latin typeface="Times New Roman" panose="02020603050405020304" pitchFamily="18" charset="0"/>
                          <a:cs typeface="Times New Roman" panose="02020603050405020304" pitchFamily="18" charset="0"/>
                        </a:rPr>
                        <a:t>Reserved</a:t>
                      </a:r>
                      <a:endParaRPr lang="zh-CN" alt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bl>
          </a:graphicData>
        </a:graphic>
      </p:graphicFrame>
      <p:sp>
        <p:nvSpPr>
          <p:cNvPr id="10" name="文本框 9"/>
          <p:cNvSpPr txBox="1"/>
          <p:nvPr/>
        </p:nvSpPr>
        <p:spPr>
          <a:xfrm>
            <a:off x="1493265" y="2924944"/>
            <a:ext cx="714789" cy="338554"/>
          </a:xfrm>
          <a:prstGeom prst="rect">
            <a:avLst/>
          </a:prstGeom>
          <a:noFill/>
        </p:spPr>
        <p:txBody>
          <a:bodyPr wrap="square" rtlCol="0">
            <a:spAutoFit/>
          </a:bodyPr>
          <a:lstStyle/>
          <a:p>
            <a:r>
              <a:rPr lang="en-US" altLang="zh-CN" sz="1600" dirty="0">
                <a:solidFill>
                  <a:schemeClr val="tx1"/>
                </a:solidFill>
                <a:latin typeface="Times New Roman" panose="02020603050405020304" pitchFamily="18" charset="0"/>
                <a:cs typeface="Times New Roman" panose="02020603050405020304" pitchFamily="18" charset="0"/>
              </a:rPr>
              <a:t>Octets</a:t>
            </a:r>
            <a:r>
              <a:rPr lang="en-US" altLang="zh-CN" sz="1600" dirty="0">
                <a:solidFill>
                  <a:schemeClr val="tx1"/>
                </a:solidFill>
              </a:rPr>
              <a:t> </a:t>
            </a:r>
            <a:endParaRPr lang="zh-CN" altLang="en-US" sz="1600" dirty="0">
              <a:solidFill>
                <a:schemeClr val="tx1"/>
              </a:solidFill>
            </a:endParaRPr>
          </a:p>
        </p:txBody>
      </p:sp>
    </p:spTree>
    <p:extLst>
      <p:ext uri="{BB962C8B-B14F-4D97-AF65-F5344CB8AC3E}">
        <p14:creationId xmlns:p14="http://schemas.microsoft.com/office/powerpoint/2010/main" val="3890773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48680"/>
            <a:ext cx="10361084" cy="578381"/>
          </a:xfrm>
        </p:spPr>
        <p:txBody>
          <a:bodyPr/>
          <a:lstStyle/>
          <a:p>
            <a:r>
              <a:rPr lang="en-GB" dirty="0"/>
              <a:t>Roaming Frame Format Extension (III)</a:t>
            </a:r>
          </a:p>
        </p:txBody>
      </p:sp>
      <p:sp>
        <p:nvSpPr>
          <p:cNvPr id="9218" name="Rectangle 2"/>
          <p:cNvSpPr>
            <a:spLocks noGrp="1" noChangeArrowheads="1"/>
          </p:cNvSpPr>
          <p:nvPr>
            <p:ph idx="1"/>
          </p:nvPr>
        </p:nvSpPr>
        <p:spPr>
          <a:xfrm>
            <a:off x="914401" y="1045097"/>
            <a:ext cx="10361084" cy="511695"/>
          </a:xfrm>
          <a:ln/>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Common Info carries the roaming information for the different action frames.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sp>
        <p:nvSpPr>
          <p:cNvPr id="7" name="Rectangle 2"/>
          <p:cNvSpPr txBox="1">
            <a:spLocks noChangeArrowheads="1"/>
          </p:cNvSpPr>
          <p:nvPr/>
        </p:nvSpPr>
        <p:spPr bwMode="auto">
          <a:xfrm>
            <a:off x="1114948" y="3717032"/>
            <a:ext cx="10361084" cy="27804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None/>
            </a:pPr>
            <a:r>
              <a:rPr lang="en-US" altLang="zh-CN" sz="1400" b="0" dirty="0">
                <a:latin typeface="Times New Roman" panose="02020603050405020304" pitchFamily="18" charset="0"/>
                <a:cs typeface="Times New Roman" panose="02020603050405020304" pitchFamily="18" charset="0"/>
              </a:rPr>
              <a:t>1) The </a:t>
            </a:r>
            <a:r>
              <a:rPr lang="en-US" altLang="zh-CN" sz="1400" dirty="0">
                <a:latin typeface="Times New Roman" panose="02020603050405020304" pitchFamily="18" charset="0"/>
                <a:cs typeface="Times New Roman" panose="02020603050405020304" pitchFamily="18" charset="0"/>
              </a:rPr>
              <a:t>Length </a:t>
            </a:r>
            <a:r>
              <a:rPr lang="en-US" altLang="zh-CN" sz="1400" b="0" dirty="0">
                <a:latin typeface="Times New Roman" panose="02020603050405020304" pitchFamily="18" charset="0"/>
                <a:cs typeface="Times New Roman" panose="02020603050405020304" pitchFamily="18" charset="0"/>
              </a:rPr>
              <a:t>field is the length of Common info except for Length field;</a:t>
            </a:r>
          </a:p>
          <a:p>
            <a:pPr marL="0" indent="0">
              <a:buNone/>
            </a:pPr>
            <a:r>
              <a:rPr lang="en-US" altLang="zh-CN" sz="1400" b="0" dirty="0">
                <a:latin typeface="Times New Roman" panose="02020603050405020304" pitchFamily="18" charset="0"/>
                <a:cs typeface="Times New Roman" panose="02020603050405020304" pitchFamily="18" charset="0"/>
              </a:rPr>
              <a:t>2) The </a:t>
            </a:r>
            <a:r>
              <a:rPr lang="en-US" altLang="zh-CN" sz="1400" dirty="0">
                <a:latin typeface="Times New Roman" panose="02020603050405020304" pitchFamily="18" charset="0"/>
                <a:cs typeface="Times New Roman" panose="02020603050405020304" pitchFamily="18" charset="0"/>
              </a:rPr>
              <a:t>MLD AP ID </a:t>
            </a:r>
            <a:r>
              <a:rPr lang="en-US" altLang="zh-CN" sz="1400" b="0" dirty="0">
                <a:latin typeface="Times New Roman" panose="02020603050405020304" pitchFamily="18" charset="0"/>
                <a:cs typeface="Times New Roman" panose="02020603050405020304" pitchFamily="18" charset="0"/>
              </a:rPr>
              <a:t>field is the requested ID of AP MLD ;</a:t>
            </a:r>
          </a:p>
          <a:p>
            <a:pPr marL="0" indent="0">
              <a:buNone/>
            </a:pPr>
            <a:r>
              <a:rPr lang="en-US" altLang="zh-CN" sz="1400" b="0" dirty="0">
                <a:latin typeface="Times New Roman" panose="02020603050405020304" pitchFamily="18" charset="0"/>
                <a:cs typeface="Times New Roman" panose="02020603050405020304" pitchFamily="18" charset="0"/>
              </a:rPr>
              <a:t>3) The </a:t>
            </a:r>
            <a:r>
              <a:rPr lang="en-US" altLang="zh-CN" sz="1400" dirty="0">
                <a:latin typeface="Times New Roman" panose="02020603050405020304" pitchFamily="18" charset="0"/>
                <a:cs typeface="Times New Roman" panose="02020603050405020304" pitchFamily="18" charset="0"/>
              </a:rPr>
              <a:t>Links Info </a:t>
            </a:r>
            <a:r>
              <a:rPr lang="en-US" altLang="zh-CN" sz="1400" b="0" dirty="0">
                <a:latin typeface="Times New Roman" panose="02020603050405020304" pitchFamily="18" charset="0"/>
                <a:cs typeface="Times New Roman" panose="02020603050405020304" pitchFamily="18" charset="0"/>
              </a:rPr>
              <a:t>field is the ID of the link that STA expects to disconnect from.</a:t>
            </a:r>
          </a:p>
          <a:p>
            <a:pPr marL="0" indent="0">
              <a:buNone/>
            </a:pPr>
            <a:r>
              <a:rPr lang="en-US" altLang="zh-CN" sz="1400" b="0" dirty="0">
                <a:latin typeface="Times New Roman" panose="02020603050405020304" pitchFamily="18" charset="0"/>
                <a:cs typeface="Times New Roman" panose="02020603050405020304" pitchFamily="18" charset="0"/>
              </a:rPr>
              <a:t>--The </a:t>
            </a:r>
            <a:r>
              <a:rPr lang="en-US" altLang="zh-CN" sz="1400" dirty="0">
                <a:latin typeface="Times New Roman" panose="02020603050405020304" pitchFamily="18" charset="0"/>
                <a:cs typeface="Times New Roman" panose="02020603050405020304" pitchFamily="18" charset="0"/>
              </a:rPr>
              <a:t>Links </a:t>
            </a:r>
            <a:r>
              <a:rPr lang="en-US" altLang="zh-CN" sz="1400" dirty="0" err="1">
                <a:latin typeface="Times New Roman" panose="02020603050405020304" pitchFamily="18" charset="0"/>
                <a:cs typeface="Times New Roman" panose="02020603050405020304" pitchFamily="18" charset="0"/>
              </a:rPr>
              <a:t>Num</a:t>
            </a:r>
            <a:r>
              <a:rPr lang="en-US" altLang="zh-CN" sz="1400" dirty="0">
                <a:latin typeface="Times New Roman" panose="02020603050405020304" pitchFamily="18" charset="0"/>
                <a:cs typeface="Times New Roman" panose="02020603050405020304" pitchFamily="18" charset="0"/>
              </a:rPr>
              <a:t> </a:t>
            </a:r>
            <a:r>
              <a:rPr lang="en-US" altLang="zh-CN" sz="1400" b="0" dirty="0">
                <a:latin typeface="Times New Roman" panose="02020603050405020304" pitchFamily="18" charset="0"/>
                <a:cs typeface="Times New Roman" panose="02020603050405020304" pitchFamily="18" charset="0"/>
              </a:rPr>
              <a:t>field indicates the requesting number of links.</a:t>
            </a:r>
          </a:p>
          <a:p>
            <a:pPr marL="0" indent="0">
              <a:buNone/>
            </a:pPr>
            <a:r>
              <a:rPr lang="en-US" altLang="zh-CN" sz="1400" b="0" dirty="0">
                <a:latin typeface="Times New Roman" panose="02020603050405020304" pitchFamily="18" charset="0"/>
                <a:cs typeface="Times New Roman" panose="02020603050405020304" pitchFamily="18" charset="0"/>
              </a:rPr>
              <a:t>--The </a:t>
            </a:r>
            <a:r>
              <a:rPr lang="en-US" altLang="zh-CN" sz="1400" dirty="0">
                <a:latin typeface="Times New Roman" panose="02020603050405020304" pitchFamily="18" charset="0"/>
                <a:cs typeface="Times New Roman" panose="02020603050405020304" pitchFamily="18" charset="0"/>
              </a:rPr>
              <a:t>Link ID Info </a:t>
            </a:r>
            <a:r>
              <a:rPr lang="en-US" altLang="zh-CN" sz="1400" b="0" dirty="0">
                <a:latin typeface="Times New Roman" panose="02020603050405020304" pitchFamily="18" charset="0"/>
                <a:cs typeface="Times New Roman" panose="02020603050405020304" pitchFamily="18" charset="0"/>
              </a:rPr>
              <a:t>field is the ID of Link requesting to disconnect.</a:t>
            </a:r>
          </a:p>
          <a:p>
            <a:pPr marL="0" indent="0">
              <a:buNone/>
            </a:pPr>
            <a:r>
              <a:rPr lang="en-US" altLang="zh-CN" sz="1400" b="0" dirty="0">
                <a:latin typeface="Times New Roman" panose="02020603050405020304" pitchFamily="18" charset="0"/>
                <a:cs typeface="Times New Roman" panose="02020603050405020304" pitchFamily="18" charset="0"/>
              </a:rPr>
              <a:t>4) The </a:t>
            </a:r>
            <a:r>
              <a:rPr lang="en-US" altLang="zh-CN" sz="1400" dirty="0">
                <a:latin typeface="Times New Roman" panose="02020603050405020304" pitchFamily="18" charset="0"/>
                <a:cs typeface="Times New Roman" panose="02020603050405020304" pitchFamily="18" charset="0"/>
              </a:rPr>
              <a:t>Status Code </a:t>
            </a:r>
            <a:r>
              <a:rPr lang="en-US" altLang="zh-CN" sz="1400" b="0" dirty="0">
                <a:latin typeface="Times New Roman" panose="02020603050405020304" pitchFamily="18" charset="0"/>
                <a:cs typeface="Times New Roman" panose="02020603050405020304" pitchFamily="18" charset="0"/>
              </a:rPr>
              <a:t>field is a value from the options listed in 9.4.1.9 [3].</a:t>
            </a:r>
          </a:p>
          <a:p>
            <a:pPr marL="0" indent="0">
              <a:buNone/>
            </a:pPr>
            <a:r>
              <a:rPr lang="en-US" altLang="zh-CN" sz="1400" b="0" dirty="0">
                <a:latin typeface="Times New Roman" panose="02020603050405020304" pitchFamily="18" charset="0"/>
                <a:cs typeface="Times New Roman" panose="02020603050405020304" pitchFamily="18" charset="0"/>
              </a:rPr>
              <a:t>5) For </a:t>
            </a:r>
            <a:r>
              <a:rPr lang="en-US" altLang="zh-CN" sz="1400" dirty="0">
                <a:latin typeface="Times New Roman" panose="02020603050405020304" pitchFamily="18" charset="0"/>
                <a:cs typeface="Times New Roman" panose="02020603050405020304" pitchFamily="18" charset="0"/>
              </a:rPr>
              <a:t>STA control </a:t>
            </a:r>
            <a:r>
              <a:rPr lang="en-US" altLang="zh-CN" sz="1400" b="0" dirty="0">
                <a:latin typeface="Times New Roman" panose="02020603050405020304" pitchFamily="18" charset="0"/>
                <a:cs typeface="Times New Roman" panose="02020603050405020304" pitchFamily="18" charset="0"/>
              </a:rPr>
              <a:t>field:</a:t>
            </a:r>
          </a:p>
          <a:p>
            <a:pPr marL="0" indent="0">
              <a:buNone/>
            </a:pPr>
            <a:r>
              <a:rPr lang="en-US" altLang="zh-CN" sz="1400" b="0" dirty="0">
                <a:latin typeface="Times New Roman" panose="02020603050405020304" pitchFamily="18" charset="0"/>
                <a:cs typeface="Times New Roman" panose="02020603050405020304" pitchFamily="18" charset="0"/>
              </a:rPr>
              <a:t>--The </a:t>
            </a:r>
            <a:r>
              <a:rPr lang="en-US" altLang="zh-CN" sz="1400" dirty="0">
                <a:latin typeface="Times New Roman" panose="02020603050405020304" pitchFamily="18" charset="0"/>
                <a:cs typeface="Times New Roman" panose="02020603050405020304" pitchFamily="18" charset="0"/>
              </a:rPr>
              <a:t>Link Del Mode </a:t>
            </a:r>
            <a:r>
              <a:rPr lang="en-US" altLang="zh-CN" sz="1400" b="0" dirty="0">
                <a:latin typeface="Times New Roman" panose="02020603050405020304" pitchFamily="18" charset="0"/>
                <a:cs typeface="Times New Roman" panose="02020603050405020304" pitchFamily="18" charset="0"/>
              </a:rPr>
              <a:t>field indicates the behavior of the deleting link. Immediately deleted when setting to 0. Waiting for the Link Del Count to delete when setting to 1.</a:t>
            </a:r>
          </a:p>
          <a:p>
            <a:pPr marL="0" indent="0">
              <a:buNone/>
            </a:pPr>
            <a:r>
              <a:rPr lang="en-US" altLang="zh-CN" sz="1400" b="0" dirty="0">
                <a:latin typeface="Times New Roman" panose="02020603050405020304" pitchFamily="18" charset="0"/>
                <a:cs typeface="Times New Roman" panose="02020603050405020304" pitchFamily="18" charset="0"/>
              </a:rPr>
              <a:t>--The </a:t>
            </a:r>
            <a:r>
              <a:rPr lang="en-US" altLang="zh-CN" sz="1400" dirty="0">
                <a:latin typeface="Times New Roman" panose="02020603050405020304" pitchFamily="18" charset="0"/>
                <a:cs typeface="Times New Roman" panose="02020603050405020304" pitchFamily="18" charset="0"/>
              </a:rPr>
              <a:t>Link Del Count </a:t>
            </a:r>
            <a:r>
              <a:rPr lang="en-US" altLang="zh-CN" sz="1400" b="0" dirty="0">
                <a:latin typeface="Times New Roman" panose="02020603050405020304" pitchFamily="18" charset="0"/>
                <a:cs typeface="Times New Roman" panose="02020603050405020304" pitchFamily="18" charset="0"/>
              </a:rPr>
              <a:t>field indicates the number of TUs (1024us) to delete the link after receiving the frame</a:t>
            </a:r>
            <a:r>
              <a:rPr lang="en-US" altLang="zh-CN" sz="1400" b="0" kern="0" dirty="0">
                <a:latin typeface="Times New Roman" panose="02020603050405020304" pitchFamily="18" charset="0"/>
                <a:cs typeface="Times New Roman" panose="02020603050405020304" pitchFamily="18" charset="0"/>
              </a:rPr>
              <a:t>.</a:t>
            </a:r>
          </a:p>
        </p:txBody>
      </p:sp>
      <p:graphicFrame>
        <p:nvGraphicFramePr>
          <p:cNvPr id="8" name="表格 7"/>
          <p:cNvGraphicFramePr>
            <a:graphicFrameLocks noGrp="1"/>
          </p:cNvGraphicFramePr>
          <p:nvPr>
            <p:extLst>
              <p:ext uri="{D42A27DB-BD31-4B8C-83A1-F6EECF244321}">
                <p14:modId xmlns:p14="http://schemas.microsoft.com/office/powerpoint/2010/main" val="424659337"/>
              </p:ext>
            </p:extLst>
          </p:nvPr>
        </p:nvGraphicFramePr>
        <p:xfrm>
          <a:off x="1820332" y="2172407"/>
          <a:ext cx="8128000" cy="739301"/>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20000"/>
                    </a:ext>
                  </a:extLst>
                </a:gridCol>
                <a:gridCol w="1625600">
                  <a:extLst>
                    <a:ext uri="{9D8B030D-6E8A-4147-A177-3AD203B41FA5}">
                      <a16:colId xmlns:a16="http://schemas.microsoft.com/office/drawing/2014/main" val="20001"/>
                    </a:ext>
                  </a:extLst>
                </a:gridCol>
                <a:gridCol w="1625600">
                  <a:extLst>
                    <a:ext uri="{9D8B030D-6E8A-4147-A177-3AD203B41FA5}">
                      <a16:colId xmlns:a16="http://schemas.microsoft.com/office/drawing/2014/main" val="20002"/>
                    </a:ext>
                  </a:extLst>
                </a:gridCol>
                <a:gridCol w="1625600">
                  <a:extLst>
                    <a:ext uri="{9D8B030D-6E8A-4147-A177-3AD203B41FA5}">
                      <a16:colId xmlns:a16="http://schemas.microsoft.com/office/drawing/2014/main" val="20003"/>
                    </a:ext>
                  </a:extLst>
                </a:gridCol>
                <a:gridCol w="1625600">
                  <a:extLst>
                    <a:ext uri="{9D8B030D-6E8A-4147-A177-3AD203B41FA5}">
                      <a16:colId xmlns:a16="http://schemas.microsoft.com/office/drawing/2014/main" val="20004"/>
                    </a:ext>
                  </a:extLst>
                </a:gridCol>
              </a:tblGrid>
              <a:tr h="368461">
                <a:tc>
                  <a:txBody>
                    <a:bodyPr/>
                    <a:lstStyle/>
                    <a:p>
                      <a:pPr algn="ctr"/>
                      <a:r>
                        <a:rPr lang="en-US" altLang="zh-CN" dirty="0">
                          <a:latin typeface="Times New Roman" panose="02020603050405020304" pitchFamily="18" charset="0"/>
                          <a:cs typeface="Times New Roman" panose="02020603050405020304" pitchFamily="18" charset="0"/>
                        </a:rPr>
                        <a:t>Length</a:t>
                      </a:r>
                      <a:endParaRPr lang="zh-CN" altLang="en-US" dirty="0">
                        <a:latin typeface="Times New Roman" panose="02020603050405020304" pitchFamily="18" charset="0"/>
                        <a:cs typeface="Times New Roman" panose="02020603050405020304" pitchFamily="18" charset="0"/>
                      </a:endParaRPr>
                    </a:p>
                  </a:txBody>
                  <a:tcPr>
                    <a:solidFill>
                      <a:srgbClr val="00B050"/>
                    </a:solidFill>
                  </a:tcPr>
                </a:tc>
                <a:tc>
                  <a:txBody>
                    <a:bodyPr/>
                    <a:lstStyle/>
                    <a:p>
                      <a:pPr algn="ctr"/>
                      <a:r>
                        <a:rPr lang="en-US" altLang="zh-CN" dirty="0">
                          <a:latin typeface="Times New Roman" panose="02020603050405020304" pitchFamily="18" charset="0"/>
                          <a:cs typeface="Times New Roman" panose="02020603050405020304" pitchFamily="18" charset="0"/>
                        </a:rPr>
                        <a:t>MLD AP ID</a:t>
                      </a:r>
                      <a:endParaRPr lang="zh-CN" altLang="en-US" dirty="0">
                        <a:latin typeface="Times New Roman" panose="02020603050405020304" pitchFamily="18" charset="0"/>
                        <a:cs typeface="Times New Roman" panose="02020603050405020304" pitchFamily="18" charset="0"/>
                      </a:endParaRPr>
                    </a:p>
                  </a:txBody>
                  <a:tcPr>
                    <a:solidFill>
                      <a:srgbClr val="00B050"/>
                    </a:solidFill>
                  </a:tcPr>
                </a:tc>
                <a:tc>
                  <a:txBody>
                    <a:bodyPr/>
                    <a:lstStyle/>
                    <a:p>
                      <a:pPr algn="ctr"/>
                      <a:r>
                        <a:rPr lang="en-US" altLang="zh-CN" dirty="0">
                          <a:latin typeface="Times New Roman" panose="02020603050405020304" pitchFamily="18" charset="0"/>
                          <a:cs typeface="Times New Roman" panose="02020603050405020304" pitchFamily="18" charset="0"/>
                        </a:rPr>
                        <a:t>Links Info</a:t>
                      </a:r>
                      <a:endParaRPr lang="zh-CN" altLang="en-US" dirty="0">
                        <a:latin typeface="Times New Roman" panose="02020603050405020304" pitchFamily="18" charset="0"/>
                        <a:cs typeface="Times New Roman" panose="02020603050405020304" pitchFamily="18" charset="0"/>
                      </a:endParaRPr>
                    </a:p>
                  </a:txBody>
                  <a:tcPr>
                    <a:solidFill>
                      <a:srgbClr val="00B050"/>
                    </a:solidFill>
                  </a:tcPr>
                </a:tc>
                <a:tc>
                  <a:txBody>
                    <a:bodyPr/>
                    <a:lstStyle/>
                    <a:p>
                      <a:pPr algn="ctr"/>
                      <a:r>
                        <a:rPr lang="en-US" altLang="zh-CN" dirty="0">
                          <a:latin typeface="Times New Roman" panose="02020603050405020304" pitchFamily="18" charset="0"/>
                          <a:cs typeface="Times New Roman" panose="02020603050405020304" pitchFamily="18" charset="0"/>
                        </a:rPr>
                        <a:t>Status code</a:t>
                      </a:r>
                      <a:endParaRPr lang="zh-CN" altLang="en-US" dirty="0">
                        <a:latin typeface="Times New Roman" panose="02020603050405020304" pitchFamily="18" charset="0"/>
                        <a:cs typeface="Times New Roman" panose="02020603050405020304" pitchFamily="18" charset="0"/>
                      </a:endParaRPr>
                    </a:p>
                  </a:txBody>
                  <a:tcPr>
                    <a:solidFill>
                      <a:srgbClr val="FFFF00"/>
                    </a:solidFill>
                  </a:tcPr>
                </a:tc>
                <a:tc>
                  <a:txBody>
                    <a:bodyPr/>
                    <a:lstStyle/>
                    <a:p>
                      <a:pPr algn="ctr"/>
                      <a:r>
                        <a:rPr lang="en-US" altLang="zh-CN" dirty="0">
                          <a:latin typeface="Times New Roman" panose="02020603050405020304" pitchFamily="18" charset="0"/>
                          <a:cs typeface="Times New Roman" panose="02020603050405020304" pitchFamily="18" charset="0"/>
                        </a:rPr>
                        <a:t>STA control</a:t>
                      </a:r>
                      <a:endParaRPr lang="zh-CN" altLang="en-US" dirty="0">
                        <a:latin typeface="Times New Roman" panose="02020603050405020304" pitchFamily="18" charset="0"/>
                        <a:cs typeface="Times New Roman" panose="02020603050405020304" pitchFamily="18" charset="0"/>
                      </a:endParaRPr>
                    </a:p>
                  </a:txBody>
                  <a:tcPr>
                    <a:solidFill>
                      <a:srgbClr val="FF0000"/>
                    </a:solidFill>
                  </a:tcPr>
                </a:tc>
                <a:extLst>
                  <a:ext uri="{0D108BD9-81ED-4DB2-BD59-A6C34878D82A}">
                    <a16:rowId xmlns:a16="http://schemas.microsoft.com/office/drawing/2014/main" val="10000"/>
                  </a:ext>
                </a:extLst>
              </a:tr>
              <a:tr h="370840">
                <a:tc>
                  <a:txBody>
                    <a:bodyPr/>
                    <a:lstStyle/>
                    <a:p>
                      <a:pPr algn="ctr"/>
                      <a:r>
                        <a:rPr lang="en-US" altLang="zh-CN" dirty="0">
                          <a:latin typeface="Times New Roman" panose="02020603050405020304" pitchFamily="18" charset="0"/>
                          <a:cs typeface="Times New Roman" panose="02020603050405020304" pitchFamily="18" charset="0"/>
                        </a:rPr>
                        <a:t>1</a:t>
                      </a:r>
                      <a:endParaRPr lang="zh-CN" altLang="en-US" dirty="0">
                        <a:latin typeface="Times New Roman" panose="02020603050405020304" pitchFamily="18" charset="0"/>
                        <a:cs typeface="Times New Roman" panose="02020603050405020304" pitchFamily="18" charset="0"/>
                      </a:endParaRPr>
                    </a:p>
                  </a:txBody>
                  <a:tcPr>
                    <a:solidFill>
                      <a:srgbClr val="00B050"/>
                    </a:solidFill>
                  </a:tcPr>
                </a:tc>
                <a:tc>
                  <a:txBody>
                    <a:bodyPr/>
                    <a:lstStyle/>
                    <a:p>
                      <a:pPr algn="ctr"/>
                      <a:r>
                        <a:rPr lang="en-US" altLang="zh-CN" dirty="0">
                          <a:latin typeface="Times New Roman" panose="02020603050405020304" pitchFamily="18" charset="0"/>
                          <a:cs typeface="Times New Roman" panose="02020603050405020304" pitchFamily="18" charset="0"/>
                        </a:rPr>
                        <a:t>1</a:t>
                      </a:r>
                      <a:endParaRPr lang="zh-CN" altLang="en-US" dirty="0">
                        <a:latin typeface="Times New Roman" panose="02020603050405020304" pitchFamily="18" charset="0"/>
                        <a:cs typeface="Times New Roman" panose="02020603050405020304" pitchFamily="18" charset="0"/>
                      </a:endParaRPr>
                    </a:p>
                  </a:txBody>
                  <a:tcPr>
                    <a:solidFill>
                      <a:srgbClr val="00B050"/>
                    </a:solidFill>
                  </a:tcPr>
                </a:tc>
                <a:tc>
                  <a:txBody>
                    <a:bodyPr/>
                    <a:lstStyle/>
                    <a:p>
                      <a:pPr algn="ctr"/>
                      <a:r>
                        <a:rPr lang="en-US" altLang="zh-CN" dirty="0">
                          <a:latin typeface="Times New Roman" panose="02020603050405020304" pitchFamily="18" charset="0"/>
                          <a:cs typeface="Times New Roman" panose="02020603050405020304" pitchFamily="18" charset="0"/>
                        </a:rPr>
                        <a:t> variable</a:t>
                      </a:r>
                      <a:endParaRPr lang="zh-CN" altLang="en-US" dirty="0">
                        <a:latin typeface="Times New Roman" panose="02020603050405020304" pitchFamily="18" charset="0"/>
                        <a:cs typeface="Times New Roman" panose="02020603050405020304" pitchFamily="18" charset="0"/>
                      </a:endParaRPr>
                    </a:p>
                  </a:txBody>
                  <a:tcPr>
                    <a:solidFill>
                      <a:srgbClr val="00B050"/>
                    </a:solidFill>
                  </a:tcPr>
                </a:tc>
                <a:tc>
                  <a:txBody>
                    <a:bodyPr/>
                    <a:lstStyle/>
                    <a:p>
                      <a:pPr algn="ctr"/>
                      <a:r>
                        <a:rPr lang="en-US" altLang="zh-CN" dirty="0">
                          <a:latin typeface="Times New Roman" panose="02020603050405020304" pitchFamily="18" charset="0"/>
                          <a:cs typeface="Times New Roman" panose="02020603050405020304" pitchFamily="18" charset="0"/>
                        </a:rPr>
                        <a:t>1</a:t>
                      </a:r>
                      <a:endParaRPr lang="zh-CN" altLang="en-US" dirty="0">
                        <a:latin typeface="Times New Roman" panose="02020603050405020304" pitchFamily="18" charset="0"/>
                        <a:cs typeface="Times New Roman" panose="02020603050405020304" pitchFamily="18" charset="0"/>
                      </a:endParaRPr>
                    </a:p>
                  </a:txBody>
                  <a:tcPr>
                    <a:solidFill>
                      <a:srgbClr val="FFFF00"/>
                    </a:solidFill>
                  </a:tcPr>
                </a:tc>
                <a:tc>
                  <a:txBody>
                    <a:bodyPr/>
                    <a:lstStyle/>
                    <a:p>
                      <a:pPr algn="ctr"/>
                      <a:r>
                        <a:rPr lang="en-US" altLang="zh-CN" dirty="0">
                          <a:latin typeface="Times New Roman" panose="02020603050405020304" pitchFamily="18" charset="0"/>
                          <a:cs typeface="Times New Roman" panose="02020603050405020304" pitchFamily="18" charset="0"/>
                        </a:rPr>
                        <a:t>2</a:t>
                      </a:r>
                      <a:endParaRPr lang="zh-CN" altLang="en-US" dirty="0">
                        <a:latin typeface="Times New Roman" panose="02020603050405020304" pitchFamily="18" charset="0"/>
                        <a:cs typeface="Times New Roman" panose="02020603050405020304" pitchFamily="18" charset="0"/>
                      </a:endParaRPr>
                    </a:p>
                  </a:txBody>
                  <a:tcPr>
                    <a:solidFill>
                      <a:srgbClr val="FF0000"/>
                    </a:solidFill>
                  </a:tcPr>
                </a:tc>
                <a:extLst>
                  <a:ext uri="{0D108BD9-81ED-4DB2-BD59-A6C34878D82A}">
                    <a16:rowId xmlns:a16="http://schemas.microsoft.com/office/drawing/2014/main" val="10001"/>
                  </a:ext>
                </a:extLst>
              </a:tr>
            </a:tbl>
          </a:graphicData>
        </a:graphic>
      </p:graphicFrame>
      <p:sp>
        <p:nvSpPr>
          <p:cNvPr id="9" name="矩形 8"/>
          <p:cNvSpPr/>
          <p:nvPr/>
        </p:nvSpPr>
        <p:spPr>
          <a:xfrm>
            <a:off x="695603" y="2492896"/>
            <a:ext cx="838691" cy="400110"/>
          </a:xfrm>
          <a:prstGeom prst="rect">
            <a:avLst/>
          </a:prstGeom>
        </p:spPr>
        <p:txBody>
          <a:bodyPr wrap="none">
            <a:spAutoFit/>
          </a:bodyPr>
          <a:lstStyle/>
          <a:p>
            <a:r>
              <a:rPr lang="zh-CN" altLang="en-US" sz="2000" dirty="0">
                <a:solidFill>
                  <a:schemeClr val="tx1"/>
                </a:solidFill>
                <a:latin typeface="+mn-lt"/>
                <a:cs typeface="Times New Roman" panose="02020603050405020304" pitchFamily="18" charset="0"/>
              </a:rPr>
              <a:t>Octets</a:t>
            </a:r>
          </a:p>
        </p:txBody>
      </p:sp>
      <p:sp>
        <p:nvSpPr>
          <p:cNvPr id="10" name="文本框 9"/>
          <p:cNvSpPr txBox="1"/>
          <p:nvPr/>
        </p:nvSpPr>
        <p:spPr>
          <a:xfrm>
            <a:off x="191344" y="2183234"/>
            <a:ext cx="1651000" cy="400110"/>
          </a:xfrm>
          <a:prstGeom prst="rect">
            <a:avLst/>
          </a:prstGeom>
          <a:noFill/>
        </p:spPr>
        <p:txBody>
          <a:bodyPr wrap="square" rtlCol="0">
            <a:spAutoFit/>
          </a:bodyPr>
          <a:lstStyle/>
          <a:p>
            <a:r>
              <a:rPr lang="en-US" altLang="zh-CN" sz="2000" dirty="0">
                <a:solidFill>
                  <a:schemeClr val="tx1"/>
                </a:solidFill>
                <a:latin typeface="Times New Roman" panose="02020603050405020304" pitchFamily="18" charset="0"/>
                <a:cs typeface="Times New Roman" panose="02020603050405020304" pitchFamily="18" charset="0"/>
              </a:rPr>
              <a:t>Common Info</a:t>
            </a:r>
            <a:endParaRPr lang="zh-CN" altLang="en-US" sz="2000" dirty="0">
              <a:solidFill>
                <a:schemeClr val="tx1"/>
              </a:solidFill>
              <a:latin typeface="Times New Roman" panose="02020603050405020304" pitchFamily="18" charset="0"/>
              <a:cs typeface="Times New Roman" panose="02020603050405020304" pitchFamily="18" charset="0"/>
            </a:endParaRPr>
          </a:p>
        </p:txBody>
      </p:sp>
      <p:graphicFrame>
        <p:nvGraphicFramePr>
          <p:cNvPr id="11" name="表格 10"/>
          <p:cNvGraphicFramePr>
            <a:graphicFrameLocks noGrp="1"/>
          </p:cNvGraphicFramePr>
          <p:nvPr>
            <p:extLst>
              <p:ext uri="{D42A27DB-BD31-4B8C-83A1-F6EECF244321}">
                <p14:modId xmlns:p14="http://schemas.microsoft.com/office/powerpoint/2010/main" val="2888560217"/>
              </p:ext>
            </p:extLst>
          </p:nvPr>
        </p:nvGraphicFramePr>
        <p:xfrm>
          <a:off x="1121833" y="1484784"/>
          <a:ext cx="5486400" cy="37084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tblGrid>
              <a:tr h="370840">
                <a:tc>
                  <a:txBody>
                    <a:bodyPr/>
                    <a:lstStyle/>
                    <a:p>
                      <a:r>
                        <a:rPr lang="en-US" altLang="zh-CN" sz="1200" dirty="0">
                          <a:latin typeface="Times New Roman" panose="02020603050405020304" pitchFamily="18" charset="0"/>
                          <a:cs typeface="Times New Roman" panose="02020603050405020304" pitchFamily="18" charset="0"/>
                        </a:rPr>
                        <a:t>Link </a:t>
                      </a:r>
                      <a:r>
                        <a:rPr lang="en-US" altLang="zh-CN" sz="1200" dirty="0" err="1">
                          <a:latin typeface="Times New Roman" panose="02020603050405020304" pitchFamily="18" charset="0"/>
                          <a:cs typeface="Times New Roman" panose="02020603050405020304" pitchFamily="18" charset="0"/>
                        </a:rPr>
                        <a:t>Num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a:latin typeface="Times New Roman" panose="02020603050405020304" pitchFamily="18" charset="0"/>
                          <a:cs typeface="Times New Roman" panose="02020603050405020304" pitchFamily="18" charset="0"/>
                        </a:rPr>
                        <a:t>Link ID Info</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a:latin typeface="Times New Roman" panose="02020603050405020304" pitchFamily="18" charset="0"/>
                          <a:cs typeface="Times New Roman" panose="02020603050405020304" pitchFamily="18" charset="0"/>
                        </a:rPr>
                        <a:t>Link ID Info</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a:latin typeface="Times New Roman" panose="02020603050405020304" pitchFamily="18" charset="0"/>
                          <a:cs typeface="Times New Roman" panose="02020603050405020304" pitchFamily="18" charset="0"/>
                        </a:rPr>
                        <a:t>….</a:t>
                      </a:r>
                      <a:endParaRPr lang="zh-CN" alt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bl>
          </a:graphicData>
        </a:graphic>
      </p:graphicFrame>
      <p:graphicFrame>
        <p:nvGraphicFramePr>
          <p:cNvPr id="12" name="表格 11"/>
          <p:cNvGraphicFramePr>
            <a:graphicFrameLocks noGrp="1"/>
          </p:cNvGraphicFramePr>
          <p:nvPr>
            <p:extLst>
              <p:ext uri="{D42A27DB-BD31-4B8C-83A1-F6EECF244321}">
                <p14:modId xmlns:p14="http://schemas.microsoft.com/office/powerpoint/2010/main" val="3874084351"/>
              </p:ext>
            </p:extLst>
          </p:nvPr>
        </p:nvGraphicFramePr>
        <p:xfrm>
          <a:off x="8482047" y="1491370"/>
          <a:ext cx="2743200" cy="37084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tblGrid>
              <a:tr h="370840">
                <a:tc>
                  <a:txBody>
                    <a:bodyPr/>
                    <a:lstStyle/>
                    <a:p>
                      <a:r>
                        <a:rPr lang="en-US" altLang="zh-CN" sz="1200" dirty="0">
                          <a:latin typeface="Times New Roman" panose="02020603050405020304" pitchFamily="18" charset="0"/>
                          <a:cs typeface="Times New Roman" panose="02020603050405020304" pitchFamily="18" charset="0"/>
                        </a:rPr>
                        <a:t>Link Del Mode</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a:latin typeface="Times New Roman" panose="02020603050405020304" pitchFamily="18" charset="0"/>
                          <a:cs typeface="Times New Roman" panose="02020603050405020304" pitchFamily="18" charset="0"/>
                        </a:rPr>
                        <a:t>Link Del Count</a:t>
                      </a:r>
                      <a:endParaRPr lang="zh-CN" alt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bl>
          </a:graphicData>
        </a:graphic>
      </p:graphicFrame>
      <p:cxnSp>
        <p:nvCxnSpPr>
          <p:cNvPr id="13" name="直接箭头连接符 12"/>
          <p:cNvCxnSpPr/>
          <p:nvPr/>
        </p:nvCxnSpPr>
        <p:spPr>
          <a:xfrm flipH="1" flipV="1">
            <a:off x="5325533" y="1904413"/>
            <a:ext cx="643467" cy="254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flipV="1">
            <a:off x="9266770" y="1904413"/>
            <a:ext cx="436030" cy="2838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7015415" y="1832041"/>
            <a:ext cx="1109133" cy="338554"/>
          </a:xfrm>
          <a:prstGeom prst="rect">
            <a:avLst/>
          </a:prstGeom>
          <a:noFill/>
        </p:spPr>
        <p:txBody>
          <a:bodyPr wrap="square" rtlCol="0">
            <a:spAutoFit/>
          </a:bodyPr>
          <a:lstStyle/>
          <a:p>
            <a:r>
              <a:rPr lang="zh-CN" altLang="en-US" sz="1600" dirty="0">
                <a:solidFill>
                  <a:schemeClr val="tx1"/>
                </a:solidFill>
                <a:latin typeface="Times New Roman" panose="02020603050405020304" pitchFamily="18" charset="0"/>
                <a:cs typeface="Times New Roman" panose="02020603050405020304" pitchFamily="18" charset="0"/>
              </a:rPr>
              <a:t> </a:t>
            </a:r>
            <a:r>
              <a:rPr lang="en-US" altLang="zh-CN" sz="1600" dirty="0">
                <a:solidFill>
                  <a:schemeClr val="tx1"/>
                </a:solidFill>
                <a:latin typeface="Times New Roman" panose="02020603050405020304" pitchFamily="18" charset="0"/>
                <a:cs typeface="Times New Roman" panose="02020603050405020304" pitchFamily="18" charset="0"/>
              </a:rPr>
              <a:t>9.4.1.9 [3]</a:t>
            </a:r>
            <a:endParaRPr lang="zh-CN" altLang="en-US" sz="1600" dirty="0">
              <a:solidFill>
                <a:schemeClr val="tx1"/>
              </a:solidFill>
              <a:latin typeface="Times New Roman" panose="02020603050405020304" pitchFamily="18" charset="0"/>
              <a:cs typeface="Times New Roman" panose="02020603050405020304" pitchFamily="18" charset="0"/>
            </a:endParaRPr>
          </a:p>
        </p:txBody>
      </p:sp>
      <p:cxnSp>
        <p:nvCxnSpPr>
          <p:cNvPr id="16" name="直接连接符 15"/>
          <p:cNvCxnSpPr/>
          <p:nvPr/>
        </p:nvCxnSpPr>
        <p:spPr>
          <a:xfrm>
            <a:off x="1819222" y="2920744"/>
            <a:ext cx="9578" cy="8015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9947222" y="2916776"/>
            <a:ext cx="4498" cy="81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696022" y="2908310"/>
            <a:ext cx="9578" cy="8015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8317389" y="2921010"/>
            <a:ext cx="9578" cy="8015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1828800" y="3129488"/>
            <a:ext cx="4867222"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1819835" y="3394842"/>
            <a:ext cx="6501205" cy="896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a:off x="1832385" y="3697849"/>
            <a:ext cx="8113060" cy="1255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2074333" y="2869613"/>
            <a:ext cx="4631267" cy="307777"/>
          </a:xfrm>
          <a:prstGeom prst="rect">
            <a:avLst/>
          </a:prstGeom>
          <a:noFill/>
        </p:spPr>
        <p:txBody>
          <a:bodyPr wrap="square" rtlCol="0">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Roaming Request (from STA MLD to UHR AP MLD)</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sp>
        <p:nvSpPr>
          <p:cNvPr id="24" name="文本框 23"/>
          <p:cNvSpPr txBox="1"/>
          <p:nvPr/>
        </p:nvSpPr>
        <p:spPr>
          <a:xfrm>
            <a:off x="2068406" y="3132080"/>
            <a:ext cx="5075351" cy="307777"/>
          </a:xfrm>
          <a:prstGeom prst="rect">
            <a:avLst/>
          </a:prstGeom>
          <a:noFill/>
        </p:spPr>
        <p:txBody>
          <a:bodyPr wrap="square" rtlCol="0">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Roaming Reconfigure (from UHR AP MLD to STA MLD)</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sp>
        <p:nvSpPr>
          <p:cNvPr id="25" name="文本框 24"/>
          <p:cNvSpPr txBox="1"/>
          <p:nvPr/>
        </p:nvSpPr>
        <p:spPr>
          <a:xfrm>
            <a:off x="2057399" y="3436880"/>
            <a:ext cx="5003800" cy="307777"/>
          </a:xfrm>
          <a:prstGeom prst="rect">
            <a:avLst/>
          </a:prstGeom>
          <a:noFill/>
        </p:spPr>
        <p:txBody>
          <a:bodyPr wrap="square" rtlCol="0">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Roaming Confirm (from STA MLD to UHR AP MLD)</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6771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9218" name="Rectangle 2"/>
          <p:cNvSpPr>
            <a:spLocks noGrp="1" noChangeArrowheads="1"/>
          </p:cNvSpPr>
          <p:nvPr>
            <p:ph idx="1"/>
          </p:nvPr>
        </p:nvSpPr>
        <p:spPr>
          <a:xfrm>
            <a:off x="929217" y="1830390"/>
            <a:ext cx="10361084" cy="4113213"/>
          </a:xfrm>
          <a:ln/>
        </p:spPr>
        <p:txBody>
          <a:bodyPr/>
          <a:lstStyle/>
          <a:p>
            <a:pPr>
              <a:buFont typeface="Times New Roman" pitchFamily="16" charset="0"/>
              <a:buChar char="•"/>
            </a:pPr>
            <a:r>
              <a:rPr lang="en-US" sz="2000" b="0" dirty="0"/>
              <a:t>The PTK is generated using the UHR AP MLD UMAC address during the access process. The PTK will be shared in non-collocated AP MLDs during the seamless roaming process for the STA MLD. The </a:t>
            </a:r>
            <a:r>
              <a:rPr lang="en-US" sz="2000" dirty="0"/>
              <a:t>sharing keys </a:t>
            </a:r>
            <a:r>
              <a:rPr lang="en-US" sz="2000" b="0" dirty="0"/>
              <a:t>reduces the re-authentication and re-association delay caused by FT roaming. </a:t>
            </a:r>
          </a:p>
          <a:p>
            <a:pPr>
              <a:buFont typeface="Times New Roman" pitchFamily="16" charset="0"/>
              <a:buChar char="•"/>
            </a:pPr>
            <a:r>
              <a:rPr lang="en-US" sz="2000" dirty="0"/>
              <a:t>Seamless roaming mechanism</a:t>
            </a:r>
            <a:r>
              <a:rPr lang="en-US" sz="2000" b="0" dirty="0"/>
              <a:t>: the STA MLD selects one of the links to disconnect from the original AP MLD(e.g. EHT AP MLD1 Link0) and then connects this link to the new AP MLD. The other links of STA  MLD remain connected to the original AP until the connection with the new AP MLD is completed. This seamless roaming method ensures the continuity of data transmission.</a:t>
            </a:r>
          </a:p>
          <a:p>
            <a:pPr>
              <a:buFont typeface="Times New Roman" pitchFamily="16" charset="0"/>
              <a:buChar char="•"/>
            </a:pPr>
            <a:r>
              <a:rPr lang="en-US" sz="2000" dirty="0"/>
              <a:t>Roaming Frame Format Extension</a:t>
            </a:r>
            <a:r>
              <a:rPr lang="en-US" sz="2000" b="0" dirty="0"/>
              <a:t>: the roaming frame has been extended to declare seamless roaming capability, invoke seamless roaming, grant seamless  roaming, and confirm completion of roaming link handover according to MLD characteristics.</a:t>
            </a:r>
            <a:endParaRPr lang="en-GB" sz="20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981201"/>
            <a:ext cx="10361084" cy="1951855"/>
          </a:xfrm>
        </p:spPr>
        <p:txBody>
          <a:bodyPr/>
          <a:lstStyle/>
          <a:p>
            <a:r>
              <a:rPr lang="en-GB" sz="2000" b="0" dirty="0"/>
              <a:t>[1] Po-Kai Huang, et al. Multi-link Operation Framework, DCN 11-23/0231r0.</a:t>
            </a:r>
          </a:p>
          <a:p>
            <a:r>
              <a:rPr lang="en-GB" sz="2000" b="0" dirty="0"/>
              <a:t>[2] </a:t>
            </a:r>
            <a:r>
              <a:rPr lang="en-GB" sz="2000" b="0" dirty="0" err="1"/>
              <a:t>Guogang</a:t>
            </a:r>
            <a:r>
              <a:rPr lang="en-GB" sz="2000" b="0" dirty="0"/>
              <a:t> Huang , et al. Thoughts on Seamless Roaming Under Non-collocated AP MLD Architecture, DCN 11-22/1910r1</a:t>
            </a:r>
          </a:p>
          <a:p>
            <a:r>
              <a:rPr lang="en-GB" sz="2000" b="0" dirty="0"/>
              <a:t>[3] IEEE </a:t>
            </a:r>
            <a:r>
              <a:rPr lang="en-GB" sz="2000" b="0" dirty="0" err="1"/>
              <a:t>Std</a:t>
            </a:r>
            <a:r>
              <a:rPr lang="en-GB" sz="2000" b="0" dirty="0"/>
              <a:t> 802.11™-2020. Part 11: Wireless LAN Medium Access Control (MAC) and Physical Layer (PHY) Specifications.</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Roaming Model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Access process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Seamless Roaming procedure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Roaming Frame Format Extension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xfrm>
            <a:off x="914401" y="1700809"/>
            <a:ext cx="10361084" cy="3528392"/>
          </a:xfrm>
          <a:ln/>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It takes the non-AP STA a long time to do the 802.1X re-authentication and 4-way handshake for the traditional roaming scheme. This may lead to packet loss or even transmission interruption during roaming time for the </a:t>
            </a:r>
            <a:r>
              <a:rPr lang="en-US" altLang="zh-CN" sz="2000" dirty="0">
                <a:latin typeface="Times New Roman" panose="02020603050405020304" pitchFamily="18" charset="0"/>
                <a:cs typeface="Times New Roman" panose="02020603050405020304" pitchFamily="18" charset="0"/>
              </a:rPr>
              <a:t>single-link device</a:t>
            </a:r>
            <a:r>
              <a:rPr lang="en-US" altLang="zh-CN" sz="2000" b="0" dirty="0">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802.11be (EHT) standard has introduced multi-link operation (MLO) [1], and a non-AP STA </a:t>
            </a:r>
            <a:r>
              <a:rPr lang="en-US" altLang="zh-CN" sz="2000" dirty="0">
                <a:latin typeface="Times New Roman" panose="02020603050405020304" pitchFamily="18" charset="0"/>
                <a:cs typeface="Times New Roman" panose="02020603050405020304" pitchFamily="18" charset="0"/>
              </a:rPr>
              <a:t>multi-link device </a:t>
            </a:r>
            <a:r>
              <a:rPr lang="en-US" altLang="zh-CN" sz="2000" b="0" dirty="0">
                <a:latin typeface="Times New Roman" panose="02020603050405020304" pitchFamily="18" charset="0"/>
                <a:cs typeface="Times New Roman" panose="02020603050405020304" pitchFamily="18" charset="0"/>
              </a:rPr>
              <a:t>(MLD) can communicate with AP MLD over a plurality of links. However, the non-AP STA MLD spends a lot of time on the re-authentication and re-association for the fast transition (FT) roaming, and it can’t ensure the continuity of data transmission.</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We discuss the seamless roaming scheme for UHR non-collocated AP MLD. This scheme fully utilizes the advantages of MLO to </a:t>
            </a:r>
            <a:r>
              <a:rPr lang="en-US" altLang="zh-CN" sz="2000" dirty="0">
                <a:latin typeface="Times New Roman" panose="02020603050405020304" pitchFamily="18" charset="0"/>
                <a:cs typeface="Times New Roman" panose="02020603050405020304" pitchFamily="18" charset="0"/>
              </a:rPr>
              <a:t>saving time and ensuring the continuity </a:t>
            </a:r>
            <a:r>
              <a:rPr lang="en-US" altLang="zh-CN" sz="2000" b="0" dirty="0">
                <a:latin typeface="Times New Roman" panose="02020603050405020304" pitchFamily="18" charset="0"/>
                <a:cs typeface="Times New Roman" panose="02020603050405020304" pitchFamily="18" charset="0"/>
              </a:rPr>
              <a:t>of data transmission.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634" y="609602"/>
            <a:ext cx="10361084" cy="757766"/>
          </a:xfrm>
        </p:spPr>
        <p:txBody>
          <a:bodyPr/>
          <a:lstStyle/>
          <a:p>
            <a:r>
              <a:rPr lang="en-GB" dirty="0"/>
              <a:t>Roaming Model </a:t>
            </a:r>
          </a:p>
        </p:txBody>
      </p:sp>
      <p:sp>
        <p:nvSpPr>
          <p:cNvPr id="9218" name="Rectangle 2"/>
          <p:cNvSpPr>
            <a:spLocks noGrp="1" noChangeArrowheads="1"/>
          </p:cNvSpPr>
          <p:nvPr>
            <p:ph idx="1"/>
          </p:nvPr>
        </p:nvSpPr>
        <p:spPr>
          <a:xfrm>
            <a:off x="914401" y="3933056"/>
            <a:ext cx="10361084" cy="2448272"/>
          </a:xfrm>
          <a:ln/>
        </p:spPr>
        <p:txBody>
          <a:bodyPr/>
          <a:lstStyle/>
          <a:p>
            <a:pPr marL="0" indent="0"/>
            <a:r>
              <a:rPr lang="en-US" altLang="zh-CN" sz="1400" b="0" dirty="0">
                <a:latin typeface="Times New Roman" panose="02020603050405020304" pitchFamily="18" charset="0"/>
                <a:cs typeface="Times New Roman" panose="02020603050405020304" pitchFamily="18" charset="0"/>
              </a:rPr>
              <a:t>The UHR non-AP STA MLD associates with the collocated AP MLD with the wire or wireless backhaul. The UHR AP UMAC can use the backhaul links to manage LMAC and PHY of the collocated EHT AP MLD. </a:t>
            </a: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During the access process, </a:t>
            </a:r>
            <a:r>
              <a:rPr lang="en-US" altLang="zh-CN" sz="1400" dirty="0">
                <a:latin typeface="Times New Roman" panose="02020603050405020304" pitchFamily="18" charset="0"/>
                <a:cs typeface="Times New Roman" panose="02020603050405020304" pitchFamily="18" charset="0"/>
              </a:rPr>
              <a:t>PTK</a:t>
            </a:r>
            <a:r>
              <a:rPr lang="en-US" altLang="zh-CN" sz="1400" b="0" dirty="0">
                <a:latin typeface="Times New Roman" panose="02020603050405020304" pitchFamily="18" charset="0"/>
                <a:cs typeface="Times New Roman" panose="02020603050405020304" pitchFamily="18" charset="0"/>
              </a:rPr>
              <a:t> and </a:t>
            </a:r>
            <a:r>
              <a:rPr lang="en-US" altLang="zh-CN" sz="1400" dirty="0">
                <a:latin typeface="Times New Roman" panose="02020603050405020304" pitchFamily="18" charset="0"/>
                <a:cs typeface="Times New Roman" panose="02020603050405020304" pitchFamily="18" charset="0"/>
              </a:rPr>
              <a:t>GTK</a:t>
            </a:r>
            <a:r>
              <a:rPr lang="en-US" altLang="zh-CN" sz="1400" b="0" dirty="0">
                <a:latin typeface="Times New Roman" panose="02020603050405020304" pitchFamily="18" charset="0"/>
                <a:cs typeface="Times New Roman" panose="02020603050405020304" pitchFamily="18" charset="0"/>
              </a:rPr>
              <a:t> are generated using the UHR AP MLD UMAC address and EHT AP MLD LMAC Address, respectively. To achieve the seamless roaming, the PTK will be </a:t>
            </a:r>
            <a:r>
              <a:rPr lang="en-US" altLang="zh-CN" sz="1400" dirty="0">
                <a:latin typeface="Times New Roman" panose="02020603050405020304" pitchFamily="18" charset="0"/>
                <a:cs typeface="Times New Roman" panose="02020603050405020304" pitchFamily="18" charset="0"/>
              </a:rPr>
              <a:t>shared</a:t>
            </a:r>
            <a:r>
              <a:rPr lang="en-US" altLang="zh-CN" sz="1400" b="0" dirty="0">
                <a:latin typeface="Times New Roman" panose="02020603050405020304" pitchFamily="18" charset="0"/>
                <a:cs typeface="Times New Roman" panose="02020603050405020304" pitchFamily="18" charset="0"/>
              </a:rPr>
              <a:t> in non-collocated AP MLDs for the non-AP STA MLD, and the non-AP STA MLD stores the GTKs for all the AP MLDs.</a:t>
            </a:r>
          </a:p>
          <a:p>
            <a:pPr>
              <a:buFont typeface="Arial" panose="020B0604020202020204" pitchFamily="34" charset="0"/>
              <a:buChar char="•"/>
            </a:pPr>
            <a:r>
              <a:rPr lang="en-US" altLang="zh-CN" sz="1400" dirty="0">
                <a:latin typeface="Times New Roman" panose="02020603050405020304" pitchFamily="18" charset="0"/>
                <a:cs typeface="Times New Roman" panose="02020603050405020304" pitchFamily="18" charset="0"/>
              </a:rPr>
              <a:t>Seamless roaming mechanism</a:t>
            </a:r>
            <a:r>
              <a:rPr lang="en-US" altLang="zh-CN" sz="1400" b="0" dirty="0">
                <a:latin typeface="Times New Roman" panose="02020603050405020304" pitchFamily="18" charset="0"/>
                <a:cs typeface="Times New Roman" panose="02020603050405020304" pitchFamily="18" charset="0"/>
              </a:rPr>
              <a:t>: the non-AP STA MLD selects one of the links (e.g. STA Link0) to disconnect from the original AP MLD(e.g. EHT AP MLD1 Link0) and then connects this link (STA Link0) to the new AP MLD (e.g. EHT AP MLD2 Link0). The other links of non-AP STA  MLD remain connected to the original AP until the connection with the new AP MLD is finished.</a:t>
            </a:r>
          </a:p>
          <a:p>
            <a:pPr>
              <a:buFont typeface="Arial" panose="020B0604020202020204" pitchFamily="34" charset="0"/>
              <a:buChar char="•"/>
            </a:pPr>
            <a:r>
              <a:rPr lang="en-US" altLang="zh-CN" sz="1400" dirty="0">
                <a:latin typeface="Times New Roman" panose="02020603050405020304" pitchFamily="18" charset="0"/>
                <a:cs typeface="Times New Roman" panose="02020603050405020304" pitchFamily="18" charset="0"/>
              </a:rPr>
              <a:t>Roaming Frame Format Extension</a:t>
            </a:r>
            <a:r>
              <a:rPr lang="en-US" altLang="zh-CN" sz="1400" b="0" dirty="0">
                <a:latin typeface="Times New Roman" panose="02020603050405020304" pitchFamily="18" charset="0"/>
                <a:cs typeface="Times New Roman" panose="02020603050405020304" pitchFamily="18" charset="0"/>
              </a:rPr>
              <a:t>: the roaming frame has been extended to advertise seamless roaming capability, invoke seamless roaming, grant seamless roaming, and confirm completion of roaming link handover. </a:t>
            </a: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graphicFrame>
        <p:nvGraphicFramePr>
          <p:cNvPr id="7" name="对象 6"/>
          <p:cNvGraphicFramePr>
            <a:graphicFrameLocks noChangeAspect="1"/>
          </p:cNvGraphicFramePr>
          <p:nvPr>
            <p:extLst>
              <p:ext uri="{D42A27DB-BD31-4B8C-83A1-F6EECF244321}">
                <p14:modId xmlns:p14="http://schemas.microsoft.com/office/powerpoint/2010/main" val="681399154"/>
              </p:ext>
            </p:extLst>
          </p:nvPr>
        </p:nvGraphicFramePr>
        <p:xfrm>
          <a:off x="3071664" y="1196752"/>
          <a:ext cx="5170527" cy="2510173"/>
        </p:xfrm>
        <a:graphic>
          <a:graphicData uri="http://schemas.openxmlformats.org/presentationml/2006/ole">
            <mc:AlternateContent xmlns:mc="http://schemas.openxmlformats.org/markup-compatibility/2006">
              <mc:Choice xmlns:v="urn:schemas-microsoft-com:vml" Requires="v">
                <p:oleObj name="Visio" r:id="rId3" imgW="6515111" imgH="3162378" progId="Visio.Drawing.15">
                  <p:embed/>
                </p:oleObj>
              </mc:Choice>
              <mc:Fallback>
                <p:oleObj name="Visio" r:id="rId3" imgW="6515111" imgH="3162378" progId="Visio.Drawing.1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1664" y="1196752"/>
                        <a:ext cx="5170527" cy="2510173"/>
                      </a:xfrm>
                      <a:prstGeom prst="rect">
                        <a:avLst/>
                      </a:prstGeom>
                      <a:noFill/>
                    </p:spPr>
                  </p:pic>
                </p:oleObj>
              </mc:Fallback>
            </mc:AlternateContent>
          </a:graphicData>
        </a:graphic>
      </p:graphicFrame>
      <p:sp>
        <p:nvSpPr>
          <p:cNvPr id="3" name="文本框 2"/>
          <p:cNvSpPr txBox="1"/>
          <p:nvPr/>
        </p:nvSpPr>
        <p:spPr>
          <a:xfrm>
            <a:off x="3786417" y="3602426"/>
            <a:ext cx="2595011" cy="338554"/>
          </a:xfrm>
          <a:prstGeom prst="rect">
            <a:avLst/>
          </a:prstGeom>
          <a:noFill/>
        </p:spPr>
        <p:txBody>
          <a:bodyPr wrap="square" rtlCol="0">
            <a:spAutoFit/>
          </a:bodyPr>
          <a:lstStyle/>
          <a:p>
            <a:r>
              <a:rPr lang="en-US" altLang="zh-CN" sz="1600" dirty="0">
                <a:solidFill>
                  <a:schemeClr val="tx1"/>
                </a:solidFill>
                <a:latin typeface="Times New Roman" panose="02020603050405020304" pitchFamily="18" charset="0"/>
                <a:cs typeface="Times New Roman" panose="02020603050405020304" pitchFamily="18" charset="0"/>
              </a:rPr>
              <a:t>Non-collocated AP MLD[2]</a:t>
            </a:r>
            <a:endParaRPr lang="zh-CN" altLang="en-US" sz="1600" dirty="0">
              <a:solidFill>
                <a:schemeClr val="tx1"/>
              </a:solidFill>
              <a:latin typeface="Times New Roman" panose="02020603050405020304" pitchFamily="18" charset="0"/>
              <a:cs typeface="Times New Roman" panose="02020603050405020304" pitchFamily="18" charset="0"/>
            </a:endParaRPr>
          </a:p>
        </p:txBody>
      </p:sp>
      <p:sp>
        <p:nvSpPr>
          <p:cNvPr id="9" name="文本框 8"/>
          <p:cNvSpPr txBox="1"/>
          <p:nvPr/>
        </p:nvSpPr>
        <p:spPr>
          <a:xfrm>
            <a:off x="6899149" y="3612078"/>
            <a:ext cx="1656184" cy="307777"/>
          </a:xfrm>
          <a:prstGeom prst="rect">
            <a:avLst/>
          </a:prstGeom>
          <a:noFill/>
        </p:spPr>
        <p:txBody>
          <a:bodyPr wrap="square" rtlCol="0">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Non-AP STA MLD</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04664"/>
            <a:ext cx="10361084" cy="1065213"/>
          </a:xfrm>
        </p:spPr>
        <p:txBody>
          <a:bodyPr/>
          <a:lstStyle/>
          <a:p>
            <a:r>
              <a:rPr lang="en-GB" dirty="0"/>
              <a:t>Access Process</a:t>
            </a:r>
          </a:p>
        </p:txBody>
      </p:sp>
      <p:sp>
        <p:nvSpPr>
          <p:cNvPr id="9218" name="Rectangle 2"/>
          <p:cNvSpPr>
            <a:spLocks noGrp="1" noChangeArrowheads="1"/>
          </p:cNvSpPr>
          <p:nvPr>
            <p:ph idx="1"/>
          </p:nvPr>
        </p:nvSpPr>
        <p:spPr>
          <a:xfrm>
            <a:off x="926175" y="4137307"/>
            <a:ext cx="10294167" cy="2160240"/>
          </a:xfrm>
          <a:ln/>
        </p:spPr>
        <p:txBody>
          <a:bodyPr/>
          <a:lstStyle/>
          <a:p>
            <a:pPr>
              <a:buFont typeface="Times New Roman" pitchFamily="16" charset="0"/>
              <a:buChar char="•"/>
            </a:pPr>
            <a:r>
              <a:rPr lang="en-US" sz="1400" b="0" dirty="0"/>
              <a:t>The </a:t>
            </a:r>
            <a:r>
              <a:rPr lang="en-US" sz="1400" dirty="0"/>
              <a:t>PTK</a:t>
            </a:r>
            <a:r>
              <a:rPr lang="en-US" sz="1400" b="0" dirty="0"/>
              <a:t> is generated using the UHR AP MLD UMAC address and Non-AP STA MLD UMAC address through the </a:t>
            </a:r>
            <a:r>
              <a:rPr lang="en-US" sz="1400" dirty="0"/>
              <a:t>EAPOL-Key frame </a:t>
            </a:r>
            <a:r>
              <a:rPr lang="en-US" sz="1400" b="0" dirty="0"/>
              <a:t>(data type MAC address KDE). The UHR AP MLD UMAC </a:t>
            </a:r>
            <a:r>
              <a:rPr lang="en-US" sz="1400" dirty="0"/>
              <a:t>stores the PTK  </a:t>
            </a:r>
            <a:r>
              <a:rPr lang="en-US" sz="1400" b="0" dirty="0"/>
              <a:t>for non-AP STA MLD, and PTK is </a:t>
            </a:r>
            <a:r>
              <a:rPr lang="en-US" sz="1400" dirty="0"/>
              <a:t>shared</a:t>
            </a:r>
            <a:r>
              <a:rPr lang="en-US" sz="1400" b="0" dirty="0"/>
              <a:t> in the AP MLDs belonging to the same UHR AP MLD UMAC to achieve the later seamless roaming.</a:t>
            </a:r>
          </a:p>
          <a:p>
            <a:pPr>
              <a:buFont typeface="Times New Roman" pitchFamily="16" charset="0"/>
              <a:buChar char="•"/>
            </a:pPr>
            <a:r>
              <a:rPr lang="en-US" sz="1400" b="0" dirty="0"/>
              <a:t>GTK, IGTK and BIGTK are generated using the EHT AP MLD LMAC Address. The all EHT AP MLDs belonging to the same UHR AP MLD sends their </a:t>
            </a:r>
            <a:r>
              <a:rPr lang="en-US" sz="1400" dirty="0"/>
              <a:t>GTK, IGTK, BIGTK </a:t>
            </a:r>
            <a:r>
              <a:rPr lang="en-US" sz="1400" b="0" dirty="0"/>
              <a:t>to the non-AP STA MLD, and the non-AP STA MLD stores these keys.</a:t>
            </a:r>
          </a:p>
          <a:p>
            <a:pPr marL="0" indent="0"/>
            <a:r>
              <a:rPr lang="en-US" sz="1400" b="0" dirty="0"/>
              <a:t>In the access process, the non-AP MLD and UHR AP MLD </a:t>
            </a:r>
            <a:r>
              <a:rPr lang="en-US" sz="1400" dirty="0"/>
              <a:t>negotiate the unicast and multicast keys for all links of MLDs</a:t>
            </a:r>
            <a:r>
              <a:rPr lang="en-US" sz="1400" b="0" dirty="0"/>
              <a:t>. The unicast key is shared in the non-collocated AP MLDs which are connected to the same UHR AP MLD UMAC. The non-AP STA MLD stores the all multicast keys for the non-collocated AP MLDs. The non-AP STA MLD does not need the re-authentication, re-association, and 4-way handshake, and the non-AP STA MLD directly switches the target link to reduce the authentication delay caused by FT roaming.</a:t>
            </a:r>
            <a:endParaRPr lang="en-GB" sz="14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graphicFrame>
        <p:nvGraphicFramePr>
          <p:cNvPr id="7" name="对象 6"/>
          <p:cNvGraphicFramePr>
            <a:graphicFrameLocks noChangeAspect="1"/>
          </p:cNvGraphicFramePr>
          <p:nvPr>
            <p:extLst>
              <p:ext uri="{D42A27DB-BD31-4B8C-83A1-F6EECF244321}">
                <p14:modId xmlns:p14="http://schemas.microsoft.com/office/powerpoint/2010/main" val="3863419928"/>
              </p:ext>
            </p:extLst>
          </p:nvPr>
        </p:nvGraphicFramePr>
        <p:xfrm>
          <a:off x="2999656" y="1156683"/>
          <a:ext cx="5914364" cy="2827421"/>
        </p:xfrm>
        <a:graphic>
          <a:graphicData uri="http://schemas.openxmlformats.org/presentationml/2006/ole">
            <mc:AlternateContent xmlns:mc="http://schemas.openxmlformats.org/markup-compatibility/2006">
              <mc:Choice xmlns:v="urn:schemas-microsoft-com:vml" Requires="v">
                <p:oleObj name="Visio" r:id="rId3" imgW="5499169" imgH="2628783" progId="Visio.Drawing.15">
                  <p:embed/>
                </p:oleObj>
              </mc:Choice>
              <mc:Fallback>
                <p:oleObj name="Visio" r:id="rId3" imgW="5499169" imgH="2628783" progId="Visio.Drawing.15">
                  <p:embed/>
                  <p:pic>
                    <p:nvPicPr>
                      <p:cNvPr id="0" name=""/>
                      <p:cNvPicPr>
                        <a:picLocks noChangeAspect="1" noChangeArrowheads="1"/>
                      </p:cNvPicPr>
                      <p:nvPr/>
                    </p:nvPicPr>
                    <p:blipFill>
                      <a:blip r:embed="rId4"/>
                      <a:srcRect/>
                      <a:stretch>
                        <a:fillRect/>
                      </a:stretch>
                    </p:blipFill>
                    <p:spPr bwMode="auto">
                      <a:xfrm>
                        <a:off x="2999656" y="1156683"/>
                        <a:ext cx="5914364" cy="2827421"/>
                      </a:xfrm>
                      <a:prstGeom prst="rect">
                        <a:avLst/>
                      </a:prstGeom>
                      <a:noFill/>
                    </p:spPr>
                  </p:pic>
                </p:oleObj>
              </mc:Fallback>
            </mc:AlternateContent>
          </a:graphicData>
        </a:graphic>
      </p:graphicFrame>
    </p:spTree>
    <p:extLst>
      <p:ext uri="{BB962C8B-B14F-4D97-AF65-F5344CB8AC3E}">
        <p14:creationId xmlns:p14="http://schemas.microsoft.com/office/powerpoint/2010/main" val="33937293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35595"/>
            <a:ext cx="10361084" cy="1065213"/>
          </a:xfrm>
        </p:spPr>
        <p:txBody>
          <a:bodyPr/>
          <a:lstStyle/>
          <a:p>
            <a:r>
              <a:rPr lang="en-GB" dirty="0"/>
              <a:t>Access Process: Key Design</a:t>
            </a:r>
          </a:p>
        </p:txBody>
      </p:sp>
      <p:sp>
        <p:nvSpPr>
          <p:cNvPr id="9218" name="Rectangle 2"/>
          <p:cNvSpPr>
            <a:spLocks noGrp="1" noChangeArrowheads="1"/>
          </p:cNvSpPr>
          <p:nvPr>
            <p:ph idx="1"/>
          </p:nvPr>
        </p:nvSpPr>
        <p:spPr>
          <a:xfrm>
            <a:off x="914401" y="5206749"/>
            <a:ext cx="10361084" cy="1009230"/>
          </a:xfrm>
          <a:ln/>
        </p:spPr>
        <p:txBody>
          <a:bodyPr/>
          <a:lstStyle/>
          <a:p>
            <a:pPr marL="0" indent="0"/>
            <a:r>
              <a:rPr lang="en-US" sz="1800" b="0" dirty="0"/>
              <a:t>The multicast key (GTK, IGTK and BIGTK) are generated using the low MAC address of each link on the AP side. For 4-way handshake, we need to expand the content of EAPOL-Key KDE (GTK KDE, IGTK KDE, BIGTK KDE) and FTE Filed (MLO GTK, MLO IGTK, and MLO BIGTK) for the FT protocol.</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graphicFrame>
        <p:nvGraphicFramePr>
          <p:cNvPr id="7" name="对象 6"/>
          <p:cNvGraphicFramePr>
            <a:graphicFrameLocks noChangeAspect="1"/>
          </p:cNvGraphicFramePr>
          <p:nvPr>
            <p:extLst>
              <p:ext uri="{D42A27DB-BD31-4B8C-83A1-F6EECF244321}">
                <p14:modId xmlns:p14="http://schemas.microsoft.com/office/powerpoint/2010/main" val="1859039957"/>
              </p:ext>
            </p:extLst>
          </p:nvPr>
        </p:nvGraphicFramePr>
        <p:xfrm>
          <a:off x="438390" y="1556792"/>
          <a:ext cx="5981182" cy="2823051"/>
        </p:xfrm>
        <a:graphic>
          <a:graphicData uri="http://schemas.openxmlformats.org/presentationml/2006/ole">
            <mc:AlternateContent xmlns:mc="http://schemas.openxmlformats.org/markup-compatibility/2006">
              <mc:Choice xmlns:v="urn:schemas-microsoft-com:vml" Requires="v">
                <p:oleObj name="Visio" r:id="rId3" imgW="8261523" imgH="3911509" progId="Visio.Drawing.15">
                  <p:embed/>
                </p:oleObj>
              </mc:Choice>
              <mc:Fallback>
                <p:oleObj name="Visio" r:id="rId3" imgW="8261523" imgH="3911509" progId="Visio.Drawing.15">
                  <p:embed/>
                  <p:pic>
                    <p:nvPicPr>
                      <p:cNvPr id="0" name=""/>
                      <p:cNvPicPr>
                        <a:picLocks noChangeAspect="1" noChangeArrowheads="1"/>
                      </p:cNvPicPr>
                      <p:nvPr/>
                    </p:nvPicPr>
                    <p:blipFill>
                      <a:blip r:embed="rId4"/>
                      <a:srcRect/>
                      <a:stretch>
                        <a:fillRect/>
                      </a:stretch>
                    </p:blipFill>
                    <p:spPr bwMode="auto">
                      <a:xfrm>
                        <a:off x="438390" y="1556792"/>
                        <a:ext cx="5981182" cy="2823051"/>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1999342951"/>
              </p:ext>
            </p:extLst>
          </p:nvPr>
        </p:nvGraphicFramePr>
        <p:xfrm>
          <a:off x="6600056" y="1632800"/>
          <a:ext cx="4974185" cy="2747043"/>
        </p:xfrm>
        <a:graphic>
          <a:graphicData uri="http://schemas.openxmlformats.org/presentationml/2006/ole">
            <mc:AlternateContent xmlns:mc="http://schemas.openxmlformats.org/markup-compatibility/2006">
              <mc:Choice xmlns:v="urn:schemas-microsoft-com:vml" Requires="v">
                <p:oleObj name="Visio" r:id="rId5" imgW="8629715" imgH="4771986" progId="Visio.Drawing.15">
                  <p:embed/>
                </p:oleObj>
              </mc:Choice>
              <mc:Fallback>
                <p:oleObj name="Visio" r:id="rId5" imgW="8629715" imgH="4771986" progId="Visio.Drawing.15">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0056" y="1632800"/>
                        <a:ext cx="4974185" cy="2747043"/>
                      </a:xfrm>
                      <a:prstGeom prst="rect">
                        <a:avLst/>
                      </a:prstGeom>
                      <a:noFill/>
                    </p:spPr>
                  </p:pic>
                </p:oleObj>
              </mc:Fallback>
            </mc:AlternateContent>
          </a:graphicData>
        </a:graphic>
      </p:graphicFrame>
      <p:sp>
        <p:nvSpPr>
          <p:cNvPr id="3" name="文本框 2"/>
          <p:cNvSpPr txBox="1"/>
          <p:nvPr/>
        </p:nvSpPr>
        <p:spPr>
          <a:xfrm>
            <a:off x="2157632" y="4313449"/>
            <a:ext cx="2880320" cy="307777"/>
          </a:xfrm>
          <a:prstGeom prst="rect">
            <a:avLst/>
          </a:prstGeom>
          <a:noFill/>
        </p:spPr>
        <p:txBody>
          <a:bodyPr wrap="square" rtlCol="0">
            <a:spAutoFit/>
          </a:bodyPr>
          <a:lstStyle/>
          <a:p>
            <a:r>
              <a:rPr lang="en-US" altLang="zh-CN" sz="1400" dirty="0">
                <a:solidFill>
                  <a:schemeClr val="tx1"/>
                </a:solidFill>
              </a:rPr>
              <a:t>EAPOL-Key KDE Field Extension</a:t>
            </a:r>
            <a:endParaRPr lang="zh-CN" altLang="en-US" sz="1400" dirty="0">
              <a:solidFill>
                <a:schemeClr val="tx1"/>
              </a:solidFill>
            </a:endParaRPr>
          </a:p>
        </p:txBody>
      </p:sp>
      <p:sp>
        <p:nvSpPr>
          <p:cNvPr id="10" name="文本框 9"/>
          <p:cNvSpPr txBox="1"/>
          <p:nvPr/>
        </p:nvSpPr>
        <p:spPr>
          <a:xfrm>
            <a:off x="8616280" y="4323766"/>
            <a:ext cx="1944216" cy="307777"/>
          </a:xfrm>
          <a:prstGeom prst="rect">
            <a:avLst/>
          </a:prstGeom>
          <a:noFill/>
        </p:spPr>
        <p:txBody>
          <a:bodyPr wrap="square" rtlCol="0">
            <a:spAutoFit/>
          </a:bodyPr>
          <a:lstStyle/>
          <a:p>
            <a:r>
              <a:rPr lang="en-US" altLang="zh-CN" sz="1400" dirty="0">
                <a:solidFill>
                  <a:schemeClr val="tx1"/>
                </a:solidFill>
              </a:rPr>
              <a:t>FTE Field Extension</a:t>
            </a:r>
            <a:endParaRPr lang="zh-CN" altLang="en-US" sz="1400" dirty="0">
              <a:solidFill>
                <a:schemeClr val="tx1"/>
              </a:solidFill>
            </a:endParaRPr>
          </a:p>
        </p:txBody>
      </p:sp>
      <p:sp>
        <p:nvSpPr>
          <p:cNvPr id="9" name="文本框 8"/>
          <p:cNvSpPr txBox="1"/>
          <p:nvPr/>
        </p:nvSpPr>
        <p:spPr>
          <a:xfrm>
            <a:off x="3143672" y="4711384"/>
            <a:ext cx="5256584" cy="338554"/>
          </a:xfrm>
          <a:prstGeom prst="rect">
            <a:avLst/>
          </a:prstGeom>
          <a:noFill/>
          <a:ln>
            <a:solidFill>
              <a:schemeClr val="tx1"/>
            </a:solidFill>
            <a:prstDash val="dash"/>
          </a:ln>
        </p:spPr>
        <p:txBody>
          <a:bodyPr wrap="square" rtlCol="0">
            <a:spAutoFit/>
          </a:bodyPr>
          <a:lstStyle/>
          <a:p>
            <a:r>
              <a:rPr lang="en-US" altLang="zh-CN" sz="1600" dirty="0">
                <a:solidFill>
                  <a:schemeClr val="tx1"/>
                </a:solidFill>
              </a:rPr>
              <a:t>Add AP MLD ID field to identify the different AP MLDs.</a:t>
            </a:r>
            <a:endParaRPr lang="zh-CN" altLang="en-US" dirty="0"/>
          </a:p>
        </p:txBody>
      </p:sp>
    </p:spTree>
    <p:extLst>
      <p:ext uri="{BB962C8B-B14F-4D97-AF65-F5344CB8AC3E}">
        <p14:creationId xmlns:p14="http://schemas.microsoft.com/office/powerpoint/2010/main" val="3082689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Seamless Roaming Procedure (I)</a:t>
            </a:r>
          </a:p>
        </p:txBody>
      </p:sp>
      <p:sp>
        <p:nvSpPr>
          <p:cNvPr id="9218" name="Rectangle 2"/>
          <p:cNvSpPr>
            <a:spLocks noGrp="1" noChangeArrowheads="1"/>
          </p:cNvSpPr>
          <p:nvPr>
            <p:ph idx="1"/>
          </p:nvPr>
        </p:nvSpPr>
        <p:spPr>
          <a:xfrm>
            <a:off x="910475" y="4354894"/>
            <a:ext cx="10513637" cy="2098441"/>
          </a:xfrm>
          <a:ln/>
        </p:spPr>
        <p:txBody>
          <a:bodyPr/>
          <a:lstStyle/>
          <a:p>
            <a:pPr marL="0" indent="0"/>
            <a:r>
              <a:rPr lang="en-US" sz="1400" b="0" dirty="0"/>
              <a:t>① Suppose the following associations during the access process : non-AP STA MLD Link0– AP MLD1 Link0, non-AP STA MLD Link1– AP MLD1 Link1;</a:t>
            </a:r>
          </a:p>
          <a:p>
            <a:pPr marL="0" indent="0"/>
            <a:r>
              <a:rPr lang="en-US" sz="1400" b="0" dirty="0"/>
              <a:t>② The non-AP STA MLD decides to roam according to the current link state.</a:t>
            </a:r>
          </a:p>
          <a:p>
            <a:pPr marL="0" indent="0"/>
            <a:r>
              <a:rPr lang="en-US" sz="1400" b="0" dirty="0"/>
              <a:t>③ In the overlapping area of signal coverage, the non-AP STA using its all links one bye one send the probe request to the adjacent AP MLDs (e.g. AP MLD2) which are connected to the same UHR AP MLD UMAC. The AP MLD2 replies the probe response from the non-AP STA MLD (probe response).</a:t>
            </a:r>
          </a:p>
          <a:p>
            <a:pPr marL="0" indent="0"/>
            <a:r>
              <a:rPr lang="en-US" sz="1400" b="0" dirty="0"/>
              <a:t>④ The non-AP STA evaluates the signal quality of the probe response for each link, and decides the roaming target AP (e.g. AP MLD2). At this step, non-AP STA also determines the priority of the link connection to the target AP (e.g. non-AP STA MLD Link 0 – AP MLD2 Link0).</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graphicFrame>
        <p:nvGraphicFramePr>
          <p:cNvPr id="7" name="对象 6"/>
          <p:cNvGraphicFramePr>
            <a:graphicFrameLocks noChangeAspect="1"/>
          </p:cNvGraphicFramePr>
          <p:nvPr>
            <p:extLst>
              <p:ext uri="{D42A27DB-BD31-4B8C-83A1-F6EECF244321}">
                <p14:modId xmlns:p14="http://schemas.microsoft.com/office/powerpoint/2010/main" val="2741382284"/>
              </p:ext>
            </p:extLst>
          </p:nvPr>
        </p:nvGraphicFramePr>
        <p:xfrm>
          <a:off x="2855640" y="1484784"/>
          <a:ext cx="5657850" cy="2870200"/>
        </p:xfrm>
        <a:graphic>
          <a:graphicData uri="http://schemas.openxmlformats.org/presentationml/2006/ole">
            <mc:AlternateContent xmlns:mc="http://schemas.openxmlformats.org/markup-compatibility/2006">
              <mc:Choice xmlns:v="urn:schemas-microsoft-com:vml" Requires="v">
                <p:oleObj name="Visio" r:id="rId3" imgW="5657998" imgH="2870213" progId="Visio.Drawing.15">
                  <p:embed/>
                </p:oleObj>
              </mc:Choice>
              <mc:Fallback>
                <p:oleObj name="Visio" r:id="rId3" imgW="5657998" imgH="2870213" progId="Visio.Drawing.1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5640" y="1484784"/>
                        <a:ext cx="5657850" cy="287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49786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424" y="606425"/>
            <a:ext cx="10361084" cy="582959"/>
          </a:xfrm>
        </p:spPr>
        <p:txBody>
          <a:bodyPr/>
          <a:lstStyle/>
          <a:p>
            <a:r>
              <a:rPr lang="en-GB" dirty="0"/>
              <a:t>Seamless Roaming Procedure (II)</a:t>
            </a:r>
          </a:p>
        </p:txBody>
      </p:sp>
      <p:sp>
        <p:nvSpPr>
          <p:cNvPr id="9218" name="Rectangle 2"/>
          <p:cNvSpPr>
            <a:spLocks noGrp="1" noChangeArrowheads="1"/>
          </p:cNvSpPr>
          <p:nvPr>
            <p:ph idx="1"/>
          </p:nvPr>
        </p:nvSpPr>
        <p:spPr>
          <a:xfrm>
            <a:off x="3927911" y="1176034"/>
            <a:ext cx="7920880" cy="5071542"/>
          </a:xfrm>
          <a:ln/>
        </p:spPr>
        <p:txBody>
          <a:bodyPr/>
          <a:lstStyle/>
          <a:p>
            <a:pPr marL="0" indent="0"/>
            <a:r>
              <a:rPr lang="en-US" sz="1400" b="0" dirty="0"/>
              <a:t>⑤ The non-AP STA MLD selects an appropriate link from the associated links and sends the roaming request containing BSS transition management (BTM) </a:t>
            </a:r>
            <a:r>
              <a:rPr lang="en-US" sz="1400" dirty="0"/>
              <a:t>roaming request frame to the original AP </a:t>
            </a:r>
            <a:r>
              <a:rPr lang="en-US" sz="1400" b="0" dirty="0"/>
              <a:t>(e.g. AP MLD1). This frame uses the multi-link configure element to tell the original AP (e.g. MLD1) that the non-AP STA wants to switch from the original link (e.g. MLD1 Link0) to the target link (e.g.MLD2 Link0).</a:t>
            </a:r>
          </a:p>
          <a:p>
            <a:pPr marL="0" indent="0"/>
            <a:r>
              <a:rPr lang="en-US" sz="1400" b="0" dirty="0"/>
              <a:t>⑥ 1) The original AP (AP MLD1) reports the above roaming request to UHR UMAC, and then UHR UMAC approves or rejects this roaming requests based on the target link status of the target AP and informs the original AP of the results. 2)The original AP (MLD1) sends BTM roaming reconfigure frame to non-AP STA MLD over the corresponding received link.  3)This frame triggers the link reconfiguration of the non-AP STA MLD (e.g. Link0), i.e. STA MLD Link0 – AP MLD2 Link0 </a:t>
            </a:r>
            <a:r>
              <a:rPr lang="en-US" sz="1400" b="0" dirty="0">
                <a:sym typeface="Wingdings" panose="05000000000000000000" pitchFamily="2" charset="2"/>
              </a:rPr>
              <a:t></a:t>
            </a:r>
            <a:r>
              <a:rPr lang="en-US" sz="1400" b="0" dirty="0"/>
              <a:t>STA MLD Link0 - AP MLD1 Link0.  4)The non-AP STA MLD uses the new link to send the BTM roaming confirm frame to AP MLD2, and confirms that this link of the non-AP STA MLD has been successfully reconfigured. </a:t>
            </a:r>
          </a:p>
          <a:p>
            <a:pPr marL="0" indent="0"/>
            <a:r>
              <a:rPr lang="en-US" sz="1400" b="0" dirty="0"/>
              <a:t>⑦The UHR AP MLD UMAC updates Link0 configuration. The link between the non-AP STA MLD Link0 and AP MLD2 Link0 has the highest priority for the new STA data transmission. </a:t>
            </a:r>
            <a:r>
              <a:rPr lang="en-US" sz="1400" dirty="0"/>
              <a:t>Note</a:t>
            </a:r>
            <a:r>
              <a:rPr lang="en-US" sz="1400" b="0" dirty="0"/>
              <a:t>: non-AP STA MLD Link1 maintains connection and communication with AP MLD1 Link1 at the step ⑥ and ⑦.</a:t>
            </a:r>
          </a:p>
          <a:p>
            <a:pPr marL="0" indent="0"/>
            <a:r>
              <a:rPr lang="en-US" sz="1400" b="0" dirty="0"/>
              <a:t>⑧ 1) The UHR AP MLD UMAC determines the switching of leftover links. Assuming link reconfiguration: the reconfiguration of non-AP STA Link1 is triggered by BTM roaming reconfigure frame through the existing connection links (e.g. AP MLD1 Link1 or MLD2 Link0 ). 2) The non-AP STA reconfigures the link, i.e. STA MLD Link1 – AP MLD2 Link1 </a:t>
            </a:r>
            <a:r>
              <a:rPr lang="en-US" sz="1400" b="0" dirty="0">
                <a:sym typeface="Wingdings" panose="05000000000000000000" pitchFamily="2" charset="2"/>
              </a:rPr>
              <a:t></a:t>
            </a:r>
            <a:r>
              <a:rPr lang="en-US" sz="1400" b="0" dirty="0"/>
              <a:t>STA MLD Link1 - AP MLD1 Link1. 3) After reconfiguration, non-AP STA sends the BTM roaming confirmation frame to AP MLD2 over the Link1 to confirm the successful reconfiguration.</a:t>
            </a:r>
          </a:p>
          <a:p>
            <a:pPr marL="0" indent="0"/>
            <a:r>
              <a:rPr lang="en-US" sz="1400" b="0" dirty="0"/>
              <a:t>Finally, all links of non-AP STA MLD complete roaming switching, and non-AP STA only connects and communicates with AP MLD2.</a:t>
            </a:r>
            <a:endParaRPr lang="en-GB" sz="14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graphicFrame>
        <p:nvGraphicFramePr>
          <p:cNvPr id="7" name="对象 6"/>
          <p:cNvGraphicFramePr>
            <a:graphicFrameLocks noChangeAspect="1"/>
          </p:cNvGraphicFramePr>
          <p:nvPr>
            <p:extLst>
              <p:ext uri="{D42A27DB-BD31-4B8C-83A1-F6EECF244321}">
                <p14:modId xmlns:p14="http://schemas.microsoft.com/office/powerpoint/2010/main" val="1306957003"/>
              </p:ext>
            </p:extLst>
          </p:nvPr>
        </p:nvGraphicFramePr>
        <p:xfrm>
          <a:off x="124626" y="2204865"/>
          <a:ext cx="3811134" cy="2096974"/>
        </p:xfrm>
        <a:graphic>
          <a:graphicData uri="http://schemas.openxmlformats.org/presentationml/2006/ole">
            <mc:AlternateContent xmlns:mc="http://schemas.openxmlformats.org/markup-compatibility/2006">
              <mc:Choice xmlns:v="urn:schemas-microsoft-com:vml" Requires="v">
                <p:oleObj name="Visio" r:id="rId3" imgW="5689483" imgH="3130537" progId="Visio.Drawing.15">
                  <p:embed/>
                </p:oleObj>
              </mc:Choice>
              <mc:Fallback>
                <p:oleObj name="Visio" r:id="rId3" imgW="5689483" imgH="3130537" progId="Visio.Drawing.15">
                  <p:embed/>
                  <p:pic>
                    <p:nvPicPr>
                      <p:cNvPr id="0" name=""/>
                      <p:cNvPicPr>
                        <a:picLocks noChangeAspect="1" noChangeArrowheads="1"/>
                      </p:cNvPicPr>
                      <p:nvPr/>
                    </p:nvPicPr>
                    <p:blipFill>
                      <a:blip r:embed="rId4"/>
                      <a:srcRect/>
                      <a:stretch>
                        <a:fillRect/>
                      </a:stretch>
                    </p:blipFill>
                    <p:spPr bwMode="auto">
                      <a:xfrm>
                        <a:off x="124626" y="2204865"/>
                        <a:ext cx="3811134" cy="2096974"/>
                      </a:xfrm>
                      <a:prstGeom prst="rect">
                        <a:avLst/>
                      </a:prstGeom>
                      <a:noFill/>
                    </p:spPr>
                  </p:pic>
                </p:oleObj>
              </mc:Fallback>
            </mc:AlternateContent>
          </a:graphicData>
        </a:graphic>
      </p:graphicFrame>
    </p:spTree>
    <p:extLst>
      <p:ext uri="{BB962C8B-B14F-4D97-AF65-F5344CB8AC3E}">
        <p14:creationId xmlns:p14="http://schemas.microsoft.com/office/powerpoint/2010/main" val="29725593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Roaming Frame Format Extension (I)</a:t>
            </a:r>
          </a:p>
        </p:txBody>
      </p:sp>
      <p:sp>
        <p:nvSpPr>
          <p:cNvPr id="9218" name="Rectangle 2"/>
          <p:cNvSpPr>
            <a:spLocks noGrp="1" noChangeArrowheads="1"/>
          </p:cNvSpPr>
          <p:nvPr>
            <p:ph idx="1"/>
          </p:nvPr>
        </p:nvSpPr>
        <p:spPr>
          <a:xfrm>
            <a:off x="839415" y="1447584"/>
            <a:ext cx="10436069" cy="1015751"/>
          </a:xfrm>
          <a:ln/>
        </p:spPr>
        <p:txBody>
          <a:bodyPr/>
          <a:lstStyle/>
          <a:p>
            <a:pPr>
              <a:buFont typeface="Wingdings" panose="05000000000000000000" pitchFamily="2" charset="2"/>
              <a:buChar char="p"/>
            </a:pPr>
            <a:r>
              <a:rPr lang="en-US" altLang="zh-CN" sz="1800" b="0" dirty="0">
                <a:latin typeface="Times New Roman" panose="02020603050405020304" pitchFamily="18" charset="0"/>
                <a:cs typeface="Times New Roman" panose="02020603050405020304" pitchFamily="18" charset="0"/>
              </a:rPr>
              <a:t>UHR Mobility domain element: declaring the seamless transition capability</a:t>
            </a:r>
          </a:p>
          <a:p>
            <a:pPr marL="0" indent="0">
              <a:buNone/>
            </a:pPr>
            <a:r>
              <a:rPr lang="en-US" altLang="zh-CN" sz="1800" b="0" dirty="0">
                <a:latin typeface="Times New Roman" panose="02020603050405020304" pitchFamily="18" charset="0"/>
                <a:cs typeface="Times New Roman" panose="02020603050405020304" pitchFamily="18" charset="0"/>
              </a:rPr>
              <a:t>The UHR mobility domain element is added to the beacon, probe response, association request, association response, and authentication frames to declare the seamless transition capability of the UHR MLD.</a:t>
            </a: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October 2023</a:t>
            </a:r>
            <a:endParaRPr lang="en-GB"/>
          </a:p>
        </p:txBody>
      </p:sp>
      <p:graphicFrame>
        <p:nvGraphicFramePr>
          <p:cNvPr id="7" name="表格 6"/>
          <p:cNvGraphicFramePr>
            <a:graphicFrameLocks noGrp="1"/>
          </p:cNvGraphicFramePr>
          <p:nvPr>
            <p:extLst>
              <p:ext uri="{D42A27DB-BD31-4B8C-83A1-F6EECF244321}">
                <p14:modId xmlns:p14="http://schemas.microsoft.com/office/powerpoint/2010/main" val="3397690975"/>
              </p:ext>
            </p:extLst>
          </p:nvPr>
        </p:nvGraphicFramePr>
        <p:xfrm>
          <a:off x="1729318" y="2463335"/>
          <a:ext cx="8128000" cy="73152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0">
                <a:tc>
                  <a:txBody>
                    <a:bodyPr/>
                    <a:lstStyle/>
                    <a:p>
                      <a:pPr algn="ctr"/>
                      <a:r>
                        <a:rPr lang="en-US" altLang="zh-CN" dirty="0">
                          <a:latin typeface="Times New Roman" panose="02020603050405020304" pitchFamily="18" charset="0"/>
                          <a:cs typeface="Times New Roman" panose="02020603050405020304" pitchFamily="18" charset="0"/>
                        </a:rPr>
                        <a:t>Element ID</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Length</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MDID</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ST Capability</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0">
                <a:tc>
                  <a:txBody>
                    <a:bodyPr/>
                    <a:lstStyle/>
                    <a:p>
                      <a:pPr algn="ctr"/>
                      <a:r>
                        <a:rPr lang="en-US" altLang="zh-CN" dirty="0">
                          <a:latin typeface="Times New Roman" panose="02020603050405020304" pitchFamily="18" charset="0"/>
                          <a:cs typeface="Times New Roman" panose="02020603050405020304" pitchFamily="18" charset="0"/>
                        </a:rPr>
                        <a:t>1</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1</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2</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1</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8" name="文本框 7"/>
          <p:cNvSpPr txBox="1"/>
          <p:nvPr/>
        </p:nvSpPr>
        <p:spPr>
          <a:xfrm>
            <a:off x="1055440" y="2840088"/>
            <a:ext cx="714789" cy="338554"/>
          </a:xfrm>
          <a:prstGeom prst="rect">
            <a:avLst/>
          </a:prstGeom>
          <a:noFill/>
        </p:spPr>
        <p:txBody>
          <a:bodyPr wrap="square" rtlCol="0">
            <a:spAutoFit/>
          </a:bodyPr>
          <a:lstStyle/>
          <a:p>
            <a:r>
              <a:rPr lang="en-US" altLang="zh-CN" sz="1600" dirty="0">
                <a:solidFill>
                  <a:schemeClr val="tx1"/>
                </a:solidFill>
                <a:latin typeface="Times New Roman" panose="02020603050405020304" pitchFamily="18" charset="0"/>
                <a:cs typeface="Times New Roman" panose="02020603050405020304" pitchFamily="18" charset="0"/>
              </a:rPr>
              <a:t>Octets</a:t>
            </a:r>
            <a:r>
              <a:rPr lang="en-US" altLang="zh-CN" sz="1600" dirty="0">
                <a:solidFill>
                  <a:schemeClr val="tx1"/>
                </a:solidFill>
              </a:rPr>
              <a:t> </a:t>
            </a:r>
            <a:endParaRPr lang="zh-CN" altLang="en-US" sz="1600" dirty="0">
              <a:solidFill>
                <a:schemeClr val="tx1"/>
              </a:solidFill>
            </a:endParaRPr>
          </a:p>
        </p:txBody>
      </p:sp>
      <p:sp>
        <p:nvSpPr>
          <p:cNvPr id="9" name="Rectangle 2"/>
          <p:cNvSpPr txBox="1">
            <a:spLocks noChangeArrowheads="1"/>
          </p:cNvSpPr>
          <p:nvPr/>
        </p:nvSpPr>
        <p:spPr bwMode="auto">
          <a:xfrm>
            <a:off x="839414" y="3356992"/>
            <a:ext cx="10436069" cy="101575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The </a:t>
            </a:r>
            <a:r>
              <a:rPr lang="en-US" sz="1600" kern="0" dirty="0"/>
              <a:t>Element ID </a:t>
            </a:r>
            <a:r>
              <a:rPr lang="en-US" sz="1600" b="0" kern="0" dirty="0"/>
              <a:t>and </a:t>
            </a:r>
            <a:r>
              <a:rPr lang="en-US" sz="1600" kern="0" dirty="0"/>
              <a:t>Length</a:t>
            </a:r>
            <a:r>
              <a:rPr lang="en-US" sz="1600" b="0" kern="0" dirty="0"/>
              <a:t> fields are defined in 9.4.2.1 [3].</a:t>
            </a:r>
          </a:p>
          <a:p>
            <a:pPr>
              <a:buFont typeface="Arial" panose="020B0604020202020204" pitchFamily="34" charset="0"/>
              <a:buChar char="•"/>
            </a:pPr>
            <a:r>
              <a:rPr lang="en-US" sz="1600" b="0" kern="0" dirty="0"/>
              <a:t>The </a:t>
            </a:r>
            <a:r>
              <a:rPr lang="en-US" sz="1600" kern="0" dirty="0"/>
              <a:t>MDID</a:t>
            </a:r>
            <a:r>
              <a:rPr lang="en-US" sz="1600" b="0" kern="0" dirty="0"/>
              <a:t> (mobility domain ID) field is an identifier that names a UHR Roaming mobility domain.</a:t>
            </a:r>
          </a:p>
          <a:p>
            <a:pPr>
              <a:buFont typeface="Arial" panose="020B0604020202020204" pitchFamily="34" charset="0"/>
              <a:buChar char="•"/>
            </a:pPr>
            <a:r>
              <a:rPr lang="en-US" altLang="zh-CN" sz="1600" b="0" kern="0" dirty="0"/>
              <a:t>The ST Capability field declares the capability of the seamless BSS transitions. </a:t>
            </a:r>
            <a:r>
              <a:rPr lang="en-US" sz="1600" b="0" kern="0" dirty="0"/>
              <a:t>The </a:t>
            </a:r>
            <a:r>
              <a:rPr lang="en-US" sz="1600" kern="0" dirty="0"/>
              <a:t>ST Capability </a:t>
            </a:r>
            <a:r>
              <a:rPr lang="en-US" sz="1600" b="0" kern="0" dirty="0"/>
              <a:t>field is defined as following, </a:t>
            </a:r>
          </a:p>
        </p:txBody>
      </p:sp>
      <p:graphicFrame>
        <p:nvGraphicFramePr>
          <p:cNvPr id="10" name="表格 9"/>
          <p:cNvGraphicFramePr>
            <a:graphicFrameLocks noGrp="1"/>
          </p:cNvGraphicFramePr>
          <p:nvPr>
            <p:extLst>
              <p:ext uri="{D42A27DB-BD31-4B8C-83A1-F6EECF244321}">
                <p14:modId xmlns:p14="http://schemas.microsoft.com/office/powerpoint/2010/main" val="2059381974"/>
              </p:ext>
            </p:extLst>
          </p:nvPr>
        </p:nvGraphicFramePr>
        <p:xfrm>
          <a:off x="1770229" y="4700637"/>
          <a:ext cx="8128000" cy="755505"/>
        </p:xfrm>
        <a:graphic>
          <a:graphicData uri="http://schemas.openxmlformats.org/drawingml/2006/table">
            <a:tbl>
              <a:tblPr firstRow="1" bandRow="1">
                <a:tableStyleId>{5940675A-B579-460E-94D1-54222C63F5DA}</a:tableStyleId>
              </a:tblPr>
              <a:tblGrid>
                <a:gridCol w="2624667">
                  <a:extLst>
                    <a:ext uri="{9D8B030D-6E8A-4147-A177-3AD203B41FA5}">
                      <a16:colId xmlns:a16="http://schemas.microsoft.com/office/drawing/2014/main" val="20000"/>
                    </a:ext>
                  </a:extLst>
                </a:gridCol>
                <a:gridCol w="5503333">
                  <a:extLst>
                    <a:ext uri="{9D8B030D-6E8A-4147-A177-3AD203B41FA5}">
                      <a16:colId xmlns:a16="http://schemas.microsoft.com/office/drawing/2014/main" val="20001"/>
                    </a:ext>
                  </a:extLst>
                </a:gridCol>
              </a:tblGrid>
              <a:tr h="389745">
                <a:tc>
                  <a:txBody>
                    <a:bodyPr/>
                    <a:lstStyle/>
                    <a:p>
                      <a:pPr algn="ctr"/>
                      <a:r>
                        <a:rPr lang="en-US" altLang="zh-CN" sz="1400" dirty="0">
                          <a:latin typeface="Times New Roman" panose="02020603050405020304" pitchFamily="18" charset="0"/>
                          <a:cs typeface="Times New Roman" panose="02020603050405020304" pitchFamily="18" charset="0"/>
                        </a:rPr>
                        <a:t>Seamless BSS Transition Status</a:t>
                      </a:r>
                      <a:endParaRPr lang="zh-CN" altLang="en-US" sz="1400"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Reserved</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222711">
                <a:tc>
                  <a:txBody>
                    <a:bodyPr/>
                    <a:lstStyle/>
                    <a:p>
                      <a:pPr algn="ctr"/>
                      <a:r>
                        <a:rPr lang="en-US" altLang="zh-CN" dirty="0">
                          <a:latin typeface="Times New Roman" panose="02020603050405020304" pitchFamily="18" charset="0"/>
                          <a:cs typeface="Times New Roman" panose="02020603050405020304" pitchFamily="18" charset="0"/>
                        </a:rPr>
                        <a:t>1 (0/1)</a:t>
                      </a:r>
                      <a:endParaRPr lang="zh-CN"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zh-CN" dirty="0">
                          <a:latin typeface="Times New Roman" panose="02020603050405020304" pitchFamily="18" charset="0"/>
                          <a:cs typeface="Times New Roman" panose="02020603050405020304" pitchFamily="18" charset="0"/>
                        </a:rPr>
                        <a:t>7</a:t>
                      </a:r>
                      <a:endParaRPr lang="zh-CN"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11" name="文本框 10"/>
          <p:cNvSpPr txBox="1"/>
          <p:nvPr/>
        </p:nvSpPr>
        <p:spPr>
          <a:xfrm>
            <a:off x="1271464" y="5097123"/>
            <a:ext cx="648072" cy="338554"/>
          </a:xfrm>
          <a:prstGeom prst="rect">
            <a:avLst/>
          </a:prstGeom>
          <a:noFill/>
        </p:spPr>
        <p:txBody>
          <a:bodyPr wrap="square" rtlCol="0">
            <a:spAutoFit/>
          </a:bodyPr>
          <a:lstStyle/>
          <a:p>
            <a:r>
              <a:rPr lang="en-US" altLang="zh-CN" sz="1600" dirty="0">
                <a:solidFill>
                  <a:schemeClr val="tx1"/>
                </a:solidFill>
                <a:latin typeface="Times New Roman" panose="02020603050405020304" pitchFamily="18" charset="0"/>
                <a:cs typeface="Times New Roman" panose="02020603050405020304" pitchFamily="18" charset="0"/>
              </a:rPr>
              <a:t>Bits</a:t>
            </a:r>
            <a:r>
              <a:rPr lang="en-US" altLang="zh-CN" sz="1600" dirty="0">
                <a:solidFill>
                  <a:schemeClr val="tx1"/>
                </a:solidFill>
              </a:rPr>
              <a:t> </a:t>
            </a:r>
            <a:endParaRPr lang="zh-CN" altLang="en-US" sz="1600" dirty="0">
              <a:solidFill>
                <a:schemeClr val="tx1"/>
              </a:solidFill>
            </a:endParaRPr>
          </a:p>
        </p:txBody>
      </p:sp>
      <p:sp>
        <p:nvSpPr>
          <p:cNvPr id="12" name="Rectangle 2"/>
          <p:cNvSpPr txBox="1">
            <a:spLocks noChangeArrowheads="1"/>
          </p:cNvSpPr>
          <p:nvPr/>
        </p:nvSpPr>
        <p:spPr bwMode="auto">
          <a:xfrm>
            <a:off x="1199456" y="5589240"/>
            <a:ext cx="10153326" cy="6904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b="0" kern="0" dirty="0"/>
              <a:t>Seamless BSS Transition Status is set to 1 if the MLD has the capability and is set to 0 otherwise.</a:t>
            </a:r>
          </a:p>
        </p:txBody>
      </p:sp>
    </p:spTree>
    <p:extLst>
      <p:ext uri="{BB962C8B-B14F-4D97-AF65-F5344CB8AC3E}">
        <p14:creationId xmlns:p14="http://schemas.microsoft.com/office/powerpoint/2010/main" val="3804734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440</TotalTime>
  <Words>2650</Words>
  <Application>Microsoft Office PowerPoint</Application>
  <PresentationFormat>宽屏</PresentationFormat>
  <Paragraphs>252</Paragraphs>
  <Slides>14</Slides>
  <Notes>14</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19" baseType="lpstr">
      <vt:lpstr>Arial</vt:lpstr>
      <vt:lpstr>Times New Roman</vt:lpstr>
      <vt:lpstr>Wingdings</vt:lpstr>
      <vt:lpstr>Office 主题</vt:lpstr>
      <vt:lpstr>Visio</vt:lpstr>
      <vt:lpstr>UHR Seamless Roaming for Multi-link Device</vt:lpstr>
      <vt:lpstr>Abstract</vt:lpstr>
      <vt:lpstr>Introduction</vt:lpstr>
      <vt:lpstr>Roaming Model </vt:lpstr>
      <vt:lpstr>Access Process</vt:lpstr>
      <vt:lpstr>Access Process: Key Design</vt:lpstr>
      <vt:lpstr>Seamless Roaming Procedure (I)</vt:lpstr>
      <vt:lpstr>Seamless Roaming Procedure (II)</vt:lpstr>
      <vt:lpstr>Roaming Frame Format Extension (I)</vt:lpstr>
      <vt:lpstr>Roaming Frame Format Extension (II)</vt:lpstr>
      <vt:lpstr>Roaming Frame Format Extension (III)</vt:lpstr>
      <vt:lpstr>Roaming Frame Format Extension (III)</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丽花 朱</cp:lastModifiedBy>
  <cp:revision>61</cp:revision>
  <cp:lastPrinted>1601-01-01T00:00:00Z</cp:lastPrinted>
  <dcterms:created xsi:type="dcterms:W3CDTF">2023-10-25T06:39:10Z</dcterms:created>
  <dcterms:modified xsi:type="dcterms:W3CDTF">2023-11-10T05:51:13Z</dcterms:modified>
  <cp:category>Hui Che, Ruijie Networks Co., Ltd</cp:category>
</cp:coreProperties>
</file>