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2" r:id="rId4"/>
    <p:sldId id="278" r:id="rId5"/>
    <p:sldId id="300" r:id="rId6"/>
    <p:sldId id="301" r:id="rId7"/>
    <p:sldId id="299" r:id="rId8"/>
    <p:sldId id="29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2D050"/>
    <a:srgbClr val="00B8FF"/>
    <a:srgbClr val="6DC2CE"/>
    <a:srgbClr val="FF66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>
      <p:cViewPr>
        <p:scale>
          <a:sx n="78" d="100"/>
          <a:sy n="78" d="100"/>
        </p:scale>
        <p:origin x="168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232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Flexible </a:t>
            </a:r>
            <a:r>
              <a:rPr lang="en-US" altLang="zh-CN" dirty="0"/>
              <a:t>s</a:t>
            </a:r>
            <a:r>
              <a:rPr lang="en-GB" altLang="zh-CN" dirty="0"/>
              <a:t>ub-7Ghz and </a:t>
            </a:r>
            <a:r>
              <a:rPr lang="en-GB" altLang="zh-CN" dirty="0" err="1"/>
              <a:t>mmWave</a:t>
            </a:r>
            <a:r>
              <a:rPr lang="en-GB" altLang="zh-CN" dirty="0"/>
              <a:t> Integration </a:t>
            </a:r>
            <a:r>
              <a:rPr lang="en-GB" altLang="zh-CN" dirty="0" err="1"/>
              <a:t>i</a:t>
            </a:r>
            <a:r>
              <a:rPr lang="en-US" altLang="zh-CN" dirty="0"/>
              <a:t>n</a:t>
            </a:r>
            <a:r>
              <a:rPr lang="zh-CN" altLang="en-US" dirty="0"/>
              <a:t> </a:t>
            </a:r>
            <a:r>
              <a:rPr lang="en-US" altLang="zh-CN" dirty="0"/>
              <a:t>IMMW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Yanchun</a:t>
            </a:r>
            <a:r>
              <a:rPr lang="en-GB" dirty="0"/>
              <a:t> Li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0600" y="241119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13355"/>
              </p:ext>
            </p:extLst>
          </p:nvPr>
        </p:nvGraphicFramePr>
        <p:xfrm>
          <a:off x="1676400" y="2975895"/>
          <a:ext cx="9296401" cy="221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6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8281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97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Yanchun</a:t>
                      </a:r>
                      <a:r>
                        <a:rPr lang="en-US" altLang="zh-CN" sz="1600" baseline="0" dirty="0"/>
                        <a:t> Li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Huawei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Huawei Industrial</a:t>
                      </a:r>
                      <a:r>
                        <a:rPr lang="en-US" altLang="zh-CN" sz="1600" baseline="0" dirty="0"/>
                        <a:t> Base, </a:t>
                      </a:r>
                      <a:r>
                        <a:rPr lang="en-US" altLang="zh-CN" sz="1600" baseline="0" dirty="0" err="1"/>
                        <a:t>Bantian</a:t>
                      </a:r>
                      <a:r>
                        <a:rPr lang="en-US" altLang="zh-CN" sz="1600" baseline="0" dirty="0"/>
                        <a:t>, </a:t>
                      </a:r>
                      <a:r>
                        <a:rPr lang="en-US" altLang="zh-CN" sz="1600" baseline="0" dirty="0" err="1"/>
                        <a:t>Longgang</a:t>
                      </a:r>
                      <a:r>
                        <a:rPr lang="en-US" altLang="zh-CN" sz="1600" baseline="0" dirty="0"/>
                        <a:t> District</a:t>
                      </a:r>
                    </a:p>
                    <a:p>
                      <a:r>
                        <a:rPr lang="en-US" altLang="zh-CN" sz="1600" baseline="0" dirty="0"/>
                        <a:t>Shenzhen, 518129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liyanchun@huawei.com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81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Jian Li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81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Chao</a:t>
                      </a:r>
                      <a:r>
                        <a:rPr lang="en-US" altLang="zh-CN" sz="1600" baseline="0" dirty="0"/>
                        <a:t> He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81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Zhibiao</a:t>
                      </a:r>
                      <a:r>
                        <a:rPr lang="en-US" altLang="zh-CN" sz="1600" dirty="0"/>
                        <a:t> Liang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This contribution discusses the benefits of integrated </a:t>
            </a:r>
            <a:r>
              <a:rPr lang="en-US" dirty="0" err="1"/>
              <a:t>mmWave</a:t>
            </a:r>
            <a:r>
              <a:rPr lang="en-US" dirty="0"/>
              <a:t> and lower band for Wi-Fi.</a:t>
            </a:r>
          </a:p>
          <a:p>
            <a:r>
              <a:rPr lang="en-US" altLang="zh-CN" dirty="0" err="1"/>
              <a:t>mmWave</a:t>
            </a:r>
            <a:r>
              <a:rPr lang="en-US" altLang="zh-CN" dirty="0"/>
              <a:t> and lower band integration by reusing 11be multi-link techniques can allow low complexity implementation and also utilize both band flexibly.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Cases for integrated </a:t>
            </a:r>
            <a:r>
              <a:rPr lang="en-US" altLang="zh-CN" dirty="0" err="1"/>
              <a:t>mmW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11" name="文本框 21">
            <a:extLst>
              <a:ext uri="{FF2B5EF4-FFF2-40B4-BE49-F238E27FC236}">
                <a16:creationId xmlns:a16="http://schemas.microsoft.com/office/drawing/2014/main" id="{9A76AC0A-EDB5-43A5-864C-D44D940877AE}"/>
              </a:ext>
            </a:extLst>
          </p:cNvPr>
          <p:cNvSpPr txBox="1"/>
          <p:nvPr/>
        </p:nvSpPr>
        <p:spPr>
          <a:xfrm>
            <a:off x="2772285" y="1538117"/>
            <a:ext cx="1443774" cy="2443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Cloud XR</a:t>
            </a:r>
          </a:p>
        </p:txBody>
      </p:sp>
      <p:sp>
        <p:nvSpPr>
          <p:cNvPr id="16" name="文本框 21">
            <a:extLst>
              <a:ext uri="{FF2B5EF4-FFF2-40B4-BE49-F238E27FC236}">
                <a16:creationId xmlns:a16="http://schemas.microsoft.com/office/drawing/2014/main" id="{7E09A06B-AAF0-4204-956C-D7BA531DE33B}"/>
              </a:ext>
            </a:extLst>
          </p:cNvPr>
          <p:cNvSpPr txBox="1"/>
          <p:nvPr/>
        </p:nvSpPr>
        <p:spPr>
          <a:xfrm>
            <a:off x="8697828" y="1558882"/>
            <a:ext cx="1443774" cy="2443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Stage Broadcast</a:t>
            </a:r>
          </a:p>
        </p:txBody>
      </p:sp>
      <p:pic>
        <p:nvPicPr>
          <p:cNvPr id="18" name="图形 17" descr="摄像机">
            <a:extLst>
              <a:ext uri="{FF2B5EF4-FFF2-40B4-BE49-F238E27FC236}">
                <a16:creationId xmlns:a16="http://schemas.microsoft.com/office/drawing/2014/main" id="{569F9499-99F6-4AB2-95CF-02680A0E74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6232" y="1502782"/>
            <a:ext cx="379730" cy="379730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4F7779E2-3DD7-4E04-83F2-944A7771EAE0}"/>
              </a:ext>
            </a:extLst>
          </p:cNvPr>
          <p:cNvSpPr txBox="1"/>
          <p:nvPr/>
        </p:nvSpPr>
        <p:spPr>
          <a:xfrm>
            <a:off x="8727482" y="4035091"/>
            <a:ext cx="144377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/>
                </a:solidFill>
              </a:rPr>
              <a:t>40m</a:t>
            </a:r>
            <a:endParaRPr lang="zh-CN" altLang="en-US" sz="1050" b="1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70E7E371-7C36-4233-9A93-C1CD6CE801EE}"/>
              </a:ext>
            </a:extLst>
          </p:cNvPr>
          <p:cNvCxnSpPr>
            <a:cxnSpLocks/>
          </p:cNvCxnSpPr>
          <p:nvPr/>
        </p:nvCxnSpPr>
        <p:spPr bwMode="auto">
          <a:xfrm>
            <a:off x="7670746" y="4021794"/>
            <a:ext cx="2420407" cy="311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9398207F-F87C-41B9-9E71-10F2316E8502}"/>
              </a:ext>
            </a:extLst>
          </p:cNvPr>
          <p:cNvSpPr txBox="1"/>
          <p:nvPr/>
        </p:nvSpPr>
        <p:spPr>
          <a:xfrm>
            <a:off x="5736926" y="4220735"/>
            <a:ext cx="632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Requirements</a:t>
            </a:r>
            <a:r>
              <a:rPr lang="zh-CN" altLang="en-US" sz="1800" b="1" dirty="0">
                <a:solidFill>
                  <a:schemeClr val="tx1"/>
                </a:solidFill>
              </a:rPr>
              <a:t>：</a:t>
            </a:r>
            <a:r>
              <a:rPr lang="en-US" altLang="zh-CN" sz="1800" b="1" dirty="0">
                <a:solidFill>
                  <a:schemeClr val="tx1"/>
                </a:solidFill>
              </a:rPr>
              <a:t>throughout&gt;200Mbps, delay jitter&lt;20ms 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0916171-765F-4DD3-9AB4-CF908D7997BC}"/>
              </a:ext>
            </a:extLst>
          </p:cNvPr>
          <p:cNvSpPr txBox="1"/>
          <p:nvPr/>
        </p:nvSpPr>
        <p:spPr>
          <a:xfrm>
            <a:off x="762000" y="4351553"/>
            <a:ext cx="489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Interactive VR(8K*8K@visual field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3D_120fps_12bit_24K) Requirements</a:t>
            </a:r>
            <a:r>
              <a:rPr lang="zh-CN" altLang="en-US" sz="1800" b="1" dirty="0">
                <a:solidFill>
                  <a:schemeClr val="tx1"/>
                </a:solidFill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</a:rPr>
              <a:t>: throughout&gt; 2.35Gbps, delay jitter&lt; 10ms [1].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7E1AE76-D251-4CD9-95F5-1AA56FCAEFC9}"/>
              </a:ext>
            </a:extLst>
          </p:cNvPr>
          <p:cNvSpPr/>
          <p:nvPr/>
        </p:nvSpPr>
        <p:spPr bwMode="auto">
          <a:xfrm>
            <a:off x="7727138" y="2224305"/>
            <a:ext cx="2364015" cy="1388452"/>
          </a:xfrm>
          <a:prstGeom prst="rect">
            <a:avLst/>
          </a:prstGeom>
          <a:solidFill>
            <a:srgbClr val="6DC2C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F37FE9D3-8999-430D-B1DD-8F98829B264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00052" y="2224305"/>
            <a:ext cx="22371" cy="169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51099C7F-F2D9-4249-8EE4-F0655E6FA164}"/>
              </a:ext>
            </a:extLst>
          </p:cNvPr>
          <p:cNvSpPr txBox="1"/>
          <p:nvPr/>
        </p:nvSpPr>
        <p:spPr>
          <a:xfrm>
            <a:off x="10166209" y="2849189"/>
            <a:ext cx="55712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solidFill>
                  <a:schemeClr val="tx1"/>
                </a:solidFill>
              </a:rPr>
              <a:t>35m</a:t>
            </a:r>
            <a:endParaRPr lang="zh-CN" altLang="en-US" sz="1050" b="1" dirty="0">
              <a:solidFill>
                <a:schemeClr val="tx1"/>
              </a:solidFill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9573E79C-4628-4BB8-983E-AF4FC93AC21F}"/>
              </a:ext>
            </a:extLst>
          </p:cNvPr>
          <p:cNvSpPr/>
          <p:nvPr/>
        </p:nvSpPr>
        <p:spPr>
          <a:xfrm>
            <a:off x="7213665" y="1920019"/>
            <a:ext cx="2203301" cy="1923569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00B050">
                  <a:alpha val="20000"/>
                </a:srgbClr>
              </a:gs>
              <a:gs pos="100000">
                <a:srgbClr val="00B05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53" name="图形 52" descr="摄像机">
            <a:extLst>
              <a:ext uri="{FF2B5EF4-FFF2-40B4-BE49-F238E27FC236}">
                <a16:creationId xmlns:a16="http://schemas.microsoft.com/office/drawing/2014/main" id="{73664589-F53B-4617-B3B3-DCEE43D7E6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468538" y="3280800"/>
            <a:ext cx="249570" cy="249570"/>
          </a:xfrm>
          <a:prstGeom prst="rect">
            <a:avLst/>
          </a:prstGeom>
        </p:spPr>
      </p:pic>
      <p:sp>
        <p:nvSpPr>
          <p:cNvPr id="57" name="椭圆 56">
            <a:extLst>
              <a:ext uri="{FF2B5EF4-FFF2-40B4-BE49-F238E27FC236}">
                <a16:creationId xmlns:a16="http://schemas.microsoft.com/office/drawing/2014/main" id="{C35C21C2-E1B4-4913-9A23-066A620D7A2A}"/>
              </a:ext>
            </a:extLst>
          </p:cNvPr>
          <p:cNvSpPr/>
          <p:nvPr/>
        </p:nvSpPr>
        <p:spPr>
          <a:xfrm>
            <a:off x="8490583" y="1934965"/>
            <a:ext cx="2203301" cy="1923569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00B050">
                  <a:alpha val="20000"/>
                </a:srgbClr>
              </a:gs>
              <a:gs pos="100000">
                <a:srgbClr val="00B05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26FCADC4-35C1-4F12-80C9-839DA8AE8DE8}"/>
              </a:ext>
            </a:extLst>
          </p:cNvPr>
          <p:cNvGrpSpPr/>
          <p:nvPr/>
        </p:nvGrpSpPr>
        <p:grpSpPr>
          <a:xfrm>
            <a:off x="9467950" y="2724827"/>
            <a:ext cx="257388" cy="182880"/>
            <a:chOff x="846595" y="1066800"/>
            <a:chExt cx="477593" cy="411480"/>
          </a:xfrm>
        </p:grpSpPr>
        <p:sp>
          <p:nvSpPr>
            <p:cNvPr id="59" name="Cube 71">
              <a:extLst>
                <a:ext uri="{FF2B5EF4-FFF2-40B4-BE49-F238E27FC236}">
                  <a16:creationId xmlns:a16="http://schemas.microsoft.com/office/drawing/2014/main" id="{DDEC06E5-38AF-4FFD-BD66-F84C46069F8E}"/>
                </a:ext>
              </a:extLst>
            </p:cNvPr>
            <p:cNvSpPr/>
            <p:nvPr/>
          </p:nvSpPr>
          <p:spPr>
            <a:xfrm>
              <a:off x="846595" y="1313778"/>
              <a:ext cx="477593" cy="164502"/>
            </a:xfrm>
            <a:prstGeom prst="cube">
              <a:avLst>
                <a:gd name="adj" fmla="val 67466"/>
              </a:avLst>
            </a:prstGeom>
            <a:solidFill>
              <a:srgbClr val="44546A"/>
            </a:solidFill>
            <a:ln w="12700" cap="flat">
              <a:noFill/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60" name="Cylinder 220">
              <a:extLst>
                <a:ext uri="{FF2B5EF4-FFF2-40B4-BE49-F238E27FC236}">
                  <a16:creationId xmlns:a16="http://schemas.microsoft.com/office/drawing/2014/main" id="{6A7AF25F-1089-4AE5-972D-502052A691BD}"/>
                </a:ext>
              </a:extLst>
            </p:cNvPr>
            <p:cNvSpPr/>
            <p:nvPr/>
          </p:nvSpPr>
          <p:spPr>
            <a:xfrm>
              <a:off x="965882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61" name="Cylinder 221">
              <a:extLst>
                <a:ext uri="{FF2B5EF4-FFF2-40B4-BE49-F238E27FC236}">
                  <a16:creationId xmlns:a16="http://schemas.microsoft.com/office/drawing/2014/main" id="{55474FA7-9B02-441B-8C6B-E112FB770742}"/>
                </a:ext>
              </a:extLst>
            </p:cNvPr>
            <p:cNvSpPr/>
            <p:nvPr/>
          </p:nvSpPr>
          <p:spPr>
            <a:xfrm>
              <a:off x="1066800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62" name="Cylinder 222">
              <a:extLst>
                <a:ext uri="{FF2B5EF4-FFF2-40B4-BE49-F238E27FC236}">
                  <a16:creationId xmlns:a16="http://schemas.microsoft.com/office/drawing/2014/main" id="{DFB09119-106E-47AB-B428-E4A6B55BF186}"/>
                </a:ext>
              </a:extLst>
            </p:cNvPr>
            <p:cNvSpPr/>
            <p:nvPr/>
          </p:nvSpPr>
          <p:spPr>
            <a:xfrm>
              <a:off x="1167717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63" name="Cylinder 223">
              <a:extLst>
                <a:ext uri="{FF2B5EF4-FFF2-40B4-BE49-F238E27FC236}">
                  <a16:creationId xmlns:a16="http://schemas.microsoft.com/office/drawing/2014/main" id="{2E9E8072-E5BC-4CCA-BBAF-42F99A03EAC1}"/>
                </a:ext>
              </a:extLst>
            </p:cNvPr>
            <p:cNvSpPr/>
            <p:nvPr/>
          </p:nvSpPr>
          <p:spPr>
            <a:xfrm>
              <a:off x="1268635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2FF6A306-3034-4CFE-A776-37A9CCDAE830}"/>
              </a:ext>
            </a:extLst>
          </p:cNvPr>
          <p:cNvGrpSpPr/>
          <p:nvPr/>
        </p:nvGrpSpPr>
        <p:grpSpPr>
          <a:xfrm>
            <a:off x="8124199" y="2747951"/>
            <a:ext cx="257388" cy="182880"/>
            <a:chOff x="846595" y="1066800"/>
            <a:chExt cx="477593" cy="411480"/>
          </a:xfrm>
        </p:grpSpPr>
        <p:sp>
          <p:nvSpPr>
            <p:cNvPr id="44" name="Cube 71">
              <a:extLst>
                <a:ext uri="{FF2B5EF4-FFF2-40B4-BE49-F238E27FC236}">
                  <a16:creationId xmlns:a16="http://schemas.microsoft.com/office/drawing/2014/main" id="{11774ABF-E784-4E29-8194-20264AD493ED}"/>
                </a:ext>
              </a:extLst>
            </p:cNvPr>
            <p:cNvSpPr/>
            <p:nvPr/>
          </p:nvSpPr>
          <p:spPr>
            <a:xfrm>
              <a:off x="846595" y="1313778"/>
              <a:ext cx="477593" cy="164502"/>
            </a:xfrm>
            <a:prstGeom prst="cube">
              <a:avLst>
                <a:gd name="adj" fmla="val 67466"/>
              </a:avLst>
            </a:prstGeom>
            <a:solidFill>
              <a:srgbClr val="44546A"/>
            </a:solidFill>
            <a:ln w="12700" cap="flat">
              <a:noFill/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45" name="Cylinder 220">
              <a:extLst>
                <a:ext uri="{FF2B5EF4-FFF2-40B4-BE49-F238E27FC236}">
                  <a16:creationId xmlns:a16="http://schemas.microsoft.com/office/drawing/2014/main" id="{8C137698-3B62-47E8-992B-0A61C89C5024}"/>
                </a:ext>
              </a:extLst>
            </p:cNvPr>
            <p:cNvSpPr/>
            <p:nvPr/>
          </p:nvSpPr>
          <p:spPr>
            <a:xfrm>
              <a:off x="965882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46" name="Cylinder 221">
              <a:extLst>
                <a:ext uri="{FF2B5EF4-FFF2-40B4-BE49-F238E27FC236}">
                  <a16:creationId xmlns:a16="http://schemas.microsoft.com/office/drawing/2014/main" id="{61ADE434-0E6E-446E-A3DE-3628DB39ABD3}"/>
                </a:ext>
              </a:extLst>
            </p:cNvPr>
            <p:cNvSpPr/>
            <p:nvPr/>
          </p:nvSpPr>
          <p:spPr>
            <a:xfrm>
              <a:off x="1066800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47" name="Cylinder 222">
              <a:extLst>
                <a:ext uri="{FF2B5EF4-FFF2-40B4-BE49-F238E27FC236}">
                  <a16:creationId xmlns:a16="http://schemas.microsoft.com/office/drawing/2014/main" id="{02E4A093-457F-4762-A75F-24C4380E0009}"/>
                </a:ext>
              </a:extLst>
            </p:cNvPr>
            <p:cNvSpPr/>
            <p:nvPr/>
          </p:nvSpPr>
          <p:spPr>
            <a:xfrm>
              <a:off x="1167717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  <p:sp>
          <p:nvSpPr>
            <p:cNvPr id="48" name="Cylinder 223">
              <a:extLst>
                <a:ext uri="{FF2B5EF4-FFF2-40B4-BE49-F238E27FC236}">
                  <a16:creationId xmlns:a16="http://schemas.microsoft.com/office/drawing/2014/main" id="{BEA254CA-117F-4CFF-A8AA-7D00E55BB70F}"/>
                </a:ext>
              </a:extLst>
            </p:cNvPr>
            <p:cNvSpPr/>
            <p:nvPr/>
          </p:nvSpPr>
          <p:spPr>
            <a:xfrm>
              <a:off x="1268635" y="1066800"/>
              <a:ext cx="30275" cy="246978"/>
            </a:xfrm>
            <a:prstGeom prst="can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20" tIns="45720" rIns="45720" bIns="45720" numCol="1" spcCol="38100" rtlCol="0" anchor="ctr">
              <a:noAutofit/>
            </a:bodyPr>
            <a:lstStyle/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Helvetica Neue Medium"/>
                <a:sym typeface="Helvetica Neue Medium"/>
              </a:endParaRPr>
            </a:p>
          </p:txBody>
        </p:sp>
      </p:grpSp>
      <p:pic>
        <p:nvPicPr>
          <p:cNvPr id="64" name="图形 63" descr="摄像机">
            <a:extLst>
              <a:ext uri="{FF2B5EF4-FFF2-40B4-BE49-F238E27FC236}">
                <a16:creationId xmlns:a16="http://schemas.microsoft.com/office/drawing/2014/main" id="{3B155BA6-9AFE-4D61-B50A-431640C68F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062156" y="3302050"/>
            <a:ext cx="249570" cy="249570"/>
          </a:xfrm>
          <a:prstGeom prst="rect">
            <a:avLst/>
          </a:prstGeom>
        </p:spPr>
      </p:pic>
      <p:sp>
        <p:nvSpPr>
          <p:cNvPr id="52" name="矩形 51">
            <a:extLst>
              <a:ext uri="{FF2B5EF4-FFF2-40B4-BE49-F238E27FC236}">
                <a16:creationId xmlns:a16="http://schemas.microsoft.com/office/drawing/2014/main" id="{C95C72AB-DAE2-4E20-BC44-C9D4347E86C6}"/>
              </a:ext>
            </a:extLst>
          </p:cNvPr>
          <p:cNvSpPr/>
          <p:nvPr/>
        </p:nvSpPr>
        <p:spPr bwMode="auto">
          <a:xfrm>
            <a:off x="8293188" y="2232495"/>
            <a:ext cx="1248349" cy="2730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stage</a:t>
            </a:r>
            <a:endParaRPr kumimoji="0" lang="zh-CN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87556EBB-487C-45E0-B4F8-97FFEB27EBFC}"/>
              </a:ext>
            </a:extLst>
          </p:cNvPr>
          <p:cNvSpPr/>
          <p:nvPr/>
        </p:nvSpPr>
        <p:spPr>
          <a:xfrm rot="7966809">
            <a:off x="9192479" y="3073112"/>
            <a:ext cx="428510" cy="807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Oval 5">
            <a:extLst>
              <a:ext uri="{FF2B5EF4-FFF2-40B4-BE49-F238E27FC236}">
                <a16:creationId xmlns:a16="http://schemas.microsoft.com/office/drawing/2014/main" id="{A20FF473-5929-4CA7-8B5B-A011E8B10BAC}"/>
              </a:ext>
            </a:extLst>
          </p:cNvPr>
          <p:cNvSpPr/>
          <p:nvPr/>
        </p:nvSpPr>
        <p:spPr>
          <a:xfrm rot="7966809">
            <a:off x="8399498" y="2929864"/>
            <a:ext cx="88107" cy="3794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8C8EE377-3753-4924-BCAD-7F9E4308D585}"/>
              </a:ext>
            </a:extLst>
          </p:cNvPr>
          <p:cNvSpPr/>
          <p:nvPr/>
        </p:nvSpPr>
        <p:spPr bwMode="auto">
          <a:xfrm>
            <a:off x="7877420" y="3073368"/>
            <a:ext cx="679534" cy="2730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MMW</a:t>
            </a:r>
            <a:endParaRPr kumimoji="0" lang="zh-CN" altLang="en-US" sz="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08B55C3C-7B40-4FAB-BFE0-F5991C0AE1C7}"/>
              </a:ext>
            </a:extLst>
          </p:cNvPr>
          <p:cNvSpPr/>
          <p:nvPr/>
        </p:nvSpPr>
        <p:spPr bwMode="auto">
          <a:xfrm>
            <a:off x="9249310" y="3082369"/>
            <a:ext cx="679534" cy="2730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MMW</a:t>
            </a:r>
            <a:endParaRPr kumimoji="0" lang="zh-CN" altLang="en-US" sz="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1" name="图片 70">
            <a:extLst>
              <a:ext uri="{FF2B5EF4-FFF2-40B4-BE49-F238E27FC236}">
                <a16:creationId xmlns:a16="http://schemas.microsoft.com/office/drawing/2014/main" id="{95CB8FA1-9B1C-4102-B705-0DB9B0AB56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45" y="4744050"/>
            <a:ext cx="2139871" cy="1605515"/>
          </a:xfrm>
          <a:prstGeom prst="rect">
            <a:avLst/>
          </a:prstGeom>
        </p:spPr>
      </p:pic>
      <p:pic>
        <p:nvPicPr>
          <p:cNvPr id="75" name="图片 74">
            <a:extLst>
              <a:ext uri="{FF2B5EF4-FFF2-40B4-BE49-F238E27FC236}">
                <a16:creationId xmlns:a16="http://schemas.microsoft.com/office/drawing/2014/main" id="{184AC6FA-1B6E-4523-B97F-45AB003C40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584" y="4813218"/>
            <a:ext cx="2072033" cy="1554617"/>
          </a:xfrm>
          <a:prstGeom prst="rect">
            <a:avLst/>
          </a:prstGeom>
        </p:spPr>
      </p:pic>
      <p:pic>
        <p:nvPicPr>
          <p:cNvPr id="78" name="图片 8">
            <a:extLst>
              <a:ext uri="{FF2B5EF4-FFF2-40B4-BE49-F238E27FC236}">
                <a16:creationId xmlns:a16="http://schemas.microsoft.com/office/drawing/2014/main" id="{2744690F-6EE9-45C3-9FC3-C4A4C9460D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950" y="1570947"/>
            <a:ext cx="295255" cy="24339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973AAD5-89EC-4C54-9061-AA30E12299D9}"/>
              </a:ext>
            </a:extLst>
          </p:cNvPr>
          <p:cNvSpPr/>
          <p:nvPr/>
        </p:nvSpPr>
        <p:spPr>
          <a:xfrm>
            <a:off x="833547" y="5645005"/>
            <a:ext cx="48998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[1]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Mangiante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, S.,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Klas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, G., Navon, A.,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GuanHua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, Z., Ran, J., &amp; Silva, M. D. (2017, August).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Vr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 is on the edge: How to deliver 360 videos in mobile networks. In Proceedings of the Workshop on Virtual Reality and Augmented Reality Network (pp. 30-35).</a:t>
            </a:r>
            <a:endParaRPr lang="zh-CN" altLang="en-US" sz="1050" dirty="0">
              <a:solidFill>
                <a:srgbClr val="222222"/>
              </a:solidFill>
              <a:latin typeface="+mn-lt"/>
            </a:endParaRPr>
          </a:p>
        </p:txBody>
      </p:sp>
      <p:pic>
        <p:nvPicPr>
          <p:cNvPr id="54" name="Picture 2" descr="ç¸å³å¾ç">
            <a:extLst>
              <a:ext uri="{FF2B5EF4-FFF2-40B4-BE49-F238E27FC236}">
                <a16:creationId xmlns:a16="http://schemas.microsoft.com/office/drawing/2014/main" id="{E61EC606-BE2B-4CF0-895E-BF7A44BC5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5440" y="1921879"/>
            <a:ext cx="2187530" cy="164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左右箭头 6"/>
          <p:cNvSpPr/>
          <p:nvPr/>
        </p:nvSpPr>
        <p:spPr>
          <a:xfrm>
            <a:off x="4004606" y="2375104"/>
            <a:ext cx="1473914" cy="917079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00544" y="1711711"/>
            <a:ext cx="2648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>
                <a:solidFill>
                  <a:schemeClr val="tx1"/>
                </a:solidFill>
              </a:rPr>
              <a:t>mmW</a:t>
            </a:r>
            <a:r>
              <a:rPr lang="en-US" altLang="zh-CN" sz="1600" dirty="0">
                <a:solidFill>
                  <a:schemeClr val="tx1"/>
                </a:solidFill>
              </a:rPr>
              <a:t> can provide a </a:t>
            </a:r>
            <a:r>
              <a:rPr lang="en-US" altLang="zh-CN" sz="1600" dirty="0">
                <a:solidFill>
                  <a:srgbClr val="FF0000"/>
                </a:solidFill>
              </a:rPr>
              <a:t>ultra-high rate</a:t>
            </a:r>
            <a:r>
              <a:rPr lang="en-US" altLang="zh-CN" sz="1600" dirty="0">
                <a:solidFill>
                  <a:schemeClr val="tx1"/>
                </a:solidFill>
              </a:rPr>
              <a:t> high reliability link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C6230AC-0EDC-4C8C-808C-1124D296AE29}"/>
              </a:ext>
            </a:extLst>
          </p:cNvPr>
          <p:cNvSpPr txBox="1"/>
          <p:nvPr/>
        </p:nvSpPr>
        <p:spPr>
          <a:xfrm>
            <a:off x="1144652" y="3711876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Smooth experience without jitter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B345247A-ECA6-420F-9D3D-BB3D8315CE6D}"/>
              </a:ext>
            </a:extLst>
          </p:cNvPr>
          <p:cNvSpPr txBox="1"/>
          <p:nvPr/>
        </p:nvSpPr>
        <p:spPr>
          <a:xfrm>
            <a:off x="7933759" y="371743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Dense spatial reuse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EFD4-F76B-44B6-9175-32E0A8D1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7GHz has high rate capability in PHY but very congested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494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IMMW allows WiFi STA to use </a:t>
            </a:r>
            <a:r>
              <a:rPr lang="en-US" altLang="zh-CN" dirty="0" err="1"/>
              <a:t>mmWave</a:t>
            </a:r>
            <a:r>
              <a:rPr lang="en-US" altLang="zh-CN" dirty="0"/>
              <a:t> spectrum altogether with existing sub-7GHz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Moderate </a:t>
            </a:r>
            <a:r>
              <a:rPr lang="en-US" altLang="zh-CN" dirty="0"/>
              <a:t>BW allows attractive </a:t>
            </a:r>
            <a:r>
              <a:rPr lang="en-US" altLang="zh-CN" dirty="0" err="1"/>
              <a:t>Tput</a:t>
            </a:r>
            <a:r>
              <a:rPr lang="en-US" altLang="zh-CN" dirty="0"/>
              <a:t> capability while maintain an acceptable cost.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09961"/>
              </p:ext>
            </p:extLst>
          </p:nvPr>
        </p:nvGraphicFramePr>
        <p:xfrm>
          <a:off x="2179099" y="3491387"/>
          <a:ext cx="8143113" cy="288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615">
                  <a:extLst>
                    <a:ext uri="{9D8B030D-6E8A-4147-A177-3AD203B41FA5}">
                      <a16:colId xmlns:a16="http://schemas.microsoft.com/office/drawing/2014/main" val="642574674"/>
                    </a:ext>
                  </a:extLst>
                </a:gridCol>
                <a:gridCol w="629709">
                  <a:extLst>
                    <a:ext uri="{9D8B030D-6E8A-4147-A177-3AD203B41FA5}">
                      <a16:colId xmlns:a16="http://schemas.microsoft.com/office/drawing/2014/main" val="1099207141"/>
                    </a:ext>
                  </a:extLst>
                </a:gridCol>
                <a:gridCol w="802631">
                  <a:extLst>
                    <a:ext uri="{9D8B030D-6E8A-4147-A177-3AD203B41FA5}">
                      <a16:colId xmlns:a16="http://schemas.microsoft.com/office/drawing/2014/main" val="2901087792"/>
                    </a:ext>
                  </a:extLst>
                </a:gridCol>
                <a:gridCol w="701260">
                  <a:extLst>
                    <a:ext uri="{9D8B030D-6E8A-4147-A177-3AD203B41FA5}">
                      <a16:colId xmlns:a16="http://schemas.microsoft.com/office/drawing/2014/main" val="1031407933"/>
                    </a:ext>
                  </a:extLst>
                </a:gridCol>
                <a:gridCol w="1090327">
                  <a:extLst>
                    <a:ext uri="{9D8B030D-6E8A-4147-A177-3AD203B41FA5}">
                      <a16:colId xmlns:a16="http://schemas.microsoft.com/office/drawing/2014/main" val="1182152172"/>
                    </a:ext>
                  </a:extLst>
                </a:gridCol>
                <a:gridCol w="988956">
                  <a:extLst>
                    <a:ext uri="{9D8B030D-6E8A-4147-A177-3AD203B41FA5}">
                      <a16:colId xmlns:a16="http://schemas.microsoft.com/office/drawing/2014/main" val="3824525190"/>
                    </a:ext>
                  </a:extLst>
                </a:gridCol>
                <a:gridCol w="940225">
                  <a:extLst>
                    <a:ext uri="{9D8B030D-6E8A-4147-A177-3AD203B41FA5}">
                      <a16:colId xmlns:a16="http://schemas.microsoft.com/office/drawing/2014/main" val="670749085"/>
                    </a:ext>
                  </a:extLst>
                </a:gridCol>
                <a:gridCol w="940225">
                  <a:extLst>
                    <a:ext uri="{9D8B030D-6E8A-4147-A177-3AD203B41FA5}">
                      <a16:colId xmlns:a16="http://schemas.microsoft.com/office/drawing/2014/main" val="66602757"/>
                    </a:ext>
                  </a:extLst>
                </a:gridCol>
                <a:gridCol w="968165">
                  <a:extLst>
                    <a:ext uri="{9D8B030D-6E8A-4147-A177-3AD203B41FA5}">
                      <a16:colId xmlns:a16="http://schemas.microsoft.com/office/drawing/2014/main" val="7731393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Sub-7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GHz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802.11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mmWave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Specs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11be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11ad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11aj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11ay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118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CDMG PHY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CMMG PHY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5729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160MHz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320MHz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320MHz NSS2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2.16GHz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1.08GHz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540MHz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1.08GHz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2.16GHz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611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Max. allowed Nss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1252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64-QAM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23494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4x OFDM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 only (dropped OFDM mode in </a:t>
                      </a:r>
                      <a:r>
                        <a:rPr lang="en-US" sz="1100" u="none" strike="noStrike" dirty="0" err="1">
                          <a:effectLst/>
                        </a:rPr>
                        <a:t>REVmd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Control/SC/LP-SC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Control/SC/OFDM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 only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305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Subc Num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4x996 tone 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6298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5/6, 4k-QAM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13/16, pi/2-64-QAM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7/8.pi/2-64-QAM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17093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Theoretical 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2.882Gbps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5.6Gbps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3.453Gbps@SC,NSS=1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1.876Gbps@SC,NSS=1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3.753Gbps@SC,NSS=1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8.085Gbps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864118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697441" y="3124199"/>
            <a:ext cx="459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Rate in existing sub-7GHz and </a:t>
            </a:r>
            <a:r>
              <a:rPr lang="en-US" altLang="zh-CN" sz="1800" dirty="0" err="1">
                <a:solidFill>
                  <a:schemeClr val="tx1"/>
                </a:solidFill>
              </a:rPr>
              <a:t>mmWave</a:t>
            </a:r>
            <a:r>
              <a:rPr lang="en-US" altLang="zh-CN" sz="1800" dirty="0">
                <a:solidFill>
                  <a:schemeClr val="tx1"/>
                </a:solidFill>
              </a:rPr>
              <a:t> Specs.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8F320FA2-5749-4124-A994-6E87DD926A5A}"/>
              </a:ext>
            </a:extLst>
          </p:cNvPr>
          <p:cNvSpPr/>
          <p:nvPr/>
        </p:nvSpPr>
        <p:spPr bwMode="auto">
          <a:xfrm>
            <a:off x="4876800" y="5803347"/>
            <a:ext cx="152400" cy="228600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90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Opt.1 Benefits of reusing processing capability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486" y="1585370"/>
            <a:ext cx="10554297" cy="1878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err="1"/>
              <a:t>mmW</a:t>
            </a:r>
            <a:r>
              <a:rPr lang="en-US" altLang="zh-CN" sz="2000" dirty="0"/>
              <a:t> has low latency and low congestion. Unified PHY/MAC design allows sub-7GHz processing capability (e.g. FEC and/or FFT processing, </a:t>
            </a:r>
            <a:r>
              <a:rPr lang="en-US" altLang="zh-CN" sz="2000" dirty="0" err="1"/>
              <a:t>etc</a:t>
            </a:r>
            <a:r>
              <a:rPr lang="en-US" altLang="zh-CN" sz="2000" dirty="0"/>
              <a:t>), to be used by </a:t>
            </a:r>
            <a:r>
              <a:rPr lang="en-US" altLang="zh-CN" sz="2000" dirty="0" err="1"/>
              <a:t>mmW</a:t>
            </a:r>
            <a:r>
              <a:rPr lang="en-US" altLang="zh-CN" sz="2000" dirty="0"/>
              <a:t>. In dense environment, </a:t>
            </a:r>
            <a:r>
              <a:rPr lang="en-US" altLang="zh-CN" sz="2000" dirty="0" err="1"/>
              <a:t>Tput</a:t>
            </a:r>
            <a:r>
              <a:rPr lang="en-US" altLang="zh-CN" sz="2000" dirty="0"/>
              <a:t> can decrease more than 50% due to collision… In the case of congestion, the actual rate is far lower than the theory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320MHz+320MHz bandwidth stitching in </a:t>
            </a:r>
            <a:r>
              <a:rPr lang="en-US" altLang="zh-CN" sz="2000" dirty="0" err="1"/>
              <a:t>mmW</a:t>
            </a:r>
            <a:r>
              <a:rPr lang="en-US" altLang="zh-CN" sz="2000" dirty="0"/>
              <a:t> can have higher realistic rate than 320MHz 2x2 MIMO.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82E54DF-954E-4AC2-BCFD-5F5632707FDB}"/>
              </a:ext>
            </a:extLst>
          </p:cNvPr>
          <p:cNvSpPr/>
          <p:nvPr/>
        </p:nvSpPr>
        <p:spPr>
          <a:xfrm>
            <a:off x="835487" y="6017809"/>
            <a:ext cx="1051891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[1]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Naribole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, S., Lee, W. B., &amp; </a:t>
            </a:r>
            <a:r>
              <a:rPr lang="en-US" altLang="zh-CN" sz="1050" dirty="0" err="1">
                <a:solidFill>
                  <a:srgbClr val="222222"/>
                </a:solidFill>
                <a:latin typeface="+mn-lt"/>
              </a:rPr>
              <a:t>Ranganath</a:t>
            </a:r>
            <a:r>
              <a:rPr lang="en-US" altLang="zh-CN" sz="1050" dirty="0">
                <a:solidFill>
                  <a:srgbClr val="222222"/>
                </a:solidFill>
                <a:latin typeface="+mn-lt"/>
              </a:rPr>
              <a:t>, A. (2019, September). Impact of MU EDCA channel access on IEEE 802.11 ax WLANs. In 2019 IEEE 90th Vehicular Technology Conference (VTC2019-Fall) (pp. 1-5). IEEE.</a:t>
            </a:r>
            <a:endParaRPr lang="zh-CN" altLang="en-US" sz="1050" dirty="0">
              <a:latin typeface="+mn-lt"/>
            </a:endParaRPr>
          </a:p>
        </p:txBody>
      </p: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475B6A44-B3D7-4B64-871D-20D6A42AD45E}"/>
              </a:ext>
            </a:extLst>
          </p:cNvPr>
          <p:cNvGrpSpPr/>
          <p:nvPr/>
        </p:nvGrpSpPr>
        <p:grpSpPr>
          <a:xfrm>
            <a:off x="1913024" y="3709569"/>
            <a:ext cx="3577734" cy="1994971"/>
            <a:chOff x="-422329" y="983805"/>
            <a:chExt cx="4649656" cy="2723625"/>
          </a:xfrm>
        </p:grpSpPr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F0C371A5-BBA4-4A9C-8189-22D22C6C373B}"/>
                </a:ext>
              </a:extLst>
            </p:cNvPr>
            <p:cNvSpPr/>
            <p:nvPr/>
          </p:nvSpPr>
          <p:spPr>
            <a:xfrm>
              <a:off x="2119542" y="1155975"/>
              <a:ext cx="2106630" cy="2088000"/>
            </a:xfrm>
            <a:prstGeom prst="ellipse">
              <a:avLst/>
            </a:prstGeom>
            <a:solidFill>
              <a:srgbClr val="319DE5">
                <a:alpha val="50000"/>
              </a:srgbClr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685584" fontAlgn="ctr">
                <a:buClrTx/>
                <a:buSzTx/>
                <a:buFontTx/>
                <a:buNone/>
                <a:defRPr/>
              </a:pPr>
              <a:endParaRPr lang="en-US" altLang="zh-CN" sz="500" kern="0" dirty="0">
                <a:solidFill>
                  <a:srgbClr val="666666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534EB616-89DF-4D20-9A3D-028D90F3E8E3}"/>
                </a:ext>
              </a:extLst>
            </p:cNvPr>
            <p:cNvSpPr/>
            <p:nvPr/>
          </p:nvSpPr>
          <p:spPr>
            <a:xfrm>
              <a:off x="2120697" y="1619430"/>
              <a:ext cx="2106630" cy="2088000"/>
            </a:xfrm>
            <a:prstGeom prst="ellipse">
              <a:avLst/>
            </a:prstGeom>
            <a:solidFill>
              <a:srgbClr val="92D050">
                <a:alpha val="46000"/>
              </a:srgbClr>
            </a:solidFill>
            <a:ln w="12700" cap="flat" cmpd="sng" algn="ctr">
              <a:solidFill>
                <a:srgbClr val="92D050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685584" fontAlgn="ctr">
                <a:buClrTx/>
                <a:buSzTx/>
                <a:buFontTx/>
                <a:buNone/>
                <a:defRPr/>
              </a:pPr>
              <a:endParaRPr lang="en-US" altLang="zh-CN" sz="500" kern="0" dirty="0">
                <a:solidFill>
                  <a:srgbClr val="666666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36049BD6-5C85-48B6-A1D2-B6F5DAE5D7B4}"/>
                </a:ext>
              </a:extLst>
            </p:cNvPr>
            <p:cNvSpPr txBox="1"/>
            <p:nvPr/>
          </p:nvSpPr>
          <p:spPr>
            <a:xfrm>
              <a:off x="2799809" y="1292168"/>
              <a:ext cx="823439" cy="40967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AP1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213ED20D-2A34-4C8F-A60D-9CADA321682E}"/>
                </a:ext>
              </a:extLst>
            </p:cNvPr>
            <p:cNvSpPr txBox="1"/>
            <p:nvPr/>
          </p:nvSpPr>
          <p:spPr>
            <a:xfrm>
              <a:off x="2856944" y="2258621"/>
              <a:ext cx="671080" cy="40967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AP2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FB88EA70-9C34-4BDA-9271-5B9CED030834}"/>
                </a:ext>
              </a:extLst>
            </p:cNvPr>
            <p:cNvSpPr txBox="1"/>
            <p:nvPr/>
          </p:nvSpPr>
          <p:spPr>
            <a:xfrm>
              <a:off x="3389872" y="2085461"/>
              <a:ext cx="757654" cy="40967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STA1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40E972C5-131A-437A-9837-B7693EF47609}"/>
                </a:ext>
              </a:extLst>
            </p:cNvPr>
            <p:cNvSpPr txBox="1"/>
            <p:nvPr/>
          </p:nvSpPr>
          <p:spPr>
            <a:xfrm>
              <a:off x="-422329" y="1396023"/>
              <a:ext cx="2749106" cy="1992185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Sometimes, two rooms are close to each other, but a single AP cannot cover the two rooms. In this case, </a:t>
              </a:r>
              <a:r>
                <a:rPr lang="en-US" sz="1200" b="1" dirty="0">
                  <a:solidFill>
                    <a:srgbClr val="C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interference exists between the two APs.</a:t>
              </a:r>
              <a:r>
                <a:rPr lang="en-US" altLang="zh-CN" sz="1200" b="1" dirty="0">
                  <a:solidFill>
                    <a:srgbClr val="C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</a:endParaRPr>
            </a:p>
          </p:txBody>
        </p:sp>
        <p:pic>
          <p:nvPicPr>
            <p:cNvPr id="80" name="图片 79">
              <a:extLst>
                <a:ext uri="{FF2B5EF4-FFF2-40B4-BE49-F238E27FC236}">
                  <a16:creationId xmlns:a16="http://schemas.microsoft.com/office/drawing/2014/main" id="{8A469CA0-8477-49EA-B52A-F2946B381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8024" y="2627014"/>
              <a:ext cx="195974" cy="417108"/>
            </a:xfrm>
            <a:prstGeom prst="rect">
              <a:avLst/>
            </a:prstGeom>
          </p:spPr>
        </p:pic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0FC91FEC-F4BF-42DF-A0C7-00F4D9D1FD87}"/>
                </a:ext>
              </a:extLst>
            </p:cNvPr>
            <p:cNvCxnSpPr>
              <a:cxnSpLocks/>
              <a:endCxn id="80" idx="1"/>
            </p:cNvCxnSpPr>
            <p:nvPr/>
          </p:nvCxnSpPr>
          <p:spPr>
            <a:xfrm>
              <a:off x="3221840" y="2782144"/>
              <a:ext cx="306184" cy="0"/>
            </a:xfrm>
            <a:prstGeom prst="line">
              <a:avLst/>
            </a:prstGeom>
            <a:noFill/>
            <a:ln w="6350" cap="flat" cmpd="sng" algn="ctr">
              <a:solidFill>
                <a:srgbClr val="E9002F"/>
              </a:solidFill>
              <a:prstDash val="dash"/>
              <a:miter lim="800000"/>
            </a:ln>
            <a:effectLst/>
          </p:spPr>
        </p:cxnSp>
        <p:pic>
          <p:nvPicPr>
            <p:cNvPr id="82" name="图片 81">
              <a:extLst>
                <a:ext uri="{FF2B5EF4-FFF2-40B4-BE49-F238E27FC236}">
                  <a16:creationId xmlns:a16="http://schemas.microsoft.com/office/drawing/2014/main" id="{1A88476C-F315-4DAA-B78C-7C9BC4AEA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6125" y="1634004"/>
              <a:ext cx="195974" cy="417108"/>
            </a:xfrm>
            <a:prstGeom prst="rect">
              <a:avLst/>
            </a:prstGeom>
          </p:spPr>
        </p:pic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7CF24078-9547-42C6-A998-BDAB82BAF758}"/>
                </a:ext>
              </a:extLst>
            </p:cNvPr>
            <p:cNvCxnSpPr>
              <a:cxnSpLocks/>
            </p:cNvCxnSpPr>
            <p:nvPr/>
          </p:nvCxnSpPr>
          <p:spPr>
            <a:xfrm>
              <a:off x="3177081" y="1818177"/>
              <a:ext cx="362067" cy="0"/>
            </a:xfrm>
            <a:prstGeom prst="line">
              <a:avLst/>
            </a:prstGeom>
            <a:noFill/>
            <a:ln w="6350" cap="flat" cmpd="sng" algn="ctr">
              <a:solidFill>
                <a:srgbClr val="E9002F"/>
              </a:solidFill>
              <a:prstDash val="solid"/>
              <a:miter lim="800000"/>
            </a:ln>
            <a:effectLst/>
          </p:spPr>
        </p:cxn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50D4B470-4CBB-40D8-A9C1-74CEA3E9560D}"/>
                </a:ext>
              </a:extLst>
            </p:cNvPr>
            <p:cNvSpPr txBox="1"/>
            <p:nvPr/>
          </p:nvSpPr>
          <p:spPr>
            <a:xfrm>
              <a:off x="3393254" y="3098645"/>
              <a:ext cx="832915" cy="40967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STA2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id="{CAF85953-C2C5-436C-93B2-B0FE804A8AB9}"/>
                </a:ext>
              </a:extLst>
            </p:cNvPr>
            <p:cNvSpPr txBox="1"/>
            <p:nvPr/>
          </p:nvSpPr>
          <p:spPr>
            <a:xfrm>
              <a:off x="-268048" y="983805"/>
              <a:ext cx="2579967" cy="480149"/>
            </a:xfrm>
            <a:prstGeom prst="rect">
              <a:avLst/>
            </a:pr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pPr defTabSz="914400" eaLnBrk="1" fontAlgn="ctr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srgbClr val="00CC99"/>
                  </a:solidFill>
                  <a:latin typeface="Arial" panose="020B0604020202020204" pitchFamily="34" charset="0"/>
                  <a:ea typeface="+mn-ea"/>
                </a:rPr>
                <a:t>Sub7G:</a:t>
              </a:r>
              <a:r>
                <a:rPr lang="en-US" altLang="zh-CN" sz="1200" b="1" dirty="0">
                  <a:solidFill>
                    <a:srgbClr val="00CC99"/>
                  </a:solidFill>
                  <a:latin typeface="Arial" panose="020B0604020202020204" pitchFamily="34" charset="0"/>
                  <a:ea typeface="+mn-ea"/>
                </a:rPr>
                <a:t> interference exists between the two APs</a:t>
              </a:r>
              <a:r>
                <a:rPr lang="en-US" sz="1200" b="1" dirty="0">
                  <a:solidFill>
                    <a:srgbClr val="00CC99"/>
                  </a:solidFill>
                  <a:latin typeface="Arial" panose="020B0604020202020204" pitchFamily="34" charset="0"/>
                  <a:ea typeface="+mn-ea"/>
                </a:rPr>
                <a:t> </a:t>
              </a:r>
            </a:p>
          </p:txBody>
        </p:sp>
      </p:grpSp>
      <p:sp>
        <p:nvSpPr>
          <p:cNvPr id="86" name="箭头: 右 9">
            <a:extLst>
              <a:ext uri="{FF2B5EF4-FFF2-40B4-BE49-F238E27FC236}">
                <a16:creationId xmlns:a16="http://schemas.microsoft.com/office/drawing/2014/main" id="{88C9B6CF-D956-43BE-ADB5-398A3A0E7805}"/>
              </a:ext>
            </a:extLst>
          </p:cNvPr>
          <p:cNvSpPr/>
          <p:nvPr/>
        </p:nvSpPr>
        <p:spPr>
          <a:xfrm>
            <a:off x="5893288" y="4746597"/>
            <a:ext cx="201085" cy="220246"/>
          </a:xfrm>
          <a:prstGeom prst="rightArrow">
            <a:avLst/>
          </a:prstGeom>
          <a:solidFill>
            <a:srgbClr val="3333C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9C7A16A0-C95A-430F-BFFA-A6DA6AA1F3BB}"/>
              </a:ext>
            </a:extLst>
          </p:cNvPr>
          <p:cNvGrpSpPr/>
          <p:nvPr/>
        </p:nvGrpSpPr>
        <p:grpSpPr>
          <a:xfrm>
            <a:off x="6396536" y="3820320"/>
            <a:ext cx="3863160" cy="2130498"/>
            <a:chOff x="2389282" y="4118924"/>
            <a:chExt cx="4589223" cy="2508659"/>
          </a:xfrm>
        </p:grpSpPr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9034E405-59D6-412D-B359-5F3CDBE1FCEB}"/>
                </a:ext>
              </a:extLst>
            </p:cNvPr>
            <p:cNvSpPr txBox="1"/>
            <p:nvPr/>
          </p:nvSpPr>
          <p:spPr>
            <a:xfrm>
              <a:off x="4544271" y="5062268"/>
              <a:ext cx="2434234" cy="1565315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>
              <a:defPPr>
                <a:defRPr lang="en-US"/>
              </a:defPPr>
              <a:lvl1pPr defTabSz="68558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1200" b="1">
                  <a:solidFill>
                    <a:srgbClr val="1D1D1A"/>
                  </a:solidFill>
                  <a:latin typeface="Arial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eaLnBrk="1" fontAlgn="ctr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dirty="0">
                  <a:latin typeface="Arial" panose="020B0604020202020204" pitchFamily="34" charset="0"/>
                </a:rPr>
                <a:t>IMMW: Millimeter wave has higher wall penetration loss.</a:t>
              </a: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27B73F9B-3E76-4A9D-BA31-C5B4FA3A243B}"/>
                </a:ext>
              </a:extLst>
            </p:cNvPr>
            <p:cNvSpPr/>
            <p:nvPr/>
          </p:nvSpPr>
          <p:spPr>
            <a:xfrm>
              <a:off x="2905183" y="4458986"/>
              <a:ext cx="1756106" cy="333182"/>
            </a:xfrm>
            <a:prstGeom prst="ellipse">
              <a:avLst/>
            </a:prstGeom>
            <a:solidFill>
              <a:srgbClr val="319DE5">
                <a:alpha val="50000"/>
              </a:srgbClr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685584" fontAlgn="ctr">
                <a:buClrTx/>
                <a:buSzTx/>
                <a:buFontTx/>
                <a:buNone/>
                <a:defRPr/>
              </a:pPr>
              <a:endParaRPr lang="en-US" altLang="zh-CN" sz="500" kern="0" dirty="0">
                <a:solidFill>
                  <a:srgbClr val="666666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A6D2C0AC-7883-43AA-A455-0826D9AD661E}"/>
                </a:ext>
              </a:extLst>
            </p:cNvPr>
            <p:cNvSpPr/>
            <p:nvPr/>
          </p:nvSpPr>
          <p:spPr>
            <a:xfrm>
              <a:off x="2905183" y="5637203"/>
              <a:ext cx="1756106" cy="346935"/>
            </a:xfrm>
            <a:prstGeom prst="ellipse">
              <a:avLst/>
            </a:prstGeom>
            <a:solidFill>
              <a:srgbClr val="92D050">
                <a:alpha val="46000"/>
              </a:srgbClr>
            </a:solidFill>
            <a:ln w="12700" cap="flat" cmpd="sng" algn="ctr">
              <a:solidFill>
                <a:srgbClr val="92D050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685584" fontAlgn="ctr">
                <a:buClrTx/>
                <a:buSzTx/>
                <a:buFontTx/>
                <a:buNone/>
                <a:defRPr/>
              </a:pPr>
              <a:endParaRPr lang="en-US" altLang="zh-CN" sz="500" kern="0" dirty="0">
                <a:solidFill>
                  <a:srgbClr val="666666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145B93D1-5202-42F3-AA13-55CD33686117}"/>
                </a:ext>
              </a:extLst>
            </p:cNvPr>
            <p:cNvSpPr txBox="1"/>
            <p:nvPr/>
          </p:nvSpPr>
          <p:spPr>
            <a:xfrm>
              <a:off x="2421721" y="4118924"/>
              <a:ext cx="681497" cy="30126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AP1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>
              <a:extLst>
                <a:ext uri="{FF2B5EF4-FFF2-40B4-BE49-F238E27FC236}">
                  <a16:creationId xmlns:a16="http://schemas.microsoft.com/office/drawing/2014/main" id="{04F1DF23-8C94-47E1-89BB-6DC0624BC179}"/>
                </a:ext>
              </a:extLst>
            </p:cNvPr>
            <p:cNvSpPr txBox="1"/>
            <p:nvPr/>
          </p:nvSpPr>
          <p:spPr>
            <a:xfrm>
              <a:off x="2389282" y="5358767"/>
              <a:ext cx="719190" cy="30126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AP2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id="{13BA9548-AF1C-44A6-A6D4-75E055DE9DE3}"/>
                </a:ext>
              </a:extLst>
            </p:cNvPr>
            <p:cNvSpPr txBox="1"/>
            <p:nvPr/>
          </p:nvSpPr>
          <p:spPr>
            <a:xfrm>
              <a:off x="3552453" y="4739916"/>
              <a:ext cx="766442" cy="30126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STA1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95" name="图片 94">
              <a:extLst>
                <a:ext uri="{FF2B5EF4-FFF2-40B4-BE49-F238E27FC236}">
                  <a16:creationId xmlns:a16="http://schemas.microsoft.com/office/drawing/2014/main" id="{B6CD5121-B34E-4C37-9A58-E3D68C24887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6728" y="5622144"/>
              <a:ext cx="182928" cy="318147"/>
            </a:xfrm>
            <a:prstGeom prst="rect">
              <a:avLst/>
            </a:prstGeom>
          </p:spPr>
        </p:pic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496298E1-578E-48C6-AE7B-C9A1FED9A37C}"/>
                </a:ext>
              </a:extLst>
            </p:cNvPr>
            <p:cNvCxnSpPr>
              <a:cxnSpLocks/>
            </p:cNvCxnSpPr>
            <p:nvPr/>
          </p:nvCxnSpPr>
          <p:spPr>
            <a:xfrm>
              <a:off x="3477054" y="5840446"/>
              <a:ext cx="306182" cy="3943"/>
            </a:xfrm>
            <a:prstGeom prst="line">
              <a:avLst/>
            </a:prstGeom>
            <a:noFill/>
            <a:ln w="6350" cap="flat" cmpd="sng" algn="ctr">
              <a:solidFill>
                <a:srgbClr val="E9002F"/>
              </a:solidFill>
              <a:prstDash val="solid"/>
              <a:miter lim="800000"/>
            </a:ln>
            <a:effectLst/>
          </p:spPr>
        </p:cxnSp>
        <p:pic>
          <p:nvPicPr>
            <p:cNvPr id="97" name="图片 96">
              <a:extLst>
                <a:ext uri="{FF2B5EF4-FFF2-40B4-BE49-F238E27FC236}">
                  <a16:creationId xmlns:a16="http://schemas.microsoft.com/office/drawing/2014/main" id="{B3F71337-1AD4-44CD-9ED3-ABCCF51EAC6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7250" y="4452097"/>
              <a:ext cx="182928" cy="318147"/>
            </a:xfrm>
            <a:prstGeom prst="rect">
              <a:avLst/>
            </a:prstGeom>
          </p:spPr>
        </p:pic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883A0FB4-FB98-4BF9-986A-F972C36AA337}"/>
                </a:ext>
              </a:extLst>
            </p:cNvPr>
            <p:cNvCxnSpPr>
              <a:cxnSpLocks/>
            </p:cNvCxnSpPr>
            <p:nvPr/>
          </p:nvCxnSpPr>
          <p:spPr>
            <a:xfrm>
              <a:off x="3488207" y="4636271"/>
              <a:ext cx="362067" cy="0"/>
            </a:xfrm>
            <a:prstGeom prst="line">
              <a:avLst/>
            </a:prstGeom>
            <a:noFill/>
            <a:ln w="6350" cap="flat" cmpd="sng" algn="ctr">
              <a:solidFill>
                <a:srgbClr val="E9002F"/>
              </a:solidFill>
              <a:prstDash val="solid"/>
              <a:miter lim="800000"/>
            </a:ln>
            <a:effectLst/>
          </p:spPr>
        </p:cxnSp>
        <p:sp>
          <p:nvSpPr>
            <p:cNvPr id="99" name="文本框 98">
              <a:extLst>
                <a:ext uri="{FF2B5EF4-FFF2-40B4-BE49-F238E27FC236}">
                  <a16:creationId xmlns:a16="http://schemas.microsoft.com/office/drawing/2014/main" id="{2368E033-EC47-41AE-9CA1-A0A2E0286FDE}"/>
                </a:ext>
              </a:extLst>
            </p:cNvPr>
            <p:cNvSpPr txBox="1"/>
            <p:nvPr/>
          </p:nvSpPr>
          <p:spPr>
            <a:xfrm>
              <a:off x="3704381" y="5916740"/>
              <a:ext cx="851205" cy="30126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defTabSz="685584" fontAlgn="ctr">
                <a:buClrTx/>
                <a:buSzTx/>
                <a:buFontTx/>
                <a:buNone/>
                <a:defRPr/>
              </a:pPr>
              <a:r>
                <a:rPr lang="en-US" sz="1200" dirty="0" err="1">
                  <a:solidFill>
                    <a:srgbClr val="1D1D1A"/>
                  </a:solidFill>
                  <a:latin typeface="Arial" panose="020B0604020202020204" pitchFamily="34" charset="0"/>
                  <a:ea typeface="+mn-ea"/>
                </a:rPr>
                <a:t>STA2</a:t>
              </a:r>
              <a:endParaRPr lang="en-US" altLang="zh-CN" sz="1200" kern="0" dirty="0">
                <a:solidFill>
                  <a:srgbClr val="1D1D1A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100" name="图片 99">
            <a:extLst>
              <a:ext uri="{FF2B5EF4-FFF2-40B4-BE49-F238E27FC236}">
                <a16:creationId xmlns:a16="http://schemas.microsoft.com/office/drawing/2014/main" id="{0D0217E2-BCDF-44D8-939E-5C127195D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93" y="4159758"/>
            <a:ext cx="468343" cy="451793"/>
          </a:xfrm>
          <a:prstGeom prst="rect">
            <a:avLst/>
          </a:prstGeom>
        </p:spPr>
      </p:pic>
      <p:pic>
        <p:nvPicPr>
          <p:cNvPr id="101" name="图片 100">
            <a:extLst>
              <a:ext uri="{FF2B5EF4-FFF2-40B4-BE49-F238E27FC236}">
                <a16:creationId xmlns:a16="http://schemas.microsoft.com/office/drawing/2014/main" id="{F7E62AB4-B542-486A-AB6C-92F9F16B8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21" y="4847806"/>
            <a:ext cx="468343" cy="451793"/>
          </a:xfrm>
          <a:prstGeom prst="rect">
            <a:avLst/>
          </a:prstGeom>
        </p:spPr>
      </p:pic>
      <p:pic>
        <p:nvPicPr>
          <p:cNvPr id="102" name="图片 101">
            <a:extLst>
              <a:ext uri="{FF2B5EF4-FFF2-40B4-BE49-F238E27FC236}">
                <a16:creationId xmlns:a16="http://schemas.microsoft.com/office/drawing/2014/main" id="{DE654B36-EAF9-4F53-A6DA-D2FFA1700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592" y="4043217"/>
            <a:ext cx="468343" cy="451793"/>
          </a:xfrm>
          <a:prstGeom prst="rect">
            <a:avLst/>
          </a:prstGeom>
        </p:spPr>
      </p:pic>
      <p:pic>
        <p:nvPicPr>
          <p:cNvPr id="103" name="图片 102">
            <a:extLst>
              <a:ext uri="{FF2B5EF4-FFF2-40B4-BE49-F238E27FC236}">
                <a16:creationId xmlns:a16="http://schemas.microsoft.com/office/drawing/2014/main" id="{691726F9-F32D-4709-9D3D-DE46D844E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76" y="5070112"/>
            <a:ext cx="468343" cy="451793"/>
          </a:xfrm>
          <a:prstGeom prst="rect">
            <a:avLst/>
          </a:prstGeom>
        </p:spPr>
      </p:pic>
      <p:sp>
        <p:nvSpPr>
          <p:cNvPr id="104" name="文本框 103">
            <a:extLst>
              <a:ext uri="{FF2B5EF4-FFF2-40B4-BE49-F238E27FC236}">
                <a16:creationId xmlns:a16="http://schemas.microsoft.com/office/drawing/2014/main" id="{0AF3F5DF-C145-4439-BA47-B55CAD5499F9}"/>
              </a:ext>
            </a:extLst>
          </p:cNvPr>
          <p:cNvSpPr txBox="1"/>
          <p:nvPr/>
        </p:nvSpPr>
        <p:spPr>
          <a:xfrm>
            <a:off x="8210583" y="3578653"/>
            <a:ext cx="3179199" cy="785186"/>
          </a:xfrm>
          <a:prstGeom prst="rect">
            <a:avLst/>
          </a:pr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pPr defTabSz="914400" eaLnBrk="1" fontAlgn="ctr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srgbClr val="00CC99"/>
                </a:solidFill>
                <a:latin typeface="Arial" panose="020B0604020202020204" pitchFamily="34" charset="0"/>
                <a:ea typeface="+mn-ea"/>
              </a:rPr>
              <a:t>IMMW:</a:t>
            </a:r>
            <a:r>
              <a:rPr lang="en-US" altLang="zh-CN" sz="1200" b="1" dirty="0">
                <a:solidFill>
                  <a:srgbClr val="00CC99"/>
                </a:solidFill>
                <a:latin typeface="Arial" panose="020B0604020202020204" pitchFamily="34" charset="0"/>
                <a:ea typeface="+mn-ea"/>
              </a:rPr>
              <a:t> no interference between different rooms;</a:t>
            </a:r>
          </a:p>
          <a:p>
            <a:pPr defTabSz="914400" eaLnBrk="1" fontAlgn="ctr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srgbClr val="00CC99"/>
                </a:solidFill>
                <a:latin typeface="Arial" panose="020B0604020202020204" pitchFamily="34" charset="0"/>
                <a:ea typeface="+mn-ea"/>
              </a:rPr>
              <a:t>Narrow </a:t>
            </a:r>
            <a:r>
              <a:rPr lang="en-US" sz="1200" b="1" dirty="0" err="1">
                <a:solidFill>
                  <a:srgbClr val="00CC99"/>
                </a:solidFill>
                <a:latin typeface="Arial" panose="020B0604020202020204" pitchFamily="34" charset="0"/>
                <a:ea typeface="+mn-ea"/>
              </a:rPr>
              <a:t>beamformed</a:t>
            </a:r>
            <a:r>
              <a:rPr lang="en-US" sz="1200" b="1" dirty="0">
                <a:solidFill>
                  <a:srgbClr val="00CC99"/>
                </a:solidFill>
                <a:latin typeface="Arial" panose="020B0604020202020204" pitchFamily="34" charset="0"/>
                <a:ea typeface="+mn-ea"/>
              </a:rPr>
              <a:t> signal also eliminates interference between APs in same room</a:t>
            </a:r>
          </a:p>
        </p:txBody>
      </p:sp>
    </p:spTree>
    <p:extLst>
      <p:ext uri="{BB962C8B-B14F-4D97-AF65-F5344CB8AC3E}">
        <p14:creationId xmlns:p14="http://schemas.microsoft.com/office/powerpoint/2010/main" val="171413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Opt.2 Benefits of reusing processing power + simultaneous transmissions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8616" y="1693205"/>
            <a:ext cx="6656126" cy="649725"/>
          </a:xfrm>
        </p:spPr>
        <p:txBody>
          <a:bodyPr/>
          <a:lstStyle/>
          <a:p>
            <a:r>
              <a:rPr lang="en-US" altLang="zh-CN" dirty="0"/>
              <a:t>Sub7G ensure UHR by multi-link in MAC layer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73C3BE6-7886-411B-A9EF-8B05E159BAC2}"/>
              </a:ext>
            </a:extLst>
          </p:cNvPr>
          <p:cNvSpPr txBox="1"/>
          <p:nvPr/>
        </p:nvSpPr>
        <p:spPr>
          <a:xfrm>
            <a:off x="990600" y="2178252"/>
            <a:ext cx="2902635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Segoe UI Black" panose="020B0A02040204020203" pitchFamily="34" charset="0"/>
              </a:rPr>
              <a:t>Sub-7GHz Link</a:t>
            </a:r>
            <a:endParaRPr lang="zh-CN" altLang="en-US" sz="2000" dirty="0">
              <a:latin typeface="Segoe UI Black" panose="020B0A02040204020203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D2E8F29-7647-46AF-B681-E2E31D5DD40F}"/>
              </a:ext>
            </a:extLst>
          </p:cNvPr>
          <p:cNvSpPr txBox="1"/>
          <p:nvPr/>
        </p:nvSpPr>
        <p:spPr>
          <a:xfrm>
            <a:off x="7513658" y="2213652"/>
            <a:ext cx="1543043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Segoe UI Black" panose="020B0A02040204020203" pitchFamily="34" charset="0"/>
              </a:rPr>
              <a:t>Multi-Link</a:t>
            </a:r>
            <a:endParaRPr lang="zh-CN" altLang="en-US" sz="2000" dirty="0">
              <a:latin typeface="Segoe UI Black" panose="020B0A02040204020203" pitchFamily="34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F66D212-2134-47DF-9F83-10C4A4F92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35" y="2654198"/>
            <a:ext cx="468343" cy="45179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06F3493-B02B-4229-B848-32070446B3A8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031502" y="2684830"/>
            <a:ext cx="153987" cy="27018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4FA59014-38C6-48C0-919E-097966D11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700434"/>
            <a:ext cx="468343" cy="45179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FD85665E-6052-41B3-85F2-FA5675F72697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870667" y="2791235"/>
            <a:ext cx="153987" cy="270189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8A143FCC-3768-4A05-A094-E31E0E053E69}"/>
              </a:ext>
            </a:extLst>
          </p:cNvPr>
          <p:cNvSpPr/>
          <p:nvPr/>
        </p:nvSpPr>
        <p:spPr bwMode="auto">
          <a:xfrm>
            <a:off x="7859743" y="2731066"/>
            <a:ext cx="953557" cy="1952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MMW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5985C8B-3FB7-4DDD-96BD-205452AF3A37}"/>
              </a:ext>
            </a:extLst>
          </p:cNvPr>
          <p:cNvSpPr/>
          <p:nvPr/>
        </p:nvSpPr>
        <p:spPr bwMode="auto">
          <a:xfrm>
            <a:off x="7859742" y="2926329"/>
            <a:ext cx="953557" cy="19526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cs typeface="Arial" panose="020B0604020202020204" pitchFamily="34" charset="0"/>
              </a:rPr>
              <a:t>Sub7G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7" name="箭头: 右 9">
            <a:extLst>
              <a:ext uri="{FF2B5EF4-FFF2-40B4-BE49-F238E27FC236}">
                <a16:creationId xmlns:a16="http://schemas.microsoft.com/office/drawing/2014/main" id="{47785DBB-991A-4C33-BBAB-687F39E4EA1A}"/>
              </a:ext>
            </a:extLst>
          </p:cNvPr>
          <p:cNvSpPr/>
          <p:nvPr/>
        </p:nvSpPr>
        <p:spPr>
          <a:xfrm>
            <a:off x="5158392" y="3774293"/>
            <a:ext cx="668614" cy="220246"/>
          </a:xfrm>
          <a:prstGeom prst="rightArrow">
            <a:avLst/>
          </a:prstGeom>
          <a:solidFill>
            <a:srgbClr val="3333C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54A352BC-5EE9-494B-AF70-79183A530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115" y="4821441"/>
            <a:ext cx="468343" cy="451793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42D6802A-DDB5-4F6B-AE60-DA15F0D90687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648726" y="4941944"/>
            <a:ext cx="153987" cy="270189"/>
          </a:xfrm>
          <a:prstGeom prst="rect">
            <a:avLst/>
          </a:prstGeom>
        </p:spPr>
      </p:pic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707C1FF2-3D50-4BE2-B16A-3C68373811F0}"/>
              </a:ext>
            </a:extLst>
          </p:cNvPr>
          <p:cNvCxnSpPr>
            <a:cxnSpLocks/>
          </p:cNvCxnSpPr>
          <p:nvPr/>
        </p:nvCxnSpPr>
        <p:spPr bwMode="auto">
          <a:xfrm>
            <a:off x="7887646" y="4364790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1AE4484B-EC7F-4991-92DF-2EA2D1BF3ADB}"/>
              </a:ext>
            </a:extLst>
          </p:cNvPr>
          <p:cNvCxnSpPr>
            <a:cxnSpLocks/>
          </p:cNvCxnSpPr>
          <p:nvPr/>
        </p:nvCxnSpPr>
        <p:spPr bwMode="auto">
          <a:xfrm>
            <a:off x="7811446" y="4364632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D7F84177-6792-4EEB-A13B-2CC388610C1D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6908" y="4364632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95D5B350-5474-4D77-96D8-C1EF1275FE13}"/>
              </a:ext>
            </a:extLst>
          </p:cNvPr>
          <p:cNvCxnSpPr>
            <a:cxnSpLocks/>
          </p:cNvCxnSpPr>
          <p:nvPr/>
        </p:nvCxnSpPr>
        <p:spPr bwMode="auto">
          <a:xfrm flipH="1">
            <a:off x="7744508" y="4745790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F547DFB9-DEE0-4FDC-974D-49ACA8AE082F}"/>
              </a:ext>
            </a:extLst>
          </p:cNvPr>
          <p:cNvCxnSpPr>
            <a:cxnSpLocks/>
          </p:cNvCxnSpPr>
          <p:nvPr/>
        </p:nvCxnSpPr>
        <p:spPr bwMode="auto">
          <a:xfrm>
            <a:off x="7854177" y="4894938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F46CF593-604B-4AB5-ABC0-BF6C98434E67}"/>
              </a:ext>
            </a:extLst>
          </p:cNvPr>
          <p:cNvCxnSpPr>
            <a:cxnSpLocks/>
          </p:cNvCxnSpPr>
          <p:nvPr/>
        </p:nvCxnSpPr>
        <p:spPr bwMode="auto">
          <a:xfrm>
            <a:off x="7777977" y="4894780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A247D3C0-B05E-466B-86D7-B93A78733BE9}"/>
              </a:ext>
            </a:extLst>
          </p:cNvPr>
          <p:cNvCxnSpPr>
            <a:cxnSpLocks/>
          </p:cNvCxnSpPr>
          <p:nvPr/>
        </p:nvCxnSpPr>
        <p:spPr bwMode="auto">
          <a:xfrm flipH="1">
            <a:off x="7863439" y="4894780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5A1C9618-8A71-4677-ACB0-2576A1966A45}"/>
              </a:ext>
            </a:extLst>
          </p:cNvPr>
          <p:cNvCxnSpPr>
            <a:cxnSpLocks/>
          </p:cNvCxnSpPr>
          <p:nvPr/>
        </p:nvCxnSpPr>
        <p:spPr bwMode="auto">
          <a:xfrm flipH="1">
            <a:off x="7711039" y="5275938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25AEB1E9-967A-468D-8065-E2341AFAAF62}"/>
              </a:ext>
            </a:extLst>
          </p:cNvPr>
          <p:cNvCxnSpPr>
            <a:cxnSpLocks/>
          </p:cNvCxnSpPr>
          <p:nvPr/>
        </p:nvCxnSpPr>
        <p:spPr bwMode="auto">
          <a:xfrm>
            <a:off x="7821145" y="5383700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6743CAE3-5BFD-4F86-8CE6-F4E5BAC38D40}"/>
              </a:ext>
            </a:extLst>
          </p:cNvPr>
          <p:cNvCxnSpPr>
            <a:cxnSpLocks/>
          </p:cNvCxnSpPr>
          <p:nvPr/>
        </p:nvCxnSpPr>
        <p:spPr bwMode="auto">
          <a:xfrm>
            <a:off x="7744945" y="5383542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0E402C9C-283C-42AC-AD87-062B46342486}"/>
              </a:ext>
            </a:extLst>
          </p:cNvPr>
          <p:cNvCxnSpPr>
            <a:cxnSpLocks/>
          </p:cNvCxnSpPr>
          <p:nvPr/>
        </p:nvCxnSpPr>
        <p:spPr bwMode="auto">
          <a:xfrm flipH="1">
            <a:off x="7830407" y="5383542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8200E09F-F6B8-4E1A-A75B-019DF3BF1FD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78007" y="5764700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047BE3EA-1B95-45DD-98A9-064CC85C4B5C}"/>
              </a:ext>
            </a:extLst>
          </p:cNvPr>
          <p:cNvCxnSpPr>
            <a:cxnSpLocks/>
          </p:cNvCxnSpPr>
          <p:nvPr/>
        </p:nvCxnSpPr>
        <p:spPr bwMode="auto">
          <a:xfrm>
            <a:off x="7787676" y="5913848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119AB28C-640E-44CB-96C3-4F3408BAB016}"/>
              </a:ext>
            </a:extLst>
          </p:cNvPr>
          <p:cNvCxnSpPr>
            <a:cxnSpLocks/>
          </p:cNvCxnSpPr>
          <p:nvPr/>
        </p:nvCxnSpPr>
        <p:spPr bwMode="auto">
          <a:xfrm>
            <a:off x="7711476" y="5913690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4F73A1A6-1274-4E9D-B36B-F2912E7358E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96938" y="5913690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54C84E81-941B-48AF-907A-E1F5D4112256}"/>
              </a:ext>
            </a:extLst>
          </p:cNvPr>
          <p:cNvCxnSpPr>
            <a:cxnSpLocks/>
          </p:cNvCxnSpPr>
          <p:nvPr/>
        </p:nvCxnSpPr>
        <p:spPr bwMode="auto">
          <a:xfrm flipH="1">
            <a:off x="7644538" y="6294848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BCCAAD2A-5FC6-4444-AD4A-08A8D79F3F16}"/>
              </a:ext>
            </a:extLst>
          </p:cNvPr>
          <p:cNvCxnSpPr>
            <a:cxnSpLocks/>
          </p:cNvCxnSpPr>
          <p:nvPr/>
        </p:nvCxnSpPr>
        <p:spPr bwMode="auto">
          <a:xfrm>
            <a:off x="9344346" y="5409960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0F4E8BEB-707B-4AF3-A549-D8B4D9B3260B}"/>
              </a:ext>
            </a:extLst>
          </p:cNvPr>
          <p:cNvCxnSpPr>
            <a:cxnSpLocks/>
          </p:cNvCxnSpPr>
          <p:nvPr/>
        </p:nvCxnSpPr>
        <p:spPr bwMode="auto">
          <a:xfrm>
            <a:off x="9268146" y="5409802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6BE0E45E-C9CB-47F3-8453-EB0CEA2ACAF9}"/>
              </a:ext>
            </a:extLst>
          </p:cNvPr>
          <p:cNvCxnSpPr>
            <a:cxnSpLocks/>
          </p:cNvCxnSpPr>
          <p:nvPr/>
        </p:nvCxnSpPr>
        <p:spPr bwMode="auto">
          <a:xfrm flipH="1">
            <a:off x="9353608" y="5409802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BDB943DC-8458-491B-8502-00951D12A624}"/>
              </a:ext>
            </a:extLst>
          </p:cNvPr>
          <p:cNvCxnSpPr>
            <a:cxnSpLocks/>
          </p:cNvCxnSpPr>
          <p:nvPr/>
        </p:nvCxnSpPr>
        <p:spPr bwMode="auto">
          <a:xfrm flipH="1">
            <a:off x="9201208" y="5790960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992310A9-490A-43BB-B364-6687C9A0E30E}"/>
              </a:ext>
            </a:extLst>
          </p:cNvPr>
          <p:cNvCxnSpPr>
            <a:cxnSpLocks/>
          </p:cNvCxnSpPr>
          <p:nvPr/>
        </p:nvCxnSpPr>
        <p:spPr bwMode="auto">
          <a:xfrm>
            <a:off x="9346011" y="5939700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5871512C-F918-409A-82EC-5F8BDB0E2D81}"/>
              </a:ext>
            </a:extLst>
          </p:cNvPr>
          <p:cNvCxnSpPr>
            <a:cxnSpLocks/>
          </p:cNvCxnSpPr>
          <p:nvPr/>
        </p:nvCxnSpPr>
        <p:spPr bwMode="auto">
          <a:xfrm>
            <a:off x="9269811" y="5939542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BD64492F-C736-4C48-BB5F-FF26E493F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9355273" y="5939542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FF6E9276-621F-4B59-95A3-B1909CEA8051}"/>
              </a:ext>
            </a:extLst>
          </p:cNvPr>
          <p:cNvCxnSpPr>
            <a:cxnSpLocks/>
          </p:cNvCxnSpPr>
          <p:nvPr/>
        </p:nvCxnSpPr>
        <p:spPr bwMode="auto">
          <a:xfrm flipH="1">
            <a:off x="9202873" y="6320700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391690E2-CFFD-4670-9CDB-9EC75FC7B057}"/>
              </a:ext>
            </a:extLst>
          </p:cNvPr>
          <p:cNvCxnSpPr>
            <a:cxnSpLocks/>
          </p:cNvCxnSpPr>
          <p:nvPr/>
        </p:nvCxnSpPr>
        <p:spPr bwMode="auto">
          <a:xfrm>
            <a:off x="9372600" y="4343454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F2326329-AD3C-4FF4-A913-CF40594257E1}"/>
              </a:ext>
            </a:extLst>
          </p:cNvPr>
          <p:cNvCxnSpPr>
            <a:cxnSpLocks/>
          </p:cNvCxnSpPr>
          <p:nvPr/>
        </p:nvCxnSpPr>
        <p:spPr bwMode="auto">
          <a:xfrm>
            <a:off x="9296400" y="4343296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58387113-31F8-4E9A-BF2B-27F49DE0F5A9}"/>
              </a:ext>
            </a:extLst>
          </p:cNvPr>
          <p:cNvCxnSpPr>
            <a:cxnSpLocks/>
          </p:cNvCxnSpPr>
          <p:nvPr/>
        </p:nvCxnSpPr>
        <p:spPr bwMode="auto">
          <a:xfrm flipH="1">
            <a:off x="9381862" y="4343296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6886D37B-05E9-4A93-B98F-B290F1565CF4}"/>
              </a:ext>
            </a:extLst>
          </p:cNvPr>
          <p:cNvCxnSpPr>
            <a:cxnSpLocks/>
          </p:cNvCxnSpPr>
          <p:nvPr/>
        </p:nvCxnSpPr>
        <p:spPr bwMode="auto">
          <a:xfrm flipH="1">
            <a:off x="9229462" y="4724454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6E267B2A-819B-4DAF-BE62-7A51AA700671}"/>
              </a:ext>
            </a:extLst>
          </p:cNvPr>
          <p:cNvCxnSpPr>
            <a:cxnSpLocks/>
          </p:cNvCxnSpPr>
          <p:nvPr/>
        </p:nvCxnSpPr>
        <p:spPr bwMode="auto">
          <a:xfrm>
            <a:off x="9339131" y="4873602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7C778DB1-F7BD-4CF5-86FE-C111FA1BEC89}"/>
              </a:ext>
            </a:extLst>
          </p:cNvPr>
          <p:cNvCxnSpPr>
            <a:cxnSpLocks/>
          </p:cNvCxnSpPr>
          <p:nvPr/>
        </p:nvCxnSpPr>
        <p:spPr bwMode="auto">
          <a:xfrm>
            <a:off x="9262931" y="4873444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FFD2F15F-2A80-4C8F-8806-E84FE14EEAB5}"/>
              </a:ext>
            </a:extLst>
          </p:cNvPr>
          <p:cNvCxnSpPr>
            <a:cxnSpLocks/>
          </p:cNvCxnSpPr>
          <p:nvPr/>
        </p:nvCxnSpPr>
        <p:spPr bwMode="auto">
          <a:xfrm flipH="1">
            <a:off x="9348393" y="4873444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A84F1059-9520-4C16-9A14-53D622C72770}"/>
              </a:ext>
            </a:extLst>
          </p:cNvPr>
          <p:cNvCxnSpPr>
            <a:cxnSpLocks/>
          </p:cNvCxnSpPr>
          <p:nvPr/>
        </p:nvCxnSpPr>
        <p:spPr bwMode="auto">
          <a:xfrm flipH="1">
            <a:off x="9195993" y="5254602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64710480-4DA2-4E0F-9C58-2BC5D7A4BC39}"/>
              </a:ext>
            </a:extLst>
          </p:cNvPr>
          <p:cNvCxnSpPr>
            <a:cxnSpLocks/>
          </p:cNvCxnSpPr>
          <p:nvPr/>
        </p:nvCxnSpPr>
        <p:spPr bwMode="auto">
          <a:xfrm>
            <a:off x="8098842" y="4547109"/>
            <a:ext cx="952370" cy="47249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00B8FF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7" name="直接箭头连接符 76">
            <a:extLst>
              <a:ext uri="{FF2B5EF4-FFF2-40B4-BE49-F238E27FC236}">
                <a16:creationId xmlns:a16="http://schemas.microsoft.com/office/drawing/2014/main" id="{10AE609A-B816-4819-864E-5581FB8D9140}"/>
              </a:ext>
            </a:extLst>
          </p:cNvPr>
          <p:cNvCxnSpPr>
            <a:cxnSpLocks/>
          </p:cNvCxnSpPr>
          <p:nvPr/>
        </p:nvCxnSpPr>
        <p:spPr bwMode="auto">
          <a:xfrm>
            <a:off x="8054614" y="5099553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00B8FF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9758F08C-A14C-4A06-A598-51CECC559134}"/>
              </a:ext>
            </a:extLst>
          </p:cNvPr>
          <p:cNvCxnSpPr>
            <a:cxnSpLocks/>
          </p:cNvCxnSpPr>
          <p:nvPr/>
        </p:nvCxnSpPr>
        <p:spPr bwMode="auto">
          <a:xfrm>
            <a:off x="8054614" y="4495854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00B8FF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id="{0B7FB0E7-E284-4DF9-B7F4-842889D58C08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4613" y="4614283"/>
            <a:ext cx="971010" cy="433945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00B8FF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6" name="直接箭头连接符 85">
            <a:extLst>
              <a:ext uri="{FF2B5EF4-FFF2-40B4-BE49-F238E27FC236}">
                <a16:creationId xmlns:a16="http://schemas.microsoft.com/office/drawing/2014/main" id="{78277870-37DB-45EC-B2FD-85CFC65171E0}"/>
              </a:ext>
            </a:extLst>
          </p:cNvPr>
          <p:cNvCxnSpPr>
            <a:cxnSpLocks/>
          </p:cNvCxnSpPr>
          <p:nvPr/>
        </p:nvCxnSpPr>
        <p:spPr bwMode="auto">
          <a:xfrm>
            <a:off x="8054613" y="5703944"/>
            <a:ext cx="1050467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3342AD95-D6BB-4EA6-BFED-4A7E2DD6BA17}"/>
              </a:ext>
            </a:extLst>
          </p:cNvPr>
          <p:cNvCxnSpPr>
            <a:cxnSpLocks/>
          </p:cNvCxnSpPr>
          <p:nvPr/>
        </p:nvCxnSpPr>
        <p:spPr bwMode="auto">
          <a:xfrm>
            <a:off x="8054614" y="5574200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8C7993AE-6103-4C5C-B1C5-74C40A3FB58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4613" y="5703944"/>
            <a:ext cx="996599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B9C416A3-2477-435C-AB8F-4896C1F9EA87}"/>
              </a:ext>
            </a:extLst>
          </p:cNvPr>
          <p:cNvCxnSpPr>
            <a:cxnSpLocks/>
          </p:cNvCxnSpPr>
          <p:nvPr/>
        </p:nvCxnSpPr>
        <p:spPr bwMode="auto">
          <a:xfrm>
            <a:off x="8054613" y="6130200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25AEB1E9-967A-468D-8065-E2341AFAAF62}"/>
              </a:ext>
            </a:extLst>
          </p:cNvPr>
          <p:cNvCxnSpPr>
            <a:cxnSpLocks/>
          </p:cNvCxnSpPr>
          <p:nvPr/>
        </p:nvCxnSpPr>
        <p:spPr bwMode="auto">
          <a:xfrm>
            <a:off x="2406188" y="5336779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6743CAE3-5BFD-4F86-8CE6-F4E5BAC38D40}"/>
              </a:ext>
            </a:extLst>
          </p:cNvPr>
          <p:cNvCxnSpPr>
            <a:cxnSpLocks/>
          </p:cNvCxnSpPr>
          <p:nvPr/>
        </p:nvCxnSpPr>
        <p:spPr bwMode="auto">
          <a:xfrm>
            <a:off x="2329988" y="5336621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0E402C9C-283C-42AC-AD87-062B4634248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5450" y="5336621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8200E09F-F6B8-4E1A-A75B-019DF3BF1FD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63050" y="5717779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047BE3EA-1B95-45DD-98A9-064CC85C4B5C}"/>
              </a:ext>
            </a:extLst>
          </p:cNvPr>
          <p:cNvCxnSpPr>
            <a:cxnSpLocks/>
          </p:cNvCxnSpPr>
          <p:nvPr/>
        </p:nvCxnSpPr>
        <p:spPr bwMode="auto">
          <a:xfrm>
            <a:off x="2372719" y="5866927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119AB28C-640E-44CB-96C3-4F3408BAB016}"/>
              </a:ext>
            </a:extLst>
          </p:cNvPr>
          <p:cNvCxnSpPr>
            <a:cxnSpLocks/>
          </p:cNvCxnSpPr>
          <p:nvPr/>
        </p:nvCxnSpPr>
        <p:spPr bwMode="auto">
          <a:xfrm>
            <a:off x="2296519" y="5866769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4F73A1A6-1274-4E9D-B36B-F2912E7358E7}"/>
              </a:ext>
            </a:extLst>
          </p:cNvPr>
          <p:cNvCxnSpPr>
            <a:cxnSpLocks/>
          </p:cNvCxnSpPr>
          <p:nvPr/>
        </p:nvCxnSpPr>
        <p:spPr bwMode="auto">
          <a:xfrm flipH="1">
            <a:off x="2381981" y="5866769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54C84E81-941B-48AF-907A-E1F5D4112256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9581" y="6247927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BCCAAD2A-5FC6-4444-AD4A-08A8D79F3F16}"/>
              </a:ext>
            </a:extLst>
          </p:cNvPr>
          <p:cNvCxnSpPr>
            <a:cxnSpLocks/>
          </p:cNvCxnSpPr>
          <p:nvPr/>
        </p:nvCxnSpPr>
        <p:spPr bwMode="auto">
          <a:xfrm>
            <a:off x="3929389" y="5363039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接连接符 90">
            <a:extLst>
              <a:ext uri="{FF2B5EF4-FFF2-40B4-BE49-F238E27FC236}">
                <a16:creationId xmlns:a16="http://schemas.microsoft.com/office/drawing/2014/main" id="{0F4E8BEB-707B-4AF3-A549-D8B4D9B3260B}"/>
              </a:ext>
            </a:extLst>
          </p:cNvPr>
          <p:cNvCxnSpPr>
            <a:cxnSpLocks/>
          </p:cNvCxnSpPr>
          <p:nvPr/>
        </p:nvCxnSpPr>
        <p:spPr bwMode="auto">
          <a:xfrm>
            <a:off x="3853189" y="5362881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6BE0E45E-C9CB-47F3-8453-EB0CEA2ACAF9}"/>
              </a:ext>
            </a:extLst>
          </p:cNvPr>
          <p:cNvCxnSpPr>
            <a:cxnSpLocks/>
          </p:cNvCxnSpPr>
          <p:nvPr/>
        </p:nvCxnSpPr>
        <p:spPr bwMode="auto">
          <a:xfrm flipH="1">
            <a:off x="3938651" y="5362881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BDB943DC-8458-491B-8502-00951D12A62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86251" y="5744039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992310A9-490A-43BB-B364-6687C9A0E30E}"/>
              </a:ext>
            </a:extLst>
          </p:cNvPr>
          <p:cNvCxnSpPr>
            <a:cxnSpLocks/>
          </p:cNvCxnSpPr>
          <p:nvPr/>
        </p:nvCxnSpPr>
        <p:spPr bwMode="auto">
          <a:xfrm>
            <a:off x="3931054" y="5892779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5871512C-F918-409A-82EC-5F8BDB0E2D81}"/>
              </a:ext>
            </a:extLst>
          </p:cNvPr>
          <p:cNvCxnSpPr>
            <a:cxnSpLocks/>
          </p:cNvCxnSpPr>
          <p:nvPr/>
        </p:nvCxnSpPr>
        <p:spPr bwMode="auto">
          <a:xfrm>
            <a:off x="3854854" y="5892621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BD64492F-C736-4C48-BB5F-FF26E493F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0316" y="5892621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FF6E9276-621F-4B59-95A3-B1909CEA805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87916" y="6273779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接箭头连接符 97">
            <a:extLst>
              <a:ext uri="{FF2B5EF4-FFF2-40B4-BE49-F238E27FC236}">
                <a16:creationId xmlns:a16="http://schemas.microsoft.com/office/drawing/2014/main" id="{78277870-37DB-45EC-B2FD-85CFC65171E0}"/>
              </a:ext>
            </a:extLst>
          </p:cNvPr>
          <p:cNvCxnSpPr>
            <a:cxnSpLocks/>
          </p:cNvCxnSpPr>
          <p:nvPr/>
        </p:nvCxnSpPr>
        <p:spPr bwMode="auto">
          <a:xfrm>
            <a:off x="2639656" y="5657023"/>
            <a:ext cx="1050467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99" name="直接箭头连接符 98">
            <a:extLst>
              <a:ext uri="{FF2B5EF4-FFF2-40B4-BE49-F238E27FC236}">
                <a16:creationId xmlns:a16="http://schemas.microsoft.com/office/drawing/2014/main" id="{3342AD95-D6BB-4EA6-BFED-4A7E2DD6BA17}"/>
              </a:ext>
            </a:extLst>
          </p:cNvPr>
          <p:cNvCxnSpPr>
            <a:cxnSpLocks/>
          </p:cNvCxnSpPr>
          <p:nvPr/>
        </p:nvCxnSpPr>
        <p:spPr bwMode="auto">
          <a:xfrm>
            <a:off x="2639657" y="5527279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00" name="直接箭头连接符 99">
            <a:extLst>
              <a:ext uri="{FF2B5EF4-FFF2-40B4-BE49-F238E27FC236}">
                <a16:creationId xmlns:a16="http://schemas.microsoft.com/office/drawing/2014/main" id="{8C7993AE-6103-4C5C-B1C5-74C40A3FB58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39656" y="5657023"/>
            <a:ext cx="996599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01" name="直接箭头连接符 100">
            <a:extLst>
              <a:ext uri="{FF2B5EF4-FFF2-40B4-BE49-F238E27FC236}">
                <a16:creationId xmlns:a16="http://schemas.microsoft.com/office/drawing/2014/main" id="{B9C416A3-2477-435C-AB8F-4896C1F9EA87}"/>
              </a:ext>
            </a:extLst>
          </p:cNvPr>
          <p:cNvCxnSpPr>
            <a:cxnSpLocks/>
          </p:cNvCxnSpPr>
          <p:nvPr/>
        </p:nvCxnSpPr>
        <p:spPr bwMode="auto">
          <a:xfrm>
            <a:off x="2639656" y="6083279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pic>
        <p:nvPicPr>
          <p:cNvPr id="102" name="图片 101">
            <a:extLst>
              <a:ext uri="{FF2B5EF4-FFF2-40B4-BE49-F238E27FC236}">
                <a16:creationId xmlns:a16="http://schemas.microsoft.com/office/drawing/2014/main" id="{54A352BC-5EE9-494B-AF70-79183A530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6" y="4795465"/>
            <a:ext cx="468343" cy="451793"/>
          </a:xfrm>
          <a:prstGeom prst="rect">
            <a:avLst/>
          </a:prstGeom>
        </p:spPr>
      </p:pic>
      <p:pic>
        <p:nvPicPr>
          <p:cNvPr id="103" name="图片 102">
            <a:extLst>
              <a:ext uri="{FF2B5EF4-FFF2-40B4-BE49-F238E27FC236}">
                <a16:creationId xmlns:a16="http://schemas.microsoft.com/office/drawing/2014/main" id="{42D6802A-DDB5-4F6B-AE60-DA15F0D90687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17" y="4890956"/>
            <a:ext cx="153987" cy="270189"/>
          </a:xfrm>
          <a:prstGeom prst="rect">
            <a:avLst/>
          </a:prstGeom>
        </p:spPr>
      </p:pic>
      <p:cxnSp>
        <p:nvCxnSpPr>
          <p:cNvPr id="104" name="直接连接符 103">
            <a:extLst>
              <a:ext uri="{FF2B5EF4-FFF2-40B4-BE49-F238E27FC236}">
                <a16:creationId xmlns:a16="http://schemas.microsoft.com/office/drawing/2014/main" id="{25AEB1E9-967A-468D-8065-E2341AFAAF62}"/>
              </a:ext>
            </a:extLst>
          </p:cNvPr>
          <p:cNvCxnSpPr>
            <a:cxnSpLocks/>
          </p:cNvCxnSpPr>
          <p:nvPr/>
        </p:nvCxnSpPr>
        <p:spPr bwMode="auto">
          <a:xfrm>
            <a:off x="2429824" y="4311478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6743CAE3-5BFD-4F86-8CE6-F4E5BAC38D40}"/>
              </a:ext>
            </a:extLst>
          </p:cNvPr>
          <p:cNvCxnSpPr>
            <a:cxnSpLocks/>
          </p:cNvCxnSpPr>
          <p:nvPr/>
        </p:nvCxnSpPr>
        <p:spPr bwMode="auto">
          <a:xfrm>
            <a:off x="2353624" y="4311320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0E402C9C-283C-42AC-AD87-062B4634248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9086" y="4311320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接连接符 106">
            <a:extLst>
              <a:ext uri="{FF2B5EF4-FFF2-40B4-BE49-F238E27FC236}">
                <a16:creationId xmlns:a16="http://schemas.microsoft.com/office/drawing/2014/main" id="{8200E09F-F6B8-4E1A-A75B-019DF3BF1FD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686" y="4692478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接连接符 107">
            <a:extLst>
              <a:ext uri="{FF2B5EF4-FFF2-40B4-BE49-F238E27FC236}">
                <a16:creationId xmlns:a16="http://schemas.microsoft.com/office/drawing/2014/main" id="{047BE3EA-1B95-45DD-98A9-064CC85C4B5C}"/>
              </a:ext>
            </a:extLst>
          </p:cNvPr>
          <p:cNvCxnSpPr>
            <a:cxnSpLocks/>
          </p:cNvCxnSpPr>
          <p:nvPr/>
        </p:nvCxnSpPr>
        <p:spPr bwMode="auto">
          <a:xfrm>
            <a:off x="2396355" y="4841626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119AB28C-640E-44CB-96C3-4F3408BAB016}"/>
              </a:ext>
            </a:extLst>
          </p:cNvPr>
          <p:cNvCxnSpPr>
            <a:cxnSpLocks/>
          </p:cNvCxnSpPr>
          <p:nvPr/>
        </p:nvCxnSpPr>
        <p:spPr bwMode="auto">
          <a:xfrm>
            <a:off x="2320155" y="4841468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直接连接符 109">
            <a:extLst>
              <a:ext uri="{FF2B5EF4-FFF2-40B4-BE49-F238E27FC236}">
                <a16:creationId xmlns:a16="http://schemas.microsoft.com/office/drawing/2014/main" id="{4F73A1A6-1274-4E9D-B36B-F2912E7358E7}"/>
              </a:ext>
            </a:extLst>
          </p:cNvPr>
          <p:cNvCxnSpPr>
            <a:cxnSpLocks/>
          </p:cNvCxnSpPr>
          <p:nvPr/>
        </p:nvCxnSpPr>
        <p:spPr bwMode="auto">
          <a:xfrm flipH="1">
            <a:off x="2405617" y="4841468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直接连接符 110">
            <a:extLst>
              <a:ext uri="{FF2B5EF4-FFF2-40B4-BE49-F238E27FC236}">
                <a16:creationId xmlns:a16="http://schemas.microsoft.com/office/drawing/2014/main" id="{54C84E81-941B-48AF-907A-E1F5D4112256}"/>
              </a:ext>
            </a:extLst>
          </p:cNvPr>
          <p:cNvCxnSpPr>
            <a:cxnSpLocks/>
          </p:cNvCxnSpPr>
          <p:nvPr/>
        </p:nvCxnSpPr>
        <p:spPr bwMode="auto">
          <a:xfrm flipH="1">
            <a:off x="2253217" y="5222626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直接连接符 111">
            <a:extLst>
              <a:ext uri="{FF2B5EF4-FFF2-40B4-BE49-F238E27FC236}">
                <a16:creationId xmlns:a16="http://schemas.microsoft.com/office/drawing/2014/main" id="{BCCAAD2A-5FC6-4444-AD4A-08A8D79F3F16}"/>
              </a:ext>
            </a:extLst>
          </p:cNvPr>
          <p:cNvCxnSpPr>
            <a:cxnSpLocks/>
          </p:cNvCxnSpPr>
          <p:nvPr/>
        </p:nvCxnSpPr>
        <p:spPr bwMode="auto">
          <a:xfrm>
            <a:off x="3953025" y="4337738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0F4E8BEB-707B-4AF3-A549-D8B4D9B3260B}"/>
              </a:ext>
            </a:extLst>
          </p:cNvPr>
          <p:cNvCxnSpPr>
            <a:cxnSpLocks/>
          </p:cNvCxnSpPr>
          <p:nvPr/>
        </p:nvCxnSpPr>
        <p:spPr bwMode="auto">
          <a:xfrm>
            <a:off x="3876825" y="4337580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接连接符 113">
            <a:extLst>
              <a:ext uri="{FF2B5EF4-FFF2-40B4-BE49-F238E27FC236}">
                <a16:creationId xmlns:a16="http://schemas.microsoft.com/office/drawing/2014/main" id="{6BE0E45E-C9CB-47F3-8453-EB0CEA2ACAF9}"/>
              </a:ext>
            </a:extLst>
          </p:cNvPr>
          <p:cNvCxnSpPr>
            <a:cxnSpLocks/>
          </p:cNvCxnSpPr>
          <p:nvPr/>
        </p:nvCxnSpPr>
        <p:spPr bwMode="auto">
          <a:xfrm flipH="1">
            <a:off x="3962287" y="4337580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接连接符 114">
            <a:extLst>
              <a:ext uri="{FF2B5EF4-FFF2-40B4-BE49-F238E27FC236}">
                <a16:creationId xmlns:a16="http://schemas.microsoft.com/office/drawing/2014/main" id="{BDB943DC-8458-491B-8502-00951D12A62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09887" y="4718738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992310A9-490A-43BB-B364-6687C9A0E30E}"/>
              </a:ext>
            </a:extLst>
          </p:cNvPr>
          <p:cNvCxnSpPr>
            <a:cxnSpLocks/>
          </p:cNvCxnSpPr>
          <p:nvPr/>
        </p:nvCxnSpPr>
        <p:spPr bwMode="auto">
          <a:xfrm>
            <a:off x="3954690" y="4867478"/>
            <a:ext cx="0" cy="3810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接连接符 116">
            <a:extLst>
              <a:ext uri="{FF2B5EF4-FFF2-40B4-BE49-F238E27FC236}">
                <a16:creationId xmlns:a16="http://schemas.microsoft.com/office/drawing/2014/main" id="{5871512C-F918-409A-82EC-5F8BDB0E2D81}"/>
              </a:ext>
            </a:extLst>
          </p:cNvPr>
          <p:cNvCxnSpPr>
            <a:cxnSpLocks/>
          </p:cNvCxnSpPr>
          <p:nvPr/>
        </p:nvCxnSpPr>
        <p:spPr bwMode="auto">
          <a:xfrm>
            <a:off x="3878490" y="4867320"/>
            <a:ext cx="76200" cy="15588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直接连接符 117">
            <a:extLst>
              <a:ext uri="{FF2B5EF4-FFF2-40B4-BE49-F238E27FC236}">
                <a16:creationId xmlns:a16="http://schemas.microsoft.com/office/drawing/2014/main" id="{BD64492F-C736-4C48-BB5F-FF26E493F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3963952" y="4867320"/>
            <a:ext cx="66938" cy="15255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接连接符 118">
            <a:extLst>
              <a:ext uri="{FF2B5EF4-FFF2-40B4-BE49-F238E27FC236}">
                <a16:creationId xmlns:a16="http://schemas.microsoft.com/office/drawing/2014/main" id="{FF6E9276-621F-4B59-95A3-B1909CEA8051}"/>
              </a:ext>
            </a:extLst>
          </p:cNvPr>
          <p:cNvCxnSpPr>
            <a:cxnSpLocks/>
          </p:cNvCxnSpPr>
          <p:nvPr/>
        </p:nvCxnSpPr>
        <p:spPr bwMode="auto">
          <a:xfrm flipH="1">
            <a:off x="3811552" y="5248478"/>
            <a:ext cx="14313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接箭头连接符 119">
            <a:extLst>
              <a:ext uri="{FF2B5EF4-FFF2-40B4-BE49-F238E27FC236}">
                <a16:creationId xmlns:a16="http://schemas.microsoft.com/office/drawing/2014/main" id="{78277870-37DB-45EC-B2FD-85CFC65171E0}"/>
              </a:ext>
            </a:extLst>
          </p:cNvPr>
          <p:cNvCxnSpPr>
            <a:cxnSpLocks/>
          </p:cNvCxnSpPr>
          <p:nvPr/>
        </p:nvCxnSpPr>
        <p:spPr bwMode="auto">
          <a:xfrm>
            <a:off x="2663292" y="4631722"/>
            <a:ext cx="1050467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1" name="直接箭头连接符 120">
            <a:extLst>
              <a:ext uri="{FF2B5EF4-FFF2-40B4-BE49-F238E27FC236}">
                <a16:creationId xmlns:a16="http://schemas.microsoft.com/office/drawing/2014/main" id="{3342AD95-D6BB-4EA6-BFED-4A7E2DD6BA17}"/>
              </a:ext>
            </a:extLst>
          </p:cNvPr>
          <p:cNvCxnSpPr>
            <a:cxnSpLocks/>
          </p:cNvCxnSpPr>
          <p:nvPr/>
        </p:nvCxnSpPr>
        <p:spPr bwMode="auto">
          <a:xfrm>
            <a:off x="2663293" y="4501978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2" name="直接箭头连接符 121">
            <a:extLst>
              <a:ext uri="{FF2B5EF4-FFF2-40B4-BE49-F238E27FC236}">
                <a16:creationId xmlns:a16="http://schemas.microsoft.com/office/drawing/2014/main" id="{8C7993AE-6103-4C5C-B1C5-74C40A3FB58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63292" y="4631722"/>
            <a:ext cx="996599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3" name="直接箭头连接符 122">
            <a:extLst>
              <a:ext uri="{FF2B5EF4-FFF2-40B4-BE49-F238E27FC236}">
                <a16:creationId xmlns:a16="http://schemas.microsoft.com/office/drawing/2014/main" id="{B9C416A3-2477-435C-AB8F-4896C1F9EA87}"/>
              </a:ext>
            </a:extLst>
          </p:cNvPr>
          <p:cNvCxnSpPr>
            <a:cxnSpLocks/>
          </p:cNvCxnSpPr>
          <p:nvPr/>
        </p:nvCxnSpPr>
        <p:spPr bwMode="auto">
          <a:xfrm>
            <a:off x="2663292" y="5057978"/>
            <a:ext cx="1050467" cy="0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4" name="直接箭头连接符 123">
            <a:extLst>
              <a:ext uri="{FF2B5EF4-FFF2-40B4-BE49-F238E27FC236}">
                <a16:creationId xmlns:a16="http://schemas.microsoft.com/office/drawing/2014/main" id="{78277870-37DB-45EC-B2FD-85CFC65171E0}"/>
              </a:ext>
            </a:extLst>
          </p:cNvPr>
          <p:cNvCxnSpPr>
            <a:cxnSpLocks/>
          </p:cNvCxnSpPr>
          <p:nvPr/>
        </p:nvCxnSpPr>
        <p:spPr bwMode="auto">
          <a:xfrm>
            <a:off x="2639656" y="5117571"/>
            <a:ext cx="1050467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5" name="直接箭头连接符 124">
            <a:extLst>
              <a:ext uri="{FF2B5EF4-FFF2-40B4-BE49-F238E27FC236}">
                <a16:creationId xmlns:a16="http://schemas.microsoft.com/office/drawing/2014/main" id="{8C7993AE-6103-4C5C-B1C5-74C40A3FB58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39656" y="5117571"/>
            <a:ext cx="996599" cy="333939"/>
          </a:xfrm>
          <a:prstGeom prst="straightConnector1">
            <a:avLst/>
          </a:prstGeom>
          <a:solidFill>
            <a:srgbClr val="00B8FF"/>
          </a:solidFill>
          <a:ln w="53975" cap="flat" cmpd="sng" algn="ctr">
            <a:solidFill>
              <a:srgbClr val="92D05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1278902" y="3117451"/>
            <a:ext cx="350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STA can support up to 4 streams in sub-7GHz.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So, STA has 4 spatial stream processing capability in baseband.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However, MIMO channel deficiency limits to practical stream number to 2.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F5985C8B-3FB7-4DDD-96BD-205452AF3A37}"/>
              </a:ext>
            </a:extLst>
          </p:cNvPr>
          <p:cNvSpPr/>
          <p:nvPr/>
        </p:nvSpPr>
        <p:spPr bwMode="auto">
          <a:xfrm>
            <a:off x="1995178" y="2739328"/>
            <a:ext cx="953557" cy="19526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cs typeface="Arial" panose="020B0604020202020204" pitchFamily="34" charset="0"/>
              </a:rPr>
              <a:t>Sub7G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6787518" y="3544397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STA allocate two streams to </a:t>
            </a:r>
            <a:r>
              <a:rPr lang="en-US" altLang="zh-CN" sz="1400" dirty="0" err="1">
                <a:solidFill>
                  <a:schemeClr val="tx1"/>
                </a:solidFill>
              </a:rPr>
              <a:t>mmWave</a:t>
            </a:r>
            <a:r>
              <a:rPr lang="en-US" altLang="zh-CN" sz="1400" dirty="0">
                <a:solidFill>
                  <a:schemeClr val="tx1"/>
                </a:solidFill>
              </a:rPr>
              <a:t> band.</a:t>
            </a: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F5985C8B-3FB7-4DDD-96BD-205452AF3A37}"/>
              </a:ext>
            </a:extLst>
          </p:cNvPr>
          <p:cNvSpPr/>
          <p:nvPr/>
        </p:nvSpPr>
        <p:spPr bwMode="auto">
          <a:xfrm>
            <a:off x="1713072" y="4562513"/>
            <a:ext cx="395397" cy="164205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cs typeface="Arial" panose="020B0604020202020204" pitchFamily="34" charset="0"/>
              </a:rPr>
              <a:t>Sub-7G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F5985C8B-3FB7-4DDD-96BD-205452AF3A37}"/>
              </a:ext>
            </a:extLst>
          </p:cNvPr>
          <p:cNvSpPr/>
          <p:nvPr/>
        </p:nvSpPr>
        <p:spPr bwMode="auto">
          <a:xfrm>
            <a:off x="7075582" y="5383542"/>
            <a:ext cx="411688" cy="89730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cs typeface="Arial" panose="020B0604020202020204" pitchFamily="34" charset="0"/>
              </a:rPr>
              <a:t>Sub-7G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8A143FCC-3768-4A05-A094-E31E0E053E69}"/>
              </a:ext>
            </a:extLst>
          </p:cNvPr>
          <p:cNvSpPr/>
          <p:nvPr/>
        </p:nvSpPr>
        <p:spPr bwMode="auto">
          <a:xfrm>
            <a:off x="7089586" y="4449034"/>
            <a:ext cx="397064" cy="7735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900" dirty="0"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MMW</a:t>
            </a:r>
            <a:endParaRPr kumimoji="0" lang="en-US" altLang="zh-CN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85726C1-BEFB-4593-B7A0-E86D9C107F02}"/>
              </a:ext>
            </a:extLst>
          </p:cNvPr>
          <p:cNvSpPr/>
          <p:nvPr/>
        </p:nvSpPr>
        <p:spPr>
          <a:xfrm>
            <a:off x="5866717" y="6218448"/>
            <a:ext cx="22718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Baseband processing unit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6A0C5772-1213-4C1A-BCA2-3C443EF489EB}"/>
              </a:ext>
            </a:extLst>
          </p:cNvPr>
          <p:cNvSpPr/>
          <p:nvPr/>
        </p:nvSpPr>
        <p:spPr>
          <a:xfrm>
            <a:off x="467847" y="6196328"/>
            <a:ext cx="22718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Baseband processing unit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2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ways to implement high throughput.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262218"/>
              </p:ext>
            </p:extLst>
          </p:nvPr>
        </p:nvGraphicFramePr>
        <p:xfrm>
          <a:off x="1539915" y="1726951"/>
          <a:ext cx="9211653" cy="456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364">
                  <a:extLst>
                    <a:ext uri="{9D8B030D-6E8A-4147-A177-3AD203B41FA5}">
                      <a16:colId xmlns:a16="http://schemas.microsoft.com/office/drawing/2014/main" val="640278852"/>
                    </a:ext>
                  </a:extLst>
                </a:gridCol>
                <a:gridCol w="2274662">
                  <a:extLst>
                    <a:ext uri="{9D8B030D-6E8A-4147-A177-3AD203B41FA5}">
                      <a16:colId xmlns:a16="http://schemas.microsoft.com/office/drawing/2014/main" val="712045489"/>
                    </a:ext>
                  </a:extLst>
                </a:gridCol>
                <a:gridCol w="2028511">
                  <a:extLst>
                    <a:ext uri="{9D8B030D-6E8A-4147-A177-3AD203B41FA5}">
                      <a16:colId xmlns:a16="http://schemas.microsoft.com/office/drawing/2014/main" val="238733615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Opt.1a (Maximal</a:t>
                      </a:r>
                      <a:r>
                        <a:rPr lang="en-US" sz="1400" baseline="0" dirty="0"/>
                        <a:t> reuse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Opt.1b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Opt.3 (High </a:t>
                      </a:r>
                      <a:r>
                        <a:rPr lang="en-US" sz="1400" dirty="0" err="1"/>
                        <a:t>Tput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355736"/>
                  </a:ext>
                </a:extLst>
              </a:tr>
              <a:tr h="358370">
                <a:tc>
                  <a:txBody>
                    <a:bodyPr/>
                    <a:lstStyle/>
                    <a:p>
                      <a:r>
                        <a:rPr lang="en-US" sz="1400" dirty="0"/>
                        <a:t>Use</a:t>
                      </a:r>
                      <a:r>
                        <a:rPr lang="en-US" sz="1400" baseline="0" dirty="0"/>
                        <a:t> Case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mmW</a:t>
                      </a:r>
                      <a:r>
                        <a:rPr lang="en-US" altLang="zh-CN" sz="1400" dirty="0"/>
                        <a:t> and lower band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(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reuse HW</a:t>
                      </a:r>
                      <a:r>
                        <a:rPr lang="en-US" altLang="zh-CN" sz="1400" dirty="0"/>
                        <a:t>, non-simultaneous)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MMW +sub 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</a:t>
                      </a:r>
                      <a:r>
                        <a:rPr lang="en-US" altLang="zh-CN" sz="1400" dirty="0"/>
                        <a:t>reuse HW, simultaneous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MMW (reuse design)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514035"/>
                  </a:ext>
                </a:extLst>
              </a:tr>
              <a:tr h="572367">
                <a:tc>
                  <a:txBody>
                    <a:bodyPr/>
                    <a:lstStyle/>
                    <a:p>
                      <a:r>
                        <a:rPr lang="en-US" sz="1400" dirty="0"/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320MHz </a:t>
                      </a:r>
                      <a:r>
                        <a:rPr lang="en-US" altLang="zh-CN" sz="1400" dirty="0" err="1"/>
                        <a:t>mmWave</a:t>
                      </a:r>
                      <a:r>
                        <a:rPr lang="en-US" altLang="zh-CN" sz="1400" dirty="0"/>
                        <a:t> *2Nss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640MHz </a:t>
                      </a:r>
                      <a:r>
                        <a:rPr lang="en-US" sz="1400" dirty="0" err="1"/>
                        <a:t>mmWave</a:t>
                      </a:r>
                      <a:r>
                        <a:rPr lang="en-US" sz="1400" dirty="0"/>
                        <a:t> (320MHz+320MHz BW stitching)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320MHz*NSS2@sub-7</a:t>
                      </a:r>
                      <a:r>
                        <a:rPr lang="en-US" altLang="zh-CN" sz="1400" dirty="0"/>
                        <a:t>GHz</a:t>
                      </a:r>
                      <a:r>
                        <a:rPr lang="en-US" altLang="zh-CN" sz="1400" baseline="0" dirty="0"/>
                        <a:t> </a:t>
                      </a:r>
                      <a:r>
                        <a:rPr lang="en-US" sz="1400" dirty="0"/>
                        <a:t>+640MHz </a:t>
                      </a:r>
                      <a:r>
                        <a:rPr lang="en-US" sz="1400" dirty="0" err="1"/>
                        <a:t>mmWave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&gt;2</a:t>
                      </a:r>
                      <a:r>
                        <a:rPr lang="en-US" sz="1400" dirty="0"/>
                        <a:t> GHz </a:t>
                      </a:r>
                      <a:r>
                        <a:rPr lang="en-US" sz="1400" dirty="0" err="1"/>
                        <a:t>mmWave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32794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14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2.8Gbps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2.8Gbps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5.6Gbps (sub-7GHz) + 2.8Gbps (</a:t>
                      </a:r>
                      <a:r>
                        <a:rPr lang="en-US" sz="1400" dirty="0" err="1"/>
                        <a:t>mmWave</a:t>
                      </a:r>
                      <a:r>
                        <a:rPr lang="en-US" sz="1400" dirty="0"/>
                        <a:t>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 err="1"/>
                        <a:t>mmW</a:t>
                      </a:r>
                      <a:r>
                        <a:rPr lang="en-US" sz="1400" dirty="0"/>
                        <a:t> as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&gt;10Gbps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21386"/>
                  </a:ext>
                </a:extLst>
              </a:tr>
              <a:tr h="81766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Benefits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Interference</a:t>
                      </a:r>
                      <a:r>
                        <a:rPr lang="en-US" sz="1400" baseline="0" dirty="0"/>
                        <a:t>-free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Provide high MAC efficiency at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mmWave</a:t>
                      </a:r>
                      <a:r>
                        <a:rPr lang="en-US" sz="1400" baseline="0" dirty="0"/>
                        <a:t> band</a:t>
                      </a:r>
                      <a:r>
                        <a:rPr lang="en-US" sz="1400" dirty="0"/>
                        <a:t> when lower</a:t>
                      </a:r>
                      <a:r>
                        <a:rPr lang="en-US" sz="1400" baseline="0" dirty="0"/>
                        <a:t> band is over congested.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When low band can’t support 4 spatial streams,</a:t>
                      </a:r>
                      <a:r>
                        <a:rPr lang="en-US" sz="1400" baseline="0" dirty="0"/>
                        <a:t> 2 chain </a:t>
                      </a:r>
                      <a:r>
                        <a:rPr lang="en-US" altLang="zh-CN" sz="1400" baseline="0" dirty="0"/>
                        <a:t>baseband </a:t>
                      </a:r>
                      <a:r>
                        <a:rPr lang="en-US" sz="1400" baseline="0" dirty="0"/>
                        <a:t>can be spared for </a:t>
                      </a:r>
                      <a:r>
                        <a:rPr lang="en-US" sz="1400" baseline="0" dirty="0" err="1"/>
                        <a:t>mmWave</a:t>
                      </a:r>
                      <a:r>
                        <a:rPr lang="en-US" sz="1400" baseline="0" dirty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Absolute rate advantage.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66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Limitations: only one of links is active at same time.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e.g. A MIMO 4x4:4ss PHY can be</a:t>
                      </a:r>
                      <a:r>
                        <a:rPr lang="en-US" sz="1400" baseline="0" dirty="0"/>
                        <a:t> reconfigured to 2+2.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34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649-FCAD-4921-ACFC-0043BC2F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3ED7-B7A2-4E09-903C-7C2A72EC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err="1"/>
              <a:t>mmWave</a:t>
            </a:r>
            <a:r>
              <a:rPr lang="en-US" altLang="zh-CN" dirty="0"/>
              <a:t> Wi-Fi can reuse the sub7G PHY processing capability </a:t>
            </a:r>
            <a:r>
              <a:rPr lang="en-US" dirty="0"/>
              <a:t>in flexible way. It can allow attractive performance and experience while keep </a:t>
            </a:r>
            <a:r>
              <a:rPr lang="en-US" altLang="zh-CN" dirty="0"/>
              <a:t>low cost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0EF6E-B2DC-4F79-AE48-4ECC891C7E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0C186-32D1-4C3D-9E35-60094A4BBC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Yanchun</a:t>
            </a:r>
            <a:r>
              <a:rPr lang="en-GB" altLang="zh-CN" dirty="0"/>
              <a:t> Li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49A750-6E0E-409F-BEC2-3213F0B378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8645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22621</TotalTime>
  <Words>990</Words>
  <Application>Microsoft Office PowerPoint</Application>
  <PresentationFormat>宽屏</PresentationFormat>
  <Paragraphs>213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 Unicode MS</vt:lpstr>
      <vt:lpstr>Helvetica Neue Medium</vt:lpstr>
      <vt:lpstr>Microsoft YaHei UI</vt:lpstr>
      <vt:lpstr>MS Gothic</vt:lpstr>
      <vt:lpstr>微软雅黑</vt:lpstr>
      <vt:lpstr>Arial</vt:lpstr>
      <vt:lpstr>Calibri</vt:lpstr>
      <vt:lpstr>Segoe UI Black</vt:lpstr>
      <vt:lpstr>Times New Roman</vt:lpstr>
      <vt:lpstr>Office Theme</vt:lpstr>
      <vt:lpstr>Flexible sub-7Ghz and mmWave Integration in IMMW</vt:lpstr>
      <vt:lpstr>Abstract</vt:lpstr>
      <vt:lpstr>Use Cases for integrated mmW</vt:lpstr>
      <vt:lpstr>Sub 7GHz has high rate capability in PHY but very congested spectrum</vt:lpstr>
      <vt:lpstr> Opt.1 Benefits of reusing processing capability</vt:lpstr>
      <vt:lpstr>Opt.2 Benefits of reusing processing power + simultaneous transmissions</vt:lpstr>
      <vt:lpstr>Various ways to implement high throughput.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Yongho Seok</dc:creator>
  <cp:lastModifiedBy>Liyanchun (CTL)</cp:lastModifiedBy>
  <cp:revision>223</cp:revision>
  <cp:lastPrinted>1601-01-01T00:00:00Z</cp:lastPrinted>
  <dcterms:created xsi:type="dcterms:W3CDTF">2023-02-13T23:16:33Z</dcterms:created>
  <dcterms:modified xsi:type="dcterms:W3CDTF">2023-11-08T08:36:37Z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  <property fmtid="{D5CDD505-2E9C-101B-9397-08002B2CF9AE}" pid="9" name="_2015_ms_pID_725343">
    <vt:lpwstr>(3)FXwEp2R2mwTCGMSEA7V6+gv38fV2sCn3SasR5RpXY+qDtz3tFtdIAIVeEIXyPuVlG8wHYuP9
lyOxZKFHFBculSGDJtCTeJD2+qap4i4rlVtXVPMb8lBU2OA+BY8/xmtjN6s3eDCToyrDxsPz
vrxpkpx1Jzqb+i760BygJWSYgD5cblcsam3ALA2YaeeRvJqnmCdqaT7nnrDML8nMz9DHILOQ
qXxG2wIfsHuDfkX0Tu</vt:lpwstr>
  </property>
  <property fmtid="{D5CDD505-2E9C-101B-9397-08002B2CF9AE}" pid="10" name="_2015_ms_pID_7253431">
    <vt:lpwstr>mVDH2k0omO18OCCqtWlZLRs4rlWZMlB2Gub40NSLNynIBt69BR+9/X
FjnlaSzyNI+/6LzhoCu5IGA/YQ941GSaW7cCASZyzdI22o0fn6DFJJovLc+9UgKrI4reviy1
C79LYQHLj2SYPvN45kvlT5ZRAnUM5q75NvEtYVzP+jahPEjLjC6EoA+D3FLmD23X1eS3haoY
BuGXJQCPHBCtQKC5VOTzwF1upBN5yd3X97Oh</vt:lpwstr>
  </property>
  <property fmtid="{D5CDD505-2E9C-101B-9397-08002B2CF9AE}" pid="11" name="_2015_ms_pID_7253432">
    <vt:lpwstr>lYGGLpUZzRBKp39fOjIqims=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1697431032</vt:lpwstr>
  </property>
</Properties>
</file>