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1"/>
  </p:notesMasterIdLst>
  <p:sldIdLst>
    <p:sldId id="256" r:id="rId2"/>
    <p:sldId id="259" r:id="rId3"/>
    <p:sldId id="282" r:id="rId4"/>
    <p:sldId id="283" r:id="rId5"/>
    <p:sldId id="260" r:id="rId6"/>
    <p:sldId id="261" r:id="rId7"/>
    <p:sldId id="279" r:id="rId8"/>
    <p:sldId id="281" r:id="rId9"/>
    <p:sldId id="278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49500"/>
    <a:srgbClr val="F2B800"/>
    <a:srgbClr val="FFE3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9A3A159-DEE8-4868-A8A5-FF607031DF92}">
  <a:tblStyle styleId="{39A3A159-DEE8-4868-A8A5-FF607031DF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 snapToGrid="0">
      <p:cViewPr varScale="1">
        <p:scale>
          <a:sx n="133" d="100"/>
          <a:sy n="133" d="100"/>
        </p:scale>
        <p:origin x="66" y="21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95637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33347d482_2_79:notes"/>
          <p:cNvSpPr txBox="1">
            <a:spLocks noGrp="1"/>
          </p:cNvSpPr>
          <p:nvPr>
            <p:ph type="hdr" idx="2"/>
          </p:nvPr>
        </p:nvSpPr>
        <p:spPr>
          <a:xfrm>
            <a:off x="5564915" y="111084"/>
            <a:ext cx="647344" cy="195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/>
          </a:p>
        </p:txBody>
      </p:sp>
      <p:sp>
        <p:nvSpPr>
          <p:cNvPr id="118" name="Google Shape;118;g533347d482_2_79:notes"/>
          <p:cNvSpPr txBox="1"/>
          <p:nvPr/>
        </p:nvSpPr>
        <p:spPr>
          <a:xfrm>
            <a:off x="647344" y="108581"/>
            <a:ext cx="1210188" cy="19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/>
          </a:p>
        </p:txBody>
      </p:sp>
      <p:sp>
        <p:nvSpPr>
          <p:cNvPr id="119" name="Google Shape;119;g533347d482_2_79:notes"/>
          <p:cNvSpPr txBox="1">
            <a:spLocks noGrp="1"/>
          </p:cNvSpPr>
          <p:nvPr>
            <p:ph type="ftr" idx="11"/>
          </p:nvPr>
        </p:nvSpPr>
        <p:spPr>
          <a:xfrm>
            <a:off x="4070307" y="8853135"/>
            <a:ext cx="2141952" cy="1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58788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g533347d482_2_79:notes"/>
          <p:cNvSpPr txBox="1">
            <a:spLocks noGrp="1"/>
          </p:cNvSpPr>
          <p:nvPr>
            <p:ph type="sldNum" idx="12"/>
          </p:nvPr>
        </p:nvSpPr>
        <p:spPr>
          <a:xfrm>
            <a:off x="3175831" y="8853135"/>
            <a:ext cx="517555" cy="168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g533347d482_2_79:notes"/>
          <p:cNvSpPr>
            <a:spLocks noGrp="1" noRot="1" noChangeAspect="1"/>
          </p:cNvSpPr>
          <p:nvPr>
            <p:ph type="sldImg" idx="3"/>
          </p:nvPr>
        </p:nvSpPr>
        <p:spPr>
          <a:xfrm>
            <a:off x="390525" y="690563"/>
            <a:ext cx="6076950" cy="34178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g533347d482_2_79:notes"/>
          <p:cNvSpPr txBox="1">
            <a:spLocks noGrp="1"/>
          </p:cNvSpPr>
          <p:nvPr>
            <p:ph type="body" idx="1"/>
          </p:nvPr>
        </p:nvSpPr>
        <p:spPr>
          <a:xfrm>
            <a:off x="913332" y="4342523"/>
            <a:ext cx="5031336" cy="4117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725" tIns="46075" rIns="93725" bIns="460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4912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c914d9fa49_0_1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6" name="Google Shape;146;g1c914d9fa49_0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70956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c914d9fa49_0_1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3" name="Google Shape;153;g1c914d9fa49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0744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914d9fa49_0_17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0" name="Google Shape;160;g1c914d9fa49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37301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232729cda8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4" name="Google Shape;294;g2232729cda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90259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51edf65ef6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7" name="Google Shape;287;g251edf65ef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9394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body" idx="1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>
            <a:spLocks noGrp="1"/>
          </p:cNvSpPr>
          <p:nvPr>
            <p:ph type="title"/>
          </p:nvPr>
        </p:nvSpPr>
        <p:spPr>
          <a:xfrm rot="5400000">
            <a:off x="5457825" y="1571625"/>
            <a:ext cx="405765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4"/>
          <p:cNvSpPr txBox="1">
            <a:spLocks noGrp="1"/>
          </p:cNvSpPr>
          <p:nvPr>
            <p:ph type="body" idx="1"/>
          </p:nvPr>
        </p:nvSpPr>
        <p:spPr>
          <a:xfrm rot="5400000">
            <a:off x="1495425" y="-295275"/>
            <a:ext cx="405765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24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4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1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2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03" name="Google Shape;103;p22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104" name="Google Shape;104;p22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96913" y="249451"/>
            <a:ext cx="1224694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129148" y="248260"/>
            <a:ext cx="3283015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</a:t>
            </a:r>
            <a:r>
              <a:rPr lang="en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lang="en-US" altLang="zh-CN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1973</a:t>
            </a:r>
            <a:r>
              <a:rPr lang="en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lang="en" sz="18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7" name="Google Shape;57;p13"/>
          <p:cNvSpPr/>
          <p:nvPr/>
        </p:nvSpPr>
        <p:spPr>
          <a:xfrm>
            <a:off x="685800" y="4856560"/>
            <a:ext cx="718145" cy="1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58" name="Google Shape;58;p13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" name="文本框 1">
            <a:extLst>
              <a:ext uri="{FF2B5EF4-FFF2-40B4-BE49-F238E27FC236}">
                <a16:creationId xmlns:a16="http://schemas.microsoft.com/office/drawing/2014/main" id="{0262771D-B51F-4FE3-81BF-0BAFA9BBBE77}"/>
              </a:ext>
            </a:extLst>
          </p:cNvPr>
          <p:cNvSpPr txBox="1"/>
          <p:nvPr userDrawn="1"/>
        </p:nvSpPr>
        <p:spPr>
          <a:xfrm>
            <a:off x="7079516" y="4786520"/>
            <a:ext cx="14734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Yanchun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Li, Huawei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43-00-0uhr-joint-transmission-for-uhr-additional-results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97-01-0uhr-non-primary-channel-acces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225" cy="136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r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5" name="Google Shape;125;p25"/>
          <p:cNvSpPr txBox="1">
            <a:spLocks noGrp="1"/>
          </p:cNvSpPr>
          <p:nvPr>
            <p:ph type="title"/>
          </p:nvPr>
        </p:nvSpPr>
        <p:spPr>
          <a:xfrm>
            <a:off x="544049" y="533896"/>
            <a:ext cx="80559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Discussion on UHR enhanced channel </a:t>
            </a:r>
            <a:r>
              <a:rPr lang="en-US" altLang="zh-CN" dirty="0"/>
              <a:t>access</a:t>
            </a:r>
            <a:endParaRPr dirty="0"/>
          </a:p>
        </p:txBody>
      </p:sp>
      <p:sp>
        <p:nvSpPr>
          <p:cNvPr id="126" name="Google Shape;126;p25"/>
          <p:cNvSpPr txBox="1">
            <a:spLocks noGrp="1"/>
          </p:cNvSpPr>
          <p:nvPr>
            <p:ph type="body" idx="1"/>
          </p:nvPr>
        </p:nvSpPr>
        <p:spPr>
          <a:xfrm>
            <a:off x="685799" y="1478527"/>
            <a:ext cx="7772400" cy="285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 dirty="0"/>
              <a:t>Date:</a:t>
            </a:r>
            <a:r>
              <a:rPr lang="en" sz="2000" b="0" dirty="0"/>
              <a:t> 2023-11-4</a:t>
            </a:r>
            <a:endParaRPr sz="2000" b="0" dirty="0"/>
          </a:p>
        </p:txBody>
      </p:sp>
      <p:sp>
        <p:nvSpPr>
          <p:cNvPr id="127" name="Google Shape;127;p25"/>
          <p:cNvSpPr txBox="1">
            <a:spLocks noGrp="1"/>
          </p:cNvSpPr>
          <p:nvPr>
            <p:ph type="dt" idx="4294967295"/>
          </p:nvPr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/>
              <a:t>November</a:t>
            </a:r>
            <a:r>
              <a:rPr lang="en" dirty="0"/>
              <a:t> 2023</a:t>
            </a:r>
            <a:endParaRPr dirty="0"/>
          </a:p>
        </p:txBody>
      </p:sp>
      <p:sp>
        <p:nvSpPr>
          <p:cNvPr id="128" name="Google Shape;128;p25"/>
          <p:cNvSpPr/>
          <p:nvPr/>
        </p:nvSpPr>
        <p:spPr>
          <a:xfrm>
            <a:off x="718260" y="2214359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9125" tIns="34550" rIns="69125" bIns="345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9" name="Google Shape;129;p25"/>
          <p:cNvGraphicFramePr/>
          <p:nvPr>
            <p:extLst>
              <p:ext uri="{D42A27DB-BD31-4B8C-83A1-F6EECF244321}">
                <p14:modId xmlns:p14="http://schemas.microsoft.com/office/powerpoint/2010/main" val="1507256310"/>
              </p:ext>
            </p:extLst>
          </p:nvPr>
        </p:nvGraphicFramePr>
        <p:xfrm>
          <a:off x="1112837" y="2648480"/>
          <a:ext cx="6994525" cy="1828135"/>
        </p:xfrm>
        <a:graphic>
          <a:graphicData uri="http://schemas.openxmlformats.org/drawingml/2006/table">
            <a:tbl>
              <a:tblPr>
                <a:noFill/>
                <a:tableStyleId>{39A3A159-DEE8-4868-A8A5-FF607031DF92}</a:tableStyleId>
              </a:tblPr>
              <a:tblGrid>
                <a:gridCol w="129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18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4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Yanchun</a:t>
                      </a:r>
                      <a:r>
                        <a:rPr lang="en-US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Arial"/>
                        </a:rPr>
                        <a:t> Li</a:t>
                      </a:r>
                      <a:endParaRPr sz="11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Huawei</a:t>
                      </a:r>
                      <a:endParaRPr sz="1100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Huawei Industrial Base, Bantian, </a:t>
                      </a:r>
                      <a:r>
                        <a:rPr lang="en-US" sz="110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Longgang</a:t>
                      </a:r>
                      <a:r>
                        <a:rPr lang="en-US" sz="11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District, Shenzhen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CN" sz="11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518129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China</a:t>
                      </a:r>
                      <a:endParaRPr sz="110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liyanchun@huawei.com</a:t>
                      </a:r>
                      <a:endParaRPr sz="11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altLang="zh-CN" sz="11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Dekun</a:t>
                      </a:r>
                      <a:r>
                        <a:rPr lang="en-US" altLang="zh-CN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Liu</a:t>
                      </a: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1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Yanbin</a:t>
                      </a:r>
                      <a:r>
                        <a:rPr lang="en-US" altLang="zh-CN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 Sun</a:t>
                      </a:r>
                      <a:endParaRPr lang="zh-CN" altLang="en-US" sz="11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100" b="0" i="0" u="none" strike="noStrike" cap="none" dirty="0" err="1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Xuming</a:t>
                      </a:r>
                      <a:r>
                        <a:rPr lang="en-US" altLang="zh-CN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 Wu</a:t>
                      </a:r>
                      <a:endParaRPr lang="zh-CN" altLang="en-US" sz="11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224313"/>
                  </a:ext>
                </a:extLst>
              </a:tr>
              <a:tr h="218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1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Xiang Wang</a:t>
                      </a:r>
                      <a:endParaRPr lang="zh-CN" altLang="en-US" sz="11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Arial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dirty="0"/>
                    </a:p>
                  </a:txBody>
                  <a:tcPr marL="68600" marR="68600" marT="34300" marB="343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413428"/>
                  </a:ext>
                </a:extLst>
              </a:tr>
              <a:tr h="268617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/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600" marR="68600" marT="34300" marB="3430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637674" y="615211"/>
            <a:ext cx="8049126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800" dirty="0"/>
              <a:t>Introduction</a:t>
            </a:r>
            <a:endParaRPr sz="2800" dirty="0"/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585225" y="1046825"/>
            <a:ext cx="7846676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12065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</a:pPr>
            <a:r>
              <a:rPr lang="en-US" sz="1700" b="0" dirty="0"/>
              <a:t>UHR PAR has defined the requirements on improved </a:t>
            </a:r>
            <a:r>
              <a:rPr lang="en-US" sz="1700" b="0" dirty="0" err="1"/>
              <a:t>RvR</a:t>
            </a:r>
            <a:r>
              <a:rPr lang="en-US" sz="1700" b="0" dirty="0"/>
              <a:t> and reduced latency.</a:t>
            </a:r>
            <a:r>
              <a:rPr lang="en" sz="1700" b="0" dirty="0"/>
              <a:t> A number of schemes have been proposed for these, including</a:t>
            </a:r>
            <a:r>
              <a:rPr lang="en-US" sz="1700" b="0" dirty="0"/>
              <a:t>:</a:t>
            </a:r>
            <a:r>
              <a:rPr lang="en" sz="1700" b="0" dirty="0"/>
              <a:t> </a:t>
            </a:r>
          </a:p>
          <a:p>
            <a:pPr marL="406400" lvl="0" indent="-285750" algn="just">
              <a:spcBef>
                <a:spcPts val="900"/>
              </a:spcBef>
              <a:buSzPts val="1700"/>
              <a:buFontTx/>
              <a:buChar char="-"/>
            </a:pPr>
            <a:r>
              <a:rPr lang="en" sz="1700" b="0" dirty="0"/>
              <a:t>Multi-AP coo</a:t>
            </a:r>
            <a:r>
              <a:rPr lang="en-US" sz="1700" b="0" dirty="0"/>
              <a:t>r</a:t>
            </a:r>
            <a:r>
              <a:rPr lang="en" sz="1700" b="0" dirty="0"/>
              <a:t>dination</a:t>
            </a:r>
            <a:r>
              <a:rPr lang="en-US" sz="1700" b="0" dirty="0"/>
              <a:t>: Co-SR, </a:t>
            </a:r>
            <a:r>
              <a:rPr lang="en-US" altLang="zh-CN" sz="1700" b="0" dirty="0"/>
              <a:t>Co-BF, JT, </a:t>
            </a:r>
            <a:r>
              <a:rPr lang="en-US" altLang="zh-CN" sz="1700" b="0" dirty="0" err="1"/>
              <a:t>etc</a:t>
            </a:r>
            <a:r>
              <a:rPr lang="en-US" altLang="zh-CN" sz="1700" b="0" dirty="0"/>
              <a:t>[1, 2 , 3].</a:t>
            </a:r>
            <a:endParaRPr lang="en" sz="1700" b="0" dirty="0"/>
          </a:p>
          <a:p>
            <a:pPr marL="406400" lvl="0" indent="-285750" algn="just">
              <a:spcBef>
                <a:spcPts val="900"/>
              </a:spcBef>
              <a:buSzPts val="1700"/>
              <a:buFontTx/>
              <a:buChar char="-"/>
            </a:pPr>
            <a:r>
              <a:rPr lang="en" sz="1700" b="0" dirty="0"/>
              <a:t>Channel access: Non-primary channel access, preemption, etc </a:t>
            </a:r>
            <a:r>
              <a:rPr lang="en-US" altLang="zh-CN" sz="1800" b="0" dirty="0"/>
              <a:t>[4][5].</a:t>
            </a:r>
            <a:r>
              <a:rPr lang="en-US" altLang="zh-CN" sz="1800" dirty="0"/>
              <a:t> </a:t>
            </a:r>
            <a:endParaRPr sz="1700" b="0" dirty="0"/>
          </a:p>
          <a:p>
            <a:pPr marL="0" lvl="0" indent="0" algn="just">
              <a:spcBef>
                <a:spcPts val="900"/>
              </a:spcBef>
              <a:buNone/>
            </a:pPr>
            <a:r>
              <a:rPr lang="en" sz="1700" b="0" dirty="0"/>
              <a:t>  </a:t>
            </a:r>
          </a:p>
          <a:p>
            <a:pPr marL="0" lvl="0" indent="0" algn="just">
              <a:spcBef>
                <a:spcPts val="900"/>
              </a:spcBef>
              <a:buNone/>
            </a:pPr>
            <a:r>
              <a:rPr lang="en" sz="1700" b="0" dirty="0"/>
              <a:t>This contribution discusses the non-AP STAs’ impacts on these schemes. </a:t>
            </a:r>
            <a:endParaRPr sz="1800" b="0" dirty="0"/>
          </a:p>
        </p:txBody>
      </p:sp>
      <p:sp>
        <p:nvSpPr>
          <p:cNvPr id="150" name="Google Shape;150;p2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F265EBA1-3A32-4A40-949F-C459B0F29A16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92531" y="1350528"/>
            <a:ext cx="7865669" cy="3086100"/>
          </a:xfrm>
        </p:spPr>
        <p:txBody>
          <a:bodyPr/>
          <a:lstStyle/>
          <a:p>
            <a:pPr marL="0" lvl="0" indent="0" algn="just">
              <a:spcBef>
                <a:spcPts val="900"/>
              </a:spcBef>
              <a:buNone/>
            </a:pPr>
            <a:r>
              <a:rPr lang="en-US" sz="1600" b="0" dirty="0"/>
              <a:t>Non-AP STA’s non-cooperative channel access can </a:t>
            </a:r>
            <a:r>
              <a:rPr lang="en-US" sz="1600" b="0" i="1" dirty="0"/>
              <a:t>reduce the time portion</a:t>
            </a:r>
            <a:r>
              <a:rPr lang="en-US" sz="1600" b="0" dirty="0"/>
              <a:t> of Multi-AP coordination transmission and </a:t>
            </a:r>
            <a:r>
              <a:rPr lang="en-US" sz="1600" b="0" i="1" dirty="0"/>
              <a:t>degrades network efficiency</a:t>
            </a:r>
            <a:r>
              <a:rPr lang="en-US" sz="1600" b="0" dirty="0"/>
              <a:t>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2800" dirty="0"/>
              <a:t>Non-AP STAs’ impacts on </a:t>
            </a:r>
            <a:br>
              <a:rPr lang="en" sz="2800" dirty="0"/>
            </a:br>
            <a:r>
              <a:rPr lang="en" sz="2800" dirty="0"/>
              <a:t>Ultra-high-reliable sysetm operations (1)</a:t>
            </a:r>
            <a:endParaRPr lang="en-US" sz="28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834979" y="2113957"/>
            <a:ext cx="7392430" cy="1640075"/>
            <a:chOff x="793279" y="2409270"/>
            <a:chExt cx="7894492" cy="2124502"/>
          </a:xfrm>
        </p:grpSpPr>
        <p:sp>
          <p:nvSpPr>
            <p:cNvPr id="8" name="Rectangle 7"/>
            <p:cNvSpPr/>
            <p:nvPr/>
          </p:nvSpPr>
          <p:spPr>
            <a:xfrm>
              <a:off x="1871893" y="3085141"/>
              <a:ext cx="650545" cy="2608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STA1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67417" y="3075129"/>
              <a:ext cx="650545" cy="2608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951856" y="2724868"/>
              <a:ext cx="650545" cy="2608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AP2</a:t>
              </a:r>
            </a:p>
          </p:txBody>
        </p:sp>
        <p:sp>
          <p:nvSpPr>
            <p:cNvPr id="7" name="Oval 6"/>
            <p:cNvSpPr/>
            <p:nvPr/>
          </p:nvSpPr>
          <p:spPr>
            <a:xfrm rot="19779100">
              <a:off x="3327886" y="2959176"/>
              <a:ext cx="752217" cy="116668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rot="772377" flipV="1">
              <a:off x="3476643" y="3000337"/>
              <a:ext cx="200200" cy="18901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19"/>
            <p:cNvGrpSpPr/>
            <p:nvPr/>
          </p:nvGrpSpPr>
          <p:grpSpPr>
            <a:xfrm rot="215761">
              <a:off x="3619711" y="2842328"/>
              <a:ext cx="304404" cy="304404"/>
              <a:chOff x="3203575" y="2692400"/>
              <a:chExt cx="304404" cy="304404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3203575" y="2692400"/>
                <a:ext cx="304404" cy="30440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>
                <a:off x="3203575" y="2692400"/>
                <a:ext cx="304404" cy="30440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TextBox 20"/>
            <p:cNvSpPr txBox="1"/>
            <p:nvPr/>
          </p:nvSpPr>
          <p:spPr>
            <a:xfrm>
              <a:off x="1118551" y="3911274"/>
              <a:ext cx="3123593" cy="5382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Fig.1 </a:t>
              </a:r>
              <a:r>
                <a:rPr lang="en-US" sz="1050" i="1" dirty="0"/>
                <a:t>Exposed node problem </a:t>
              </a:r>
              <a:r>
                <a:rPr lang="en-US" sz="1050" dirty="0"/>
                <a:t>in non-AP STA (STA1)’s initiated uplink transmission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9953" y="3786239"/>
              <a:ext cx="3535332" cy="7475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/>
                <a:t>Fig.2 UHR multi-AP coordinated transmissions allow low latency and robust concurrent transmissions. (e.g. Co-SR, concurrent TWTs, Co-BF, JT/JR)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857167" y="2440370"/>
              <a:ext cx="2660877" cy="1376519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8" name="Oval 37"/>
            <p:cNvSpPr/>
            <p:nvPr/>
          </p:nvSpPr>
          <p:spPr>
            <a:xfrm>
              <a:off x="1925457" y="2440818"/>
              <a:ext cx="2660877" cy="1376519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901447" y="3048828"/>
              <a:ext cx="608057" cy="3588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STA2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93279" y="2812409"/>
              <a:ext cx="650545" cy="2608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AP1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 flipV="1">
              <a:off x="1368926" y="3036626"/>
              <a:ext cx="549091" cy="95971"/>
            </a:xfrm>
            <a:prstGeom prst="straightConnector1">
              <a:avLst/>
            </a:prstGeom>
            <a:solidFill>
              <a:schemeClr val="bg1"/>
            </a:solidFill>
            <a:ln w="38100">
              <a:tailEnd type="triangl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5957263" y="3054041"/>
              <a:ext cx="650545" cy="2608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STA1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952787" y="3044029"/>
              <a:ext cx="650545" cy="2608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037226" y="2693768"/>
              <a:ext cx="650545" cy="2608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AP2</a:t>
              </a: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 flipV="1">
              <a:off x="7543474" y="2928662"/>
              <a:ext cx="541491" cy="204910"/>
            </a:xfrm>
            <a:prstGeom prst="straightConnector1">
              <a:avLst/>
            </a:prstGeom>
            <a:solidFill>
              <a:schemeClr val="bg1"/>
            </a:solidFill>
            <a:ln w="38100">
              <a:tailEnd type="triangl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4942537" y="2409270"/>
              <a:ext cx="2660877" cy="1376519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3" name="Oval 52"/>
            <p:cNvSpPr/>
            <p:nvPr/>
          </p:nvSpPr>
          <p:spPr>
            <a:xfrm>
              <a:off x="6010827" y="2409718"/>
              <a:ext cx="2660877" cy="1376519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986817" y="3017728"/>
              <a:ext cx="608057" cy="3588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STA2</a:t>
              </a: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878649" y="2781309"/>
              <a:ext cx="650545" cy="26082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AP1</a:t>
              </a: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 flipH="1" flipV="1">
              <a:off x="5454296" y="3005526"/>
              <a:ext cx="549091" cy="95971"/>
            </a:xfrm>
            <a:prstGeom prst="straightConnector1">
              <a:avLst/>
            </a:prstGeom>
            <a:solidFill>
              <a:schemeClr val="bg1"/>
            </a:solidFill>
            <a:ln w="38100">
              <a:tailEnd type="triangl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2654873" y="2911330"/>
            <a:ext cx="1876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Strong RSSI prevents STA2 from transmission </a:t>
            </a:r>
          </a:p>
        </p:txBody>
      </p:sp>
      <p:cxnSp>
        <p:nvCxnSpPr>
          <p:cNvPr id="61" name="Straight Arrow Connector 60"/>
          <p:cNvCxnSpPr>
            <a:stCxn id="8" idx="3"/>
            <a:endCxn id="9" idx="1"/>
          </p:cNvCxnSpPr>
          <p:nvPr/>
        </p:nvCxnSpPr>
        <p:spPr>
          <a:xfrm flipV="1">
            <a:off x="2454170" y="2728664"/>
            <a:ext cx="323039" cy="773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101518" y="4128824"/>
            <a:ext cx="3013863" cy="277978"/>
          </a:xfrm>
          <a:prstGeom prst="rect">
            <a:avLst/>
          </a:prstGeom>
          <a:solidFill>
            <a:srgbClr val="FFE389"/>
          </a:solidFill>
          <a:ln>
            <a:solidFill>
              <a:srgbClr val="F2B8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3" name="Rectangle 62"/>
          <p:cNvSpPr/>
          <p:nvPr/>
        </p:nvSpPr>
        <p:spPr>
          <a:xfrm>
            <a:off x="5104821" y="4129001"/>
            <a:ext cx="776602" cy="278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4" name="TextBox 63"/>
          <p:cNvSpPr txBox="1"/>
          <p:nvPr/>
        </p:nvSpPr>
        <p:spPr>
          <a:xfrm flipH="1">
            <a:off x="5637012" y="3769439"/>
            <a:ext cx="1886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SE ↗ +60%  =  1.6x</a:t>
            </a:r>
          </a:p>
        </p:txBody>
      </p:sp>
      <p:sp>
        <p:nvSpPr>
          <p:cNvPr id="65" name="TextBox 64"/>
          <p:cNvSpPr txBox="1"/>
          <p:nvPr/>
        </p:nvSpPr>
        <p:spPr>
          <a:xfrm flipH="1">
            <a:off x="1776450" y="3761338"/>
            <a:ext cx="30082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Spectrum Efficiency 100%</a:t>
            </a:r>
          </a:p>
        </p:txBody>
      </p:sp>
      <p:sp>
        <p:nvSpPr>
          <p:cNvPr id="66" name="TextBox 65"/>
          <p:cNvSpPr txBox="1"/>
          <p:nvPr/>
        </p:nvSpPr>
        <p:spPr>
          <a:xfrm flipH="1">
            <a:off x="2931353" y="4115114"/>
            <a:ext cx="1165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75% Time</a:t>
            </a:r>
          </a:p>
        </p:txBody>
      </p:sp>
      <p:sp>
        <p:nvSpPr>
          <p:cNvPr id="67" name="TextBox 66"/>
          <p:cNvSpPr txBox="1"/>
          <p:nvPr/>
        </p:nvSpPr>
        <p:spPr>
          <a:xfrm flipH="1">
            <a:off x="5058145" y="4129687"/>
            <a:ext cx="1165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25% Time</a:t>
            </a:r>
          </a:p>
        </p:txBody>
      </p:sp>
      <p:sp>
        <p:nvSpPr>
          <p:cNvPr id="68" name="TextBox 67"/>
          <p:cNvSpPr txBox="1"/>
          <p:nvPr/>
        </p:nvSpPr>
        <p:spPr>
          <a:xfrm flipH="1">
            <a:off x="2285689" y="4484415"/>
            <a:ext cx="5561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Overall Spectrum Efficiency 75%*1+25%*1.6=1.15    ↗ +15%</a:t>
            </a:r>
          </a:p>
        </p:txBody>
      </p:sp>
      <p:cxnSp>
        <p:nvCxnSpPr>
          <p:cNvPr id="70" name="Straight Connector 69"/>
          <p:cNvCxnSpPr/>
          <p:nvPr/>
        </p:nvCxnSpPr>
        <p:spPr>
          <a:xfrm>
            <a:off x="697213" y="3714462"/>
            <a:ext cx="1404305" cy="414539"/>
          </a:xfrm>
          <a:prstGeom prst="line">
            <a:avLst/>
          </a:prstGeom>
          <a:ln>
            <a:solidFill>
              <a:srgbClr val="F2B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525365" y="3721205"/>
            <a:ext cx="581987" cy="407619"/>
          </a:xfrm>
          <a:prstGeom prst="line">
            <a:avLst/>
          </a:prstGeom>
          <a:ln>
            <a:solidFill>
              <a:srgbClr val="F2B8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4611178" y="3720342"/>
            <a:ext cx="491364" cy="400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5897984" y="3721205"/>
            <a:ext cx="2552759" cy="407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685800" y="2060178"/>
            <a:ext cx="3839565" cy="1654284"/>
          </a:xfrm>
          <a:prstGeom prst="rect">
            <a:avLst/>
          </a:prstGeom>
          <a:noFill/>
          <a:ln w="9525">
            <a:solidFill>
              <a:srgbClr val="F2B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4611178" y="2060178"/>
            <a:ext cx="3839565" cy="1661027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own Arrow 88"/>
          <p:cNvSpPr/>
          <p:nvPr/>
        </p:nvSpPr>
        <p:spPr>
          <a:xfrm>
            <a:off x="6224060" y="4176774"/>
            <a:ext cx="142873" cy="225986"/>
          </a:xfrm>
          <a:prstGeom prst="downArrow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6401297" y="4147342"/>
            <a:ext cx="20563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Most of gain vanishes.</a:t>
            </a:r>
          </a:p>
        </p:txBody>
      </p:sp>
    </p:spTree>
    <p:extLst>
      <p:ext uri="{BB962C8B-B14F-4D97-AF65-F5344CB8AC3E}">
        <p14:creationId xmlns:p14="http://schemas.microsoft.com/office/powerpoint/2010/main" val="3728495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929962"/>
              </p:ext>
            </p:extLst>
          </p:nvPr>
        </p:nvGraphicFramePr>
        <p:xfrm>
          <a:off x="560780" y="2635979"/>
          <a:ext cx="6543888" cy="992302"/>
        </p:xfrm>
        <a:graphic>
          <a:graphicData uri="http://schemas.openxmlformats.org/drawingml/2006/table">
            <a:tbl>
              <a:tblPr firstRow="1" bandRow="1">
                <a:tableStyleId>{39A3A159-DEE8-4868-A8A5-FF607031DF92}</a:tableStyleId>
              </a:tblPr>
              <a:tblGrid>
                <a:gridCol w="6543888">
                  <a:extLst>
                    <a:ext uri="{9D8B030D-6E8A-4147-A177-3AD203B41FA5}">
                      <a16:colId xmlns:a16="http://schemas.microsoft.com/office/drawing/2014/main" val="417699075"/>
                    </a:ext>
                  </a:extLst>
                </a:gridCol>
              </a:tblGrid>
              <a:tr h="496151">
                <a:tc>
                  <a:txBody>
                    <a:bodyPr/>
                    <a:lstStyle/>
                    <a:p>
                      <a:r>
                        <a:rPr lang="en-US" sz="1200" dirty="0"/>
                        <a:t>Secondary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err="1"/>
                        <a:t>Ch</a:t>
                      </a:r>
                      <a:endParaRPr lang="en-US" sz="12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64269986"/>
                  </a:ext>
                </a:extLst>
              </a:tr>
              <a:tr h="496151">
                <a:tc>
                  <a:txBody>
                    <a:bodyPr/>
                    <a:lstStyle/>
                    <a:p>
                      <a:r>
                        <a:rPr lang="en-US" sz="1200" dirty="0"/>
                        <a:t>Primary </a:t>
                      </a:r>
                      <a:r>
                        <a:rPr lang="en-US" sz="1200" dirty="0" err="1"/>
                        <a:t>Ch</a:t>
                      </a:r>
                      <a:endParaRPr lang="en-US" sz="1200" dirty="0"/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3415855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7862" y="1314450"/>
            <a:ext cx="7772400" cy="3086100"/>
          </a:xfrm>
        </p:spPr>
        <p:txBody>
          <a:bodyPr/>
          <a:lstStyle/>
          <a:p>
            <a:pPr marL="0" lvl="0" indent="0" algn="just">
              <a:spcBef>
                <a:spcPts val="900"/>
              </a:spcBef>
              <a:buNone/>
            </a:pPr>
            <a:r>
              <a:rPr lang="en-US" sz="1600" b="0" dirty="0"/>
              <a:t>Besides, non-AP STA initiated non-primary channel access (NPCA) will increase channel collision probability.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2800" dirty="0"/>
              <a:t>Non-AP STAs’ impacts on </a:t>
            </a:r>
            <a:br>
              <a:rPr lang="en" sz="2800" dirty="0"/>
            </a:br>
            <a:r>
              <a:rPr lang="en" sz="2800" dirty="0"/>
              <a:t>Ultra-high-reliable sysetm operations (2)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567800" y="3216112"/>
            <a:ext cx="2304288" cy="321869"/>
          </a:xfrm>
          <a:prstGeom prst="rect">
            <a:avLst/>
          </a:prstGeom>
          <a:solidFill>
            <a:srgbClr val="FFC000"/>
          </a:solidFill>
          <a:ln>
            <a:solidFill>
              <a:srgbClr val="C49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955802" y="3216111"/>
            <a:ext cx="2443038" cy="321869"/>
            <a:chOff x="1596186" y="3686861"/>
            <a:chExt cx="1082650" cy="321869"/>
          </a:xfrm>
        </p:grpSpPr>
        <p:sp>
          <p:nvSpPr>
            <p:cNvPr id="7" name="Rectangle 6"/>
            <p:cNvSpPr/>
            <p:nvPr/>
          </p:nvSpPr>
          <p:spPr>
            <a:xfrm>
              <a:off x="1596186" y="3686861"/>
              <a:ext cx="1082650" cy="32186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Straight Connector 8"/>
            <p:cNvCxnSpPr/>
            <p:nvPr/>
          </p:nvCxnSpPr>
          <p:spPr>
            <a:xfrm flipH="1">
              <a:off x="1596186" y="3686861"/>
              <a:ext cx="108265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678836" y="3686861"/>
              <a:ext cx="0" cy="321869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1596186" y="4008730"/>
              <a:ext cx="108265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2678773" y="3223157"/>
            <a:ext cx="878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60932" y="3771634"/>
            <a:ext cx="2614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Non-AP STA’s Virtual CCA (NAV setting) is only for primary channel due to simplicity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35773" y="2719321"/>
            <a:ext cx="360680" cy="32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391555" y="2077860"/>
            <a:ext cx="22156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① OBSS 1 NAV announcement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305859" y="2719321"/>
            <a:ext cx="1669914" cy="32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52635" y="2744890"/>
            <a:ext cx="1334618" cy="32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832724" y="2719321"/>
            <a:ext cx="360680" cy="320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45586" y="3871996"/>
            <a:ext cx="28953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② OBSS 2 Occupation on primary channel</a:t>
            </a:r>
          </a:p>
        </p:txBody>
      </p:sp>
      <p:sp>
        <p:nvSpPr>
          <p:cNvPr id="28" name="Freeform 27"/>
          <p:cNvSpPr/>
          <p:nvPr/>
        </p:nvSpPr>
        <p:spPr>
          <a:xfrm>
            <a:off x="3441858" y="2337090"/>
            <a:ext cx="115332" cy="346841"/>
          </a:xfrm>
          <a:custGeom>
            <a:avLst/>
            <a:gdLst>
              <a:gd name="connsiteX0" fmla="*/ 14013 w 108629"/>
              <a:gd name="connsiteY0" fmla="*/ 0 h 346841"/>
              <a:gd name="connsiteX1" fmla="*/ 6131 w 108629"/>
              <a:gd name="connsiteY1" fmla="*/ 141889 h 346841"/>
              <a:gd name="connsiteX2" fmla="*/ 92841 w 108629"/>
              <a:gd name="connsiteY2" fmla="*/ 228600 h 346841"/>
              <a:gd name="connsiteX3" fmla="*/ 108606 w 108629"/>
              <a:gd name="connsiteY3" fmla="*/ 346841 h 346841"/>
              <a:gd name="connsiteX4" fmla="*/ 108606 w 108629"/>
              <a:gd name="connsiteY4" fmla="*/ 346841 h 346841"/>
              <a:gd name="connsiteX0" fmla="*/ 5412 w 119078"/>
              <a:gd name="connsiteY0" fmla="*/ 0 h 346841"/>
              <a:gd name="connsiteX1" fmla="*/ 16580 w 119078"/>
              <a:gd name="connsiteY1" fmla="*/ 141889 h 346841"/>
              <a:gd name="connsiteX2" fmla="*/ 103290 w 119078"/>
              <a:gd name="connsiteY2" fmla="*/ 228600 h 346841"/>
              <a:gd name="connsiteX3" fmla="*/ 119055 w 119078"/>
              <a:gd name="connsiteY3" fmla="*/ 346841 h 346841"/>
              <a:gd name="connsiteX4" fmla="*/ 119055 w 119078"/>
              <a:gd name="connsiteY4" fmla="*/ 346841 h 346841"/>
              <a:gd name="connsiteX0" fmla="*/ 1666 w 115332"/>
              <a:gd name="connsiteY0" fmla="*/ 0 h 346841"/>
              <a:gd name="connsiteX1" fmla="*/ 12834 w 115332"/>
              <a:gd name="connsiteY1" fmla="*/ 141889 h 346841"/>
              <a:gd name="connsiteX2" fmla="*/ 99544 w 115332"/>
              <a:gd name="connsiteY2" fmla="*/ 228600 h 346841"/>
              <a:gd name="connsiteX3" fmla="*/ 115309 w 115332"/>
              <a:gd name="connsiteY3" fmla="*/ 346841 h 346841"/>
              <a:gd name="connsiteX4" fmla="*/ 115309 w 115332"/>
              <a:gd name="connsiteY4" fmla="*/ 346841 h 34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32" h="346841">
                <a:moveTo>
                  <a:pt x="1666" y="0"/>
                </a:moveTo>
                <a:cubicBezTo>
                  <a:pt x="-377" y="68828"/>
                  <a:pt x="-3479" y="103789"/>
                  <a:pt x="12834" y="141889"/>
                </a:cubicBezTo>
                <a:cubicBezTo>
                  <a:pt x="29147" y="179989"/>
                  <a:pt x="82465" y="194441"/>
                  <a:pt x="99544" y="228600"/>
                </a:cubicBezTo>
                <a:cubicBezTo>
                  <a:pt x="116623" y="262759"/>
                  <a:pt x="115309" y="346841"/>
                  <a:pt x="115309" y="346841"/>
                </a:cubicBezTo>
                <a:lnTo>
                  <a:pt x="115309" y="346841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5278133" y="3568421"/>
            <a:ext cx="115332" cy="346841"/>
          </a:xfrm>
          <a:custGeom>
            <a:avLst/>
            <a:gdLst>
              <a:gd name="connsiteX0" fmla="*/ 14013 w 108629"/>
              <a:gd name="connsiteY0" fmla="*/ 0 h 346841"/>
              <a:gd name="connsiteX1" fmla="*/ 6131 w 108629"/>
              <a:gd name="connsiteY1" fmla="*/ 141889 h 346841"/>
              <a:gd name="connsiteX2" fmla="*/ 92841 w 108629"/>
              <a:gd name="connsiteY2" fmla="*/ 228600 h 346841"/>
              <a:gd name="connsiteX3" fmla="*/ 108606 w 108629"/>
              <a:gd name="connsiteY3" fmla="*/ 346841 h 346841"/>
              <a:gd name="connsiteX4" fmla="*/ 108606 w 108629"/>
              <a:gd name="connsiteY4" fmla="*/ 346841 h 346841"/>
              <a:gd name="connsiteX0" fmla="*/ 5412 w 119078"/>
              <a:gd name="connsiteY0" fmla="*/ 0 h 346841"/>
              <a:gd name="connsiteX1" fmla="*/ 16580 w 119078"/>
              <a:gd name="connsiteY1" fmla="*/ 141889 h 346841"/>
              <a:gd name="connsiteX2" fmla="*/ 103290 w 119078"/>
              <a:gd name="connsiteY2" fmla="*/ 228600 h 346841"/>
              <a:gd name="connsiteX3" fmla="*/ 119055 w 119078"/>
              <a:gd name="connsiteY3" fmla="*/ 346841 h 346841"/>
              <a:gd name="connsiteX4" fmla="*/ 119055 w 119078"/>
              <a:gd name="connsiteY4" fmla="*/ 346841 h 346841"/>
              <a:gd name="connsiteX0" fmla="*/ 1666 w 115332"/>
              <a:gd name="connsiteY0" fmla="*/ 0 h 346841"/>
              <a:gd name="connsiteX1" fmla="*/ 12834 w 115332"/>
              <a:gd name="connsiteY1" fmla="*/ 141889 h 346841"/>
              <a:gd name="connsiteX2" fmla="*/ 99544 w 115332"/>
              <a:gd name="connsiteY2" fmla="*/ 228600 h 346841"/>
              <a:gd name="connsiteX3" fmla="*/ 115309 w 115332"/>
              <a:gd name="connsiteY3" fmla="*/ 346841 h 346841"/>
              <a:gd name="connsiteX4" fmla="*/ 115309 w 115332"/>
              <a:gd name="connsiteY4" fmla="*/ 346841 h 34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32" h="346841">
                <a:moveTo>
                  <a:pt x="1666" y="0"/>
                </a:moveTo>
                <a:cubicBezTo>
                  <a:pt x="-377" y="68828"/>
                  <a:pt x="-3479" y="103789"/>
                  <a:pt x="12834" y="141889"/>
                </a:cubicBezTo>
                <a:cubicBezTo>
                  <a:pt x="29147" y="179989"/>
                  <a:pt x="82465" y="194441"/>
                  <a:pt x="99544" y="228600"/>
                </a:cubicBezTo>
                <a:cubicBezTo>
                  <a:pt x="116623" y="262759"/>
                  <a:pt x="115309" y="346841"/>
                  <a:pt x="115309" y="346841"/>
                </a:cubicBezTo>
                <a:lnTo>
                  <a:pt x="115309" y="346841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Parallelogram 29"/>
          <p:cNvSpPr/>
          <p:nvPr/>
        </p:nvSpPr>
        <p:spPr>
          <a:xfrm>
            <a:off x="4811183" y="2890397"/>
            <a:ext cx="103188" cy="177708"/>
          </a:xfrm>
          <a:prstGeom prst="parallelogram">
            <a:avLst>
              <a:gd name="adj" fmla="val 403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Parallelogram 30"/>
          <p:cNvSpPr/>
          <p:nvPr/>
        </p:nvSpPr>
        <p:spPr>
          <a:xfrm>
            <a:off x="4876822" y="2890397"/>
            <a:ext cx="103188" cy="177708"/>
          </a:xfrm>
          <a:prstGeom prst="parallelogram">
            <a:avLst>
              <a:gd name="adj" fmla="val 403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Parallelogram 31"/>
          <p:cNvSpPr/>
          <p:nvPr/>
        </p:nvSpPr>
        <p:spPr>
          <a:xfrm>
            <a:off x="4940180" y="2890397"/>
            <a:ext cx="103188" cy="177708"/>
          </a:xfrm>
          <a:prstGeom prst="parallelogram">
            <a:avLst>
              <a:gd name="adj" fmla="val 403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614333" y="3068105"/>
            <a:ext cx="1882775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622820" y="1891910"/>
            <a:ext cx="35814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③ STA1’s initiated NPCA causes collision on OBSS1</a:t>
            </a:r>
          </a:p>
        </p:txBody>
      </p:sp>
      <p:sp>
        <p:nvSpPr>
          <p:cNvPr id="39" name="Freeform 38"/>
          <p:cNvSpPr/>
          <p:nvPr/>
        </p:nvSpPr>
        <p:spPr>
          <a:xfrm>
            <a:off x="5511800" y="2199687"/>
            <a:ext cx="145127" cy="526577"/>
          </a:xfrm>
          <a:custGeom>
            <a:avLst/>
            <a:gdLst>
              <a:gd name="connsiteX0" fmla="*/ 14013 w 108629"/>
              <a:gd name="connsiteY0" fmla="*/ 0 h 346841"/>
              <a:gd name="connsiteX1" fmla="*/ 6131 w 108629"/>
              <a:gd name="connsiteY1" fmla="*/ 141889 h 346841"/>
              <a:gd name="connsiteX2" fmla="*/ 92841 w 108629"/>
              <a:gd name="connsiteY2" fmla="*/ 228600 h 346841"/>
              <a:gd name="connsiteX3" fmla="*/ 108606 w 108629"/>
              <a:gd name="connsiteY3" fmla="*/ 346841 h 346841"/>
              <a:gd name="connsiteX4" fmla="*/ 108606 w 108629"/>
              <a:gd name="connsiteY4" fmla="*/ 346841 h 346841"/>
              <a:gd name="connsiteX0" fmla="*/ 5412 w 119078"/>
              <a:gd name="connsiteY0" fmla="*/ 0 h 346841"/>
              <a:gd name="connsiteX1" fmla="*/ 16580 w 119078"/>
              <a:gd name="connsiteY1" fmla="*/ 141889 h 346841"/>
              <a:gd name="connsiteX2" fmla="*/ 103290 w 119078"/>
              <a:gd name="connsiteY2" fmla="*/ 228600 h 346841"/>
              <a:gd name="connsiteX3" fmla="*/ 119055 w 119078"/>
              <a:gd name="connsiteY3" fmla="*/ 346841 h 346841"/>
              <a:gd name="connsiteX4" fmla="*/ 119055 w 119078"/>
              <a:gd name="connsiteY4" fmla="*/ 346841 h 346841"/>
              <a:gd name="connsiteX0" fmla="*/ 1666 w 115332"/>
              <a:gd name="connsiteY0" fmla="*/ 0 h 346841"/>
              <a:gd name="connsiteX1" fmla="*/ 12834 w 115332"/>
              <a:gd name="connsiteY1" fmla="*/ 141889 h 346841"/>
              <a:gd name="connsiteX2" fmla="*/ 99544 w 115332"/>
              <a:gd name="connsiteY2" fmla="*/ 228600 h 346841"/>
              <a:gd name="connsiteX3" fmla="*/ 115309 w 115332"/>
              <a:gd name="connsiteY3" fmla="*/ 346841 h 346841"/>
              <a:gd name="connsiteX4" fmla="*/ 115309 w 115332"/>
              <a:gd name="connsiteY4" fmla="*/ 346841 h 34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332" h="346841">
                <a:moveTo>
                  <a:pt x="1666" y="0"/>
                </a:moveTo>
                <a:cubicBezTo>
                  <a:pt x="-377" y="68828"/>
                  <a:pt x="-3479" y="103789"/>
                  <a:pt x="12834" y="141889"/>
                </a:cubicBezTo>
                <a:cubicBezTo>
                  <a:pt x="29147" y="179989"/>
                  <a:pt x="82465" y="194441"/>
                  <a:pt x="99544" y="228600"/>
                </a:cubicBezTo>
                <a:cubicBezTo>
                  <a:pt x="116623" y="262759"/>
                  <a:pt x="115309" y="346841"/>
                  <a:pt x="115309" y="346841"/>
                </a:cubicBezTo>
                <a:lnTo>
                  <a:pt x="115309" y="346841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7476067" y="3991463"/>
            <a:ext cx="1445087" cy="699193"/>
            <a:chOff x="7247615" y="3839877"/>
            <a:chExt cx="1673539" cy="850780"/>
          </a:xfrm>
        </p:grpSpPr>
        <p:sp>
          <p:nvSpPr>
            <p:cNvPr id="35" name="Rectangle 34"/>
            <p:cNvSpPr/>
            <p:nvPr/>
          </p:nvSpPr>
          <p:spPr>
            <a:xfrm>
              <a:off x="7247615" y="4203472"/>
              <a:ext cx="417713" cy="1576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7247615" y="3916574"/>
              <a:ext cx="417713" cy="1576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247615" y="4490370"/>
              <a:ext cx="417713" cy="15765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C4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683315" y="4134462"/>
              <a:ext cx="123783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OBSS1’s behavior</a:t>
              </a:r>
              <a:endParaRPr lang="en-US" sz="1100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683315" y="4429047"/>
              <a:ext cx="1237839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OBSS2’s behavior</a:t>
              </a:r>
              <a:endParaRPr lang="en-US" sz="11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683315" y="3839877"/>
              <a:ext cx="1151277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STA1’s behavior</a:t>
              </a:r>
              <a:endParaRPr lang="en-US" sz="1100" dirty="0"/>
            </a:p>
          </p:txBody>
        </p:sp>
      </p:grpSp>
      <p:sp>
        <p:nvSpPr>
          <p:cNvPr id="45" name="TextBox 44"/>
          <p:cNvSpPr txBox="1"/>
          <p:nvPr/>
        </p:nvSpPr>
        <p:spPr>
          <a:xfrm flipH="1">
            <a:off x="7954668" y="3734932"/>
            <a:ext cx="8641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Legend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066872" y="4395642"/>
            <a:ext cx="4395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Fig.3 </a:t>
            </a:r>
            <a:r>
              <a:rPr lang="en-US" sz="1200" i="1" dirty="0"/>
              <a:t>Non-AP STA initiated </a:t>
            </a:r>
            <a:r>
              <a:rPr lang="en-US" sz="1200" dirty="0"/>
              <a:t>NPCA’s negative impact on system reliability </a:t>
            </a:r>
          </a:p>
        </p:txBody>
      </p:sp>
    </p:spTree>
    <p:extLst>
      <p:ext uri="{BB962C8B-B14F-4D97-AF65-F5344CB8AC3E}">
        <p14:creationId xmlns:p14="http://schemas.microsoft.com/office/powerpoint/2010/main" val="34413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565484" y="615211"/>
            <a:ext cx="8121316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>
              <a:lnSpc>
                <a:spcPct val="85000"/>
              </a:lnSpc>
              <a:buClr>
                <a:schemeClr val="dk2"/>
              </a:buClr>
              <a:buSzPts val="1100"/>
            </a:pPr>
            <a:r>
              <a:rPr lang="en" sz="2800" dirty="0"/>
              <a:t>Multi-AP coodination </a:t>
            </a:r>
            <a:r>
              <a:rPr lang="en-US" sz="2800" dirty="0"/>
              <a:t>requirements</a:t>
            </a:r>
            <a:endParaRPr sz="2800" dirty="0"/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457200" y="1151071"/>
            <a:ext cx="8121316" cy="3553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120650" lvl="0" indent="0">
              <a:lnSpc>
                <a:spcPct val="70000"/>
              </a:lnSpc>
              <a:spcBef>
                <a:spcPts val="900"/>
              </a:spcBef>
              <a:buSzPts val="1700"/>
              <a:buNone/>
            </a:pPr>
            <a:r>
              <a:rPr lang="en-US" sz="1800" dirty="0"/>
              <a:t>Reliable transmission requires AP coordination and STA’s compliance in dense networks.</a:t>
            </a:r>
          </a:p>
          <a:p>
            <a:pPr marL="120650" lvl="0" indent="0">
              <a:lnSpc>
                <a:spcPct val="70000"/>
              </a:lnSpc>
              <a:spcBef>
                <a:spcPts val="900"/>
              </a:spcBef>
              <a:buSzPts val="1700"/>
              <a:buNone/>
            </a:pPr>
            <a:r>
              <a:rPr lang="en" sz="1800" dirty="0"/>
              <a:t>Channel Access and Scheduling </a:t>
            </a:r>
            <a:r>
              <a:rPr lang="en-US" altLang="zh-CN" sz="1800" dirty="0"/>
              <a:t>process:</a:t>
            </a:r>
            <a:endParaRPr lang="en-US" sz="1700" b="0" dirty="0"/>
          </a:p>
          <a:p>
            <a:pPr marL="463550" lvl="0" rtl="0">
              <a:lnSpc>
                <a:spcPct val="70000"/>
              </a:lnSpc>
              <a:spcBef>
                <a:spcPts val="900"/>
              </a:spcBef>
              <a:spcAft>
                <a:spcPts val="0"/>
              </a:spcAft>
              <a:buSzPts val="1700"/>
              <a:buFont typeface="+mj-lt"/>
              <a:buAutoNum type="arabicPeriod"/>
            </a:pPr>
            <a:r>
              <a:rPr lang="en-US" sz="1700" b="0" dirty="0"/>
              <a:t>(STA handovers TXOP holder to AP.)</a:t>
            </a:r>
          </a:p>
          <a:p>
            <a:pPr marL="463550" lvl="0" rtl="0">
              <a:lnSpc>
                <a:spcPct val="70000"/>
              </a:lnSpc>
              <a:spcBef>
                <a:spcPts val="900"/>
              </a:spcBef>
              <a:spcAft>
                <a:spcPts val="0"/>
              </a:spcAft>
              <a:buSzPts val="1700"/>
              <a:buFont typeface="+mj-lt"/>
              <a:buAutoNum type="arabicPeriod"/>
            </a:pPr>
            <a:r>
              <a:rPr lang="en-US" sz="1700" b="0" dirty="0"/>
              <a:t>AP </a:t>
            </a:r>
            <a:r>
              <a:rPr lang="en-US" altLang="zh-CN" sz="1700" b="0" dirty="0"/>
              <a:t>share</a:t>
            </a:r>
            <a:r>
              <a:rPr lang="en-US" sz="1700" b="0" dirty="0"/>
              <a:t>s TXOP with other APs in coordination group.</a:t>
            </a:r>
          </a:p>
          <a:p>
            <a:pPr marL="463550" lvl="0">
              <a:lnSpc>
                <a:spcPct val="70000"/>
              </a:lnSpc>
              <a:spcBef>
                <a:spcPts val="900"/>
              </a:spcBef>
              <a:buSzPts val="1700"/>
              <a:buFont typeface="+mj-lt"/>
              <a:buAutoNum type="arabicPeriod"/>
            </a:pPr>
            <a:r>
              <a:rPr lang="en-US" sz="1700" b="0" dirty="0"/>
              <a:t>APs in coordination group organize STA’s DL/UL according to </a:t>
            </a:r>
            <a:r>
              <a:rPr lang="en-US" sz="1700" b="0" dirty="0" err="1"/>
              <a:t>QoS</a:t>
            </a:r>
            <a:r>
              <a:rPr lang="en-US" sz="1700" b="0" dirty="0"/>
              <a:t> requirement.</a:t>
            </a:r>
          </a:p>
          <a:p>
            <a:pPr marL="863600" lvl="1" indent="-285750">
              <a:lnSpc>
                <a:spcPct val="70000"/>
              </a:lnSpc>
              <a:spcBef>
                <a:spcPts val="900"/>
              </a:spcBef>
              <a:buSzPts val="1700"/>
            </a:pPr>
            <a:r>
              <a:rPr lang="en-US" sz="1300" b="0" dirty="0"/>
              <a:t>STA provides accurate channel/interference measurement, and follow AP’s schedule, e.g. Trigger based UL, BSS/link transition,</a:t>
            </a:r>
          </a:p>
          <a:p>
            <a:pPr marL="463550" lvl="0">
              <a:lnSpc>
                <a:spcPct val="70000"/>
              </a:lnSpc>
              <a:spcBef>
                <a:spcPts val="900"/>
              </a:spcBef>
              <a:buSzPts val="1700"/>
              <a:buFont typeface="+mj-lt"/>
              <a:buAutoNum type="arabicPeriod"/>
            </a:pPr>
            <a:r>
              <a:rPr lang="en-US" sz="1700" b="0" dirty="0"/>
              <a:t>APs refresh schedule plan according to low latency STAs’ immediate BAs.</a:t>
            </a:r>
          </a:p>
          <a:p>
            <a:pPr marL="120650" lvl="0" indent="0">
              <a:lnSpc>
                <a:spcPct val="70000"/>
              </a:lnSpc>
              <a:spcBef>
                <a:spcPts val="900"/>
              </a:spcBef>
              <a:buSzPts val="1700"/>
              <a:buNone/>
            </a:pPr>
            <a:endParaRPr sz="1800" dirty="0"/>
          </a:p>
        </p:txBody>
      </p:sp>
      <p:sp>
        <p:nvSpPr>
          <p:cNvPr id="157" name="Google Shape;157;p29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2A0A513E-2B64-4741-9C82-234F99ECF64E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613610" y="615211"/>
            <a:ext cx="8073189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 dirty="0"/>
              <a:t>Impairment due to non-cooperative STAs</a:t>
            </a:r>
            <a:endParaRPr sz="2800"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696925" y="1046813"/>
            <a:ext cx="7761276" cy="359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algn="just">
              <a:spcBef>
                <a:spcPts val="900"/>
              </a:spcBef>
              <a:buChar char="●"/>
            </a:pPr>
            <a:r>
              <a:rPr lang="en-US" sz="1800" dirty="0"/>
              <a:t>11ax STAs set </a:t>
            </a:r>
            <a:r>
              <a:rPr lang="en-US" altLang="zh-CN" sz="1800" dirty="0"/>
              <a:t>UL MU Disable subfield in OM Control subfield to 1 to continue legacy EDCA </a:t>
            </a:r>
            <a:r>
              <a:rPr lang="en-US" altLang="zh-CN" sz="1800" dirty="0" err="1"/>
              <a:t>backoff</a:t>
            </a:r>
            <a:r>
              <a:rPr lang="en-US" altLang="zh-CN" sz="1800" dirty="0"/>
              <a:t>.</a:t>
            </a:r>
          </a:p>
          <a:p>
            <a:pPr marL="800100" lvl="1" algn="just">
              <a:spcBef>
                <a:spcPts val="900"/>
              </a:spcBef>
              <a:buChar char="●"/>
            </a:pPr>
            <a:r>
              <a:rPr lang="en-US" altLang="zh-CN" sz="1600" dirty="0"/>
              <a:t>It will reduce the effectiveness of APs’ coordination (as shown in Fig.1 and 2).</a:t>
            </a:r>
          </a:p>
          <a:p>
            <a:pPr marL="342900" algn="just">
              <a:spcBef>
                <a:spcPts val="900"/>
              </a:spcBef>
              <a:buChar char="●"/>
            </a:pPr>
            <a:r>
              <a:rPr lang="en-US" altLang="zh-CN" sz="1800" dirty="0"/>
              <a:t>STAs reject or defer AP’s BSS Transition Management (BTM) request</a:t>
            </a:r>
          </a:p>
          <a:p>
            <a:pPr marL="800100" lvl="1" algn="just">
              <a:spcBef>
                <a:spcPts val="900"/>
              </a:spcBef>
              <a:buChar char="●"/>
            </a:pPr>
            <a:r>
              <a:rPr lang="en-US" altLang="zh-CN" sz="1600" dirty="0"/>
              <a:t>It will prevent AP from balancing loads among multiple APs.</a:t>
            </a:r>
          </a:p>
          <a:p>
            <a:pPr marL="342900" algn="just">
              <a:spcBef>
                <a:spcPts val="900"/>
              </a:spcBef>
              <a:buChar char="●"/>
            </a:pPr>
            <a:r>
              <a:rPr lang="en-US" altLang="zh-CN" sz="1800" dirty="0"/>
              <a:t>Lack of seamless band steering: Non-AP STA’s behavior in channel switch announcement is not specified</a:t>
            </a:r>
          </a:p>
          <a:p>
            <a:pPr marL="800100" lvl="1" algn="just">
              <a:spcBef>
                <a:spcPts val="900"/>
              </a:spcBef>
              <a:buChar char="●"/>
            </a:pPr>
            <a:r>
              <a:rPr lang="en-US" altLang="zh-CN" sz="1600" dirty="0"/>
              <a:t>When AP has agile frequency selection, STA could not follow. It leads to latency and packet loss. </a:t>
            </a:r>
          </a:p>
          <a:p>
            <a:pPr marL="0" indent="0" algn="just">
              <a:spcBef>
                <a:spcPts val="900"/>
              </a:spcBef>
              <a:buNone/>
            </a:pPr>
            <a:endParaRPr lang="en-US" altLang="zh-CN" sz="1800" dirty="0"/>
          </a:p>
          <a:p>
            <a:pPr marL="342900" lvl="0" algn="just">
              <a:spcBef>
                <a:spcPts val="900"/>
              </a:spcBef>
              <a:buChar char="●"/>
            </a:pPr>
            <a:endParaRPr sz="1800" b="0" dirty="0"/>
          </a:p>
        </p:txBody>
      </p:sp>
      <p:sp>
        <p:nvSpPr>
          <p:cNvPr id="164" name="Google Shape;164;p30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BDE5A982-FC97-4CBF-B9C3-ED4A68093D7E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8"/>
          <p:cNvSpPr txBox="1">
            <a:spLocks noGrp="1"/>
          </p:cNvSpPr>
          <p:nvPr>
            <p:ph type="title"/>
          </p:nvPr>
        </p:nvSpPr>
        <p:spPr>
          <a:xfrm>
            <a:off x="688833" y="787406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 dirty="0"/>
              <a:t>Conclusions</a:t>
            </a:r>
            <a:endParaRPr sz="2800" dirty="0"/>
          </a:p>
        </p:txBody>
      </p:sp>
      <p:sp>
        <p:nvSpPr>
          <p:cNvPr id="297" name="Google Shape;297;p48"/>
          <p:cNvSpPr txBox="1">
            <a:spLocks noGrp="1"/>
          </p:cNvSpPr>
          <p:nvPr>
            <p:ph type="body" idx="1"/>
          </p:nvPr>
        </p:nvSpPr>
        <p:spPr>
          <a:xfrm>
            <a:off x="731300" y="1273778"/>
            <a:ext cx="7805797" cy="363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" sz="1700" b="0" dirty="0"/>
              <a:t>This presentation discussed the requirement on UHR MAC to meet the throughput and latency goal defined in PAR.</a:t>
            </a:r>
          </a:p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r>
              <a:rPr lang="en-US" sz="1700" b="0" dirty="0"/>
              <a:t>If multi-AP coordination scheme is defined in UHR, non-AP STAs need to compline with APs instruction on scheduling, BSS transition, and channel switching. </a:t>
            </a:r>
          </a:p>
          <a:p>
            <a:pPr marL="342900" lvl="0" indent="-336550" algn="just" rtl="0">
              <a:spcBef>
                <a:spcPts val="900"/>
              </a:spcBef>
              <a:spcAft>
                <a:spcPts val="0"/>
              </a:spcAft>
              <a:buSzPts val="1700"/>
              <a:buChar char="●"/>
            </a:pPr>
            <a:endParaRPr sz="1700" b="0" dirty="0"/>
          </a:p>
          <a:p>
            <a:pPr marL="342900" lvl="0" indent="0" algn="just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1700" b="0" dirty="0"/>
          </a:p>
        </p:txBody>
      </p:sp>
      <p:sp>
        <p:nvSpPr>
          <p:cNvPr id="298" name="Google Shape;298;p48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1DCCDEB0-346E-4FEF-95E7-A7A1FD1468F1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Do you agree that UHR needs to provide AP more channel access opportunities and management for multi-AP coordinated transmissions to meet reliability goal?</a:t>
            </a:r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Abstain</a:t>
            </a:r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</a:t>
            </a:r>
            <a:endParaRPr lang="zh-CN" altLang="en-US" dirty="0"/>
          </a:p>
        </p:txBody>
      </p:sp>
      <p:sp>
        <p:nvSpPr>
          <p:cNvPr id="6" name="Google Shape;127;p25">
            <a:extLst>
              <a:ext uri="{FF2B5EF4-FFF2-40B4-BE49-F238E27FC236}">
                <a16:creationId xmlns:a16="http://schemas.microsoft.com/office/drawing/2014/main" id="{5862CC5C-629D-4A77-948E-114DC1D29F37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45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7"/>
          <p:cNvSpPr txBox="1">
            <a:spLocks noGrp="1"/>
          </p:cNvSpPr>
          <p:nvPr>
            <p:ph type="title"/>
          </p:nvPr>
        </p:nvSpPr>
        <p:spPr>
          <a:xfrm>
            <a:off x="628200" y="694054"/>
            <a:ext cx="8050800" cy="3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800" dirty="0"/>
              <a:t>Reference</a:t>
            </a:r>
            <a:endParaRPr sz="2800" dirty="0"/>
          </a:p>
        </p:txBody>
      </p:sp>
      <p:sp>
        <p:nvSpPr>
          <p:cNvPr id="290" name="Google Shape;290;p47"/>
          <p:cNvSpPr txBox="1">
            <a:spLocks noGrp="1"/>
          </p:cNvSpPr>
          <p:nvPr>
            <p:ph type="body" idx="1"/>
          </p:nvPr>
        </p:nvSpPr>
        <p:spPr>
          <a:xfrm>
            <a:off x="472050" y="1072054"/>
            <a:ext cx="8363100" cy="3457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68575" rIns="68575" bIns="68575" anchor="t" anchorCtr="0">
            <a:noAutofit/>
          </a:bodyPr>
          <a:lstStyle/>
          <a:p>
            <a:pPr marL="342900" lvl="0" indent="0" algn="just">
              <a:spcBef>
                <a:spcPts val="900"/>
              </a:spcBef>
              <a:buNone/>
            </a:pPr>
            <a:r>
              <a:rPr lang="en-US" sz="1100" b="0" dirty="0"/>
              <a:t>[1] https://mentor.ieee.org/802.11/dcn/23/11-23-1176-01-0uhr-multi-ap-simulations-framework-and-joint-transmission-results.pptx IEEE 802.11ax</a:t>
            </a:r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sz="1100" b="0" dirty="0"/>
              <a:t>[2] </a:t>
            </a:r>
            <a:r>
              <a:rPr lang="en-US" sz="1100" b="0" dirty="0">
                <a:hlinkClick r:id="rId3"/>
              </a:rPr>
              <a:t>https://mentor.ieee.org/802.11/dcn/23/11-23-0243-00-0uhr-joint-transmission-for-uhr-additional-results.pptx</a:t>
            </a:r>
            <a:endParaRPr lang="en-US" sz="1100" b="0" dirty="0"/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sz="1100" b="0" dirty="0"/>
              <a:t>[3] https://mentor.ieee.org/802.11/dcn/22/11-22-1821-01-0uhr-system-level-simulation-of-co-bf-and-joint-tx.pptx</a:t>
            </a:r>
            <a:endParaRPr sz="1100" b="0" dirty="0"/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sz="1200" b="0" dirty="0"/>
              <a:t>[4] </a:t>
            </a:r>
            <a:r>
              <a:rPr lang="en-US" sz="1200" b="0" dirty="0">
                <a:hlinkClick r:id="rId4"/>
              </a:rPr>
              <a:t>https://mentor.ieee.org/802.11/dcn/23/11-23-0797-01-0uhr-non-primary-channel-access.pptx</a:t>
            </a:r>
            <a:endParaRPr lang="en-US" sz="1200" b="0" dirty="0"/>
          </a:p>
          <a:p>
            <a:pPr marL="342900" lvl="0" indent="0" algn="just">
              <a:spcBef>
                <a:spcPts val="900"/>
              </a:spcBef>
              <a:buNone/>
            </a:pPr>
            <a:r>
              <a:rPr lang="en-US" sz="1200" b="0" dirty="0"/>
              <a:t>[5] https://mentor.ieee.org/802.11/dcn/23/11-23-1288-00-0uhr-non-primary-channel-utilization-follow-up.pptx</a:t>
            </a:r>
            <a:endParaRPr sz="1200" b="0" dirty="0"/>
          </a:p>
        </p:txBody>
      </p:sp>
      <p:sp>
        <p:nvSpPr>
          <p:cNvPr id="291" name="Google Shape;291;p47"/>
          <p:cNvSpPr txBox="1">
            <a:spLocks noGrp="1"/>
          </p:cNvSpPr>
          <p:nvPr>
            <p:ph type="sldNum" idx="12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5" name="Google Shape;127;p25">
            <a:extLst>
              <a:ext uri="{FF2B5EF4-FFF2-40B4-BE49-F238E27FC236}">
                <a16:creationId xmlns:a16="http://schemas.microsoft.com/office/drawing/2014/main" id="{DAFEF7EB-8AEE-40F6-8E92-3E754487CE5B}"/>
              </a:ext>
            </a:extLst>
          </p:cNvPr>
          <p:cNvSpPr txBox="1">
            <a:spLocks/>
          </p:cNvSpPr>
          <p:nvPr/>
        </p:nvSpPr>
        <p:spPr>
          <a:xfrm>
            <a:off x="696925" y="249450"/>
            <a:ext cx="16332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altLang="zh-CN"/>
              <a:t>November</a:t>
            </a:r>
            <a:r>
              <a:rPr lang="en-US"/>
              <a:t> 2023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738</Words>
  <Application>Microsoft Office PowerPoint</Application>
  <PresentationFormat>全屏显示(16:9)</PresentationFormat>
  <Paragraphs>105</Paragraphs>
  <Slides>9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802-11-Submission</vt:lpstr>
      <vt:lpstr>Discussion on UHR enhanced channel access</vt:lpstr>
      <vt:lpstr>Introduction</vt:lpstr>
      <vt:lpstr>Non-AP STAs’ impacts on  Ultra-high-reliable sysetm operations (1)</vt:lpstr>
      <vt:lpstr>Non-AP STAs’ impacts on  Ultra-high-reliable sysetm operations (2)</vt:lpstr>
      <vt:lpstr>Multi-AP coodination requirements</vt:lpstr>
      <vt:lpstr>Impairment due to non-cooperative STAs</vt:lpstr>
      <vt:lpstr>Conclusions</vt:lpstr>
      <vt:lpstr>Straw Poll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Non-Primary Channel Utilization Follow-up</dc:title>
  <dc:creator>l00651623</dc:creator>
  <cp:lastModifiedBy>Liyanchun (CTL)</cp:lastModifiedBy>
  <cp:revision>44</cp:revision>
  <dcterms:modified xsi:type="dcterms:W3CDTF">2024-01-15T18:32:56Z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(3)0OEyoMcXA6uQshJXiQ+ZjxGnP1tIucrwxK36iswzKukyFy8dO8Rj2FSCCLIAzduhiWYsP7/a
vgvK36MZnnYFXge3Kk3Ewmj1crk922O/5EGa2TblPoeZNBV/tNfuU2IplKPav2hA8NGi4LmZ
uorby1kWzzjvrAskcJzeiw/57KuXiRerCGBaSsTNaMgMwqtOkI229B4uiPxoSM0D2WduFptH
2kyFUxmGDr4Lv9RmjL</vt:lpwstr>
  </property>
  <property fmtid="{D5CDD505-2E9C-101B-9397-08002B2CF9AE}" pid="3" name="_2015_ms_pID_7253431">
    <vt:lpwstr>hPKSxkHddfa8yeLuuNypbT+3st+A/OfhYOGCdQAtlYcMdgZoZYTcG9
JakzCcUuVujkmzGAcs8ATrg+PtyolZSQKClH5BMw5q6R/JPdQBIgTd2EhadW19sTmKQxRWdg
c5Bm0h9VxS8S4iuWaaVyuxP5cBuPWB6F31Fj4LHeYySuHkPZ1JTZFg/ZiP+xtZTwVo9A8VPU
Y0BrGIf4V8tLJUZoDHo+2WODFHYOJKkj2J5D</vt:lpwstr>
  </property>
  <property fmtid="{D5CDD505-2E9C-101B-9397-08002B2CF9AE}" pid="4" name="_2015_ms_pID_7253432">
    <vt:lpwstr>4c6AYpff5wQcl14pyR8VJj8=</vt:lpwstr>
  </property>
</Properties>
</file>