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400" r:id="rId3"/>
    <p:sldId id="420" r:id="rId4"/>
    <p:sldId id="421" r:id="rId5"/>
    <p:sldId id="422" r:id="rId6"/>
    <p:sldId id="417" r:id="rId7"/>
    <p:sldId id="418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  <p:cmAuthor id="2" name="Ming Gan" initials="M" lastIdx="1" clrIdx="1">
    <p:extLst>
      <p:ext uri="{19B8F6BF-5375-455C-9EA6-DF929625EA0E}">
        <p15:presenceInfo xmlns:p15="http://schemas.microsoft.com/office/powerpoint/2012/main" userId="Ming G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  <a:srgbClr val="00CC99"/>
    <a:srgbClr val="90FA93"/>
    <a:srgbClr val="FAE690"/>
    <a:srgbClr val="FD9491"/>
    <a:srgbClr val="DFB7D9"/>
    <a:srgbClr val="C2C2FE"/>
    <a:srgbClr val="1E1EFA"/>
    <a:srgbClr val="F49088"/>
    <a:srgbClr val="FF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424" autoAdjust="0"/>
  </p:normalViewPr>
  <p:slideViewPr>
    <p:cSldViewPr>
      <p:cViewPr varScale="1">
        <p:scale>
          <a:sx n="82" d="100"/>
          <a:sy n="82" d="100"/>
        </p:scale>
        <p:origin x="82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Jan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Jan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Jan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Jan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Jan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Jan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Jan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April</a:t>
            </a:r>
            <a:r>
              <a:rPr lang="en-US" dirty="0"/>
              <a:t>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Jan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April</a:t>
            </a:r>
            <a:r>
              <a:rPr lang="en-US" dirty="0"/>
              <a:t>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Jan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Nov </a:t>
            </a:r>
            <a:r>
              <a:rPr lang="en-US" dirty="0" smtClean="0"/>
              <a:t>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802.11-23/1967r0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/>
              <a:t>Ming Gan,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 smtClean="0">
                <a:solidFill>
                  <a:schemeClr val="tx1"/>
                </a:solidFill>
              </a:rPr>
              <a:t>Trigger based uplink adapted transmission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2023-</a:t>
            </a:r>
            <a:r>
              <a:rPr lang="en-US" altLang="zh-CN" sz="2000" b="0" dirty="0" smtClean="0"/>
              <a:t>11</a:t>
            </a:r>
            <a:r>
              <a:rPr lang="en-US" sz="2000" b="0" dirty="0" smtClean="0"/>
              <a:t>-01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 </a:t>
            </a:r>
            <a:r>
              <a:rPr lang="en-US" dirty="0" smtClean="0"/>
              <a:t>2023</a:t>
            </a:r>
            <a:endParaRPr lang="en-US" dirty="0"/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6756100"/>
              </p:ext>
            </p:extLst>
          </p:nvPr>
        </p:nvGraphicFramePr>
        <p:xfrm>
          <a:off x="1006475" y="2600325"/>
          <a:ext cx="7097713" cy="385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8" name="Document" r:id="rId5" imgW="8269988" imgH="4489309" progId="Word.Document.8">
                  <p:embed/>
                </p:oleObj>
              </mc:Choice>
              <mc:Fallback>
                <p:oleObj name="Document" r:id="rId5" imgW="8269988" imgH="4489309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06475" y="2600325"/>
                        <a:ext cx="7097713" cy="3851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6217"/>
            <a:ext cx="7858125" cy="4114800"/>
          </a:xfrm>
        </p:spPr>
        <p:txBody>
          <a:bodyPr/>
          <a:lstStyle/>
          <a:p>
            <a:r>
              <a:rPr lang="en-US" altLang="zh-CN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 few key features are left out from 802.11be  </a:t>
            </a:r>
          </a:p>
          <a:p>
            <a:pPr lvl="1"/>
            <a:r>
              <a:rPr lang="en-US" altLang="zh-CN" sz="1600" dirty="0" smtClean="0"/>
              <a:t>Multi-AP, A-PPDU, non-primary channel access, trigger based uplink adapted transmission, distributed RU and so on</a:t>
            </a:r>
          </a:p>
          <a:p>
            <a:pPr lvl="1"/>
            <a:r>
              <a:rPr lang="en-US" altLang="zh-CN" sz="1600" dirty="0" smtClean="0"/>
              <a:t>Some of them were proposed in UHR study group again, like multi-AP</a:t>
            </a:r>
            <a:endParaRPr lang="en-US" altLang="zh-CN" sz="1600" dirty="0"/>
          </a:p>
          <a:p>
            <a:pPr marL="342900" lvl="1" indent="-342900">
              <a:buChar char="•"/>
            </a:pPr>
            <a:endParaRPr lang="en-US" altLang="zh-CN" b="1" dirty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In this contribution, we reconsider the feature-trigger based uplink adapted transmission</a:t>
            </a:r>
          </a:p>
          <a:p>
            <a:pPr lvl="1"/>
            <a:r>
              <a:rPr lang="en-US" altLang="zh-CN" sz="1600" dirty="0"/>
              <a:t>It is promising feature to boost spectrum usage, especially for large bandwidth uplink </a:t>
            </a:r>
            <a:r>
              <a:rPr lang="en-US" altLang="zh-CN" sz="1600" dirty="0" smtClean="0"/>
              <a:t>transmission</a:t>
            </a:r>
          </a:p>
          <a:p>
            <a:pPr lvl="1"/>
            <a:r>
              <a:rPr lang="en-US" altLang="zh-CN" sz="1600" dirty="0" smtClean="0"/>
              <a:t>The required change is relative minor</a:t>
            </a:r>
            <a:endParaRPr lang="en-US" altLang="zh-CN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 </a:t>
            </a:r>
            <a:r>
              <a:rPr lang="en-US" dirty="0" smtClean="0"/>
              <a:t>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15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Problem </a:t>
            </a:r>
            <a:r>
              <a:rPr lang="en-US" altLang="zh-CN" dirty="0"/>
              <a:t>with trigger based uplink transmission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[1] and [2], they both mentioned the following issue for trigger based uplink transmission</a:t>
            </a:r>
          </a:p>
          <a:p>
            <a:pPr lvl="1"/>
            <a:r>
              <a:rPr lang="en-US" altLang="zh-CN" sz="1600" dirty="0"/>
              <a:t>The assigned RU/MRU will be wasted if only one portion of it is busy </a:t>
            </a:r>
            <a:endParaRPr lang="en-US" altLang="zh-CN" sz="1600" dirty="0" smtClean="0"/>
          </a:p>
          <a:p>
            <a:pPr lvl="1"/>
            <a:endParaRPr lang="en-US" altLang="zh-CN" sz="1600" dirty="0" smtClean="0"/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Take </a:t>
            </a:r>
            <a:r>
              <a:rPr lang="en-US" altLang="zh-CN" sz="2400" b="1" dirty="0">
                <a:ea typeface="+mn-ea"/>
                <a:cs typeface="+mn-cs"/>
              </a:rPr>
              <a:t>the following transmission for </a:t>
            </a:r>
            <a:r>
              <a:rPr lang="en-US" altLang="zh-CN" sz="2400" b="1" dirty="0" smtClean="0">
                <a:ea typeface="+mn-ea"/>
                <a:cs typeface="+mn-cs"/>
              </a:rPr>
              <a:t>example, the whole 996+484 tone MRU at the STA 1 will be wasted just because 484 tone RU is busy</a:t>
            </a:r>
            <a:r>
              <a:rPr lang="en-US" altLang="zh-CN" sz="2400" b="1" dirty="0">
                <a:ea typeface="+mn-ea"/>
                <a:cs typeface="+mn-cs"/>
              </a:rPr>
              <a:t>.</a:t>
            </a:r>
            <a:endParaRPr lang="zh-CN" altLang="en-US" sz="2400" b="1" dirty="0"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cxnSp>
        <p:nvCxnSpPr>
          <p:cNvPr id="8" name="直接箭头连接符 7"/>
          <p:cNvCxnSpPr/>
          <p:nvPr/>
        </p:nvCxnSpPr>
        <p:spPr bwMode="auto">
          <a:xfrm>
            <a:off x="1597315" y="6012199"/>
            <a:ext cx="4876800" cy="76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矩形 8"/>
          <p:cNvSpPr/>
          <p:nvPr/>
        </p:nvSpPr>
        <p:spPr bwMode="auto">
          <a:xfrm>
            <a:off x="2563074" y="4800600"/>
            <a:ext cx="1167841" cy="1219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Trigger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160 MHz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4340515" y="4800600"/>
            <a:ext cx="1167841" cy="6096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 1, 996-tone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4343093" y="5407617"/>
            <a:ext cx="1167841" cy="3048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 2, 484-tone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4340514" y="5707399"/>
            <a:ext cx="1167841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 1, 484-tone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27" name="组合 26"/>
          <p:cNvGrpSpPr/>
          <p:nvPr/>
        </p:nvGrpSpPr>
        <p:grpSpPr>
          <a:xfrm>
            <a:off x="1902115" y="5632786"/>
            <a:ext cx="624984" cy="376830"/>
            <a:chOff x="914400" y="4642186"/>
            <a:chExt cx="624984" cy="376830"/>
          </a:xfrm>
        </p:grpSpPr>
        <p:cxnSp>
          <p:nvCxnSpPr>
            <p:cNvPr id="15" name="直接连接符 14"/>
            <p:cNvCxnSpPr/>
            <p:nvPr/>
          </p:nvCxnSpPr>
          <p:spPr bwMode="auto">
            <a:xfrm>
              <a:off x="1136136" y="4648200"/>
              <a:ext cx="38786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8" name="直接连接符 17"/>
            <p:cNvCxnSpPr/>
            <p:nvPr/>
          </p:nvCxnSpPr>
          <p:spPr bwMode="auto">
            <a:xfrm flipH="1">
              <a:off x="914400" y="4642186"/>
              <a:ext cx="221736" cy="37683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直接连接符 21"/>
            <p:cNvCxnSpPr/>
            <p:nvPr/>
          </p:nvCxnSpPr>
          <p:spPr bwMode="auto">
            <a:xfrm flipH="1">
              <a:off x="1136136" y="4648200"/>
              <a:ext cx="228600" cy="3708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直接连接符 24"/>
            <p:cNvCxnSpPr/>
            <p:nvPr/>
          </p:nvCxnSpPr>
          <p:spPr bwMode="auto">
            <a:xfrm flipH="1">
              <a:off x="1364736" y="4642186"/>
              <a:ext cx="174648" cy="37683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28" name="文本框 27"/>
          <p:cNvSpPr txBox="1"/>
          <p:nvPr/>
        </p:nvSpPr>
        <p:spPr>
          <a:xfrm flipH="1">
            <a:off x="5508355" y="4975329"/>
            <a:ext cx="504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Idle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29" name="文本框 28"/>
          <p:cNvSpPr txBox="1"/>
          <p:nvPr/>
        </p:nvSpPr>
        <p:spPr>
          <a:xfrm flipH="1">
            <a:off x="5486249" y="5701620"/>
            <a:ext cx="504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busy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0" name="文本框 29"/>
          <p:cNvSpPr txBox="1"/>
          <p:nvPr/>
        </p:nvSpPr>
        <p:spPr>
          <a:xfrm flipH="1">
            <a:off x="5508355" y="5391041"/>
            <a:ext cx="504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Idle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20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 </a:t>
            </a:r>
            <a:r>
              <a:rPr lang="en-US" dirty="0" smtClean="0"/>
              <a:t>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29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Trigger </a:t>
            </a:r>
            <a:r>
              <a:rPr lang="en-US" altLang="zh-CN" dirty="0"/>
              <a:t>based uplink transmission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71525" y="1981200"/>
            <a:ext cx="7772400" cy="4114800"/>
          </a:xfrm>
        </p:spPr>
        <p:txBody>
          <a:bodyPr/>
          <a:lstStyle/>
          <a:p>
            <a:r>
              <a:rPr lang="en-US" altLang="zh-CN" dirty="0"/>
              <a:t>Since CCA is 20 MHz based, for RU/MRU less than 242-tone, this issue can’t be addressed</a:t>
            </a:r>
            <a:endParaRPr lang="zh-CN" altLang="en-US" dirty="0"/>
          </a:p>
          <a:p>
            <a:r>
              <a:rPr lang="en-US" altLang="zh-CN" dirty="0" smtClean="0"/>
              <a:t>However, for large RU/MRU, the issue mentioned in slide 2 could be addressed. </a:t>
            </a:r>
          </a:p>
          <a:p>
            <a:r>
              <a:rPr lang="en-US" altLang="zh-CN" dirty="0" smtClean="0"/>
              <a:t>The </a:t>
            </a:r>
            <a:r>
              <a:rPr lang="en-US" altLang="zh-CN" dirty="0"/>
              <a:t>suggested way is to </a:t>
            </a:r>
            <a:r>
              <a:rPr lang="en-US" altLang="zh-CN" dirty="0" smtClean="0"/>
              <a:t>allow that </a:t>
            </a:r>
            <a:r>
              <a:rPr lang="en-US" altLang="zh-CN" dirty="0"/>
              <a:t>the STA </a:t>
            </a:r>
            <a:r>
              <a:rPr lang="en-US" altLang="zh-CN" dirty="0" smtClean="0"/>
              <a:t>respond </a:t>
            </a:r>
            <a:r>
              <a:rPr lang="en-US" altLang="zh-CN" dirty="0"/>
              <a:t>with the TB PPDU on part of RU/MRU based </a:t>
            </a:r>
            <a:r>
              <a:rPr lang="en-US" altLang="zh-CN" dirty="0" smtClean="0"/>
              <a:t>on </a:t>
            </a:r>
            <a:r>
              <a:rPr lang="en-US" altLang="zh-CN" dirty="0"/>
              <a:t>CCA </a:t>
            </a:r>
            <a:r>
              <a:rPr lang="en-US" altLang="zh-CN" dirty="0" smtClean="0"/>
              <a:t>results</a:t>
            </a:r>
            <a:r>
              <a:rPr lang="en-US" altLang="zh-CN" dirty="0"/>
              <a:t>.</a:t>
            </a:r>
            <a:r>
              <a:rPr lang="en-US" altLang="zh-CN" dirty="0" smtClean="0"/>
              <a:t> 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 </a:t>
            </a:r>
            <a:r>
              <a:rPr lang="en-US" dirty="0" smtClean="0"/>
              <a:t>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32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Trigger based uplink transmission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>
          <a:xfrm>
            <a:off x="381000" y="1841715"/>
            <a:ext cx="8099156" cy="4114800"/>
          </a:xfrm>
        </p:spPr>
        <p:txBody>
          <a:bodyPr/>
          <a:lstStyle/>
          <a:p>
            <a:r>
              <a:rPr lang="en-US" altLang="zh-CN" sz="2000" dirty="0" smtClean="0"/>
              <a:t>For the following RU/MRU greater than 242-tone, there are many combinations for available RU/MRU that exclude busy 242-tone RU</a:t>
            </a:r>
          </a:p>
          <a:p>
            <a:pPr lvl="1"/>
            <a:r>
              <a:rPr lang="en-US" altLang="zh-CN" sz="1600" dirty="0"/>
              <a:t>Recommend to consider limited combinations, such as </a:t>
            </a:r>
            <a:r>
              <a:rPr lang="en-US" altLang="zh-CN" sz="1600" dirty="0" smtClean="0"/>
              <a:t>when the CCA for large RU within RU/MRU is idle.</a:t>
            </a: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On </a:t>
            </a:r>
            <a:r>
              <a:rPr lang="en-US" altLang="zh-CN" b="1" dirty="0" smtClean="0">
                <a:ea typeface="+mn-ea"/>
                <a:cs typeface="+mn-cs"/>
              </a:rPr>
              <a:t>the other hand,  keeping </a:t>
            </a:r>
            <a:r>
              <a:rPr lang="en-US" altLang="zh-CN" b="1" dirty="0">
                <a:ea typeface="+mn-ea"/>
                <a:cs typeface="+mn-cs"/>
              </a:rPr>
              <a:t>the </a:t>
            </a:r>
            <a:r>
              <a:rPr lang="en-US" altLang="zh-CN" b="1" dirty="0" smtClean="0">
                <a:ea typeface="+mn-ea"/>
                <a:cs typeface="+mn-cs"/>
              </a:rPr>
              <a:t>existing </a:t>
            </a:r>
            <a:r>
              <a:rPr lang="en-US" altLang="zh-CN" b="1" dirty="0">
                <a:ea typeface="+mn-ea"/>
                <a:cs typeface="+mn-cs"/>
              </a:rPr>
              <a:t>TB PPDU </a:t>
            </a:r>
            <a:r>
              <a:rPr lang="en-US" altLang="zh-CN" b="1" dirty="0" smtClean="0">
                <a:ea typeface="+mn-ea"/>
                <a:cs typeface="+mn-cs"/>
              </a:rPr>
              <a:t>format, including same U-SIG per 80 MHz, should be taken into account when the solution is developed.</a:t>
            </a:r>
            <a:endParaRPr lang="zh-CN" altLang="en-US" b="1" dirty="0">
              <a:ea typeface="+mn-ea"/>
              <a:cs typeface="+mn-cs"/>
            </a:endParaRPr>
          </a:p>
        </p:txBody>
      </p:sp>
      <p:graphicFrame>
        <p:nvGraphicFramePr>
          <p:cNvPr id="9" name="内容占位符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7705141"/>
              </p:ext>
            </p:extLst>
          </p:nvPr>
        </p:nvGraphicFramePr>
        <p:xfrm>
          <a:off x="3733800" y="3869373"/>
          <a:ext cx="5116378" cy="260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6378"/>
              </a:tblGrid>
              <a:tr h="24223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RU/MRU greater</a:t>
                      </a:r>
                      <a:r>
                        <a:rPr lang="en-US" altLang="zh-CN" sz="1200" baseline="0" dirty="0" smtClean="0"/>
                        <a:t> than 242-tone</a:t>
                      </a:r>
                      <a:endParaRPr lang="zh-CN" altLang="en-US" sz="1200" dirty="0"/>
                    </a:p>
                  </a:txBody>
                  <a:tcPr/>
                </a:tc>
              </a:tr>
              <a:tr h="228778">
                <a:tc>
                  <a:txBody>
                    <a:bodyPr/>
                    <a:lstStyle/>
                    <a:p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484+242-tone</a:t>
                      </a:r>
                      <a:endParaRPr lang="zh-CN" altLang="en-US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287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996+484-tone</a:t>
                      </a:r>
                      <a:endParaRPr lang="zh-CN" altLang="en-US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28778">
                <a:tc>
                  <a:txBody>
                    <a:bodyPr/>
                    <a:lstStyle/>
                    <a:p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996+484+242-tone</a:t>
                      </a:r>
                      <a:endParaRPr lang="zh-CN" altLang="en-US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28778">
                <a:tc>
                  <a:txBody>
                    <a:bodyPr/>
                    <a:lstStyle/>
                    <a:p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2*996</a:t>
                      </a:r>
                      <a:endParaRPr lang="zh-CN" altLang="en-US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28778">
                <a:tc>
                  <a:txBody>
                    <a:bodyPr/>
                    <a:lstStyle/>
                    <a:p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2×996+484-tone</a:t>
                      </a:r>
                      <a:endParaRPr lang="zh-CN" altLang="en-US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28778">
                <a:tc>
                  <a:txBody>
                    <a:bodyPr/>
                    <a:lstStyle/>
                    <a:p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3×996-tone</a:t>
                      </a:r>
                      <a:endParaRPr lang="zh-CN" altLang="en-US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28778">
                <a:tc>
                  <a:txBody>
                    <a:bodyPr/>
                    <a:lstStyle/>
                    <a:p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3×996+484-tone</a:t>
                      </a:r>
                      <a:endParaRPr lang="zh-CN" altLang="en-US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287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4×996-tone</a:t>
                      </a:r>
                      <a:endParaRPr lang="zh-CN" altLang="en-US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287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Other RUs:</a:t>
                      </a:r>
                      <a:r>
                        <a:rPr lang="en-US" altLang="zh-CN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484-tone and 996 tone</a:t>
                      </a:r>
                      <a:endParaRPr lang="zh-CN" altLang="en-US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 </a:t>
            </a:r>
            <a:r>
              <a:rPr lang="en-US" dirty="0" smtClean="0"/>
              <a:t>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68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this contribution, we </a:t>
            </a:r>
            <a:r>
              <a:rPr lang="en-US" altLang="zh-CN" dirty="0"/>
              <a:t>promote the feature-trigger based uplink adapted </a:t>
            </a:r>
            <a:r>
              <a:rPr lang="en-US" altLang="zh-CN" dirty="0" smtClean="0"/>
              <a:t>transmission.</a:t>
            </a:r>
          </a:p>
          <a:p>
            <a:pPr lvl="1"/>
            <a:r>
              <a:rPr lang="en-US" altLang="zh-CN" sz="1600" dirty="0"/>
              <a:t>It could make full use of the available </a:t>
            </a:r>
            <a:r>
              <a:rPr lang="en-US" altLang="zh-CN" sz="1600" dirty="0" smtClean="0"/>
              <a:t>RU within assigned RU/MRU </a:t>
            </a:r>
            <a:r>
              <a:rPr lang="en-US" altLang="zh-CN" sz="1600" dirty="0"/>
              <a:t>for uplink transmission</a:t>
            </a:r>
          </a:p>
          <a:p>
            <a:endParaRPr lang="en-US" altLang="zh-CN" sz="1600" dirty="0" smtClean="0"/>
          </a:p>
          <a:p>
            <a:pPr lvl="1"/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 </a:t>
            </a:r>
            <a:r>
              <a:rPr lang="en-US" dirty="0" smtClean="0"/>
              <a:t>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7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[1] </a:t>
            </a:r>
            <a:r>
              <a:rPr lang="en-US" altLang="zh-CN" dirty="0" smtClean="0"/>
              <a:t>11-20-0413-01-00be-discussion-on-eht-trigger-based-ul-mu</a:t>
            </a:r>
          </a:p>
          <a:p>
            <a:r>
              <a:rPr lang="en-US" altLang="zh-CN" dirty="0" smtClean="0"/>
              <a:t>[2</a:t>
            </a:r>
            <a:r>
              <a:rPr lang="en-US" altLang="zh-CN" dirty="0"/>
              <a:t>] </a:t>
            </a:r>
            <a:r>
              <a:rPr lang="en-US" altLang="zh-CN" dirty="0" smtClean="0"/>
              <a:t>11-20-1886-01-00be-ru-adaptation-in-tb-ul-mu-transmission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 </a:t>
            </a:r>
            <a:r>
              <a:rPr lang="en-US" dirty="0" smtClean="0"/>
              <a:t>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74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86314</TotalTime>
  <Words>429</Words>
  <Application>Microsoft Office PowerPoint</Application>
  <PresentationFormat>全屏显示(4:3)</PresentationFormat>
  <Paragraphs>73</Paragraphs>
  <Slides>7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ＭＳ Ｐゴシック</vt:lpstr>
      <vt:lpstr>Calibri</vt:lpstr>
      <vt:lpstr>Times New Roman</vt:lpstr>
      <vt:lpstr>802-11-Submission</vt:lpstr>
      <vt:lpstr>Document</vt:lpstr>
      <vt:lpstr>Trigger based uplink adapted transmission</vt:lpstr>
      <vt:lpstr>Background</vt:lpstr>
      <vt:lpstr>Problem with trigger based uplink transmission</vt:lpstr>
      <vt:lpstr>Trigger based uplink transmission</vt:lpstr>
      <vt:lpstr>Trigger based uplink transmission</vt:lpstr>
      <vt:lpstr>Summary </vt:lpstr>
      <vt:lpstr>References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750</cp:revision>
  <cp:lastPrinted>1998-02-10T13:28:06Z</cp:lastPrinted>
  <dcterms:created xsi:type="dcterms:W3CDTF">2013-11-12T18:41:50Z</dcterms:created>
  <dcterms:modified xsi:type="dcterms:W3CDTF">2023-11-08T04:17:05Z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(3)do6MEAjPXQiNG4cMV+hZvhrGclXnRdhc0n7nBo9FH3ZCBqVnhqqiPFiwutFiGhXxDclcsuZ2
qh/TZU6eXr08DXqXA1Ph9828/GZBAuQ9rxc3wPMzCFA38paJHnz9DMlnzdDEFEWgtwVpGXbp
2te83uBdtVfTtUpvC4PKJOMC8+JfZcw60f9D8phljO/Mo5nTP5vykaYAG4SzXXCJN9Fss0pS
/NTh1Zg/vXzDZi3kL+</vt:lpwstr>
  </property>
  <property fmtid="{D5CDD505-2E9C-101B-9397-08002B2CF9AE}" pid="4" name="_2015_ms_pID_7253431">
    <vt:lpwstr>fqcqiN41qPVhX3RZ5Zmzce6YYQWdKL1eJUMVb/q6HPDDATufHQORkF
XiCreECUdwoq3Xfk4FUTz/HXfjf01nU6WBfj7KE+9dfbUCfp8xeCPUoRHpuZB67SyFS+Frkg
N1dLkgFe9sVwvmET5eGlirBZ/yg7/fpxIzdKk5SHcqgjPfq/iKG/xSYKMaCJq00KfQ12vVrm
ipXuwueqHMBTffkCOQj4YAF6g8e7L8JM9mBQ</vt:lpwstr>
  </property>
  <property fmtid="{D5CDD505-2E9C-101B-9397-08002B2CF9AE}" pid="5" name="_2015_ms_pID_7253432">
    <vt:lpwstr>wW4g80cuTNAsZ1UkAZDiS0E=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1638372477</vt:lpwstr>
  </property>
</Properties>
</file>