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h6/kMJsNJT3+bgXDmeo126STnw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D312985-4AF8-46A6-A5D1-D2E55DFCC0B9}">
  <a:tblStyle styleId="{0D312985-4AF8-46A6-A5D1-D2E55DFCC0B9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159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144074" y="9610806"/>
            <a:ext cx="51777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09648" y="9610806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09648" y="9609108"/>
            <a:ext cx="53783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34948" y="317531"/>
            <a:ext cx="55277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802.11-23/1441r0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2023</a:t>
            </a:r>
            <a:endParaRPr/>
          </a:p>
        </p:txBody>
      </p:sp>
      <p:sp>
        <p:nvSpPr>
          <p:cNvPr id="99" name="Google Shape;99;p1:notes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Srinivas Kandala, Samsung</a:t>
            </a:r>
            <a:endParaRPr/>
          </a:p>
        </p:txBody>
      </p:sp>
      <p:sp>
        <p:nvSpPr>
          <p:cNvPr id="100" name="Google Shape;100;p1:notes"/>
          <p:cNvSpPr txBox="1">
            <a:spLocks noGrp="1"/>
          </p:cNvSpPr>
          <p:nvPr>
            <p:ph type="sldNum" idx="12"/>
          </p:nvPr>
        </p:nvSpPr>
        <p:spPr>
          <a:xfrm>
            <a:off x="3246667" y="9610806"/>
            <a:ext cx="415177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1" name="Google Shape;101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987c950ecc_1_6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300" cy="4467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g2987c950ecc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700" cy="3710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612253b794_0_2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300" cy="4467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g2612253b79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2pPr>
            <a:lvl3pPr marL="1371600" lvl="2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/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 rot="5400000">
            <a:off x="2247900" y="-1143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1pPr>
            <a:lvl2pPr lvl="1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/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사용자 지정 레이아웃">
  <p:cSld name="사용자 지정 레이아웃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5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802.11-23/1958r0</a:t>
            </a:r>
            <a:endParaRPr/>
          </a:p>
        </p:txBody>
      </p:sp>
      <p:cxnSp>
        <p:nvCxnSpPr>
          <p:cNvPr id="19" name="Google Shape;19;p5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5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5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 2023</a:t>
            </a:r>
            <a:endParaRPr/>
          </a:p>
        </p:txBody>
      </p:sp>
      <p:sp>
        <p:nvSpPr>
          <p:cNvPr id="105" name="Google Shape;105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/>
              <a:t>Proxy QoS Management for XR Use Cases</a:t>
            </a:r>
            <a:endParaRPr/>
          </a:p>
        </p:txBody>
      </p:sp>
      <p:sp>
        <p:nvSpPr>
          <p:cNvPr id="106" name="Google Shape;106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/>
              <a:t>Date:</a:t>
            </a:r>
            <a:r>
              <a:rPr lang="en-US" sz="2000" b="0"/>
              <a:t> 2023-11-07</a:t>
            </a:r>
            <a:endParaRPr/>
          </a:p>
        </p:txBody>
      </p:sp>
      <p:sp>
        <p:nvSpPr>
          <p:cNvPr id="107" name="Google Shape;107;p1"/>
          <p:cNvSpPr/>
          <p:nvPr/>
        </p:nvSpPr>
        <p:spPr>
          <a:xfrm>
            <a:off x="533400" y="22098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graphicFrame>
        <p:nvGraphicFramePr>
          <p:cNvPr id="109" name="Google Shape;109;p1"/>
          <p:cNvGraphicFramePr/>
          <p:nvPr/>
        </p:nvGraphicFramePr>
        <p:xfrm>
          <a:off x="764886" y="2722563"/>
          <a:ext cx="7227125" cy="2748330"/>
        </p:xfrm>
        <a:graphic>
          <a:graphicData uri="http://schemas.openxmlformats.org/drawingml/2006/table">
            <a:tbl>
              <a:tblPr firstRow="1" bandRow="1">
                <a:noFill/>
                <a:tableStyleId>{0D312985-4AF8-46A6-A5D1-D2E55DFCC0B9}</a:tableStyleId>
              </a:tblPr>
              <a:tblGrid>
                <a:gridCol w="164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/>
                        <a:t>Name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/>
                        <a:t>Affiliations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/>
                        <a:t>Address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/>
                        <a:t>Phone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/>
                        <a:t>email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Guoqing Li</a:t>
                      </a:r>
                      <a:endParaRPr sz="110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Kumail Haider</a:t>
                      </a:r>
                      <a:endParaRPr sz="110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Carlos Aldana</a:t>
                      </a:r>
                      <a:endParaRPr sz="110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Claudio De Silva</a:t>
                      </a:r>
                      <a:endParaRPr sz="110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Davide Magrin</a:t>
                      </a:r>
                      <a:endParaRPr sz="110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Connor Kennedy</a:t>
                      </a:r>
                      <a:endParaRPr sz="110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Dong Zheng </a:t>
                      </a:r>
                      <a:endParaRPr sz="11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Meta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guoqingli@meta.com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0" name="Google Shape;110;p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Guoqing Li, Meta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and Problem Statement</a:t>
            </a:r>
            <a:endParaRPr/>
          </a:p>
        </p:txBody>
      </p:sp>
      <p:sp>
        <p:nvSpPr>
          <p:cNvPr id="116" name="Google Shape;116;p2"/>
          <p:cNvSpPr txBox="1">
            <a:spLocks noGrp="1"/>
          </p:cNvSpPr>
          <p:nvPr>
            <p:ph type="body" idx="1"/>
          </p:nvPr>
        </p:nvSpPr>
        <p:spPr>
          <a:xfrm>
            <a:off x="186163" y="1411600"/>
            <a:ext cx="8847900" cy="356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</a:pPr>
            <a:r>
              <a:rPr lang="en-US" sz="1600"/>
              <a:t>Due to size, thermal, cost and power constraint, XR devices may leverage a different device for computation</a:t>
            </a:r>
            <a:endParaRPr/>
          </a:p>
          <a:p>
            <a:pPr marL="742950" lvl="1" indent="-28575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</a:pPr>
            <a:r>
              <a:rPr lang="en-US" sz="1400"/>
              <a:t>This is termed Remote Rendering, see the figure below </a:t>
            </a:r>
            <a:endParaRPr/>
          </a:p>
          <a:p>
            <a:pPr marL="342900" lvl="0" indent="-323850" algn="l" rtl="0">
              <a:spcBef>
                <a:spcPts val="6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</a:pPr>
            <a:endParaRPr sz="300"/>
          </a:p>
          <a:p>
            <a:pPr marL="342900" lvl="0" indent="-3429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</a:pPr>
            <a:r>
              <a:rPr lang="en-US" sz="1600"/>
              <a:t>As data is exchanged between the remote computer device and XR device through AP, both Wi-Fi links have great impact on the overall XR user experience</a:t>
            </a:r>
            <a:endParaRPr/>
          </a:p>
          <a:p>
            <a:pPr marL="342900" lvl="0" indent="-3429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</a:pPr>
            <a:r>
              <a:rPr lang="en-US" sz="1600"/>
              <a:t>However, the compute device may not have the latest Wi-Fi technology and cannot exercise advanced Wi-Fi features </a:t>
            </a:r>
            <a:endParaRPr/>
          </a:p>
          <a:p>
            <a:pPr marL="742950" lvl="1" indent="-28575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</a:pPr>
            <a:r>
              <a:rPr lang="en-US" sz="1400"/>
              <a:t>For example, AP lacks necessary info to optimize its OFDMA scheduling for the remote device and the Wi-Fi performance at the remote device may not be satisfactory</a:t>
            </a:r>
            <a:endParaRPr sz="300"/>
          </a:p>
          <a:p>
            <a:pPr marL="342900" lvl="0" indent="-3429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</a:pPr>
            <a:r>
              <a:rPr lang="en-US" sz="1600"/>
              <a:t>This problems is also explained in Doc #23/1885</a:t>
            </a:r>
            <a:endParaRPr sz="1600"/>
          </a:p>
          <a:p>
            <a:pPr marL="342900" lvl="0" indent="-317500" algn="l" rtl="0">
              <a:spcBef>
                <a:spcPts val="320"/>
              </a:spcBef>
              <a:spcAft>
                <a:spcPts val="0"/>
              </a:spcAft>
              <a:buSzPts val="1600"/>
              <a:buChar char="•"/>
            </a:pPr>
            <a:r>
              <a:rPr lang="en-US" sz="1600"/>
              <a:t>Therefore, we need a mechanism to improve a legacy device’s WiFi performance via TGbn device</a:t>
            </a:r>
            <a:endParaRPr sz="160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/>
          </a:p>
          <a:p>
            <a:pPr marL="742950" lvl="1" indent="-19685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endParaRPr sz="140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/>
          </a:p>
        </p:txBody>
      </p:sp>
      <p:sp>
        <p:nvSpPr>
          <p:cNvPr id="117" name="Google Shape;117;p2"/>
          <p:cNvSpPr txBox="1">
            <a:spLocks noGrp="1"/>
          </p:cNvSpPr>
          <p:nvPr>
            <p:ph type="dt" idx="10"/>
          </p:nvPr>
        </p:nvSpPr>
        <p:spPr>
          <a:xfrm>
            <a:off x="696934" y="332600"/>
            <a:ext cx="17301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 2023</a:t>
            </a:r>
            <a:endParaRPr/>
          </a:p>
        </p:txBody>
      </p:sp>
      <p:sp>
        <p:nvSpPr>
          <p:cNvPr id="118" name="Google Shape;118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Guoqing Li, Meta</a:t>
            </a:r>
            <a:endParaRPr/>
          </a:p>
        </p:txBody>
      </p:sp>
      <p:pic>
        <p:nvPicPr>
          <p:cNvPr id="120" name="Google Shape;12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52000" y="5049000"/>
            <a:ext cx="630794" cy="70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00521" y="4556659"/>
            <a:ext cx="644467" cy="664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92000" y="5096030"/>
            <a:ext cx="755378" cy="6109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3" name="Google Shape;123;p2"/>
          <p:cNvCxnSpPr/>
          <p:nvPr/>
        </p:nvCxnSpPr>
        <p:spPr>
          <a:xfrm rot="10800000" flipH="1">
            <a:off x="2665800" y="5049000"/>
            <a:ext cx="755378" cy="240338"/>
          </a:xfrm>
          <a:prstGeom prst="straightConnector1">
            <a:avLst/>
          </a:prstGeom>
          <a:solidFill>
            <a:schemeClr val="accent1"/>
          </a:solidFill>
          <a:ln w="12700" cap="flat" cmpd="sng">
            <a:solidFill>
              <a:schemeClr val="dk1"/>
            </a:solidFill>
            <a:prstDash val="solid"/>
            <a:round/>
            <a:headEnd type="stealth" w="med" len="med"/>
            <a:tailEnd type="stealth" w="med" len="med"/>
          </a:ln>
        </p:spPr>
      </p:cxnSp>
      <p:cxnSp>
        <p:nvCxnSpPr>
          <p:cNvPr id="124" name="Google Shape;124;p2"/>
          <p:cNvCxnSpPr/>
          <p:nvPr/>
        </p:nvCxnSpPr>
        <p:spPr>
          <a:xfrm>
            <a:off x="4624331" y="5152150"/>
            <a:ext cx="1027669" cy="137188"/>
          </a:xfrm>
          <a:prstGeom prst="straightConnector1">
            <a:avLst/>
          </a:prstGeom>
          <a:solidFill>
            <a:schemeClr val="accent1"/>
          </a:solidFill>
          <a:ln w="12700" cap="flat" cmpd="sng">
            <a:solidFill>
              <a:schemeClr val="dk1"/>
            </a:solidFill>
            <a:prstDash val="solid"/>
            <a:round/>
            <a:headEnd type="stealth" w="med" len="med"/>
            <a:tailEnd type="stealth" w="med" len="med"/>
          </a:ln>
        </p:spPr>
      </p:cxnSp>
      <p:sp>
        <p:nvSpPr>
          <p:cNvPr id="125" name="Google Shape;125;p2"/>
          <p:cNvSpPr txBox="1"/>
          <p:nvPr/>
        </p:nvSpPr>
        <p:spPr>
          <a:xfrm>
            <a:off x="1277019" y="5832754"/>
            <a:ext cx="172996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Remote computer device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(e.g., Wi-Fi 6)</a:t>
            </a:r>
            <a:endParaRPr/>
          </a:p>
        </p:txBody>
      </p:sp>
      <p:sp>
        <p:nvSpPr>
          <p:cNvPr id="126" name="Google Shape;126;p2"/>
          <p:cNvSpPr txBox="1"/>
          <p:nvPr/>
        </p:nvSpPr>
        <p:spPr>
          <a:xfrm>
            <a:off x="5272041" y="5826692"/>
            <a:ext cx="172996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Remote computer device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(TGbn capable)</a:t>
            </a:r>
            <a:endParaRPr/>
          </a:p>
        </p:txBody>
      </p:sp>
      <p:sp>
        <p:nvSpPr>
          <p:cNvPr id="127" name="Google Shape;127;p2"/>
          <p:cNvSpPr txBox="1"/>
          <p:nvPr/>
        </p:nvSpPr>
        <p:spPr>
          <a:xfrm>
            <a:off x="3449783" y="5327182"/>
            <a:ext cx="115768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(TGbn capable)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Proposal: Proxy QoS Management</a:t>
            </a:r>
            <a:endParaRPr/>
          </a:p>
        </p:txBody>
      </p:sp>
      <p:sp>
        <p:nvSpPr>
          <p:cNvPr id="133" name="Google Shape;133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7772400" cy="2373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/>
              <a:t>We propose to define mechanism(s) to allow a TGbn device to help improve the Wi-Fi performance of a legacy device in the same Wi-Fi network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/>
              <a:t>Signaling should be defined between TGbn STA and TGbn AP, but the signaling info can be applied to remote legacy device’s Wi-Fi link with the AP</a:t>
            </a: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</p:txBody>
      </p:sp>
      <p:sp>
        <p:nvSpPr>
          <p:cNvPr id="134" name="Google Shape;134;p3"/>
          <p:cNvSpPr txBox="1">
            <a:spLocks noGrp="1"/>
          </p:cNvSpPr>
          <p:nvPr>
            <p:ph type="dt" idx="10"/>
          </p:nvPr>
        </p:nvSpPr>
        <p:spPr>
          <a:xfrm>
            <a:off x="696936" y="332600"/>
            <a:ext cx="1858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 2023</a:t>
            </a:r>
            <a:endParaRPr/>
          </a:p>
        </p:txBody>
      </p:sp>
      <p:sp>
        <p:nvSpPr>
          <p:cNvPr id="135" name="Google Shape;135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36" name="Google Shape;136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Guoqing Li, Meta</a:t>
            </a:r>
            <a:endParaRPr/>
          </a:p>
        </p:txBody>
      </p:sp>
      <p:pic>
        <p:nvPicPr>
          <p:cNvPr id="137" name="Google Shape;13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23479" y="4745974"/>
            <a:ext cx="630794" cy="70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72000" y="4338307"/>
            <a:ext cx="644467" cy="664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63479" y="4793004"/>
            <a:ext cx="755378" cy="6109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0" name="Google Shape;140;p3"/>
          <p:cNvCxnSpPr/>
          <p:nvPr/>
        </p:nvCxnSpPr>
        <p:spPr>
          <a:xfrm rot="10800000" flipH="1">
            <a:off x="2637279" y="4745974"/>
            <a:ext cx="755378" cy="240338"/>
          </a:xfrm>
          <a:prstGeom prst="straightConnector1">
            <a:avLst/>
          </a:prstGeom>
          <a:solidFill>
            <a:schemeClr val="accent1"/>
          </a:solidFill>
          <a:ln w="12700" cap="flat" cmpd="sng">
            <a:solidFill>
              <a:schemeClr val="dk1"/>
            </a:solidFill>
            <a:prstDash val="solid"/>
            <a:round/>
            <a:headEnd type="stealth" w="med" len="med"/>
            <a:tailEnd type="stealth" w="med" len="med"/>
          </a:ln>
        </p:spPr>
      </p:cxnSp>
      <p:cxnSp>
        <p:nvCxnSpPr>
          <p:cNvPr id="141" name="Google Shape;141;p3"/>
          <p:cNvCxnSpPr/>
          <p:nvPr/>
        </p:nvCxnSpPr>
        <p:spPr>
          <a:xfrm>
            <a:off x="4595810" y="4849124"/>
            <a:ext cx="1027669" cy="137188"/>
          </a:xfrm>
          <a:prstGeom prst="straightConnector1">
            <a:avLst/>
          </a:prstGeom>
          <a:solidFill>
            <a:schemeClr val="accent1"/>
          </a:solidFill>
          <a:ln w="12700" cap="flat" cmpd="sng">
            <a:solidFill>
              <a:schemeClr val="dk1"/>
            </a:solidFill>
            <a:prstDash val="solid"/>
            <a:round/>
            <a:headEnd type="stealth" w="med" len="med"/>
            <a:tailEnd type="stealth" w="med" len="med"/>
          </a:ln>
        </p:spPr>
      </p:cxnSp>
      <p:sp>
        <p:nvSpPr>
          <p:cNvPr id="142" name="Google Shape;142;p3"/>
          <p:cNvSpPr txBox="1"/>
          <p:nvPr/>
        </p:nvSpPr>
        <p:spPr>
          <a:xfrm>
            <a:off x="1248498" y="5529728"/>
            <a:ext cx="172996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Remote computer device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 legacy device)</a:t>
            </a:r>
            <a:endParaRPr/>
          </a:p>
        </p:txBody>
      </p:sp>
      <p:sp>
        <p:nvSpPr>
          <p:cNvPr id="143" name="Google Shape;143;p3"/>
          <p:cNvSpPr txBox="1"/>
          <p:nvPr/>
        </p:nvSpPr>
        <p:spPr>
          <a:xfrm>
            <a:off x="5243520" y="5523666"/>
            <a:ext cx="172996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Remote computer device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(TGbn capable)</a:t>
            </a:r>
            <a:endParaRPr/>
          </a:p>
        </p:txBody>
      </p:sp>
      <p:sp>
        <p:nvSpPr>
          <p:cNvPr id="144" name="Google Shape;144;p3"/>
          <p:cNvSpPr txBox="1"/>
          <p:nvPr/>
        </p:nvSpPr>
        <p:spPr>
          <a:xfrm>
            <a:off x="3421262" y="5024156"/>
            <a:ext cx="115768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(TGbn capable)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Proposal: More Details</a:t>
            </a:r>
            <a:endParaRPr/>
          </a:p>
        </p:txBody>
      </p:sp>
      <p:sp>
        <p:nvSpPr>
          <p:cNvPr id="150" name="Google Shape;150;p4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7772400" cy="2373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/>
              <a:t>Allows SCS to carry QoS IE on behalf of another device </a:t>
            </a:r>
            <a:endParaRPr/>
          </a:p>
          <a:p>
            <a:pPr marL="742950" lvl="1" indent="-2857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</a:pPr>
            <a:r>
              <a:rPr lang="en-US"/>
              <a:t>Proxy SCS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/>
              <a:t>SCS Request or SCS Descriptor or QoS IE may be modified to include another device’s QoS info</a:t>
            </a:r>
            <a:endParaRPr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/>
              <a:t>The info carried in P-SCS may be used to improve AP’s scheduling for the remote legacy device</a:t>
            </a: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</p:txBody>
      </p:sp>
      <p:sp>
        <p:nvSpPr>
          <p:cNvPr id="151" name="Google Shape;151;p4"/>
          <p:cNvSpPr txBox="1">
            <a:spLocks noGrp="1"/>
          </p:cNvSpPr>
          <p:nvPr>
            <p:ph type="dt" idx="10"/>
          </p:nvPr>
        </p:nvSpPr>
        <p:spPr>
          <a:xfrm>
            <a:off x="696936" y="332600"/>
            <a:ext cx="1858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 2023</a:t>
            </a:r>
            <a:endParaRPr/>
          </a:p>
        </p:txBody>
      </p:sp>
      <p:sp>
        <p:nvSpPr>
          <p:cNvPr id="152" name="Google Shape;152;p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53" name="Google Shape;153;p4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Guoqing Li, Meta</a:t>
            </a:r>
            <a:endParaRPr/>
          </a:p>
        </p:txBody>
      </p:sp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23479" y="4745974"/>
            <a:ext cx="630794" cy="70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72000" y="4338307"/>
            <a:ext cx="644467" cy="664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63479" y="4793004"/>
            <a:ext cx="755378" cy="6109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7" name="Google Shape;157;p4"/>
          <p:cNvCxnSpPr/>
          <p:nvPr/>
        </p:nvCxnSpPr>
        <p:spPr>
          <a:xfrm rot="10800000" flipH="1">
            <a:off x="2637279" y="4745974"/>
            <a:ext cx="755378" cy="240338"/>
          </a:xfrm>
          <a:prstGeom prst="straightConnector1">
            <a:avLst/>
          </a:prstGeom>
          <a:solidFill>
            <a:schemeClr val="accent1"/>
          </a:solidFill>
          <a:ln w="12700" cap="flat" cmpd="sng">
            <a:solidFill>
              <a:schemeClr val="dk1"/>
            </a:solidFill>
            <a:prstDash val="solid"/>
            <a:round/>
            <a:headEnd type="stealth" w="med" len="med"/>
            <a:tailEnd type="stealth" w="med" len="med"/>
          </a:ln>
        </p:spPr>
      </p:cxnSp>
      <p:cxnSp>
        <p:nvCxnSpPr>
          <p:cNvPr id="158" name="Google Shape;158;p4"/>
          <p:cNvCxnSpPr/>
          <p:nvPr/>
        </p:nvCxnSpPr>
        <p:spPr>
          <a:xfrm>
            <a:off x="4595810" y="4849124"/>
            <a:ext cx="1027669" cy="137188"/>
          </a:xfrm>
          <a:prstGeom prst="straightConnector1">
            <a:avLst/>
          </a:prstGeom>
          <a:solidFill>
            <a:schemeClr val="accent1"/>
          </a:solidFill>
          <a:ln w="12700" cap="flat" cmpd="sng">
            <a:solidFill>
              <a:schemeClr val="dk1"/>
            </a:solidFill>
            <a:prstDash val="solid"/>
            <a:round/>
            <a:headEnd type="stealth" w="med" len="med"/>
            <a:tailEnd type="stealth" w="med" len="med"/>
          </a:ln>
        </p:spPr>
      </p:cxnSp>
      <p:sp>
        <p:nvSpPr>
          <p:cNvPr id="159" name="Google Shape;159;p4"/>
          <p:cNvSpPr txBox="1"/>
          <p:nvPr/>
        </p:nvSpPr>
        <p:spPr>
          <a:xfrm>
            <a:off x="1248498" y="5529728"/>
            <a:ext cx="172996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Remote computer device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 legacy device)</a:t>
            </a:r>
            <a:endParaRPr/>
          </a:p>
        </p:txBody>
      </p:sp>
      <p:sp>
        <p:nvSpPr>
          <p:cNvPr id="160" name="Google Shape;160;p4"/>
          <p:cNvSpPr txBox="1"/>
          <p:nvPr/>
        </p:nvSpPr>
        <p:spPr>
          <a:xfrm>
            <a:off x="5243520" y="5523666"/>
            <a:ext cx="172996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Remote computer device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(TGbn capable)</a:t>
            </a:r>
            <a:endParaRPr/>
          </a:p>
        </p:txBody>
      </p:sp>
      <p:sp>
        <p:nvSpPr>
          <p:cNvPr id="161" name="Google Shape;161;p4"/>
          <p:cNvSpPr txBox="1"/>
          <p:nvPr/>
        </p:nvSpPr>
        <p:spPr>
          <a:xfrm>
            <a:off x="3421262" y="5024156"/>
            <a:ext cx="115768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(TGbn capable)</a:t>
            </a:r>
            <a:endParaRPr/>
          </a:p>
        </p:txBody>
      </p:sp>
      <p:sp>
        <p:nvSpPr>
          <p:cNvPr id="162" name="Google Shape;162;p4"/>
          <p:cNvSpPr txBox="1"/>
          <p:nvPr/>
        </p:nvSpPr>
        <p:spPr>
          <a:xfrm>
            <a:off x="4829991" y="4641997"/>
            <a:ext cx="59343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P-SCS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987c950ecc_1_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</a:t>
            </a:r>
            <a:endParaRPr/>
          </a:p>
        </p:txBody>
      </p:sp>
      <p:sp>
        <p:nvSpPr>
          <p:cNvPr id="168" name="Google Shape;168;g2987c950ecc_1_6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7772400" cy="23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/>
              <a:t>Device ID</a:t>
            </a:r>
            <a:endParaRPr/>
          </a:p>
          <a:p>
            <a:pPr marL="742950" lvl="1" indent="-2984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</a:pPr>
            <a:r>
              <a:rPr lang="en-US"/>
              <a:t>MAC address is needed for AP’s UL OFDMA scheduling algorithm and should be included in P-SCS</a:t>
            </a:r>
            <a:endParaRPr/>
          </a:p>
          <a:p>
            <a:pPr marL="742950" lvl="1" indent="-2984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</a:pPr>
            <a:r>
              <a:rPr lang="en-US"/>
              <a:t>Obtaining legacy device’s MAC address is out of the scope of TGbn and can be done through application level message exchange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For traffic classification based prioritization, TCLASS may be used by XR device for AP to classify downlink traffic to another legacy devices</a:t>
            </a: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</p:txBody>
      </p:sp>
      <p:sp>
        <p:nvSpPr>
          <p:cNvPr id="169" name="Google Shape;169;g2987c950ecc_1_6"/>
          <p:cNvSpPr txBox="1">
            <a:spLocks noGrp="1"/>
          </p:cNvSpPr>
          <p:nvPr>
            <p:ph type="dt" idx="10"/>
          </p:nvPr>
        </p:nvSpPr>
        <p:spPr>
          <a:xfrm>
            <a:off x="696934" y="332600"/>
            <a:ext cx="17301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 2023</a:t>
            </a:r>
            <a:endParaRPr/>
          </a:p>
        </p:txBody>
      </p:sp>
      <p:sp>
        <p:nvSpPr>
          <p:cNvPr id="170" name="Google Shape;170;g2987c950ecc_1_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71" name="Google Shape;171;g2987c950ecc_1_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4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Guoqing Li, Meta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612253b794_0_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177" name="Google Shape;177;g2612253b794_0_2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7772400" cy="23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/>
              <a:t>Remote Rendering XR use cases require Wi-Fi optimization for both </a:t>
            </a:r>
            <a:r>
              <a:rPr lang="en-US" dirty="0" err="1"/>
              <a:t>TGbn</a:t>
            </a:r>
            <a:r>
              <a:rPr lang="en-US" dirty="0"/>
              <a:t> device as well as legacy devices</a:t>
            </a:r>
            <a:endParaRPr dirty="0"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/>
              <a:t>We propose to define a mechanism in </a:t>
            </a:r>
            <a:r>
              <a:rPr lang="en-US" dirty="0" err="1"/>
              <a:t>TGbn</a:t>
            </a:r>
            <a:r>
              <a:rPr lang="en-US" dirty="0"/>
              <a:t> to allow a </a:t>
            </a:r>
            <a:r>
              <a:rPr lang="en-US" dirty="0" err="1"/>
              <a:t>TGbn</a:t>
            </a:r>
            <a:r>
              <a:rPr lang="en-US" dirty="0"/>
              <a:t> device to provide QoS related information to AP in order to optimize a legacy device’s performance in the local network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</p:txBody>
      </p:sp>
      <p:sp>
        <p:nvSpPr>
          <p:cNvPr id="178" name="Google Shape;178;g2612253b794_0_2"/>
          <p:cNvSpPr txBox="1">
            <a:spLocks noGrp="1"/>
          </p:cNvSpPr>
          <p:nvPr>
            <p:ph type="dt" idx="10"/>
          </p:nvPr>
        </p:nvSpPr>
        <p:spPr>
          <a:xfrm>
            <a:off x="696934" y="332600"/>
            <a:ext cx="17301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 2023</a:t>
            </a:r>
            <a:endParaRPr/>
          </a:p>
        </p:txBody>
      </p:sp>
      <p:sp>
        <p:nvSpPr>
          <p:cNvPr id="179" name="Google Shape;179;g2612253b794_0_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80" name="Google Shape;180;g2612253b794_0_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4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Guoqing Li, Meta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</Words>
  <Application>Microsoft Macintosh PowerPoint</Application>
  <PresentationFormat>On-screen Show (4:3)</PresentationFormat>
  <Paragraphs>108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Proxy QoS Management for XR Use Cases</vt:lpstr>
      <vt:lpstr>Introduction and Problem Statement</vt:lpstr>
      <vt:lpstr>Proposal: Proxy QoS Management</vt:lpstr>
      <vt:lpstr>Proposal: More Details</vt:lpstr>
      <vt:lpstr>Discussion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Proxy QoS Management for XR Use Cases</dc:title>
  <dc:creator>Srinivas Kandala</dc:creator>
  <cp:lastModifiedBy>Guoqing Li</cp:lastModifiedBy>
  <cp:revision>1</cp:revision>
  <dcterms:created xsi:type="dcterms:W3CDTF">2007-05-21T21:00:37Z</dcterms:created>
  <dcterms:modified xsi:type="dcterms:W3CDTF">2023-11-10T00:43:08Z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