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92" r:id="rId3"/>
    <p:sldId id="308" r:id="rId4"/>
    <p:sldId id="303" r:id="rId5"/>
    <p:sldId id="310" r:id="rId6"/>
    <p:sldId id="309" r:id="rId7"/>
    <p:sldId id="311" r:id="rId8"/>
    <p:sldId id="295" r:id="rId9"/>
    <p:sldId id="29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4AF"/>
    <a:srgbClr val="FFEEC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89567" autoAdjust="0"/>
  </p:normalViewPr>
  <p:slideViewPr>
    <p:cSldViewPr>
      <p:cViewPr varScale="1">
        <p:scale>
          <a:sx n="87" d="100"/>
          <a:sy n="87" d="100"/>
        </p:scale>
        <p:origin x="542" y="77"/>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p:scale>
          <a:sx n="66" d="100"/>
          <a:sy n="66" d="100"/>
        </p:scale>
        <p:origin x="3552" y="4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Rubayet Shafin, 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802.11-21/1889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err="1"/>
              <a:t>Peshal</a:t>
            </a:r>
            <a:r>
              <a:rPr lang="en-US" dirty="0"/>
              <a:t> </a:t>
            </a:r>
            <a:r>
              <a:rPr lang="en-US" dirty="0" err="1"/>
              <a:t>Nayak</a:t>
            </a:r>
            <a:r>
              <a:rPr lang="en-US" dirty="0"/>
              <a:t>,  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sz="1800"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92881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802.11-21/1889</a:t>
            </a:r>
            <a:endParaRPr lang="en-US" dirty="0"/>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Peshal Nayak,  Samsung Research America</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079415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802.11-21/1889</a:t>
            </a:r>
            <a:endParaRPr lang="en-US" dirty="0"/>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Peshal Nayak,  Samsung Research America</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812099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802.11-21/1889</a:t>
            </a:r>
            <a:endParaRPr lang="en-US" dirty="0"/>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Peshal Nayak,  Samsung Research America</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424384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17322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a:extLst>
              <a:ext uri="{FF2B5EF4-FFF2-40B4-BE49-F238E27FC236}">
                <a16:creationId xmlns:a16="http://schemas.microsoft.com/office/drawing/2014/main" id="{9FD4BAEC-C705-4E77-8175-EE4AE04F6E6D}"/>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2023</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a:extLst>
              <a:ext uri="{FF2B5EF4-FFF2-40B4-BE49-F238E27FC236}">
                <a16:creationId xmlns:a16="http://schemas.microsoft.com/office/drawing/2014/main" id="{BA52B2B8-E7ED-498B-99AA-E205A9E8E962}"/>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2023</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Rectangle 4">
            <a:extLst>
              <a:ext uri="{FF2B5EF4-FFF2-40B4-BE49-F238E27FC236}">
                <a16:creationId xmlns:a16="http://schemas.microsoft.com/office/drawing/2014/main" id="{93B747DA-9211-4788-A00C-DFEE2A90F561}"/>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2023</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a:extLst>
              <a:ext uri="{FF2B5EF4-FFF2-40B4-BE49-F238E27FC236}">
                <a16:creationId xmlns:a16="http://schemas.microsoft.com/office/drawing/2014/main" id="{3928C5BA-6B03-4C5A-B5AC-AB8DE5063C19}"/>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2023</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a:extLst>
              <a:ext uri="{FF2B5EF4-FFF2-40B4-BE49-F238E27FC236}">
                <a16:creationId xmlns:a16="http://schemas.microsoft.com/office/drawing/2014/main" id="{EFDE3327-44A3-4291-99EF-9874071E033F}"/>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2023</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a:extLst>
              <a:ext uri="{FF2B5EF4-FFF2-40B4-BE49-F238E27FC236}">
                <a16:creationId xmlns:a16="http://schemas.microsoft.com/office/drawing/2014/main" id="{C737CCB9-E47C-4AB4-98E9-3841005BB738}"/>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a:extLst>
              <a:ext uri="{FF2B5EF4-FFF2-40B4-BE49-F238E27FC236}">
                <a16:creationId xmlns:a16="http://schemas.microsoft.com/office/drawing/2014/main" id="{7460C4C6-1C9C-4CC1-8C35-BDD090726D5F}"/>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8" name="Rectangle 4">
            <a:extLst>
              <a:ext uri="{FF2B5EF4-FFF2-40B4-BE49-F238E27FC236}">
                <a16:creationId xmlns:a16="http://schemas.microsoft.com/office/drawing/2014/main" id="{AA780FB4-7E79-479C-9650-EE7D93B2099A}"/>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doc.: IEEE 802.11-23/</a:t>
            </a:r>
            <a:r>
              <a:rPr lang="en-US" sz="1800" b="1" i="0" kern="1200" dirty="0">
                <a:solidFill>
                  <a:schemeClr val="tx1"/>
                </a:solidFill>
                <a:effectLst/>
                <a:latin typeface="Times New Roman" pitchFamily="16" charset="0"/>
                <a:ea typeface="MS Gothic" charset="-128"/>
                <a:cs typeface="+mn-cs"/>
              </a:rPr>
              <a:t>1955r0</a:t>
            </a:r>
            <a:endParaRPr kumimoji="0" lang="en-GB" sz="14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Relay Operation in Next Generation Wi-Fi Networks – Part 3</a:t>
            </a:r>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11-06-2023</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1441658"/>
              </p:ext>
            </p:extLst>
          </p:nvPr>
        </p:nvGraphicFramePr>
        <p:xfrm>
          <a:off x="2057400" y="2617952"/>
          <a:ext cx="8659813" cy="2584450"/>
        </p:xfrm>
        <a:graphic>
          <a:graphicData uri="http://schemas.openxmlformats.org/presentationml/2006/ole">
            <mc:AlternateContent xmlns:mc="http://schemas.openxmlformats.org/markup-compatibility/2006">
              <mc:Choice xmlns:v="urn:schemas-microsoft-com:vml" Requires="v">
                <p:oleObj spid="_x0000_s3456" name="Document" r:id="rId4" imgW="10637753" imgH="3192370" progId="Word.Document.8">
                  <p:embed/>
                </p:oleObj>
              </mc:Choice>
              <mc:Fallback>
                <p:oleObj name="Document" r:id="rId4" imgW="10637753" imgH="3192370" progId="Word.Document.8">
                  <p:embed/>
                  <p:pic>
                    <p:nvPicPr>
                      <p:cNvPr id="0" name="Picture 3"/>
                      <p:cNvPicPr>
                        <a:picLocks noChangeAspect="1" noChangeArrowheads="1"/>
                      </p:cNvPicPr>
                      <p:nvPr/>
                    </p:nvPicPr>
                    <p:blipFill>
                      <a:blip r:embed="rId5"/>
                      <a:srcRect/>
                      <a:stretch>
                        <a:fillRect/>
                      </a:stretch>
                    </p:blipFill>
                    <p:spPr bwMode="auto">
                      <a:xfrm>
                        <a:off x="2057400" y="2617952"/>
                        <a:ext cx="8659813" cy="2584450"/>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2156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Footer Placeholder 4">
            <a:extLst>
              <a:ext uri="{FF2B5EF4-FFF2-40B4-BE49-F238E27FC236}">
                <a16:creationId xmlns:a16="http://schemas.microsoft.com/office/drawing/2014/main" id="{E1CAD20D-1EE7-4845-B969-FCCCFC8B5ADF}"/>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In this presentation we provide our thoughts on directions and features for relay development in 11bn.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9" name="Footer Placeholder 4">
            <a:extLst>
              <a:ext uri="{FF2B5EF4-FFF2-40B4-BE49-F238E27FC236}">
                <a16:creationId xmlns:a16="http://schemas.microsoft.com/office/drawing/2014/main" id="{E98D192A-E5F3-4972-AFE7-C0AA6595061F}"/>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3451008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and Use Cases</a:t>
            </a:r>
          </a:p>
        </p:txBody>
      </p:sp>
      <p:sp>
        <p:nvSpPr>
          <p:cNvPr id="3" name="Content Placeholder 2"/>
          <p:cNvSpPr>
            <a:spLocks noGrp="1"/>
          </p:cNvSpPr>
          <p:nvPr>
            <p:ph idx="1"/>
          </p:nvPr>
        </p:nvSpPr>
        <p:spPr>
          <a:xfrm>
            <a:off x="914401" y="1600200"/>
            <a:ext cx="10361084" cy="4113213"/>
          </a:xfrm>
        </p:spPr>
        <p:txBody>
          <a:bodyPr/>
          <a:lstStyle/>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Extending the coverage for dead/weak zones</a:t>
            </a:r>
            <a:r>
              <a:rPr lang="en-US" sz="1800" dirty="0"/>
              <a:t>, areas such as garage, attic, den, crawlspace, </a:t>
            </a:r>
            <a:r>
              <a:rPr lang="en-US" sz="1800" dirty="0" err="1"/>
              <a:t>etc</a:t>
            </a:r>
            <a:r>
              <a:rPr lang="en-US" sz="1800" dirty="0"/>
              <a:t> [1]. may suffer poor connectivity and bad performance. With the help of relays, the coverage hole can be filled. </a:t>
            </a:r>
          </a:p>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Boost throughput at range</a:t>
            </a:r>
            <a:r>
              <a:rPr lang="en-US" sz="1800" dirty="0"/>
              <a:t>, e.g., smart devices such as TV, laptop/</a:t>
            </a:r>
            <a:r>
              <a:rPr lang="en-US" sz="1800" dirty="0" err="1"/>
              <a:t>ipad</a:t>
            </a:r>
            <a:r>
              <a:rPr lang="en-US" sz="1800" dirty="0"/>
              <a:t> supports </a:t>
            </a:r>
            <a:r>
              <a:rPr lang="en-US" sz="1800" dirty="0" err="1"/>
              <a:t>WiFi</a:t>
            </a:r>
            <a:r>
              <a:rPr lang="en-US" sz="1800" dirty="0"/>
              <a:t>, and high end home appliance can act as a relay and support each other to boost the throughput [2, 3]. </a:t>
            </a:r>
          </a:p>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Relays may reduce energy consumed by STAs</a:t>
            </a:r>
            <a:r>
              <a:rPr lang="en-US" sz="1800" dirty="0"/>
              <a:t>. STAs can transmit frames at lower power due to shorter transmission distances. </a:t>
            </a:r>
          </a:p>
          <a:p>
            <a:pPr>
              <a:spcBef>
                <a:spcPts val="0"/>
              </a:spcBef>
              <a:spcAft>
                <a:spcPts val="0"/>
              </a:spcAft>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10" name="Footer Placeholder 4">
            <a:extLst>
              <a:ext uri="{FF2B5EF4-FFF2-40B4-BE49-F238E27FC236}">
                <a16:creationId xmlns:a16="http://schemas.microsoft.com/office/drawing/2014/main" id="{F88C4675-8CB9-430B-ADC1-D84224599969}"/>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1068765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 1: Multi-traffic in relay transmission</a:t>
            </a:r>
          </a:p>
        </p:txBody>
      </p:sp>
      <p:sp>
        <p:nvSpPr>
          <p:cNvPr id="3" name="Content Placeholder 2"/>
          <p:cNvSpPr>
            <a:spLocks noGrp="1"/>
          </p:cNvSpPr>
          <p:nvPr>
            <p:ph idx="1"/>
          </p:nvPr>
        </p:nvSpPr>
        <p:spPr>
          <a:xfrm>
            <a:off x="696946" y="1702609"/>
            <a:ext cx="10602823" cy="4629338"/>
          </a:xfrm>
        </p:spPr>
        <p:txBody>
          <a:bodyPr/>
          <a:lstStyle/>
          <a:p>
            <a:pPr marL="0" indent="0" algn="just">
              <a:spcBef>
                <a:spcPts val="0"/>
              </a:spcBef>
              <a:spcAft>
                <a:spcPts val="0"/>
              </a:spcAft>
            </a:pPr>
            <a:r>
              <a:rPr lang="en-US" sz="1600" dirty="0"/>
              <a:t>Multi-traffic: </a:t>
            </a:r>
            <a:r>
              <a:rPr lang="en-US" sz="1600" b="0" dirty="0"/>
              <a:t>Besides being a relay to support other STAs for range extension, and the relay node, acting as a regular STA, can also have its own traffic. </a:t>
            </a:r>
          </a:p>
          <a:p>
            <a:pPr marL="0" indent="0" algn="just">
              <a:spcBef>
                <a:spcPts val="0"/>
              </a:spcBef>
              <a:spcAft>
                <a:spcPts val="0"/>
              </a:spcAft>
            </a:pPr>
            <a:endParaRPr lang="en-US" sz="1600" dirty="0"/>
          </a:p>
          <a:p>
            <a:pPr marL="0" indent="0" algn="just">
              <a:spcBef>
                <a:spcPts val="0"/>
              </a:spcBef>
              <a:spcAft>
                <a:spcPts val="0"/>
              </a:spcAft>
            </a:pPr>
            <a:r>
              <a:rPr lang="en-US" sz="1600" dirty="0"/>
              <a:t>Use case: </a:t>
            </a:r>
            <a:r>
              <a:rPr lang="en-US" sz="1600" b="0" dirty="0"/>
              <a:t>Consider a typical home environment, where a smart refrigerator can act as a relay. Using the same transmission to the refrigerator, the AP can deliver a video stream for the refrigerator itself (e.g. for family hub screen), and deliver data packets that need to be forwarded to a security camera outside the range of the AP, but within the range of the refrigerator. </a:t>
            </a:r>
          </a:p>
          <a:p>
            <a:pPr marL="0" indent="0" algn="just">
              <a:spcBef>
                <a:spcPts val="0"/>
              </a:spcBef>
              <a:spcAft>
                <a:spcPts val="0"/>
              </a:spcAft>
            </a:pPr>
            <a:endParaRPr lang="en-US" sz="1600" b="0" dirty="0"/>
          </a:p>
          <a:p>
            <a:pPr marL="0" indent="0" algn="just">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pic>
        <p:nvPicPr>
          <p:cNvPr id="8" name="Picture 7">
            <a:extLst>
              <a:ext uri="{FF2B5EF4-FFF2-40B4-BE49-F238E27FC236}">
                <a16:creationId xmlns:a16="http://schemas.microsoft.com/office/drawing/2014/main" id="{CFBD0511-A002-4F98-BDC0-F4D4A69E2473}"/>
              </a:ext>
            </a:extLst>
          </p:cNvPr>
          <p:cNvPicPr>
            <a:picLocks noChangeAspect="1"/>
          </p:cNvPicPr>
          <p:nvPr/>
        </p:nvPicPr>
        <p:blipFill>
          <a:blip r:embed="rId3"/>
          <a:stretch>
            <a:fillRect/>
          </a:stretch>
        </p:blipFill>
        <p:spPr>
          <a:xfrm>
            <a:off x="7848600" y="3657600"/>
            <a:ext cx="3310834" cy="2389940"/>
          </a:xfrm>
          <a:prstGeom prst="rect">
            <a:avLst/>
          </a:prstGeom>
        </p:spPr>
      </p:pic>
      <p:sp>
        <p:nvSpPr>
          <p:cNvPr id="11" name="Rectangle 10">
            <a:extLst>
              <a:ext uri="{FF2B5EF4-FFF2-40B4-BE49-F238E27FC236}">
                <a16:creationId xmlns:a16="http://schemas.microsoft.com/office/drawing/2014/main" id="{3A1BB267-5D4D-4B08-93B3-D8962415328F}"/>
              </a:ext>
            </a:extLst>
          </p:cNvPr>
          <p:cNvSpPr/>
          <p:nvPr/>
        </p:nvSpPr>
        <p:spPr>
          <a:xfrm>
            <a:off x="685798" y="3418490"/>
            <a:ext cx="7033613" cy="3293209"/>
          </a:xfrm>
          <a:prstGeom prst="rect">
            <a:avLst/>
          </a:prstGeom>
        </p:spPr>
        <p:txBody>
          <a:bodyPr wrap="square">
            <a:spAutoFit/>
          </a:bodyPr>
          <a:lstStyle/>
          <a:p>
            <a:pPr algn="just">
              <a:spcBef>
                <a:spcPts val="0"/>
              </a:spcBef>
              <a:spcAft>
                <a:spcPts val="0"/>
              </a:spcAft>
            </a:pPr>
            <a:r>
              <a:rPr lang="en-US" sz="1600" b="1" dirty="0">
                <a:solidFill>
                  <a:schemeClr val="tx1"/>
                </a:solidFill>
              </a:rPr>
              <a:t>Relay may have its own DL/UL traffics with AP. </a:t>
            </a:r>
          </a:p>
          <a:p>
            <a:pPr algn="just">
              <a:spcBef>
                <a:spcPts val="0"/>
              </a:spcBef>
              <a:spcAft>
                <a:spcPts val="0"/>
              </a:spcAft>
            </a:pPr>
            <a:endParaRPr lang="en-US" sz="1600" b="1" dirty="0">
              <a:solidFill>
                <a:schemeClr val="tx1"/>
              </a:solidFill>
            </a:endParaRPr>
          </a:p>
          <a:p>
            <a:pPr algn="just">
              <a:spcBef>
                <a:spcPts val="0"/>
              </a:spcBef>
              <a:spcAft>
                <a:spcPts val="0"/>
              </a:spcAft>
            </a:pPr>
            <a:r>
              <a:rPr lang="en-US" sz="1600" b="1" dirty="0">
                <a:solidFill>
                  <a:schemeClr val="tx1"/>
                </a:solidFill>
              </a:rPr>
              <a:t>Option 1: Using multi-link operation. </a:t>
            </a:r>
          </a:p>
          <a:p>
            <a:pPr marL="0" algn="just">
              <a:spcBef>
                <a:spcPts val="0"/>
              </a:spcBef>
              <a:spcAft>
                <a:spcPts val="0"/>
              </a:spcAft>
            </a:pPr>
            <a:r>
              <a:rPr lang="en-US" sz="1600" dirty="0">
                <a:solidFill>
                  <a:schemeClr val="tx1"/>
                </a:solidFill>
              </a:rPr>
              <a:t>AP may deliver the traffics to the relay-node via two different links. First link can be used to deliver frames that is intended for the relay node itself, and the second link can be used to deliver frames that is intended for the final destination node and needs to be forwarded. </a:t>
            </a:r>
            <a:endParaRPr lang="en-US" sz="1600" b="1" dirty="0">
              <a:solidFill>
                <a:schemeClr val="tx1"/>
              </a:solidFill>
            </a:endParaRPr>
          </a:p>
          <a:p>
            <a:pPr marL="0" lvl="2" indent="-342900" algn="just">
              <a:spcBef>
                <a:spcPts val="0"/>
              </a:spcBef>
              <a:spcAft>
                <a:spcPts val="0"/>
              </a:spcAft>
            </a:pPr>
            <a:endParaRPr lang="en-US" sz="1600" b="1" dirty="0">
              <a:solidFill>
                <a:schemeClr val="tx1"/>
              </a:solidFill>
            </a:endParaRPr>
          </a:p>
          <a:p>
            <a:pPr marL="0" lvl="2" indent="-342900" algn="just">
              <a:spcBef>
                <a:spcPts val="0"/>
              </a:spcBef>
              <a:spcAft>
                <a:spcPts val="0"/>
              </a:spcAft>
            </a:pPr>
            <a:r>
              <a:rPr lang="en-US" sz="1600" b="1" dirty="0">
                <a:solidFill>
                  <a:schemeClr val="tx1"/>
                </a:solidFill>
              </a:rPr>
              <a:t>Option 2: Data demarcation. </a:t>
            </a:r>
          </a:p>
          <a:p>
            <a:pPr marL="0" algn="just">
              <a:spcBef>
                <a:spcPts val="0"/>
              </a:spcBef>
              <a:spcAft>
                <a:spcPts val="0"/>
              </a:spcAft>
            </a:pPr>
            <a:r>
              <a:rPr lang="en-US" sz="1600" dirty="0">
                <a:solidFill>
                  <a:schemeClr val="tx1"/>
                </a:solidFill>
              </a:rPr>
              <a:t>When the relay node receives the frame from the AP, it may first locate and retrieve its own message (data1). Then, it forwards the remaining message (data2) to the destination STA. </a:t>
            </a:r>
          </a:p>
          <a:p>
            <a:pPr algn="just">
              <a:spcBef>
                <a:spcPts val="0"/>
              </a:spcBef>
              <a:spcAft>
                <a:spcPts val="0"/>
              </a:spcAft>
            </a:pPr>
            <a:r>
              <a:rPr lang="en-US" sz="1600" dirty="0">
                <a:solidFill>
                  <a:schemeClr val="tx1"/>
                </a:solidFill>
              </a:rPr>
              <a:t>	</a:t>
            </a:r>
          </a:p>
        </p:txBody>
      </p:sp>
      <p:sp>
        <p:nvSpPr>
          <p:cNvPr id="12" name="Footer Placeholder 4">
            <a:extLst>
              <a:ext uri="{FF2B5EF4-FFF2-40B4-BE49-F238E27FC236}">
                <a16:creationId xmlns:a16="http://schemas.microsoft.com/office/drawing/2014/main" id="{6A553703-DE2F-4D15-A1D0-190570D4435F}"/>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459403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 2: Power save for relay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11" name="Content Placeholder 2">
            <a:extLst>
              <a:ext uri="{FF2B5EF4-FFF2-40B4-BE49-F238E27FC236}">
                <a16:creationId xmlns:a16="http://schemas.microsoft.com/office/drawing/2014/main" id="{5A0E28C9-B6DF-4A92-B6CD-5812BF7D7F6E}"/>
              </a:ext>
            </a:extLst>
          </p:cNvPr>
          <p:cNvSpPr>
            <a:spLocks noGrp="1"/>
          </p:cNvSpPr>
          <p:nvPr>
            <p:ph idx="1"/>
          </p:nvPr>
        </p:nvSpPr>
        <p:spPr>
          <a:xfrm>
            <a:off x="993354" y="1637931"/>
            <a:ext cx="10817645" cy="4629338"/>
          </a:xfrm>
        </p:spPr>
        <p:txBody>
          <a:bodyPr/>
          <a:lstStyle/>
          <a:p>
            <a:pPr marL="285750" indent="-285750">
              <a:lnSpc>
                <a:spcPct val="107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Power saving for the destination STAs</a:t>
            </a:r>
          </a:p>
          <a:p>
            <a:pPr lvl="1">
              <a:lnSpc>
                <a:spcPct val="107000"/>
              </a:lnSpc>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The relay node may not have PS requirements of its own. But to coordinate the destination STA(s), the relay nodes may need to be cognizant of destination STA(s)’ PS schedules.</a:t>
            </a:r>
          </a:p>
          <a:p>
            <a:pPr marL="285750" indent="-285750">
              <a:lnSpc>
                <a:spcPct val="107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Relay node itself may have PS requirement</a:t>
            </a:r>
          </a:p>
          <a:p>
            <a:pPr lvl="1">
              <a:lnSpc>
                <a:spcPct val="107000"/>
              </a:lnSpc>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Relay node can use different PS time windows for relaying operation and its own UL/DL operation. </a:t>
            </a:r>
          </a:p>
          <a:p>
            <a:pPr lvl="1">
              <a:lnSpc>
                <a:spcPct val="107000"/>
              </a:lnSpc>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Operations like TWT can be extended for harmonizing PS schedules of relay nodes and (source/destination) STAs</a:t>
            </a:r>
          </a:p>
          <a:p>
            <a:pPr lvl="1">
              <a:lnSpc>
                <a:spcPct val="107000"/>
              </a:lnSpc>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algn="just">
              <a:spcAft>
                <a:spcPts val="0"/>
              </a:spcAft>
            </a:pPr>
            <a:endParaRPr lang="en-US" sz="1400" dirty="0"/>
          </a:p>
        </p:txBody>
      </p:sp>
      <p:sp>
        <p:nvSpPr>
          <p:cNvPr id="12" name="Footer Placeholder 4">
            <a:extLst>
              <a:ext uri="{FF2B5EF4-FFF2-40B4-BE49-F238E27FC236}">
                <a16:creationId xmlns:a16="http://schemas.microsoft.com/office/drawing/2014/main" id="{770D285F-228A-4621-B655-D598455F65E1}"/>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cxnSp>
        <p:nvCxnSpPr>
          <p:cNvPr id="7" name="Straight Connector 6">
            <a:extLst>
              <a:ext uri="{FF2B5EF4-FFF2-40B4-BE49-F238E27FC236}">
                <a16:creationId xmlns:a16="http://schemas.microsoft.com/office/drawing/2014/main" id="{B28E4CE9-E14A-484C-981D-007F655317F3}"/>
              </a:ext>
            </a:extLst>
          </p:cNvPr>
          <p:cNvCxnSpPr>
            <a:cxnSpLocks/>
          </p:cNvCxnSpPr>
          <p:nvPr/>
        </p:nvCxnSpPr>
        <p:spPr>
          <a:xfrm>
            <a:off x="1464563" y="4700378"/>
            <a:ext cx="32598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64E9E54-E5B8-4AC5-8A2C-F45D41FC98AE}"/>
              </a:ext>
            </a:extLst>
          </p:cNvPr>
          <p:cNvCxnSpPr>
            <a:cxnSpLocks/>
          </p:cNvCxnSpPr>
          <p:nvPr/>
        </p:nvCxnSpPr>
        <p:spPr>
          <a:xfrm>
            <a:off x="1464563" y="5221286"/>
            <a:ext cx="32598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4B389C9-6E5B-4FC8-A154-1277446C777C}"/>
              </a:ext>
            </a:extLst>
          </p:cNvPr>
          <p:cNvCxnSpPr>
            <a:cxnSpLocks/>
          </p:cNvCxnSpPr>
          <p:nvPr/>
        </p:nvCxnSpPr>
        <p:spPr>
          <a:xfrm>
            <a:off x="1464563" y="5753766"/>
            <a:ext cx="32598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C60A7AE1-8155-4D63-8C16-043B81E83329}"/>
              </a:ext>
            </a:extLst>
          </p:cNvPr>
          <p:cNvSpPr/>
          <p:nvPr/>
        </p:nvSpPr>
        <p:spPr>
          <a:xfrm>
            <a:off x="835999" y="4767256"/>
            <a:ext cx="551754"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source</a:t>
            </a:r>
          </a:p>
        </p:txBody>
      </p:sp>
      <p:sp>
        <p:nvSpPr>
          <p:cNvPr id="15" name="Rectangle 14">
            <a:extLst>
              <a:ext uri="{FF2B5EF4-FFF2-40B4-BE49-F238E27FC236}">
                <a16:creationId xmlns:a16="http://schemas.microsoft.com/office/drawing/2014/main" id="{5ED19E53-C6C7-480F-9A9F-66D5E82BF42B}"/>
              </a:ext>
            </a:extLst>
          </p:cNvPr>
          <p:cNvSpPr/>
          <p:nvPr/>
        </p:nvSpPr>
        <p:spPr>
          <a:xfrm>
            <a:off x="837187" y="4564224"/>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STA1</a:t>
            </a:r>
          </a:p>
        </p:txBody>
      </p:sp>
      <p:sp>
        <p:nvSpPr>
          <p:cNvPr id="16" name="Rectangle 15">
            <a:extLst>
              <a:ext uri="{FF2B5EF4-FFF2-40B4-BE49-F238E27FC236}">
                <a16:creationId xmlns:a16="http://schemas.microsoft.com/office/drawing/2014/main" id="{56FCDAF8-C77F-444F-B9C9-CFBB8C1988EE}"/>
              </a:ext>
            </a:extLst>
          </p:cNvPr>
          <p:cNvSpPr/>
          <p:nvPr/>
        </p:nvSpPr>
        <p:spPr>
          <a:xfrm>
            <a:off x="835398" y="5085858"/>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relay</a:t>
            </a:r>
          </a:p>
        </p:txBody>
      </p:sp>
      <p:sp>
        <p:nvSpPr>
          <p:cNvPr id="17" name="Rectangle 16">
            <a:extLst>
              <a:ext uri="{FF2B5EF4-FFF2-40B4-BE49-F238E27FC236}">
                <a16:creationId xmlns:a16="http://schemas.microsoft.com/office/drawing/2014/main" id="{91BBB781-0B80-404F-973C-85C460209984}"/>
              </a:ext>
            </a:extLst>
          </p:cNvPr>
          <p:cNvSpPr/>
          <p:nvPr/>
        </p:nvSpPr>
        <p:spPr>
          <a:xfrm>
            <a:off x="835398" y="5624914"/>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STA2</a:t>
            </a:r>
          </a:p>
        </p:txBody>
      </p:sp>
      <p:sp>
        <p:nvSpPr>
          <p:cNvPr id="18" name="Rectangle 17">
            <a:extLst>
              <a:ext uri="{FF2B5EF4-FFF2-40B4-BE49-F238E27FC236}">
                <a16:creationId xmlns:a16="http://schemas.microsoft.com/office/drawing/2014/main" id="{33EB431A-A4D1-4418-ABD9-0E2F652D8C49}"/>
              </a:ext>
            </a:extLst>
          </p:cNvPr>
          <p:cNvSpPr/>
          <p:nvPr/>
        </p:nvSpPr>
        <p:spPr>
          <a:xfrm>
            <a:off x="707085" y="5846234"/>
            <a:ext cx="800219"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destination</a:t>
            </a:r>
          </a:p>
        </p:txBody>
      </p:sp>
      <p:cxnSp>
        <p:nvCxnSpPr>
          <p:cNvPr id="26" name="Straight Connector 25">
            <a:extLst>
              <a:ext uri="{FF2B5EF4-FFF2-40B4-BE49-F238E27FC236}">
                <a16:creationId xmlns:a16="http://schemas.microsoft.com/office/drawing/2014/main" id="{647E7B24-F116-4277-BB45-F679727F3EAF}"/>
              </a:ext>
            </a:extLst>
          </p:cNvPr>
          <p:cNvCxnSpPr>
            <a:cxnSpLocks/>
          </p:cNvCxnSpPr>
          <p:nvPr/>
        </p:nvCxnSpPr>
        <p:spPr>
          <a:xfrm>
            <a:off x="1800945" y="4209558"/>
            <a:ext cx="0" cy="175260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E4BB1775-F5E4-4341-A862-02EAA8AD001B}"/>
              </a:ext>
            </a:extLst>
          </p:cNvPr>
          <p:cNvSpPr/>
          <p:nvPr/>
        </p:nvSpPr>
        <p:spPr>
          <a:xfrm>
            <a:off x="1803066" y="4503825"/>
            <a:ext cx="978496" cy="196553"/>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TWT SP</a:t>
            </a:r>
          </a:p>
        </p:txBody>
      </p:sp>
      <p:sp>
        <p:nvSpPr>
          <p:cNvPr id="41" name="Rectangle 40">
            <a:extLst>
              <a:ext uri="{FF2B5EF4-FFF2-40B4-BE49-F238E27FC236}">
                <a16:creationId xmlns:a16="http://schemas.microsoft.com/office/drawing/2014/main" id="{FB956591-F51F-4F1F-9608-BAB1C7A1181C}"/>
              </a:ext>
            </a:extLst>
          </p:cNvPr>
          <p:cNvSpPr/>
          <p:nvPr/>
        </p:nvSpPr>
        <p:spPr>
          <a:xfrm>
            <a:off x="3242868" y="4503825"/>
            <a:ext cx="978496" cy="196553"/>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TWT SP</a:t>
            </a:r>
          </a:p>
        </p:txBody>
      </p:sp>
      <p:sp>
        <p:nvSpPr>
          <p:cNvPr id="42" name="Rectangle 41">
            <a:extLst>
              <a:ext uri="{FF2B5EF4-FFF2-40B4-BE49-F238E27FC236}">
                <a16:creationId xmlns:a16="http://schemas.microsoft.com/office/drawing/2014/main" id="{7F90966C-5CE6-450F-85C5-8B0E38F7A023}"/>
              </a:ext>
            </a:extLst>
          </p:cNvPr>
          <p:cNvSpPr/>
          <p:nvPr/>
        </p:nvSpPr>
        <p:spPr>
          <a:xfrm>
            <a:off x="1803066" y="5022551"/>
            <a:ext cx="978496" cy="196553"/>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TWT SP</a:t>
            </a:r>
          </a:p>
        </p:txBody>
      </p:sp>
      <p:sp>
        <p:nvSpPr>
          <p:cNvPr id="43" name="Rectangle 42">
            <a:extLst>
              <a:ext uri="{FF2B5EF4-FFF2-40B4-BE49-F238E27FC236}">
                <a16:creationId xmlns:a16="http://schemas.microsoft.com/office/drawing/2014/main" id="{D753E619-DB55-4613-A6E6-539E6220E2E2}"/>
              </a:ext>
            </a:extLst>
          </p:cNvPr>
          <p:cNvSpPr/>
          <p:nvPr/>
        </p:nvSpPr>
        <p:spPr>
          <a:xfrm>
            <a:off x="1800945" y="5557213"/>
            <a:ext cx="978496" cy="196553"/>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TWT SP</a:t>
            </a:r>
          </a:p>
        </p:txBody>
      </p:sp>
      <p:sp>
        <p:nvSpPr>
          <p:cNvPr id="44" name="Rectangle 43">
            <a:extLst>
              <a:ext uri="{FF2B5EF4-FFF2-40B4-BE49-F238E27FC236}">
                <a16:creationId xmlns:a16="http://schemas.microsoft.com/office/drawing/2014/main" id="{30D601D3-567A-40B1-9436-6A744A34CF66}"/>
              </a:ext>
            </a:extLst>
          </p:cNvPr>
          <p:cNvSpPr/>
          <p:nvPr/>
        </p:nvSpPr>
        <p:spPr>
          <a:xfrm>
            <a:off x="3242868" y="5022551"/>
            <a:ext cx="978496" cy="196553"/>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TWT SP</a:t>
            </a:r>
          </a:p>
        </p:txBody>
      </p:sp>
      <p:sp>
        <p:nvSpPr>
          <p:cNvPr id="45" name="Rectangle 44">
            <a:extLst>
              <a:ext uri="{FF2B5EF4-FFF2-40B4-BE49-F238E27FC236}">
                <a16:creationId xmlns:a16="http://schemas.microsoft.com/office/drawing/2014/main" id="{5CC2D81B-E305-41EC-9490-4E1DBEDCFC8A}"/>
              </a:ext>
            </a:extLst>
          </p:cNvPr>
          <p:cNvSpPr/>
          <p:nvPr/>
        </p:nvSpPr>
        <p:spPr>
          <a:xfrm>
            <a:off x="3242868" y="5554231"/>
            <a:ext cx="978496" cy="196553"/>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TWT SP</a:t>
            </a:r>
          </a:p>
        </p:txBody>
      </p:sp>
      <p:cxnSp>
        <p:nvCxnSpPr>
          <p:cNvPr id="47" name="Straight Connector 46">
            <a:extLst>
              <a:ext uri="{FF2B5EF4-FFF2-40B4-BE49-F238E27FC236}">
                <a16:creationId xmlns:a16="http://schemas.microsoft.com/office/drawing/2014/main" id="{242B1B1E-1D37-4E2D-9E5A-1B213D53484C}"/>
              </a:ext>
            </a:extLst>
          </p:cNvPr>
          <p:cNvCxnSpPr>
            <a:cxnSpLocks/>
          </p:cNvCxnSpPr>
          <p:nvPr/>
        </p:nvCxnSpPr>
        <p:spPr>
          <a:xfrm>
            <a:off x="6079753" y="4639979"/>
            <a:ext cx="4971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C8C019E-36E3-4627-868A-D9BCC233A5F4}"/>
              </a:ext>
            </a:extLst>
          </p:cNvPr>
          <p:cNvCxnSpPr>
            <a:cxnSpLocks/>
          </p:cNvCxnSpPr>
          <p:nvPr/>
        </p:nvCxnSpPr>
        <p:spPr>
          <a:xfrm>
            <a:off x="6079753" y="5160887"/>
            <a:ext cx="4971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C6BCDB7-B244-40F4-A54B-666C87A1837C}"/>
              </a:ext>
            </a:extLst>
          </p:cNvPr>
          <p:cNvCxnSpPr>
            <a:cxnSpLocks/>
          </p:cNvCxnSpPr>
          <p:nvPr/>
        </p:nvCxnSpPr>
        <p:spPr>
          <a:xfrm>
            <a:off x="6079753" y="5693367"/>
            <a:ext cx="4971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0B45094-CA6C-434C-8A39-9D987CB02670}"/>
              </a:ext>
            </a:extLst>
          </p:cNvPr>
          <p:cNvSpPr/>
          <p:nvPr/>
        </p:nvSpPr>
        <p:spPr>
          <a:xfrm>
            <a:off x="5451189" y="4706857"/>
            <a:ext cx="551754"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source</a:t>
            </a:r>
          </a:p>
        </p:txBody>
      </p:sp>
      <p:sp>
        <p:nvSpPr>
          <p:cNvPr id="51" name="Rectangle 50">
            <a:extLst>
              <a:ext uri="{FF2B5EF4-FFF2-40B4-BE49-F238E27FC236}">
                <a16:creationId xmlns:a16="http://schemas.microsoft.com/office/drawing/2014/main" id="{4DB6D66B-EC1B-47AF-9695-CB319B9AF7DA}"/>
              </a:ext>
            </a:extLst>
          </p:cNvPr>
          <p:cNvSpPr/>
          <p:nvPr/>
        </p:nvSpPr>
        <p:spPr>
          <a:xfrm>
            <a:off x="5452377" y="4503825"/>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STA1</a:t>
            </a:r>
          </a:p>
        </p:txBody>
      </p:sp>
      <p:sp>
        <p:nvSpPr>
          <p:cNvPr id="52" name="Rectangle 51">
            <a:extLst>
              <a:ext uri="{FF2B5EF4-FFF2-40B4-BE49-F238E27FC236}">
                <a16:creationId xmlns:a16="http://schemas.microsoft.com/office/drawing/2014/main" id="{EF19695E-ACE8-46A5-8576-AD86CCC4AEBB}"/>
              </a:ext>
            </a:extLst>
          </p:cNvPr>
          <p:cNvSpPr/>
          <p:nvPr/>
        </p:nvSpPr>
        <p:spPr>
          <a:xfrm>
            <a:off x="5450588" y="5025459"/>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relay</a:t>
            </a:r>
          </a:p>
        </p:txBody>
      </p:sp>
      <p:sp>
        <p:nvSpPr>
          <p:cNvPr id="53" name="Rectangle 52">
            <a:extLst>
              <a:ext uri="{FF2B5EF4-FFF2-40B4-BE49-F238E27FC236}">
                <a16:creationId xmlns:a16="http://schemas.microsoft.com/office/drawing/2014/main" id="{677AFAA0-E038-47A7-AFCE-E2A0E233E3CB}"/>
              </a:ext>
            </a:extLst>
          </p:cNvPr>
          <p:cNvSpPr/>
          <p:nvPr/>
        </p:nvSpPr>
        <p:spPr>
          <a:xfrm>
            <a:off x="5450588" y="5564515"/>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STA2</a:t>
            </a:r>
          </a:p>
        </p:txBody>
      </p:sp>
      <p:sp>
        <p:nvSpPr>
          <p:cNvPr id="54" name="Rectangle 53">
            <a:extLst>
              <a:ext uri="{FF2B5EF4-FFF2-40B4-BE49-F238E27FC236}">
                <a16:creationId xmlns:a16="http://schemas.microsoft.com/office/drawing/2014/main" id="{0442AAC0-6B03-4F6D-AE1E-5FFEA8EA40A7}"/>
              </a:ext>
            </a:extLst>
          </p:cNvPr>
          <p:cNvSpPr/>
          <p:nvPr/>
        </p:nvSpPr>
        <p:spPr>
          <a:xfrm>
            <a:off x="5322275" y="5785835"/>
            <a:ext cx="800219"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destination</a:t>
            </a:r>
          </a:p>
        </p:txBody>
      </p:sp>
      <p:cxnSp>
        <p:nvCxnSpPr>
          <p:cNvPr id="55" name="Straight Connector 54">
            <a:extLst>
              <a:ext uri="{FF2B5EF4-FFF2-40B4-BE49-F238E27FC236}">
                <a16:creationId xmlns:a16="http://schemas.microsoft.com/office/drawing/2014/main" id="{C98A83A1-E512-41C9-9139-275E17E3890C}"/>
              </a:ext>
            </a:extLst>
          </p:cNvPr>
          <p:cNvCxnSpPr>
            <a:cxnSpLocks/>
          </p:cNvCxnSpPr>
          <p:nvPr/>
        </p:nvCxnSpPr>
        <p:spPr>
          <a:xfrm>
            <a:off x="6425227" y="3871091"/>
            <a:ext cx="0" cy="2314669"/>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653EA916-0D89-4BAC-95E5-50BA98371D4C}"/>
              </a:ext>
            </a:extLst>
          </p:cNvPr>
          <p:cNvSpPr/>
          <p:nvPr/>
        </p:nvSpPr>
        <p:spPr>
          <a:xfrm>
            <a:off x="6456605" y="4481817"/>
            <a:ext cx="1242882" cy="164672"/>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(relaying)</a:t>
            </a:r>
          </a:p>
        </p:txBody>
      </p:sp>
      <p:sp>
        <p:nvSpPr>
          <p:cNvPr id="57" name="Rectangle 56">
            <a:extLst>
              <a:ext uri="{FF2B5EF4-FFF2-40B4-BE49-F238E27FC236}">
                <a16:creationId xmlns:a16="http://schemas.microsoft.com/office/drawing/2014/main" id="{02B83C0D-D57D-465E-822E-4C7FA89BCCB3}"/>
              </a:ext>
            </a:extLst>
          </p:cNvPr>
          <p:cNvSpPr/>
          <p:nvPr/>
        </p:nvSpPr>
        <p:spPr>
          <a:xfrm>
            <a:off x="8033015" y="4481817"/>
            <a:ext cx="1259601" cy="158162"/>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(UL/DL)</a:t>
            </a:r>
          </a:p>
        </p:txBody>
      </p:sp>
      <p:sp>
        <p:nvSpPr>
          <p:cNvPr id="64" name="Rectangle 63">
            <a:extLst>
              <a:ext uri="{FF2B5EF4-FFF2-40B4-BE49-F238E27FC236}">
                <a16:creationId xmlns:a16="http://schemas.microsoft.com/office/drawing/2014/main" id="{ADC9CF1E-CDE6-4A23-B3AA-294A6D7F749A}"/>
              </a:ext>
            </a:extLst>
          </p:cNvPr>
          <p:cNvSpPr/>
          <p:nvPr/>
        </p:nvSpPr>
        <p:spPr>
          <a:xfrm>
            <a:off x="8033015" y="5002719"/>
            <a:ext cx="1259601" cy="158162"/>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(UL/DL)</a:t>
            </a:r>
          </a:p>
        </p:txBody>
      </p:sp>
      <p:sp>
        <p:nvSpPr>
          <p:cNvPr id="68" name="Rectangle 67">
            <a:extLst>
              <a:ext uri="{FF2B5EF4-FFF2-40B4-BE49-F238E27FC236}">
                <a16:creationId xmlns:a16="http://schemas.microsoft.com/office/drawing/2014/main" id="{D5DCB5D6-503E-4418-8589-BAEDD46AA4B7}"/>
              </a:ext>
            </a:extLst>
          </p:cNvPr>
          <p:cNvSpPr/>
          <p:nvPr/>
        </p:nvSpPr>
        <p:spPr>
          <a:xfrm>
            <a:off x="9647771" y="4481817"/>
            <a:ext cx="1259601" cy="158162"/>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(UL/DL)</a:t>
            </a:r>
          </a:p>
        </p:txBody>
      </p:sp>
      <p:sp>
        <p:nvSpPr>
          <p:cNvPr id="69" name="Rectangle 68">
            <a:extLst>
              <a:ext uri="{FF2B5EF4-FFF2-40B4-BE49-F238E27FC236}">
                <a16:creationId xmlns:a16="http://schemas.microsoft.com/office/drawing/2014/main" id="{95BE35FC-E689-4F3C-B7A3-D2A0FC4FC609}"/>
              </a:ext>
            </a:extLst>
          </p:cNvPr>
          <p:cNvSpPr/>
          <p:nvPr/>
        </p:nvSpPr>
        <p:spPr>
          <a:xfrm>
            <a:off x="9647770" y="5002719"/>
            <a:ext cx="1259601" cy="158162"/>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(UL/DL)</a:t>
            </a:r>
          </a:p>
        </p:txBody>
      </p:sp>
      <p:sp>
        <p:nvSpPr>
          <p:cNvPr id="75" name="Rectangle 74">
            <a:extLst>
              <a:ext uri="{FF2B5EF4-FFF2-40B4-BE49-F238E27FC236}">
                <a16:creationId xmlns:a16="http://schemas.microsoft.com/office/drawing/2014/main" id="{2BBD0625-5155-4C68-B172-B4E08C276612}"/>
              </a:ext>
            </a:extLst>
          </p:cNvPr>
          <p:cNvSpPr/>
          <p:nvPr/>
        </p:nvSpPr>
        <p:spPr>
          <a:xfrm>
            <a:off x="6456070" y="4996212"/>
            <a:ext cx="1242882" cy="164672"/>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(relaying)</a:t>
            </a:r>
          </a:p>
        </p:txBody>
      </p:sp>
      <p:sp>
        <p:nvSpPr>
          <p:cNvPr id="76" name="Rectangle 75">
            <a:extLst>
              <a:ext uri="{FF2B5EF4-FFF2-40B4-BE49-F238E27FC236}">
                <a16:creationId xmlns:a16="http://schemas.microsoft.com/office/drawing/2014/main" id="{74C52DF0-D37E-4D2E-9480-C2EA0A572DF8}"/>
              </a:ext>
            </a:extLst>
          </p:cNvPr>
          <p:cNvSpPr/>
          <p:nvPr/>
        </p:nvSpPr>
        <p:spPr>
          <a:xfrm>
            <a:off x="6453581" y="5528691"/>
            <a:ext cx="1242882" cy="164672"/>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(relaying)</a:t>
            </a:r>
          </a:p>
        </p:txBody>
      </p:sp>
    </p:spTree>
    <p:extLst>
      <p:ext uri="{BB962C8B-B14F-4D97-AF65-F5344CB8AC3E}">
        <p14:creationId xmlns:p14="http://schemas.microsoft.com/office/powerpoint/2010/main" val="1855432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707512FA-67AB-4252-BE08-E23A4CEC202C}"/>
              </a:ext>
            </a:extLst>
          </p:cNvPr>
          <p:cNvSpPr/>
          <p:nvPr/>
        </p:nvSpPr>
        <p:spPr bwMode="auto">
          <a:xfrm>
            <a:off x="6130623" y="3604982"/>
            <a:ext cx="3498243" cy="178368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B1F456E7-0FC7-418C-BB4D-9AA7CA7FF774}"/>
              </a:ext>
            </a:extLst>
          </p:cNvPr>
          <p:cNvSpPr/>
          <p:nvPr/>
        </p:nvSpPr>
        <p:spPr bwMode="auto">
          <a:xfrm>
            <a:off x="4394084" y="4268774"/>
            <a:ext cx="1595448" cy="1127802"/>
          </a:xfrm>
          <a:prstGeom prst="rect">
            <a:avLst/>
          </a:prstGeom>
          <a:solidFill>
            <a:srgbClr val="FFEEC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Rectangle 58">
            <a:extLst>
              <a:ext uri="{FF2B5EF4-FFF2-40B4-BE49-F238E27FC236}">
                <a16:creationId xmlns:a16="http://schemas.microsoft.com/office/drawing/2014/main" id="{BB37693A-A001-4029-B810-1B270D204BE6}"/>
              </a:ext>
            </a:extLst>
          </p:cNvPr>
          <p:cNvSpPr/>
          <p:nvPr/>
        </p:nvSpPr>
        <p:spPr bwMode="auto">
          <a:xfrm>
            <a:off x="2312911" y="3623169"/>
            <a:ext cx="1595448" cy="1127802"/>
          </a:xfrm>
          <a:prstGeom prst="rect">
            <a:avLst/>
          </a:prstGeom>
          <a:solidFill>
            <a:srgbClr val="FFEEC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a:t>Feature 3: Channel switch procedure in relay</a:t>
            </a:r>
          </a:p>
        </p:txBody>
      </p:sp>
      <p:sp>
        <p:nvSpPr>
          <p:cNvPr id="4" name="Slide Number Placeholder 3"/>
          <p:cNvSpPr>
            <a:spLocks noGrp="1"/>
          </p:cNvSpPr>
          <p:nvPr>
            <p:ph type="sldNum" idx="12"/>
          </p:nvPr>
        </p:nvSpPr>
        <p:spPr/>
        <p:txBody>
          <a:bodyPr/>
          <a:lstStyle/>
          <a:p>
            <a:r>
              <a:rPr lang="en-GB">
                <a:solidFill>
                  <a:schemeClr val="tx1"/>
                </a:solidFill>
              </a:rPr>
              <a:t>Slide </a:t>
            </a:r>
            <a:fld id="{440F5867-744E-4AA6-B0ED-4C44D2DFBB7B}" type="slidenum">
              <a:rPr lang="en-GB" smtClean="0">
                <a:solidFill>
                  <a:schemeClr val="tx1"/>
                </a:solidFill>
              </a:rPr>
              <a:pPr/>
              <a:t>6</a:t>
            </a:fld>
            <a:endParaRPr lang="en-GB" dirty="0">
              <a:solidFill>
                <a:schemeClr val="tx1"/>
              </a:solidFill>
            </a:endParaRPr>
          </a:p>
        </p:txBody>
      </p:sp>
      <p:sp>
        <p:nvSpPr>
          <p:cNvPr id="6" name="Date Placeholder 5"/>
          <p:cNvSpPr>
            <a:spLocks noGrp="1"/>
          </p:cNvSpPr>
          <p:nvPr>
            <p:ph type="dt" idx="15"/>
          </p:nvPr>
        </p:nvSpPr>
        <p:spPr/>
        <p:txBody>
          <a:bodyPr/>
          <a:lstStyle/>
          <a:p>
            <a:r>
              <a:rPr lang="en-US" dirty="0"/>
              <a:t>November 2023</a:t>
            </a:r>
            <a:endParaRPr lang="en-GB" dirty="0"/>
          </a:p>
        </p:txBody>
      </p:sp>
      <p:sp>
        <p:nvSpPr>
          <p:cNvPr id="9" name="Content Placeholder 2">
            <a:extLst>
              <a:ext uri="{FF2B5EF4-FFF2-40B4-BE49-F238E27FC236}">
                <a16:creationId xmlns:a16="http://schemas.microsoft.com/office/drawing/2014/main" id="{94454AD8-2AC8-46C3-8D2C-9E2674DEF452}"/>
              </a:ext>
            </a:extLst>
          </p:cNvPr>
          <p:cNvSpPr>
            <a:spLocks noGrp="1"/>
          </p:cNvSpPr>
          <p:nvPr>
            <p:ph idx="1"/>
          </p:nvPr>
        </p:nvSpPr>
        <p:spPr>
          <a:xfrm>
            <a:off x="993355" y="1637931"/>
            <a:ext cx="9753600" cy="4629338"/>
          </a:xfrm>
        </p:spPr>
        <p:txBody>
          <a:bodyPr/>
          <a:lstStyle/>
          <a:p>
            <a:pPr algn="just">
              <a:spcAft>
                <a:spcPts val="0"/>
              </a:spcAft>
              <a:buFont typeface="Arial" panose="020B0604020202020204" pitchFamily="34" charset="0"/>
              <a:buChar char="•"/>
            </a:pPr>
            <a:r>
              <a:rPr lang="en-US" sz="1800" b="0" dirty="0"/>
              <a:t>When the AP switches channel, the cell-edge STA(s) may not receive channel switch (CS) request.</a:t>
            </a:r>
          </a:p>
          <a:p>
            <a:pPr algn="just">
              <a:spcAft>
                <a:spcPts val="0"/>
              </a:spcAft>
              <a:buFont typeface="Arial" panose="020B0604020202020204" pitchFamily="34" charset="0"/>
              <a:buChar char="•"/>
            </a:pPr>
            <a:r>
              <a:rPr lang="en-US" sz="1800" b="0" dirty="0"/>
              <a:t>The relay node needs to forward any CS announcement.</a:t>
            </a:r>
          </a:p>
          <a:p>
            <a:pPr algn="just">
              <a:spcAft>
                <a:spcPts val="0"/>
              </a:spcAft>
              <a:buFont typeface="Arial" panose="020B0604020202020204" pitchFamily="34" charset="0"/>
              <a:buChar char="•"/>
            </a:pPr>
            <a:r>
              <a:rPr lang="en-US" sz="1800" b="0" dirty="0"/>
              <a:t>The AP needs to take into account the CS relay time before it switches to the target channel</a:t>
            </a:r>
          </a:p>
          <a:p>
            <a:pPr lvl="1" algn="just">
              <a:spcAft>
                <a:spcPts val="0"/>
              </a:spcAft>
              <a:buFont typeface="Arial" panose="020B0604020202020204" pitchFamily="34" charset="0"/>
              <a:buChar char="•"/>
            </a:pPr>
            <a:r>
              <a:rPr lang="en-US" sz="1800" b="0" dirty="0"/>
              <a:t>An example is depicted in the figure below.</a:t>
            </a:r>
          </a:p>
        </p:txBody>
      </p:sp>
      <p:cxnSp>
        <p:nvCxnSpPr>
          <p:cNvPr id="12" name="Straight Connector 11">
            <a:extLst>
              <a:ext uri="{FF2B5EF4-FFF2-40B4-BE49-F238E27FC236}">
                <a16:creationId xmlns:a16="http://schemas.microsoft.com/office/drawing/2014/main" id="{E704635A-1E86-43B4-956A-F2107229B213}"/>
              </a:ext>
            </a:extLst>
          </p:cNvPr>
          <p:cNvCxnSpPr>
            <a:cxnSpLocks/>
          </p:cNvCxnSpPr>
          <p:nvPr/>
        </p:nvCxnSpPr>
        <p:spPr>
          <a:xfrm>
            <a:off x="2022775" y="4053599"/>
            <a:ext cx="81464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CFF79A0-349D-44CD-84E8-BFACC299B1A5}"/>
              </a:ext>
            </a:extLst>
          </p:cNvPr>
          <p:cNvCxnSpPr>
            <a:cxnSpLocks/>
          </p:cNvCxnSpPr>
          <p:nvPr/>
        </p:nvCxnSpPr>
        <p:spPr>
          <a:xfrm>
            <a:off x="2022775" y="4574507"/>
            <a:ext cx="81464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49A5D1D-7303-4948-BDCD-41C5EE39D4AD}"/>
              </a:ext>
            </a:extLst>
          </p:cNvPr>
          <p:cNvCxnSpPr>
            <a:cxnSpLocks/>
          </p:cNvCxnSpPr>
          <p:nvPr/>
        </p:nvCxnSpPr>
        <p:spPr>
          <a:xfrm>
            <a:off x="2022775" y="5106987"/>
            <a:ext cx="81464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71DE5EC1-8047-43B7-8C13-600F704FB16D}"/>
              </a:ext>
            </a:extLst>
          </p:cNvPr>
          <p:cNvSpPr/>
          <p:nvPr/>
        </p:nvSpPr>
        <p:spPr>
          <a:xfrm>
            <a:off x="1394211" y="4120477"/>
            <a:ext cx="551754"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source</a:t>
            </a:r>
          </a:p>
        </p:txBody>
      </p:sp>
      <p:sp>
        <p:nvSpPr>
          <p:cNvPr id="24" name="Rectangle 23">
            <a:extLst>
              <a:ext uri="{FF2B5EF4-FFF2-40B4-BE49-F238E27FC236}">
                <a16:creationId xmlns:a16="http://schemas.microsoft.com/office/drawing/2014/main" id="{BC029173-260B-4FEA-A2E2-5DE625082E9B}"/>
              </a:ext>
            </a:extLst>
          </p:cNvPr>
          <p:cNvSpPr/>
          <p:nvPr/>
        </p:nvSpPr>
        <p:spPr>
          <a:xfrm>
            <a:off x="2397179" y="3837541"/>
            <a:ext cx="609245" cy="21344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CS req. </a:t>
            </a:r>
          </a:p>
        </p:txBody>
      </p:sp>
      <p:cxnSp>
        <p:nvCxnSpPr>
          <p:cNvPr id="27" name="Straight Arrow Connector 26">
            <a:extLst>
              <a:ext uri="{FF2B5EF4-FFF2-40B4-BE49-F238E27FC236}">
                <a16:creationId xmlns:a16="http://schemas.microsoft.com/office/drawing/2014/main" id="{E6D2FFC8-701F-415B-AB4B-C935B4964026}"/>
              </a:ext>
            </a:extLst>
          </p:cNvPr>
          <p:cNvCxnSpPr>
            <a:cxnSpLocks/>
            <a:stCxn id="24" idx="2"/>
          </p:cNvCxnSpPr>
          <p:nvPr/>
        </p:nvCxnSpPr>
        <p:spPr>
          <a:xfrm>
            <a:off x="2701802" y="4050990"/>
            <a:ext cx="0" cy="530671"/>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C1BACD0-D22D-456E-BD86-C218773EA5D4}"/>
              </a:ext>
            </a:extLst>
          </p:cNvPr>
          <p:cNvSpPr/>
          <p:nvPr/>
        </p:nvSpPr>
        <p:spPr>
          <a:xfrm>
            <a:off x="1395399" y="3917445"/>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AP</a:t>
            </a:r>
          </a:p>
        </p:txBody>
      </p:sp>
      <p:sp>
        <p:nvSpPr>
          <p:cNvPr id="40" name="Rectangle 39">
            <a:extLst>
              <a:ext uri="{FF2B5EF4-FFF2-40B4-BE49-F238E27FC236}">
                <a16:creationId xmlns:a16="http://schemas.microsoft.com/office/drawing/2014/main" id="{6D190FD9-BF81-4DFC-8F8D-D06A064FB6C8}"/>
              </a:ext>
            </a:extLst>
          </p:cNvPr>
          <p:cNvSpPr/>
          <p:nvPr/>
        </p:nvSpPr>
        <p:spPr>
          <a:xfrm>
            <a:off x="1393610" y="4439079"/>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relay</a:t>
            </a:r>
          </a:p>
        </p:txBody>
      </p:sp>
      <p:sp>
        <p:nvSpPr>
          <p:cNvPr id="41" name="Rectangle 40">
            <a:extLst>
              <a:ext uri="{FF2B5EF4-FFF2-40B4-BE49-F238E27FC236}">
                <a16:creationId xmlns:a16="http://schemas.microsoft.com/office/drawing/2014/main" id="{93E8C88E-DBAC-4CD5-82B1-080A3D63CBCB}"/>
              </a:ext>
            </a:extLst>
          </p:cNvPr>
          <p:cNvSpPr/>
          <p:nvPr/>
        </p:nvSpPr>
        <p:spPr>
          <a:xfrm>
            <a:off x="1393610" y="4978135"/>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STA</a:t>
            </a:r>
          </a:p>
        </p:txBody>
      </p:sp>
      <p:sp>
        <p:nvSpPr>
          <p:cNvPr id="42" name="Rectangle 41">
            <a:extLst>
              <a:ext uri="{FF2B5EF4-FFF2-40B4-BE49-F238E27FC236}">
                <a16:creationId xmlns:a16="http://schemas.microsoft.com/office/drawing/2014/main" id="{623BA856-9161-44F0-8BA3-A4560351E029}"/>
              </a:ext>
            </a:extLst>
          </p:cNvPr>
          <p:cNvSpPr/>
          <p:nvPr/>
        </p:nvSpPr>
        <p:spPr>
          <a:xfrm>
            <a:off x="1265297" y="5199455"/>
            <a:ext cx="800219"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destination</a:t>
            </a:r>
          </a:p>
        </p:txBody>
      </p:sp>
      <p:sp>
        <p:nvSpPr>
          <p:cNvPr id="47" name="Rectangle 46">
            <a:extLst>
              <a:ext uri="{FF2B5EF4-FFF2-40B4-BE49-F238E27FC236}">
                <a16:creationId xmlns:a16="http://schemas.microsoft.com/office/drawing/2014/main" id="{87546D6E-BBDD-4ECD-9877-E5AB5D2A3664}"/>
              </a:ext>
            </a:extLst>
          </p:cNvPr>
          <p:cNvSpPr/>
          <p:nvPr/>
        </p:nvSpPr>
        <p:spPr>
          <a:xfrm>
            <a:off x="3196906" y="4373310"/>
            <a:ext cx="668027" cy="1989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CS resp. </a:t>
            </a:r>
          </a:p>
        </p:txBody>
      </p:sp>
      <p:cxnSp>
        <p:nvCxnSpPr>
          <p:cNvPr id="48" name="Straight Arrow Connector 47">
            <a:extLst>
              <a:ext uri="{FF2B5EF4-FFF2-40B4-BE49-F238E27FC236}">
                <a16:creationId xmlns:a16="http://schemas.microsoft.com/office/drawing/2014/main" id="{6C845E3F-F2B8-4577-88FF-3DA6BCF7E876}"/>
              </a:ext>
            </a:extLst>
          </p:cNvPr>
          <p:cNvCxnSpPr>
            <a:cxnSpLocks/>
            <a:stCxn id="47" idx="0"/>
          </p:cNvCxnSpPr>
          <p:nvPr/>
        </p:nvCxnSpPr>
        <p:spPr>
          <a:xfrm flipV="1">
            <a:off x="3530920" y="4040736"/>
            <a:ext cx="0" cy="33257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1FCF9C88-7C40-45AC-A13D-32871BEC51AF}"/>
              </a:ext>
            </a:extLst>
          </p:cNvPr>
          <p:cNvSpPr/>
          <p:nvPr/>
        </p:nvSpPr>
        <p:spPr>
          <a:xfrm>
            <a:off x="4512809" y="4373309"/>
            <a:ext cx="609245" cy="20119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CS req. </a:t>
            </a:r>
          </a:p>
        </p:txBody>
      </p:sp>
      <p:cxnSp>
        <p:nvCxnSpPr>
          <p:cNvPr id="58" name="Straight Arrow Connector 57">
            <a:extLst>
              <a:ext uri="{FF2B5EF4-FFF2-40B4-BE49-F238E27FC236}">
                <a16:creationId xmlns:a16="http://schemas.microsoft.com/office/drawing/2014/main" id="{367D57E1-F6EE-447A-84B9-E8CC0D6CCF21}"/>
              </a:ext>
            </a:extLst>
          </p:cNvPr>
          <p:cNvCxnSpPr>
            <a:cxnSpLocks/>
            <a:stCxn id="57" idx="2"/>
          </p:cNvCxnSpPr>
          <p:nvPr/>
        </p:nvCxnSpPr>
        <p:spPr>
          <a:xfrm>
            <a:off x="4817432" y="4574506"/>
            <a:ext cx="0" cy="530671"/>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76E4B962-1BB9-4E4F-8E89-8B32FCE96468}"/>
              </a:ext>
            </a:extLst>
          </p:cNvPr>
          <p:cNvCxnSpPr>
            <a:cxnSpLocks/>
          </p:cNvCxnSpPr>
          <p:nvPr/>
        </p:nvCxnSpPr>
        <p:spPr>
          <a:xfrm>
            <a:off x="2368249" y="3284711"/>
            <a:ext cx="0" cy="2314669"/>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762AFC77-D7FB-4D38-9D9D-D3ABAE26E90E}"/>
              </a:ext>
            </a:extLst>
          </p:cNvPr>
          <p:cNvSpPr/>
          <p:nvPr/>
        </p:nvSpPr>
        <p:spPr>
          <a:xfrm>
            <a:off x="5265966" y="4888154"/>
            <a:ext cx="668027" cy="2206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CS resp. </a:t>
            </a:r>
          </a:p>
        </p:txBody>
      </p:sp>
      <p:cxnSp>
        <p:nvCxnSpPr>
          <p:cNvPr id="67" name="Straight Arrow Connector 66">
            <a:extLst>
              <a:ext uri="{FF2B5EF4-FFF2-40B4-BE49-F238E27FC236}">
                <a16:creationId xmlns:a16="http://schemas.microsoft.com/office/drawing/2014/main" id="{98B1CEFE-48F6-47EA-B8AE-01A677D58D4D}"/>
              </a:ext>
            </a:extLst>
          </p:cNvPr>
          <p:cNvCxnSpPr>
            <a:cxnSpLocks/>
            <a:stCxn id="66" idx="0"/>
          </p:cNvCxnSpPr>
          <p:nvPr/>
        </p:nvCxnSpPr>
        <p:spPr>
          <a:xfrm flipV="1">
            <a:off x="5599980" y="4577298"/>
            <a:ext cx="0" cy="31085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08971E9-7A93-4822-9B1C-30CB1BCBF2F2}"/>
              </a:ext>
            </a:extLst>
          </p:cNvPr>
          <p:cNvCxnSpPr>
            <a:cxnSpLocks/>
          </p:cNvCxnSpPr>
          <p:nvPr/>
        </p:nvCxnSpPr>
        <p:spPr>
          <a:xfrm>
            <a:off x="4149423" y="3813815"/>
            <a:ext cx="0" cy="2072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D210F9D2-E780-463C-80FE-F8C9E78A7D91}"/>
              </a:ext>
            </a:extLst>
          </p:cNvPr>
          <p:cNvSpPr/>
          <p:nvPr/>
        </p:nvSpPr>
        <p:spPr>
          <a:xfrm>
            <a:off x="3896813" y="3594556"/>
            <a:ext cx="1260281"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AP ready to switch</a:t>
            </a:r>
          </a:p>
        </p:txBody>
      </p:sp>
      <p:cxnSp>
        <p:nvCxnSpPr>
          <p:cNvPr id="81" name="Straight Arrow Connector 80">
            <a:extLst>
              <a:ext uri="{FF2B5EF4-FFF2-40B4-BE49-F238E27FC236}">
                <a16:creationId xmlns:a16="http://schemas.microsoft.com/office/drawing/2014/main" id="{D4135EAE-BF67-41C9-81BF-6B7F357DEA38}"/>
              </a:ext>
            </a:extLst>
          </p:cNvPr>
          <p:cNvCxnSpPr>
            <a:cxnSpLocks/>
          </p:cNvCxnSpPr>
          <p:nvPr/>
        </p:nvCxnSpPr>
        <p:spPr bwMode="auto">
          <a:xfrm>
            <a:off x="2397179" y="3459690"/>
            <a:ext cx="36273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4" name="Rectangle 83">
            <a:extLst>
              <a:ext uri="{FF2B5EF4-FFF2-40B4-BE49-F238E27FC236}">
                <a16:creationId xmlns:a16="http://schemas.microsoft.com/office/drawing/2014/main" id="{7E40423D-AE97-4F6B-8EDB-B2B10093DDE9}"/>
              </a:ext>
            </a:extLst>
          </p:cNvPr>
          <p:cNvSpPr/>
          <p:nvPr/>
        </p:nvSpPr>
        <p:spPr>
          <a:xfrm>
            <a:off x="6939287" y="3844895"/>
            <a:ext cx="609245" cy="20319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PPDU</a:t>
            </a:r>
          </a:p>
        </p:txBody>
      </p:sp>
      <p:sp>
        <p:nvSpPr>
          <p:cNvPr id="85" name="Rectangle 84">
            <a:extLst>
              <a:ext uri="{FF2B5EF4-FFF2-40B4-BE49-F238E27FC236}">
                <a16:creationId xmlns:a16="http://schemas.microsoft.com/office/drawing/2014/main" id="{9AD844C6-D2CB-492F-B6C3-F67A9E5F8B33}"/>
              </a:ext>
            </a:extLst>
          </p:cNvPr>
          <p:cNvSpPr/>
          <p:nvPr/>
        </p:nvSpPr>
        <p:spPr>
          <a:xfrm>
            <a:off x="8270290" y="4366361"/>
            <a:ext cx="609245" cy="20492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PPDU</a:t>
            </a:r>
          </a:p>
        </p:txBody>
      </p:sp>
      <p:sp>
        <p:nvSpPr>
          <p:cNvPr id="86" name="Rectangle 85">
            <a:extLst>
              <a:ext uri="{FF2B5EF4-FFF2-40B4-BE49-F238E27FC236}">
                <a16:creationId xmlns:a16="http://schemas.microsoft.com/office/drawing/2014/main" id="{1468728C-7D49-4CD3-AD4E-86B03335CDC8}"/>
              </a:ext>
            </a:extLst>
          </p:cNvPr>
          <p:cNvSpPr/>
          <p:nvPr/>
        </p:nvSpPr>
        <p:spPr>
          <a:xfrm>
            <a:off x="2680447" y="4700749"/>
            <a:ext cx="931665"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Base channel</a:t>
            </a:r>
          </a:p>
        </p:txBody>
      </p:sp>
      <p:sp>
        <p:nvSpPr>
          <p:cNvPr id="87" name="Rectangle 86">
            <a:extLst>
              <a:ext uri="{FF2B5EF4-FFF2-40B4-BE49-F238E27FC236}">
                <a16:creationId xmlns:a16="http://schemas.microsoft.com/office/drawing/2014/main" id="{48CC29C7-0A17-4268-B044-3126B7C86FAB}"/>
              </a:ext>
            </a:extLst>
          </p:cNvPr>
          <p:cNvSpPr/>
          <p:nvPr/>
        </p:nvSpPr>
        <p:spPr>
          <a:xfrm>
            <a:off x="4753866" y="5374241"/>
            <a:ext cx="931665"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Base channel</a:t>
            </a:r>
          </a:p>
        </p:txBody>
      </p:sp>
      <p:sp>
        <p:nvSpPr>
          <p:cNvPr id="88" name="Rectangle 87">
            <a:extLst>
              <a:ext uri="{FF2B5EF4-FFF2-40B4-BE49-F238E27FC236}">
                <a16:creationId xmlns:a16="http://schemas.microsoft.com/office/drawing/2014/main" id="{ACA919E3-070D-4294-AB62-FA51B90473BD}"/>
              </a:ext>
            </a:extLst>
          </p:cNvPr>
          <p:cNvSpPr/>
          <p:nvPr/>
        </p:nvSpPr>
        <p:spPr>
          <a:xfrm>
            <a:off x="6731591" y="5374241"/>
            <a:ext cx="1024639"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Target channel</a:t>
            </a:r>
          </a:p>
        </p:txBody>
      </p:sp>
      <p:sp>
        <p:nvSpPr>
          <p:cNvPr id="92" name="Rectangle 91">
            <a:extLst>
              <a:ext uri="{FF2B5EF4-FFF2-40B4-BE49-F238E27FC236}">
                <a16:creationId xmlns:a16="http://schemas.microsoft.com/office/drawing/2014/main" id="{12F22AD5-F2BC-462F-B7F3-3A043744779D}"/>
              </a:ext>
            </a:extLst>
          </p:cNvPr>
          <p:cNvSpPr/>
          <p:nvPr/>
        </p:nvSpPr>
        <p:spPr>
          <a:xfrm>
            <a:off x="7641651" y="4366362"/>
            <a:ext cx="482243" cy="2063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ACK</a:t>
            </a:r>
          </a:p>
        </p:txBody>
      </p:sp>
      <p:sp>
        <p:nvSpPr>
          <p:cNvPr id="93" name="Rectangle 92">
            <a:extLst>
              <a:ext uri="{FF2B5EF4-FFF2-40B4-BE49-F238E27FC236}">
                <a16:creationId xmlns:a16="http://schemas.microsoft.com/office/drawing/2014/main" id="{EBD5B9BA-A3B9-47F9-B13E-BF2595F4D7A7}"/>
              </a:ext>
            </a:extLst>
          </p:cNvPr>
          <p:cNvSpPr/>
          <p:nvPr/>
        </p:nvSpPr>
        <p:spPr>
          <a:xfrm>
            <a:off x="9059279" y="4902110"/>
            <a:ext cx="482243" cy="20724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ACK</a:t>
            </a:r>
          </a:p>
        </p:txBody>
      </p:sp>
      <p:sp>
        <p:nvSpPr>
          <p:cNvPr id="94" name="Footer Placeholder 4">
            <a:extLst>
              <a:ext uri="{FF2B5EF4-FFF2-40B4-BE49-F238E27FC236}">
                <a16:creationId xmlns:a16="http://schemas.microsoft.com/office/drawing/2014/main" id="{1F87BD9B-12D8-46F3-8CA3-2896BE71A1F2}"/>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
        <p:nvSpPr>
          <p:cNvPr id="79" name="Rectangle 78">
            <a:extLst>
              <a:ext uri="{FF2B5EF4-FFF2-40B4-BE49-F238E27FC236}">
                <a16:creationId xmlns:a16="http://schemas.microsoft.com/office/drawing/2014/main" id="{E8B07E7E-77DA-4FC3-AAF9-EB147A31FD3B}"/>
              </a:ext>
            </a:extLst>
          </p:cNvPr>
          <p:cNvSpPr/>
          <p:nvPr/>
        </p:nvSpPr>
        <p:spPr>
          <a:xfrm>
            <a:off x="3530919" y="3315330"/>
            <a:ext cx="1274708" cy="261290"/>
          </a:xfrm>
          <a:prstGeom prst="rect">
            <a:avLst/>
          </a:prstGeom>
          <a:solidFill>
            <a:schemeClr val="bg1"/>
          </a:solidFill>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Switch time for AP</a:t>
            </a:r>
          </a:p>
        </p:txBody>
      </p:sp>
      <p:sp>
        <p:nvSpPr>
          <p:cNvPr id="44" name="Rectangle 43">
            <a:extLst>
              <a:ext uri="{FF2B5EF4-FFF2-40B4-BE49-F238E27FC236}">
                <a16:creationId xmlns:a16="http://schemas.microsoft.com/office/drawing/2014/main" id="{ADB61B54-8207-4E91-9FC5-42F844634DCA}"/>
              </a:ext>
            </a:extLst>
          </p:cNvPr>
          <p:cNvSpPr/>
          <p:nvPr/>
        </p:nvSpPr>
        <p:spPr>
          <a:xfrm>
            <a:off x="6196293" y="3844895"/>
            <a:ext cx="609245" cy="20319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beacon</a:t>
            </a:r>
          </a:p>
        </p:txBody>
      </p:sp>
      <p:cxnSp>
        <p:nvCxnSpPr>
          <p:cNvPr id="49" name="Straight Arrow Connector 48">
            <a:extLst>
              <a:ext uri="{FF2B5EF4-FFF2-40B4-BE49-F238E27FC236}">
                <a16:creationId xmlns:a16="http://schemas.microsoft.com/office/drawing/2014/main" id="{F0CA2FC0-1ACF-4461-9426-18E9B37C8B28}"/>
              </a:ext>
            </a:extLst>
          </p:cNvPr>
          <p:cNvCxnSpPr>
            <a:cxnSpLocks/>
            <a:stCxn id="84" idx="2"/>
          </p:cNvCxnSpPr>
          <p:nvPr/>
        </p:nvCxnSpPr>
        <p:spPr>
          <a:xfrm>
            <a:off x="7243910" y="4048090"/>
            <a:ext cx="0" cy="52319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CA11370E-EE03-48B2-AD8E-C362359D401F}"/>
              </a:ext>
            </a:extLst>
          </p:cNvPr>
          <p:cNvCxnSpPr>
            <a:cxnSpLocks/>
            <a:stCxn id="92" idx="0"/>
          </p:cNvCxnSpPr>
          <p:nvPr/>
        </p:nvCxnSpPr>
        <p:spPr>
          <a:xfrm flipV="1">
            <a:off x="7882773" y="4048090"/>
            <a:ext cx="0" cy="31827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8A21EC7F-9D56-40E1-BAD9-0A2A7C397F46}"/>
              </a:ext>
            </a:extLst>
          </p:cNvPr>
          <p:cNvCxnSpPr>
            <a:cxnSpLocks/>
            <a:stCxn id="85" idx="2"/>
          </p:cNvCxnSpPr>
          <p:nvPr/>
        </p:nvCxnSpPr>
        <p:spPr>
          <a:xfrm>
            <a:off x="8574913" y="4571288"/>
            <a:ext cx="0" cy="533889"/>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A9088593-C1AA-40D5-9C5E-1E590851310B}"/>
              </a:ext>
            </a:extLst>
          </p:cNvPr>
          <p:cNvCxnSpPr>
            <a:cxnSpLocks/>
            <a:stCxn id="93" idx="0"/>
          </p:cNvCxnSpPr>
          <p:nvPr/>
        </p:nvCxnSpPr>
        <p:spPr>
          <a:xfrm flipV="1">
            <a:off x="9300401" y="4571288"/>
            <a:ext cx="0" cy="33082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5705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 4: MAP in relay operation</a:t>
            </a:r>
          </a:p>
        </p:txBody>
      </p:sp>
      <p:sp>
        <p:nvSpPr>
          <p:cNvPr id="3" name="Content Placeholder 2"/>
          <p:cNvSpPr>
            <a:spLocks noGrp="1"/>
          </p:cNvSpPr>
          <p:nvPr>
            <p:ph idx="1"/>
          </p:nvPr>
        </p:nvSpPr>
        <p:spPr>
          <a:xfrm>
            <a:off x="228600" y="1592000"/>
            <a:ext cx="8018994" cy="4883414"/>
          </a:xfrm>
        </p:spPr>
        <p:txBody>
          <a:bodyPr/>
          <a:lstStyle/>
          <a:p>
            <a:pPr>
              <a:buFont typeface="Arial" panose="020B0604020202020204" pitchFamily="34" charset="0"/>
              <a:buChar char="•"/>
            </a:pPr>
            <a:r>
              <a:rPr lang="en-US" sz="1800" b="0" dirty="0"/>
              <a:t>Multiple Access Point (MAP) is considered as a key technology in 11bn. </a:t>
            </a:r>
          </a:p>
          <a:p>
            <a:pPr>
              <a:buFont typeface="Arial" panose="020B0604020202020204" pitchFamily="34" charset="0"/>
              <a:buChar char="•"/>
            </a:pPr>
            <a:r>
              <a:rPr lang="en-US" sz="1800" b="0" dirty="0"/>
              <a:t>In the network, same relay resources may be shared by multiple APs.</a:t>
            </a:r>
          </a:p>
          <a:p>
            <a:pPr lvl="1">
              <a:buFont typeface="Arial" panose="020B0604020202020204" pitchFamily="34" charset="0"/>
              <a:buChar char="•"/>
            </a:pPr>
            <a:r>
              <a:rPr lang="en-US" sz="1800" dirty="0"/>
              <a:t>Scenario 1: AP1 and AP2 may be </a:t>
            </a:r>
            <a:r>
              <a:rPr lang="en-US" sz="1800" b="1" dirty="0"/>
              <a:t>independently</a:t>
            </a:r>
            <a:r>
              <a:rPr lang="en-US" sz="1800" dirty="0"/>
              <a:t> associated with the same relay. The relay may be managed to serve both sets of relay transmission elegantly. </a:t>
            </a:r>
          </a:p>
          <a:p>
            <a:pPr lvl="1">
              <a:buFont typeface="Arial" panose="020B0604020202020204" pitchFamily="34" charset="0"/>
              <a:buChar char="•"/>
            </a:pPr>
            <a:r>
              <a:rPr lang="en-US" altLang="zh-CN" sz="1800" dirty="0"/>
              <a:t>Scenario 2: AP1 and AP2 are </a:t>
            </a:r>
            <a:r>
              <a:rPr lang="en-US" altLang="zh-CN" sz="1800" b="1" dirty="0"/>
              <a:t>coordinated</a:t>
            </a:r>
            <a:r>
              <a:rPr lang="en-US" altLang="zh-CN" sz="1800" dirty="0"/>
              <a:t> and may provide additional convenience for relay source sharing.  </a:t>
            </a:r>
            <a:endParaRPr lang="en-US" sz="1800" b="0" dirty="0"/>
          </a:p>
          <a:p>
            <a:pPr lvl="1">
              <a:buFont typeface="Arial" panose="020B0604020202020204" pitchFamily="34" charset="0"/>
              <a:buChar char="•"/>
            </a:pPr>
            <a:r>
              <a:rPr lang="en-US" altLang="zh-CN" sz="1800" dirty="0"/>
              <a:t>Scenario 3: </a:t>
            </a:r>
            <a:r>
              <a:rPr lang="en-US" sz="1800" dirty="0"/>
              <a:t>Relay is also controlled by the MAP control center (MCC). It is possible that in a managed network the APs together with the relay nodes are controlled by the MCC, which provide an additional reliability and management. </a:t>
            </a:r>
          </a:p>
          <a:p>
            <a:pPr marL="347472" lvl="1">
              <a:buFont typeface="Arial" panose="020B0604020202020204" pitchFamily="34" charset="0"/>
              <a:buChar char="•"/>
            </a:pPr>
            <a:endParaRPr lang="en-US" sz="1800" dirty="0">
              <a:cs typeface="+mn-cs"/>
            </a:endParaRPr>
          </a:p>
          <a:p>
            <a:pPr marL="347472" lvl="1">
              <a:buFont typeface="Arial" panose="020B0604020202020204" pitchFamily="34" charset="0"/>
              <a:buChar char="•"/>
            </a:pPr>
            <a:r>
              <a:rPr lang="en-US" sz="1800" dirty="0">
                <a:cs typeface="+mn-cs"/>
              </a:rPr>
              <a:t>Traffic steering would be necessary for relay resource sharing</a:t>
            </a:r>
          </a:p>
          <a:p>
            <a:pPr marL="747522" lvl="2">
              <a:buFont typeface="Arial" panose="020B0604020202020204" pitchFamily="34" charset="0"/>
              <a:buChar char="•"/>
            </a:pPr>
            <a:r>
              <a:rPr lang="en-US" dirty="0">
                <a:cs typeface="+mn-cs"/>
              </a:rPr>
              <a:t>Case-1: AP1 and AP2 are operating on the same channel</a:t>
            </a:r>
          </a:p>
          <a:p>
            <a:pPr marL="747522" lvl="2">
              <a:buFont typeface="Arial" panose="020B0604020202020204" pitchFamily="34" charset="0"/>
              <a:buChar char="•"/>
            </a:pPr>
            <a:r>
              <a:rPr lang="en-US" dirty="0">
                <a:cs typeface="+mn-cs"/>
              </a:rPr>
              <a:t>Case-2: AP1 and AP2 are operating on the different channels</a:t>
            </a:r>
          </a:p>
          <a:p>
            <a:pPr marL="347472" lvl="1">
              <a:buFont typeface="Arial" panose="020B0604020202020204" pitchFamily="34" charset="0"/>
              <a:buChar char="•"/>
            </a:pPr>
            <a:endParaRPr lang="en-US" sz="1600" dirty="0">
              <a:cs typeface="+mn-cs"/>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9" name="Oval 8">
            <a:extLst>
              <a:ext uri="{FF2B5EF4-FFF2-40B4-BE49-F238E27FC236}">
                <a16:creationId xmlns:a16="http://schemas.microsoft.com/office/drawing/2014/main" id="{C8E94955-C8FF-49E8-BE55-F2C011D8BDDB}"/>
              </a:ext>
            </a:extLst>
          </p:cNvPr>
          <p:cNvSpPr/>
          <p:nvPr/>
        </p:nvSpPr>
        <p:spPr bwMode="auto">
          <a:xfrm>
            <a:off x="9314108" y="2287166"/>
            <a:ext cx="1307021" cy="1227298"/>
          </a:xfrm>
          <a:prstGeom prst="ellipse">
            <a:avLst/>
          </a:prstGeom>
          <a:solidFill>
            <a:schemeClr val="accent5">
              <a:lumMod val="40000"/>
              <a:lumOff val="60000"/>
            </a:schemeClr>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0" name="Rectangle 9">
            <a:extLst>
              <a:ext uri="{FF2B5EF4-FFF2-40B4-BE49-F238E27FC236}">
                <a16:creationId xmlns:a16="http://schemas.microsoft.com/office/drawing/2014/main" id="{ECCC73E2-9A78-4CA3-B52A-8E3F4CA67C27}"/>
              </a:ext>
            </a:extLst>
          </p:cNvPr>
          <p:cNvSpPr/>
          <p:nvPr/>
        </p:nvSpPr>
        <p:spPr bwMode="auto">
          <a:xfrm>
            <a:off x="9161245" y="2258927"/>
            <a:ext cx="409897" cy="22758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AP1</a:t>
            </a:r>
          </a:p>
        </p:txBody>
      </p:sp>
      <p:sp>
        <p:nvSpPr>
          <p:cNvPr id="11" name="Rectangle 10">
            <a:extLst>
              <a:ext uri="{FF2B5EF4-FFF2-40B4-BE49-F238E27FC236}">
                <a16:creationId xmlns:a16="http://schemas.microsoft.com/office/drawing/2014/main" id="{450696CA-4EA5-43B8-9455-D273B11B43A8}"/>
              </a:ext>
            </a:extLst>
          </p:cNvPr>
          <p:cNvSpPr/>
          <p:nvPr/>
        </p:nvSpPr>
        <p:spPr bwMode="auto">
          <a:xfrm>
            <a:off x="10337185" y="2252776"/>
            <a:ext cx="428527" cy="227584"/>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AP2</a:t>
            </a:r>
          </a:p>
        </p:txBody>
      </p:sp>
      <p:sp>
        <p:nvSpPr>
          <p:cNvPr id="12" name="Rectangle 11">
            <a:extLst>
              <a:ext uri="{FF2B5EF4-FFF2-40B4-BE49-F238E27FC236}">
                <a16:creationId xmlns:a16="http://schemas.microsoft.com/office/drawing/2014/main" id="{4F8818E4-35A8-4FEA-A7D0-79F00200A4CF}"/>
              </a:ext>
            </a:extLst>
          </p:cNvPr>
          <p:cNvSpPr/>
          <p:nvPr/>
        </p:nvSpPr>
        <p:spPr bwMode="auto">
          <a:xfrm>
            <a:off x="9704506" y="2798384"/>
            <a:ext cx="514270" cy="240989"/>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US" sz="1000" dirty="0">
                <a:solidFill>
                  <a:schemeClr val="tx1"/>
                </a:solidFill>
              </a:rPr>
              <a:t>Relay</a:t>
            </a: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6" name="Oval 15">
            <a:extLst>
              <a:ext uri="{FF2B5EF4-FFF2-40B4-BE49-F238E27FC236}">
                <a16:creationId xmlns:a16="http://schemas.microsoft.com/office/drawing/2014/main" id="{1DE15F0C-A6BF-422B-8D49-7D6BB2BF39CA}"/>
              </a:ext>
            </a:extLst>
          </p:cNvPr>
          <p:cNvSpPr/>
          <p:nvPr/>
        </p:nvSpPr>
        <p:spPr bwMode="auto">
          <a:xfrm>
            <a:off x="8722797" y="1750553"/>
            <a:ext cx="1258424" cy="1227298"/>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7" name="Oval 16">
            <a:extLst>
              <a:ext uri="{FF2B5EF4-FFF2-40B4-BE49-F238E27FC236}">
                <a16:creationId xmlns:a16="http://schemas.microsoft.com/office/drawing/2014/main" id="{9845E25E-6D7C-49A7-B89D-09F6A9999309}"/>
              </a:ext>
            </a:extLst>
          </p:cNvPr>
          <p:cNvSpPr/>
          <p:nvPr/>
        </p:nvSpPr>
        <p:spPr bwMode="auto">
          <a:xfrm>
            <a:off x="9879172" y="1744401"/>
            <a:ext cx="1258424" cy="1227298"/>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8" name="Rectangle 17">
            <a:extLst>
              <a:ext uri="{FF2B5EF4-FFF2-40B4-BE49-F238E27FC236}">
                <a16:creationId xmlns:a16="http://schemas.microsoft.com/office/drawing/2014/main" id="{B7161B6E-C373-4951-8EF5-1A940D985348}"/>
              </a:ext>
            </a:extLst>
          </p:cNvPr>
          <p:cNvSpPr/>
          <p:nvPr/>
        </p:nvSpPr>
        <p:spPr bwMode="auto">
          <a:xfrm>
            <a:off x="9121735" y="3261102"/>
            <a:ext cx="493736" cy="220403"/>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STA1</a:t>
            </a:r>
          </a:p>
        </p:txBody>
      </p:sp>
      <p:sp>
        <p:nvSpPr>
          <p:cNvPr id="19" name="Rectangle 18">
            <a:extLst>
              <a:ext uri="{FF2B5EF4-FFF2-40B4-BE49-F238E27FC236}">
                <a16:creationId xmlns:a16="http://schemas.microsoft.com/office/drawing/2014/main" id="{0664471A-EBA6-4CA1-976B-99365030FB0F}"/>
              </a:ext>
            </a:extLst>
          </p:cNvPr>
          <p:cNvSpPr/>
          <p:nvPr/>
        </p:nvSpPr>
        <p:spPr bwMode="auto">
          <a:xfrm>
            <a:off x="10314580" y="3250681"/>
            <a:ext cx="493736" cy="220403"/>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STA2</a:t>
            </a:r>
          </a:p>
        </p:txBody>
      </p:sp>
      <p:sp>
        <p:nvSpPr>
          <p:cNvPr id="20" name="Oval 19">
            <a:extLst>
              <a:ext uri="{FF2B5EF4-FFF2-40B4-BE49-F238E27FC236}">
                <a16:creationId xmlns:a16="http://schemas.microsoft.com/office/drawing/2014/main" id="{9D88F3CF-7666-4A45-8B19-CCE1E5BFDA70}"/>
              </a:ext>
            </a:extLst>
          </p:cNvPr>
          <p:cNvSpPr/>
          <p:nvPr/>
        </p:nvSpPr>
        <p:spPr bwMode="auto">
          <a:xfrm>
            <a:off x="9494055" y="4886303"/>
            <a:ext cx="1066791" cy="1039644"/>
          </a:xfrm>
          <a:prstGeom prst="ellipse">
            <a:avLst/>
          </a:prstGeom>
          <a:solidFill>
            <a:schemeClr val="accent5">
              <a:lumMod val="40000"/>
              <a:lumOff val="60000"/>
            </a:schemeClr>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id="{F0DC26F1-5E04-42BD-BFC7-6CE4D49FCBEC}"/>
              </a:ext>
            </a:extLst>
          </p:cNvPr>
          <p:cNvSpPr/>
          <p:nvPr/>
        </p:nvSpPr>
        <p:spPr bwMode="auto">
          <a:xfrm>
            <a:off x="8802390" y="5276052"/>
            <a:ext cx="533400" cy="30480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AP1</a:t>
            </a:r>
          </a:p>
        </p:txBody>
      </p:sp>
      <p:sp>
        <p:nvSpPr>
          <p:cNvPr id="22" name="Rectangle 21">
            <a:extLst>
              <a:ext uri="{FF2B5EF4-FFF2-40B4-BE49-F238E27FC236}">
                <a16:creationId xmlns:a16="http://schemas.microsoft.com/office/drawing/2014/main" id="{B030F789-674F-4A06-AE44-A531EAF7FF5C}"/>
              </a:ext>
            </a:extLst>
          </p:cNvPr>
          <p:cNvSpPr/>
          <p:nvPr/>
        </p:nvSpPr>
        <p:spPr bwMode="auto">
          <a:xfrm>
            <a:off x="10711158" y="5286456"/>
            <a:ext cx="533400" cy="30480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AP2</a:t>
            </a:r>
          </a:p>
        </p:txBody>
      </p:sp>
      <p:sp>
        <p:nvSpPr>
          <p:cNvPr id="23" name="Rectangle 22">
            <a:extLst>
              <a:ext uri="{FF2B5EF4-FFF2-40B4-BE49-F238E27FC236}">
                <a16:creationId xmlns:a16="http://schemas.microsoft.com/office/drawing/2014/main" id="{D2B025F0-4D27-41BA-904E-CDDDF89FBF99}"/>
              </a:ext>
            </a:extLst>
          </p:cNvPr>
          <p:cNvSpPr/>
          <p:nvPr/>
        </p:nvSpPr>
        <p:spPr bwMode="auto">
          <a:xfrm>
            <a:off x="9745353" y="5276052"/>
            <a:ext cx="609600" cy="30480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US" sz="1000" dirty="0">
                <a:solidFill>
                  <a:schemeClr val="tx1"/>
                </a:solidFill>
              </a:rPr>
              <a:t>Relay</a:t>
            </a: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24" name="Rectangle 23">
            <a:extLst>
              <a:ext uri="{FF2B5EF4-FFF2-40B4-BE49-F238E27FC236}">
                <a16:creationId xmlns:a16="http://schemas.microsoft.com/office/drawing/2014/main" id="{0E97EBA6-0938-4CA4-931D-0675A6439D4B}"/>
              </a:ext>
            </a:extLst>
          </p:cNvPr>
          <p:cNvSpPr/>
          <p:nvPr/>
        </p:nvSpPr>
        <p:spPr bwMode="auto">
          <a:xfrm>
            <a:off x="9745353" y="4353917"/>
            <a:ext cx="590574" cy="304800"/>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MCC</a:t>
            </a:r>
          </a:p>
        </p:txBody>
      </p:sp>
      <p:cxnSp>
        <p:nvCxnSpPr>
          <p:cNvPr id="25" name="Connector: Elbow 24">
            <a:extLst>
              <a:ext uri="{FF2B5EF4-FFF2-40B4-BE49-F238E27FC236}">
                <a16:creationId xmlns:a16="http://schemas.microsoft.com/office/drawing/2014/main" id="{E8D1239D-2D51-4356-A7E4-66F41F81935D}"/>
              </a:ext>
            </a:extLst>
          </p:cNvPr>
          <p:cNvCxnSpPr>
            <a:cxnSpLocks/>
            <a:stCxn id="24" idx="1"/>
            <a:endCxn id="21" idx="0"/>
          </p:cNvCxnSpPr>
          <p:nvPr/>
        </p:nvCxnSpPr>
        <p:spPr bwMode="auto">
          <a:xfrm rot="10800000" flipV="1">
            <a:off x="9069091" y="4506316"/>
            <a:ext cx="676263" cy="769735"/>
          </a:xfrm>
          <a:prstGeom prst="bentConnector2">
            <a:avLst/>
          </a:prstGeom>
          <a:solidFill>
            <a:schemeClr val="accent1"/>
          </a:solidFill>
          <a:ln w="12700" cap="flat" cmpd="sng" algn="ctr">
            <a:solidFill>
              <a:schemeClr val="tx1"/>
            </a:solidFill>
            <a:prstDash val="solid"/>
            <a:round/>
            <a:headEnd type="none" w="sm" len="sm"/>
            <a:tailEnd type="none" w="sm" len="sm"/>
          </a:ln>
        </p:spPr>
      </p:cxnSp>
      <p:cxnSp>
        <p:nvCxnSpPr>
          <p:cNvPr id="26" name="Connector: Elbow 25">
            <a:extLst>
              <a:ext uri="{FF2B5EF4-FFF2-40B4-BE49-F238E27FC236}">
                <a16:creationId xmlns:a16="http://schemas.microsoft.com/office/drawing/2014/main" id="{38E4F27F-360B-49C6-B013-7F83455E798B}"/>
              </a:ext>
            </a:extLst>
          </p:cNvPr>
          <p:cNvCxnSpPr>
            <a:cxnSpLocks/>
            <a:stCxn id="24" idx="3"/>
            <a:endCxn id="22" idx="0"/>
          </p:cNvCxnSpPr>
          <p:nvPr/>
        </p:nvCxnSpPr>
        <p:spPr bwMode="auto">
          <a:xfrm>
            <a:off x="10335927" y="4506317"/>
            <a:ext cx="641931" cy="780139"/>
          </a:xfrm>
          <a:prstGeom prst="bentConnector2">
            <a:avLst/>
          </a:prstGeom>
          <a:solidFill>
            <a:schemeClr val="accent1"/>
          </a:solidFill>
          <a:ln w="12700" cap="flat" cmpd="sng" algn="ctr">
            <a:solidFill>
              <a:schemeClr val="tx1"/>
            </a:solidFill>
            <a:prstDash val="solid"/>
            <a:round/>
            <a:headEnd type="none" w="sm" len="sm"/>
            <a:tailEnd type="none" w="sm" len="sm"/>
          </a:ln>
        </p:spPr>
      </p:cxnSp>
      <p:cxnSp>
        <p:nvCxnSpPr>
          <p:cNvPr id="27" name="Straight Connector 26">
            <a:extLst>
              <a:ext uri="{FF2B5EF4-FFF2-40B4-BE49-F238E27FC236}">
                <a16:creationId xmlns:a16="http://schemas.microsoft.com/office/drawing/2014/main" id="{B0A37664-E17A-4636-B62E-7A9B16957AF9}"/>
              </a:ext>
            </a:extLst>
          </p:cNvPr>
          <p:cNvCxnSpPr>
            <a:cxnSpLocks/>
            <a:stCxn id="24" idx="2"/>
            <a:endCxn id="23" idx="0"/>
          </p:cNvCxnSpPr>
          <p:nvPr/>
        </p:nvCxnSpPr>
        <p:spPr bwMode="auto">
          <a:xfrm>
            <a:off x="10040640" y="4658717"/>
            <a:ext cx="9513" cy="617335"/>
          </a:xfrm>
          <a:prstGeom prst="line">
            <a:avLst/>
          </a:prstGeom>
          <a:solidFill>
            <a:schemeClr val="accent1"/>
          </a:solidFill>
          <a:ln w="12700" cap="flat" cmpd="sng" algn="ctr">
            <a:solidFill>
              <a:schemeClr val="tx1"/>
            </a:solidFill>
            <a:prstDash val="lgDash"/>
            <a:round/>
            <a:headEnd type="none" w="sm" len="sm"/>
            <a:tailEnd type="none" w="sm" len="sm"/>
          </a:ln>
        </p:spPr>
      </p:cxnSp>
      <p:sp>
        <p:nvSpPr>
          <p:cNvPr id="28" name="Oval 27">
            <a:extLst>
              <a:ext uri="{FF2B5EF4-FFF2-40B4-BE49-F238E27FC236}">
                <a16:creationId xmlns:a16="http://schemas.microsoft.com/office/drawing/2014/main" id="{DA3D88BA-73A9-4B19-832B-F8AA3898A37F}"/>
              </a:ext>
            </a:extLst>
          </p:cNvPr>
          <p:cNvSpPr/>
          <p:nvPr/>
        </p:nvSpPr>
        <p:spPr bwMode="auto">
          <a:xfrm>
            <a:off x="8543650" y="4886303"/>
            <a:ext cx="1066791" cy="1039644"/>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9" name="Oval 28">
            <a:extLst>
              <a:ext uri="{FF2B5EF4-FFF2-40B4-BE49-F238E27FC236}">
                <a16:creationId xmlns:a16="http://schemas.microsoft.com/office/drawing/2014/main" id="{5099A883-9875-41DA-8144-8111764D8EF2}"/>
              </a:ext>
            </a:extLst>
          </p:cNvPr>
          <p:cNvSpPr/>
          <p:nvPr/>
        </p:nvSpPr>
        <p:spPr bwMode="auto">
          <a:xfrm>
            <a:off x="10444462" y="4899713"/>
            <a:ext cx="1066791" cy="1039644"/>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4" name="Rectangle 33">
            <a:extLst>
              <a:ext uri="{FF2B5EF4-FFF2-40B4-BE49-F238E27FC236}">
                <a16:creationId xmlns:a16="http://schemas.microsoft.com/office/drawing/2014/main" id="{C7BF8392-6F47-445D-8DE8-672505E729D5}"/>
              </a:ext>
            </a:extLst>
          </p:cNvPr>
          <p:cNvSpPr/>
          <p:nvPr/>
        </p:nvSpPr>
        <p:spPr>
          <a:xfrm>
            <a:off x="8647501" y="3490921"/>
            <a:ext cx="2902579" cy="415498"/>
          </a:xfrm>
          <a:prstGeom prst="rect">
            <a:avLst/>
          </a:prstGeom>
        </p:spPr>
        <p:txBody>
          <a:bodyPr wrap="square">
            <a:spAutoFit/>
          </a:bodyPr>
          <a:lstStyle/>
          <a:p>
            <a:pPr marL="0" indent="0" algn="just" eaLnBrk="1" hangingPunct="1">
              <a:spcBef>
                <a:spcPts val="0"/>
              </a:spcBef>
              <a:buNone/>
            </a:pPr>
            <a:r>
              <a:rPr lang="en-US" altLang="zh-CN" sz="1050" dirty="0">
                <a:solidFill>
                  <a:schemeClr val="tx1"/>
                </a:solidFill>
              </a:rPr>
              <a:t>Relay transmission set 1 (AP1, relay, STA1);</a:t>
            </a:r>
          </a:p>
          <a:p>
            <a:pPr algn="just">
              <a:spcBef>
                <a:spcPts val="0"/>
              </a:spcBef>
            </a:pPr>
            <a:r>
              <a:rPr lang="en-US" altLang="zh-CN" sz="1050" dirty="0">
                <a:solidFill>
                  <a:schemeClr val="tx1"/>
                </a:solidFill>
              </a:rPr>
              <a:t>Relay transmission set 2 (AP2, relay, STA2).  </a:t>
            </a:r>
          </a:p>
        </p:txBody>
      </p:sp>
      <p:sp>
        <p:nvSpPr>
          <p:cNvPr id="31" name="Footer Placeholder 4">
            <a:extLst>
              <a:ext uri="{FF2B5EF4-FFF2-40B4-BE49-F238E27FC236}">
                <a16:creationId xmlns:a16="http://schemas.microsoft.com/office/drawing/2014/main" id="{26789D6E-EA60-423E-B88B-A45FA3A2B57B}"/>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351104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In this contribution, we discuss some features that may be considered for relay operation in 802.11bn:</a:t>
            </a:r>
          </a:p>
          <a:p>
            <a:pPr lvl="1">
              <a:buFont typeface="Arial" panose="020B0604020202020204" pitchFamily="34" charset="0"/>
              <a:buChar char="•"/>
            </a:pPr>
            <a:r>
              <a:rPr lang="en-US" dirty="0"/>
              <a:t>Procedures for multi-traffic relay operation</a:t>
            </a:r>
          </a:p>
          <a:p>
            <a:pPr lvl="1">
              <a:buFont typeface="Arial" panose="020B0604020202020204" pitchFamily="34" charset="0"/>
              <a:buChar char="•"/>
            </a:pPr>
            <a:r>
              <a:rPr lang="en-US" dirty="0"/>
              <a:t>Power save procedures for relay operation</a:t>
            </a:r>
          </a:p>
          <a:p>
            <a:pPr lvl="1">
              <a:buFont typeface="Arial" panose="020B0604020202020204" pitchFamily="34" charset="0"/>
              <a:buChar char="•"/>
            </a:pPr>
            <a:r>
              <a:rPr lang="en-US" dirty="0"/>
              <a:t>Channel switch in relay operation</a:t>
            </a:r>
          </a:p>
          <a:p>
            <a:pPr lvl="1">
              <a:buFont typeface="Arial" panose="020B0604020202020204" pitchFamily="34" charset="0"/>
              <a:buChar char="•"/>
            </a:pPr>
            <a:r>
              <a:rPr lang="en-US" dirty="0"/>
              <a:t>MAP in relay operation</a:t>
            </a:r>
          </a:p>
          <a:p>
            <a:pPr lvl="1">
              <a:buFont typeface="Arial" panose="020B0604020202020204" pitchFamily="34" charset="0"/>
              <a:buChar char="•"/>
            </a:pPr>
            <a:endParaRPr lang="en-US" dirty="0"/>
          </a:p>
          <a:p>
            <a:pPr marL="0"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7" name="Footer Placeholder 4">
            <a:extLst>
              <a:ext uri="{FF2B5EF4-FFF2-40B4-BE49-F238E27FC236}">
                <a16:creationId xmlns:a16="http://schemas.microsoft.com/office/drawing/2014/main" id="{B241AD2B-01FB-47BC-946D-D53FE4EFBDC0}"/>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2481532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830390"/>
            <a:ext cx="10361084" cy="4113213"/>
          </a:xfrm>
        </p:spPr>
        <p:txBody>
          <a:bodyPr/>
          <a:lstStyle/>
          <a:p>
            <a:pPr marL="0" indent="0">
              <a:buNone/>
            </a:pPr>
            <a:r>
              <a:rPr lang="en-US" sz="1800" b="0" dirty="0"/>
              <a:t>[1] UHR Rate-vs-Range Enhancement with Relay, IEEE 802.11-22/1908r1</a:t>
            </a:r>
          </a:p>
          <a:p>
            <a:pPr marL="0" indent="0">
              <a:buNone/>
            </a:pPr>
            <a:r>
              <a:rPr lang="en-US" sz="1800" b="0" dirty="0"/>
              <a:t>[2] Thought for Range Extension in UHR, IEEE 802.11-23/0042r0</a:t>
            </a:r>
          </a:p>
          <a:p>
            <a:pPr marL="0" indent="0">
              <a:buNone/>
            </a:pPr>
            <a:r>
              <a:rPr lang="en-US" sz="1800" b="0" dirty="0"/>
              <a:t>[3] Considerations for Relay Operation in Next Gen. Wi-Fi Networks, IEEE 802.11-23/1899r0</a:t>
            </a:r>
          </a:p>
          <a:p>
            <a:endParaRPr 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8" name="Footer Placeholder 4">
            <a:extLst>
              <a:ext uri="{FF2B5EF4-FFF2-40B4-BE49-F238E27FC236}">
                <a16:creationId xmlns:a16="http://schemas.microsoft.com/office/drawing/2014/main" id="{36CB4A59-F940-497C-8D5A-075DCBA1064D}"/>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20336172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28263</TotalTime>
  <Words>1089</Words>
  <Application>Microsoft Office PowerPoint</Application>
  <PresentationFormat>Widescreen</PresentationFormat>
  <Paragraphs>159</Paragraphs>
  <Slides>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 Unicode MS</vt:lpstr>
      <vt:lpstr>MS Gothic</vt:lpstr>
      <vt:lpstr>ＭＳ Ｐゴシック</vt:lpstr>
      <vt:lpstr>Arial</vt:lpstr>
      <vt:lpstr>Times New Roman</vt:lpstr>
      <vt:lpstr>Office Theme</vt:lpstr>
      <vt:lpstr>Document</vt:lpstr>
      <vt:lpstr>Considerations for Relay Operation in Next Generation Wi-Fi Networks – Part 3</vt:lpstr>
      <vt:lpstr>Abstract</vt:lpstr>
      <vt:lpstr>Motivation and Use Cases</vt:lpstr>
      <vt:lpstr>Feature 1: Multi-traffic in relay transmission</vt:lpstr>
      <vt:lpstr>Feature 2: Power save for relay</vt:lpstr>
      <vt:lpstr>Feature 3: Channel switch procedure in relay</vt:lpstr>
      <vt:lpstr>Feature 4: MAP in relay operation</vt:lpstr>
      <vt:lpstr>Conclusion</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Sunshine Qi</cp:lastModifiedBy>
  <cp:revision>338</cp:revision>
  <cp:lastPrinted>1601-01-01T00:00:00Z</cp:lastPrinted>
  <dcterms:created xsi:type="dcterms:W3CDTF">2021-02-24T17:42:37Z</dcterms:created>
  <dcterms:modified xsi:type="dcterms:W3CDTF">2023-12-06T19:11:56Z</dcterms:modified>
</cp:coreProperties>
</file>