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6" r:id="rId3"/>
    <p:sldId id="282" r:id="rId4"/>
    <p:sldId id="281" r:id="rId5"/>
    <p:sldId id="280" r:id="rId6"/>
    <p:sldId id="285" r:id="rId7"/>
    <p:sldId id="278" r:id="rId8"/>
    <p:sldId id="279" r:id="rId9"/>
    <p:sldId id="277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4" autoAdjust="0"/>
    <p:restoredTop sz="94660"/>
  </p:normalViewPr>
  <p:slideViewPr>
    <p:cSldViewPr>
      <p:cViewPr varScale="1">
        <p:scale>
          <a:sx n="85" d="100"/>
          <a:sy n="85" d="100"/>
        </p:scale>
        <p:origin x="1637" y="29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802.11-23/1951r0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Concurrent CCA for Non- </a:t>
            </a:r>
            <a:br>
              <a:rPr lang="en-GB" dirty="0"/>
            </a:br>
            <a:r>
              <a:rPr lang="en-GB" dirty="0"/>
              <a:t>Primary Channel Access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611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2023-11-13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869DC155-52D8-8ADF-3FF1-3EE11F5839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287110"/>
              </p:ext>
            </p:extLst>
          </p:nvPr>
        </p:nvGraphicFramePr>
        <p:xfrm>
          <a:off x="696913" y="2344738"/>
          <a:ext cx="7985125" cy="277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43510" imgH="2893328" progId="Word.Document.8">
                  <p:embed/>
                </p:oleObj>
              </mc:Choice>
              <mc:Fallback>
                <p:oleObj name="Document" r:id="rId3" imgW="8343510" imgH="289332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2344738"/>
                        <a:ext cx="7985125" cy="2770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1B917-AD1E-D712-4DEF-2017330B5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DBEAD-422B-0891-9013-7E98C5457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Several contributions propose non-primary channel access as a feature for UHR [1-6].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UHR STAs may support concurrent CCA on the primary and non-primary channels while some UHR STAs may only support CCA on one channel at a 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present a possible unfairness situation when concurrent CCA STAs coexist with non-concurrent CCA STAs and a proposed solution.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0C785E-0148-79B3-E62E-4C0F2E2586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4F89E-0925-AFFB-AC9E-7D864094DC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A61D58-0501-C9D8-8534-CE48375C47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7644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CF27E-A4E2-3B88-AC98-6A8A6B58C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Non-Primary</a:t>
            </a:r>
            <a:br>
              <a:rPr lang="en-US" dirty="0"/>
            </a:br>
            <a:r>
              <a:rPr lang="en-US" dirty="0"/>
              <a:t> Channel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53264-5B54-EADA-0E3A-6534541AC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Medium synchronization after switching to non-primary channel may severely limit the gains of non-primary channel access.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Encourage use of concurrent CCA of primary and auxiliary channels to minimize the need for non-primary channel medium synchronization.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Prevent unfair advantages of STAs with concurrent CCA capability regarding non-primary channel access.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E0424C-C982-7F80-7555-8EA09C460D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7A277-CB04-A1E7-A698-D66C782E52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9E1374-F96C-5191-E77C-E377C2F9653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93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4B012-32A2-78EE-5D86-9A53C6651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Non-Primary Channel Access for Non-Concurrent CCA STAs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103561-B498-5231-28E3-92F048C0DA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2B7C6-8A0C-9416-E798-6A0F20E494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D689C9-DAE7-BACF-1C5E-B0843B7E0B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6B521EC-0DEC-0209-C94C-54473BDFB13E}"/>
              </a:ext>
            </a:extLst>
          </p:cNvPr>
          <p:cNvCxnSpPr>
            <a:cxnSpLocks/>
          </p:cNvCxnSpPr>
          <p:nvPr/>
        </p:nvCxnSpPr>
        <p:spPr bwMode="auto">
          <a:xfrm>
            <a:off x="802016" y="3848856"/>
            <a:ext cx="828679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65376BCB-62D9-CD52-12E4-B4326FBA74AD}"/>
              </a:ext>
            </a:extLst>
          </p:cNvPr>
          <p:cNvSpPr/>
          <p:nvPr/>
        </p:nvSpPr>
        <p:spPr bwMode="auto">
          <a:xfrm>
            <a:off x="3048000" y="3314285"/>
            <a:ext cx="5090814" cy="5334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Left Brace 31">
            <a:extLst>
              <a:ext uri="{FF2B5EF4-FFF2-40B4-BE49-F238E27FC236}">
                <a16:creationId xmlns:a16="http://schemas.microsoft.com/office/drawing/2014/main" id="{F543F5C1-13C8-E175-3862-778D681CC5EC}"/>
              </a:ext>
            </a:extLst>
          </p:cNvPr>
          <p:cNvSpPr/>
          <p:nvPr/>
        </p:nvSpPr>
        <p:spPr bwMode="auto">
          <a:xfrm>
            <a:off x="849486" y="2794122"/>
            <a:ext cx="228600" cy="51977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Left Brace 32">
            <a:extLst>
              <a:ext uri="{FF2B5EF4-FFF2-40B4-BE49-F238E27FC236}">
                <a16:creationId xmlns:a16="http://schemas.microsoft.com/office/drawing/2014/main" id="{D9C5B444-6D7F-C9F8-C800-5A7684993DCE}"/>
              </a:ext>
            </a:extLst>
          </p:cNvPr>
          <p:cNvSpPr/>
          <p:nvPr/>
        </p:nvSpPr>
        <p:spPr bwMode="auto">
          <a:xfrm>
            <a:off x="849486" y="3313256"/>
            <a:ext cx="228600" cy="51977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79847B9-0F46-3813-E9DA-BAAFDC12470D}"/>
              </a:ext>
            </a:extLst>
          </p:cNvPr>
          <p:cNvSpPr txBox="1"/>
          <p:nvPr/>
        </p:nvSpPr>
        <p:spPr>
          <a:xfrm>
            <a:off x="329999" y="3403432"/>
            <a:ext cx="503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P80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F971E82-4541-B5ED-E22F-D076ED335E60}"/>
              </a:ext>
            </a:extLst>
          </p:cNvPr>
          <p:cNvSpPr txBox="1"/>
          <p:nvPr/>
        </p:nvSpPr>
        <p:spPr>
          <a:xfrm>
            <a:off x="345822" y="2884412"/>
            <a:ext cx="503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S80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8C6B288-7A25-C61B-8DDB-F9FEEF691556}"/>
              </a:ext>
            </a:extLst>
          </p:cNvPr>
          <p:cNvSpPr/>
          <p:nvPr/>
        </p:nvSpPr>
        <p:spPr bwMode="auto">
          <a:xfrm>
            <a:off x="5292777" y="2781743"/>
            <a:ext cx="2024577" cy="533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26027F0-3647-B3F1-0416-C855375D185B}"/>
              </a:ext>
            </a:extLst>
          </p:cNvPr>
          <p:cNvSpPr/>
          <p:nvPr/>
        </p:nvSpPr>
        <p:spPr bwMode="auto">
          <a:xfrm>
            <a:off x="7319372" y="2781484"/>
            <a:ext cx="827395" cy="53391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56E75B3-9E35-0B90-B0E0-049E6836BE56}"/>
              </a:ext>
            </a:extLst>
          </p:cNvPr>
          <p:cNvCxnSpPr>
            <a:cxnSpLocks/>
          </p:cNvCxnSpPr>
          <p:nvPr/>
        </p:nvCxnSpPr>
        <p:spPr bwMode="auto">
          <a:xfrm>
            <a:off x="3670087" y="3230224"/>
            <a:ext cx="13217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lg" len="med"/>
            <a:tailEnd type="arrow" w="lg" len="med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664273BC-A9E1-B523-D60E-BB4A3D77C1AA}"/>
              </a:ext>
            </a:extLst>
          </p:cNvPr>
          <p:cNvSpPr txBox="1"/>
          <p:nvPr/>
        </p:nvSpPr>
        <p:spPr>
          <a:xfrm>
            <a:off x="3744381" y="2793508"/>
            <a:ext cx="1355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auxiliary primary channel CCA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3CEF12A-A774-6777-D1EE-973B3F8F17A7}"/>
              </a:ext>
            </a:extLst>
          </p:cNvPr>
          <p:cNvSpPr/>
          <p:nvPr/>
        </p:nvSpPr>
        <p:spPr bwMode="auto">
          <a:xfrm>
            <a:off x="5071628" y="3155035"/>
            <a:ext cx="65113" cy="1524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83C2E7A-82D9-41E4-9B9C-1FEBD89774C8}"/>
              </a:ext>
            </a:extLst>
          </p:cNvPr>
          <p:cNvSpPr/>
          <p:nvPr/>
        </p:nvSpPr>
        <p:spPr bwMode="auto">
          <a:xfrm>
            <a:off x="5006185" y="3155035"/>
            <a:ext cx="65113" cy="1524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D4CC282-0445-6C5B-370C-B702AC64F2AE}"/>
              </a:ext>
            </a:extLst>
          </p:cNvPr>
          <p:cNvSpPr/>
          <p:nvPr/>
        </p:nvSpPr>
        <p:spPr bwMode="auto">
          <a:xfrm>
            <a:off x="3678607" y="3309524"/>
            <a:ext cx="4460207" cy="5274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Channel Busy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750036B-D744-E062-170C-C1CD585CE51B}"/>
              </a:ext>
            </a:extLst>
          </p:cNvPr>
          <p:cNvSpPr txBox="1"/>
          <p:nvPr/>
        </p:nvSpPr>
        <p:spPr>
          <a:xfrm>
            <a:off x="3384460" y="3868870"/>
            <a:ext cx="1151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switch to auxiliary primary channel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F8A00F9-35FF-0492-D863-5B16DF5F3689}"/>
              </a:ext>
            </a:extLst>
          </p:cNvPr>
          <p:cNvSpPr txBox="1"/>
          <p:nvPr/>
        </p:nvSpPr>
        <p:spPr>
          <a:xfrm>
            <a:off x="7857245" y="3859520"/>
            <a:ext cx="1151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return to primary channel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91FAFE3-97CC-6B42-F530-0C15ABEFAB9B}"/>
              </a:ext>
            </a:extLst>
          </p:cNvPr>
          <p:cNvCxnSpPr>
            <a:cxnSpLocks/>
          </p:cNvCxnSpPr>
          <p:nvPr/>
        </p:nvCxnSpPr>
        <p:spPr bwMode="auto">
          <a:xfrm>
            <a:off x="3678607" y="3037754"/>
            <a:ext cx="0" cy="9159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C0B4FCA-984C-E30B-8BC2-D63E83DF15F5}"/>
              </a:ext>
            </a:extLst>
          </p:cNvPr>
          <p:cNvCxnSpPr>
            <a:cxnSpLocks/>
          </p:cNvCxnSpPr>
          <p:nvPr/>
        </p:nvCxnSpPr>
        <p:spPr bwMode="auto">
          <a:xfrm>
            <a:off x="8148784" y="2992057"/>
            <a:ext cx="0" cy="9616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3A968566-46C8-EC87-4430-B3FE5E9EC68B}"/>
              </a:ext>
            </a:extLst>
          </p:cNvPr>
          <p:cNvSpPr txBox="1"/>
          <p:nvPr/>
        </p:nvSpPr>
        <p:spPr>
          <a:xfrm>
            <a:off x="3079647" y="3291041"/>
            <a:ext cx="6823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PHY header or PPDU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47B12F7-2F97-1DBE-A99A-831E3905CB53}"/>
              </a:ext>
            </a:extLst>
          </p:cNvPr>
          <p:cNvSpPr txBox="1"/>
          <p:nvPr/>
        </p:nvSpPr>
        <p:spPr>
          <a:xfrm>
            <a:off x="992868" y="2904231"/>
            <a:ext cx="2674872" cy="338554"/>
          </a:xfrm>
          <a:prstGeom prst="rect">
            <a:avLst/>
          </a:prstGeo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81AFE73-1D2A-606A-C1C0-03825DB0C83F}"/>
              </a:ext>
            </a:extLst>
          </p:cNvPr>
          <p:cNvSpPr txBox="1"/>
          <p:nvPr/>
        </p:nvSpPr>
        <p:spPr>
          <a:xfrm>
            <a:off x="4975860" y="2941290"/>
            <a:ext cx="5663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BO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E28F3B6-B94B-7749-CC2B-2133DC1725C8}"/>
              </a:ext>
            </a:extLst>
          </p:cNvPr>
          <p:cNvSpPr/>
          <p:nvPr/>
        </p:nvSpPr>
        <p:spPr bwMode="auto">
          <a:xfrm>
            <a:off x="5219714" y="3155625"/>
            <a:ext cx="65113" cy="1524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6FA71DB-3807-5ED8-493C-D40B9A547C5B}"/>
              </a:ext>
            </a:extLst>
          </p:cNvPr>
          <p:cNvSpPr/>
          <p:nvPr/>
        </p:nvSpPr>
        <p:spPr bwMode="auto">
          <a:xfrm>
            <a:off x="5146651" y="3155625"/>
            <a:ext cx="65113" cy="1524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6E342A9-3CFE-B9D6-EDC0-C3FEB932513A}"/>
              </a:ext>
            </a:extLst>
          </p:cNvPr>
          <p:cNvSpPr txBox="1"/>
          <p:nvPr/>
        </p:nvSpPr>
        <p:spPr>
          <a:xfrm>
            <a:off x="1259749" y="3518422"/>
            <a:ext cx="16065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primary channel CCA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E1BBD1E-93AA-E176-73F1-D8BBD5E702A2}"/>
              </a:ext>
            </a:extLst>
          </p:cNvPr>
          <p:cNvCxnSpPr>
            <a:cxnSpLocks/>
          </p:cNvCxnSpPr>
          <p:nvPr/>
        </p:nvCxnSpPr>
        <p:spPr bwMode="auto">
          <a:xfrm>
            <a:off x="1205682" y="3741986"/>
            <a:ext cx="18423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lg" len="med"/>
            <a:tailEnd type="arrow" w="lg" len="med"/>
          </a:ln>
          <a:effectLst/>
        </p:spPr>
      </p:cxn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CFE9B5FC-2E24-89CC-D544-611778BC4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314" y="4666625"/>
            <a:ext cx="7924800" cy="1457814"/>
          </a:xfrm>
        </p:spPr>
        <p:txBody>
          <a:bodyPr/>
          <a:lstStyle/>
          <a:p>
            <a:pPr marL="0" indent="0"/>
            <a:r>
              <a:rPr lang="en-US" sz="1800" dirty="0"/>
              <a:t>A STA that can only perform CCA one channel at a time needs to perform medium synchronization after switching to the auxiliary primary channel. </a:t>
            </a:r>
          </a:p>
          <a:p>
            <a:pPr marL="0" indent="0"/>
            <a:r>
              <a:rPr lang="en-US" sz="1800" dirty="0"/>
              <a:t>After the sensing duration, the STA may start contending on the channel and initiate a backoff procedure.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9A4741-9974-440A-1144-D79009F6369D}"/>
              </a:ext>
            </a:extLst>
          </p:cNvPr>
          <p:cNvSpPr/>
          <p:nvPr/>
        </p:nvSpPr>
        <p:spPr bwMode="auto">
          <a:xfrm>
            <a:off x="1205682" y="2895600"/>
            <a:ext cx="249786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Unknown Channel State</a:t>
            </a:r>
          </a:p>
        </p:txBody>
      </p:sp>
    </p:spTree>
    <p:extLst>
      <p:ext uri="{BB962C8B-B14F-4D97-AF65-F5344CB8AC3E}">
        <p14:creationId xmlns:p14="http://schemas.microsoft.com/office/powerpoint/2010/main" val="3169136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7B3B3-92A3-7948-2181-2A8832FD1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Auxiliary Primary Channel Access for Concurrent CCA capable STAs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72D3F7-D312-082C-F87F-F0620D6435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02EA7-5405-D644-1B7F-203D3FEEC6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AE62BA-B21B-B977-2446-4E039114A7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529CDA3-286E-A17B-2A20-C1AC893BE99D}"/>
              </a:ext>
            </a:extLst>
          </p:cNvPr>
          <p:cNvSpPr txBox="1"/>
          <p:nvPr/>
        </p:nvSpPr>
        <p:spPr>
          <a:xfrm>
            <a:off x="3257384" y="3911231"/>
            <a:ext cx="1489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switch to auxiliary primary channel</a:t>
            </a:r>
          </a:p>
        </p:txBody>
      </p:sp>
      <p:sp>
        <p:nvSpPr>
          <p:cNvPr id="69" name="Content Placeholder 2">
            <a:extLst>
              <a:ext uri="{FF2B5EF4-FFF2-40B4-BE49-F238E27FC236}">
                <a16:creationId xmlns:a16="http://schemas.microsoft.com/office/drawing/2014/main" id="{0245E551-D23A-44AA-F11C-CF1ACF751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538" y="4328782"/>
            <a:ext cx="7924800" cy="1893401"/>
          </a:xfrm>
        </p:spPr>
        <p:txBody>
          <a:bodyPr/>
          <a:lstStyle/>
          <a:p>
            <a:pPr marL="0" indent="0"/>
            <a:r>
              <a:rPr lang="en-US" sz="1800" dirty="0"/>
              <a:t>A STA that can perform concurrent CCA (e.g. primary channel on P80 and auxiliary primary channel on S80) may know the state of the auxiliary primary channel during the channel switch.</a:t>
            </a:r>
          </a:p>
          <a:p>
            <a:pPr marL="0" indent="0"/>
            <a:r>
              <a:rPr lang="en-US" sz="1800" dirty="0"/>
              <a:t>The STA may start contending on the channel right after the channel switch and initiate a backoff procedure.</a:t>
            </a:r>
          </a:p>
          <a:p>
            <a:pPr marL="0" indent="0"/>
            <a:r>
              <a:rPr lang="en-US" sz="1800" dirty="0"/>
              <a:t>Non-concurrent CCA STAs may </a:t>
            </a:r>
            <a:r>
              <a:rPr lang="en-US" sz="1800" dirty="0">
                <a:solidFill>
                  <a:srgbClr val="FF0000"/>
                </a:solidFill>
              </a:rPr>
              <a:t>often lose channel contention</a:t>
            </a:r>
            <a:r>
              <a:rPr lang="en-US" sz="1800" dirty="0"/>
              <a:t> to concurrent CCA STAs. 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0AB6CF87-7C17-0573-4AC2-05FF98765FFC}"/>
              </a:ext>
            </a:extLst>
          </p:cNvPr>
          <p:cNvCxnSpPr>
            <a:cxnSpLocks/>
          </p:cNvCxnSpPr>
          <p:nvPr/>
        </p:nvCxnSpPr>
        <p:spPr bwMode="auto">
          <a:xfrm>
            <a:off x="4873625" y="2368571"/>
            <a:ext cx="0" cy="2996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EEAFCA07-A20A-7919-ABFE-098666BD5722}"/>
              </a:ext>
            </a:extLst>
          </p:cNvPr>
          <p:cNvSpPr txBox="1"/>
          <p:nvPr/>
        </p:nvSpPr>
        <p:spPr>
          <a:xfrm>
            <a:off x="4516323" y="1757386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non-concurrent CCA STAs can only  contend much later due to medium sync procedure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2F8BB8D-1AF9-A36D-FEDA-5217F6800FD9}"/>
              </a:ext>
            </a:extLst>
          </p:cNvPr>
          <p:cNvCxnSpPr>
            <a:cxnSpLocks/>
          </p:cNvCxnSpPr>
          <p:nvPr/>
        </p:nvCxnSpPr>
        <p:spPr bwMode="auto">
          <a:xfrm>
            <a:off x="963905" y="3821483"/>
            <a:ext cx="828679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DD1B27E-D03A-F20D-B58C-E852722B6477}"/>
              </a:ext>
            </a:extLst>
          </p:cNvPr>
          <p:cNvSpPr/>
          <p:nvPr/>
        </p:nvSpPr>
        <p:spPr bwMode="auto">
          <a:xfrm>
            <a:off x="3276600" y="3286912"/>
            <a:ext cx="5024102" cy="5334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Left Brace 30">
            <a:extLst>
              <a:ext uri="{FF2B5EF4-FFF2-40B4-BE49-F238E27FC236}">
                <a16:creationId xmlns:a16="http://schemas.microsoft.com/office/drawing/2014/main" id="{15FFD16D-211D-570B-27CD-9D0C1C1794AD}"/>
              </a:ext>
            </a:extLst>
          </p:cNvPr>
          <p:cNvSpPr/>
          <p:nvPr/>
        </p:nvSpPr>
        <p:spPr bwMode="auto">
          <a:xfrm>
            <a:off x="1011375" y="2766749"/>
            <a:ext cx="228600" cy="51977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Left Brace 31">
            <a:extLst>
              <a:ext uri="{FF2B5EF4-FFF2-40B4-BE49-F238E27FC236}">
                <a16:creationId xmlns:a16="http://schemas.microsoft.com/office/drawing/2014/main" id="{91AE8EA6-185E-E1DB-C5E2-56958441BA3A}"/>
              </a:ext>
            </a:extLst>
          </p:cNvPr>
          <p:cNvSpPr/>
          <p:nvPr/>
        </p:nvSpPr>
        <p:spPr bwMode="auto">
          <a:xfrm>
            <a:off x="1011375" y="3285883"/>
            <a:ext cx="228600" cy="51977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BE4F06-664D-85A8-47EE-88FFF6E02AFE}"/>
              </a:ext>
            </a:extLst>
          </p:cNvPr>
          <p:cNvSpPr txBox="1"/>
          <p:nvPr/>
        </p:nvSpPr>
        <p:spPr>
          <a:xfrm>
            <a:off x="491888" y="3376059"/>
            <a:ext cx="503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P80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D78C1C3-1DD6-CC0B-313F-0FCEA3706715}"/>
              </a:ext>
            </a:extLst>
          </p:cNvPr>
          <p:cNvSpPr txBox="1"/>
          <p:nvPr/>
        </p:nvSpPr>
        <p:spPr>
          <a:xfrm>
            <a:off x="507711" y="2857039"/>
            <a:ext cx="503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S80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FF63E93-6DD3-609C-497B-55596E5D7D43}"/>
              </a:ext>
            </a:extLst>
          </p:cNvPr>
          <p:cNvSpPr/>
          <p:nvPr/>
        </p:nvSpPr>
        <p:spPr bwMode="auto">
          <a:xfrm>
            <a:off x="4132036" y="2754370"/>
            <a:ext cx="3347208" cy="533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A1094F2-4FA0-D50F-EAA7-0822BE419549}"/>
              </a:ext>
            </a:extLst>
          </p:cNvPr>
          <p:cNvSpPr/>
          <p:nvPr/>
        </p:nvSpPr>
        <p:spPr bwMode="auto">
          <a:xfrm>
            <a:off x="7481261" y="2754111"/>
            <a:ext cx="827395" cy="53391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B28DB9D-0DF4-36EA-DC45-3DB2D6CA25D1}"/>
              </a:ext>
            </a:extLst>
          </p:cNvPr>
          <p:cNvCxnSpPr>
            <a:cxnSpLocks/>
          </p:cNvCxnSpPr>
          <p:nvPr/>
        </p:nvCxnSpPr>
        <p:spPr bwMode="auto">
          <a:xfrm>
            <a:off x="1427626" y="3127307"/>
            <a:ext cx="242234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lg" len="med"/>
            <a:tailEnd type="arrow" w="lg" len="med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2B4796F6-60DA-E9EC-4369-E9B17F883EBA}"/>
              </a:ext>
            </a:extLst>
          </p:cNvPr>
          <p:cNvSpPr txBox="1"/>
          <p:nvPr/>
        </p:nvSpPr>
        <p:spPr>
          <a:xfrm>
            <a:off x="1530432" y="2882247"/>
            <a:ext cx="24223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auxiliary primary channel CCA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EFCF998-58CD-F91E-AA34-48C624C433CD}"/>
              </a:ext>
            </a:extLst>
          </p:cNvPr>
          <p:cNvSpPr/>
          <p:nvPr/>
        </p:nvSpPr>
        <p:spPr bwMode="auto">
          <a:xfrm>
            <a:off x="3910884" y="3134872"/>
            <a:ext cx="65113" cy="1524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D192539-A1D4-61E6-45C8-646A209F9249}"/>
              </a:ext>
            </a:extLst>
          </p:cNvPr>
          <p:cNvSpPr/>
          <p:nvPr/>
        </p:nvSpPr>
        <p:spPr bwMode="auto">
          <a:xfrm>
            <a:off x="3845441" y="3134872"/>
            <a:ext cx="65113" cy="1524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40EE28F-A4CC-C117-0CA5-175C967373FB}"/>
              </a:ext>
            </a:extLst>
          </p:cNvPr>
          <p:cNvSpPr/>
          <p:nvPr/>
        </p:nvSpPr>
        <p:spPr bwMode="auto">
          <a:xfrm>
            <a:off x="3840496" y="3282151"/>
            <a:ext cx="4460207" cy="5274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Channel Busy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8CBF0A0-BCE5-598F-682B-B2B0EA27D131}"/>
              </a:ext>
            </a:extLst>
          </p:cNvPr>
          <p:cNvCxnSpPr>
            <a:cxnSpLocks/>
          </p:cNvCxnSpPr>
          <p:nvPr/>
        </p:nvCxnSpPr>
        <p:spPr bwMode="auto">
          <a:xfrm>
            <a:off x="3840496" y="2689576"/>
            <a:ext cx="0" cy="12367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A6916DFE-2B92-D635-EE17-151691811274}"/>
              </a:ext>
            </a:extLst>
          </p:cNvPr>
          <p:cNvCxnSpPr>
            <a:cxnSpLocks/>
          </p:cNvCxnSpPr>
          <p:nvPr/>
        </p:nvCxnSpPr>
        <p:spPr bwMode="auto">
          <a:xfrm>
            <a:off x="8310673" y="2964684"/>
            <a:ext cx="0" cy="9616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8E870639-10C6-8962-D821-4DF4C7C22A21}"/>
              </a:ext>
            </a:extLst>
          </p:cNvPr>
          <p:cNvSpPr txBox="1"/>
          <p:nvPr/>
        </p:nvSpPr>
        <p:spPr>
          <a:xfrm>
            <a:off x="3261202" y="3247472"/>
            <a:ext cx="717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PHY header or PPDU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9D3A7F6-0EF9-EECC-D44D-440D7EBB254B}"/>
              </a:ext>
            </a:extLst>
          </p:cNvPr>
          <p:cNvSpPr txBox="1"/>
          <p:nvPr/>
        </p:nvSpPr>
        <p:spPr>
          <a:xfrm>
            <a:off x="3815116" y="2921127"/>
            <a:ext cx="1355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BO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D5CA57D-BC39-6F8D-5CB9-D439A2027A2C}"/>
              </a:ext>
            </a:extLst>
          </p:cNvPr>
          <p:cNvSpPr/>
          <p:nvPr/>
        </p:nvSpPr>
        <p:spPr bwMode="auto">
          <a:xfrm>
            <a:off x="4058970" y="3135462"/>
            <a:ext cx="65113" cy="1524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BF02842-7AE8-3934-9E5C-9210C962522D}"/>
              </a:ext>
            </a:extLst>
          </p:cNvPr>
          <p:cNvSpPr/>
          <p:nvPr/>
        </p:nvSpPr>
        <p:spPr bwMode="auto">
          <a:xfrm>
            <a:off x="3985907" y="3135462"/>
            <a:ext cx="65113" cy="1524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7BCBEB0-3C02-39A2-5A55-0410BB22E259}"/>
              </a:ext>
            </a:extLst>
          </p:cNvPr>
          <p:cNvSpPr txBox="1"/>
          <p:nvPr/>
        </p:nvSpPr>
        <p:spPr>
          <a:xfrm>
            <a:off x="1514706" y="3472191"/>
            <a:ext cx="17204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primary channel CCA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271280B-4270-6BE5-4CF6-FD5B485C2998}"/>
              </a:ext>
            </a:extLst>
          </p:cNvPr>
          <p:cNvCxnSpPr>
            <a:cxnSpLocks/>
          </p:cNvCxnSpPr>
          <p:nvPr/>
        </p:nvCxnSpPr>
        <p:spPr bwMode="auto">
          <a:xfrm>
            <a:off x="1427626" y="3708489"/>
            <a:ext cx="17067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lg" len="med"/>
            <a:tailEnd type="arrow" w="lg" len="med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451DAD8F-97C5-EB0D-35A1-03F6732569B1}"/>
              </a:ext>
            </a:extLst>
          </p:cNvPr>
          <p:cNvSpPr txBox="1"/>
          <p:nvPr/>
        </p:nvSpPr>
        <p:spPr>
          <a:xfrm>
            <a:off x="2656577" y="1904606"/>
            <a:ext cx="1792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concurrent CCA capable STAs contend here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6304C3E6-5E05-8184-D740-E2AEC430AE71}"/>
              </a:ext>
            </a:extLst>
          </p:cNvPr>
          <p:cNvCxnSpPr>
            <a:cxnSpLocks/>
            <a:stCxn id="53" idx="2"/>
          </p:cNvCxnSpPr>
          <p:nvPr/>
        </p:nvCxnSpPr>
        <p:spPr bwMode="auto">
          <a:xfrm>
            <a:off x="3552753" y="2366271"/>
            <a:ext cx="273729" cy="2889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CC7B884-EDEA-4713-94D9-75A98FB9F8F9}"/>
              </a:ext>
            </a:extLst>
          </p:cNvPr>
          <p:cNvCxnSpPr>
            <a:cxnSpLocks/>
          </p:cNvCxnSpPr>
          <p:nvPr/>
        </p:nvCxnSpPr>
        <p:spPr bwMode="auto">
          <a:xfrm>
            <a:off x="3849969" y="2689576"/>
            <a:ext cx="102365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lg" len="med"/>
            <a:tailEnd type="arrow" w="lg" len="med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66C3387B-833B-7531-30E8-256B8F44D617}"/>
              </a:ext>
            </a:extLst>
          </p:cNvPr>
          <p:cNvSpPr txBox="1"/>
          <p:nvPr/>
        </p:nvSpPr>
        <p:spPr>
          <a:xfrm>
            <a:off x="3861553" y="2277286"/>
            <a:ext cx="1126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medium sync duration</a:t>
            </a:r>
          </a:p>
        </p:txBody>
      </p:sp>
    </p:spTree>
    <p:extLst>
      <p:ext uri="{BB962C8B-B14F-4D97-AF65-F5344CB8AC3E}">
        <p14:creationId xmlns:p14="http://schemas.microsoft.com/office/powerpoint/2010/main" val="2134712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540CF-A6E7-7652-C59B-5EDA3AB99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170A91-5E91-26BD-88C4-9E3D17938E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3118D-ED55-25BE-1FB6-372FBA2608B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3345C2-24D1-A1AA-C24C-793DD63ADA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6E2744D-8ABF-BA2A-3F6B-153D63793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84406"/>
            <a:ext cx="7924800" cy="448778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To prevent concurrent CCA capable STAs to monopolize the auxiliary primary channel, concurrent CCA capable STAs may be required to transmit a sync frame (e.g. CTS, short PPDU) first before transmitting a DATA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sync frame may be transmitted with a higher priority (e.g. no or short backoff if the channel is already idle) than the DATA frame.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An AP capable of concurrent CCA may transmit sync frame transmission (regardless of downlink traffic) in case there are no other concurrent CCA capable STA exists.</a:t>
            </a:r>
            <a:endParaRPr lang="en-US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0EDB360-5679-AC40-3152-A8C817E1E197}"/>
              </a:ext>
            </a:extLst>
          </p:cNvPr>
          <p:cNvCxnSpPr>
            <a:cxnSpLocks/>
          </p:cNvCxnSpPr>
          <p:nvPr/>
        </p:nvCxnSpPr>
        <p:spPr bwMode="auto">
          <a:xfrm>
            <a:off x="1114384" y="5797132"/>
            <a:ext cx="787178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5144681D-D7C1-F252-3DC1-2EF490187849}"/>
              </a:ext>
            </a:extLst>
          </p:cNvPr>
          <p:cNvSpPr/>
          <p:nvPr/>
        </p:nvSpPr>
        <p:spPr bwMode="auto">
          <a:xfrm>
            <a:off x="3427079" y="5262561"/>
            <a:ext cx="5024102" cy="5334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Left Brace 35">
            <a:extLst>
              <a:ext uri="{FF2B5EF4-FFF2-40B4-BE49-F238E27FC236}">
                <a16:creationId xmlns:a16="http://schemas.microsoft.com/office/drawing/2014/main" id="{8988568A-F6AC-C4A1-AD72-67E40D785F18}"/>
              </a:ext>
            </a:extLst>
          </p:cNvPr>
          <p:cNvSpPr/>
          <p:nvPr/>
        </p:nvSpPr>
        <p:spPr bwMode="auto">
          <a:xfrm>
            <a:off x="1161854" y="4742398"/>
            <a:ext cx="228600" cy="51977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Left Brace 36">
            <a:extLst>
              <a:ext uri="{FF2B5EF4-FFF2-40B4-BE49-F238E27FC236}">
                <a16:creationId xmlns:a16="http://schemas.microsoft.com/office/drawing/2014/main" id="{615B7F15-EFB8-ECF5-8DB3-2DC772515538}"/>
              </a:ext>
            </a:extLst>
          </p:cNvPr>
          <p:cNvSpPr/>
          <p:nvPr/>
        </p:nvSpPr>
        <p:spPr bwMode="auto">
          <a:xfrm>
            <a:off x="1161854" y="5261532"/>
            <a:ext cx="228600" cy="51977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5407F06-81D3-99D3-61F0-8E23E3C02A57}"/>
              </a:ext>
            </a:extLst>
          </p:cNvPr>
          <p:cNvSpPr txBox="1"/>
          <p:nvPr/>
        </p:nvSpPr>
        <p:spPr>
          <a:xfrm>
            <a:off x="642367" y="5351708"/>
            <a:ext cx="503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P80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F3B7E03-63B7-D315-14D5-6F7F1BADE4BA}"/>
              </a:ext>
            </a:extLst>
          </p:cNvPr>
          <p:cNvSpPr txBox="1"/>
          <p:nvPr/>
        </p:nvSpPr>
        <p:spPr>
          <a:xfrm>
            <a:off x="658190" y="4832688"/>
            <a:ext cx="503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S80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26C25F2-6C15-4E35-2305-B0E32D3AA3F2}"/>
              </a:ext>
            </a:extLst>
          </p:cNvPr>
          <p:cNvSpPr/>
          <p:nvPr/>
        </p:nvSpPr>
        <p:spPr bwMode="auto">
          <a:xfrm>
            <a:off x="4636810" y="4730019"/>
            <a:ext cx="2992913" cy="533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1FD3318-0474-0672-D9A4-17739457D552}"/>
              </a:ext>
            </a:extLst>
          </p:cNvPr>
          <p:cNvSpPr/>
          <p:nvPr/>
        </p:nvSpPr>
        <p:spPr bwMode="auto">
          <a:xfrm>
            <a:off x="7631740" y="4729760"/>
            <a:ext cx="827395" cy="53391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1B9A657-ACC4-8BD0-E733-E9FFACD306E1}"/>
              </a:ext>
            </a:extLst>
          </p:cNvPr>
          <p:cNvCxnSpPr>
            <a:cxnSpLocks/>
          </p:cNvCxnSpPr>
          <p:nvPr/>
        </p:nvCxnSpPr>
        <p:spPr bwMode="auto">
          <a:xfrm>
            <a:off x="1514277" y="5102956"/>
            <a:ext cx="248617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lg" len="med"/>
            <a:tailEnd type="arrow" w="lg" len="med"/>
          </a:ln>
          <a:effectLst/>
        </p:spPr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404BD78C-758B-E778-C9AC-2EDF81FB0B18}"/>
              </a:ext>
            </a:extLst>
          </p:cNvPr>
          <p:cNvSpPr/>
          <p:nvPr/>
        </p:nvSpPr>
        <p:spPr bwMode="auto">
          <a:xfrm>
            <a:off x="4426908" y="5097238"/>
            <a:ext cx="65113" cy="1524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EC2F99B-5341-8F29-77D0-BA8C85FB409A}"/>
              </a:ext>
            </a:extLst>
          </p:cNvPr>
          <p:cNvSpPr/>
          <p:nvPr/>
        </p:nvSpPr>
        <p:spPr bwMode="auto">
          <a:xfrm>
            <a:off x="4361465" y="5097238"/>
            <a:ext cx="65113" cy="1524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E42CEBE-1B3A-D576-D796-2514F2B3BC28}"/>
              </a:ext>
            </a:extLst>
          </p:cNvPr>
          <p:cNvSpPr/>
          <p:nvPr/>
        </p:nvSpPr>
        <p:spPr bwMode="auto">
          <a:xfrm>
            <a:off x="3990975" y="5257800"/>
            <a:ext cx="4460207" cy="5274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Channel Busy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2226C5E-7A3F-DAFC-461C-997368DE2C2D}"/>
              </a:ext>
            </a:extLst>
          </p:cNvPr>
          <p:cNvCxnSpPr>
            <a:cxnSpLocks/>
          </p:cNvCxnSpPr>
          <p:nvPr/>
        </p:nvCxnSpPr>
        <p:spPr bwMode="auto">
          <a:xfrm>
            <a:off x="3990975" y="4986030"/>
            <a:ext cx="0" cy="9159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D9FC0FF-819F-2C28-A4CC-F36FD1B633BA}"/>
              </a:ext>
            </a:extLst>
          </p:cNvPr>
          <p:cNvCxnSpPr>
            <a:cxnSpLocks/>
          </p:cNvCxnSpPr>
          <p:nvPr/>
        </p:nvCxnSpPr>
        <p:spPr bwMode="auto">
          <a:xfrm>
            <a:off x="8461152" y="4940333"/>
            <a:ext cx="0" cy="9616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08FE1D96-8651-EB31-0F13-84269D262DA9}"/>
              </a:ext>
            </a:extLst>
          </p:cNvPr>
          <p:cNvSpPr txBox="1"/>
          <p:nvPr/>
        </p:nvSpPr>
        <p:spPr>
          <a:xfrm>
            <a:off x="3411681" y="5223121"/>
            <a:ext cx="717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PHY header or PPDU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A9A22BB-8B00-941D-7E24-8DAEA133D128}"/>
              </a:ext>
            </a:extLst>
          </p:cNvPr>
          <p:cNvSpPr/>
          <p:nvPr/>
        </p:nvSpPr>
        <p:spPr bwMode="auto">
          <a:xfrm>
            <a:off x="4574994" y="5097828"/>
            <a:ext cx="65113" cy="1524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E3A3CA7-2328-90E8-CFD0-8B3DE3E1E8C7}"/>
              </a:ext>
            </a:extLst>
          </p:cNvPr>
          <p:cNvSpPr/>
          <p:nvPr/>
        </p:nvSpPr>
        <p:spPr bwMode="auto">
          <a:xfrm>
            <a:off x="4501931" y="5097828"/>
            <a:ext cx="65113" cy="1524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05122D5-53AC-5389-D159-694423781889}"/>
              </a:ext>
            </a:extLst>
          </p:cNvPr>
          <p:cNvCxnSpPr>
            <a:cxnSpLocks/>
          </p:cNvCxnSpPr>
          <p:nvPr/>
        </p:nvCxnSpPr>
        <p:spPr bwMode="auto">
          <a:xfrm>
            <a:off x="1514277" y="5684138"/>
            <a:ext cx="17706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lg" len="med"/>
            <a:tailEnd type="arrow" w="lg" len="med"/>
          </a:ln>
          <a:effectLst/>
        </p:spPr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C86BE806-A93A-2433-7B9E-D1EC6A8495C0}"/>
              </a:ext>
            </a:extLst>
          </p:cNvPr>
          <p:cNvSpPr/>
          <p:nvPr/>
        </p:nvSpPr>
        <p:spPr bwMode="auto">
          <a:xfrm>
            <a:off x="4000448" y="4728576"/>
            <a:ext cx="363634" cy="533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DF3F6D7-C5D9-4AC5-6A2B-53DD3170F9F3}"/>
              </a:ext>
            </a:extLst>
          </p:cNvPr>
          <p:cNvSpPr txBox="1"/>
          <p:nvPr/>
        </p:nvSpPr>
        <p:spPr>
          <a:xfrm>
            <a:off x="3936133" y="4871011"/>
            <a:ext cx="1355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Sync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9D7CA20-8B29-8830-9E44-F42A841BC4AF}"/>
              </a:ext>
            </a:extLst>
          </p:cNvPr>
          <p:cNvSpPr txBox="1"/>
          <p:nvPr/>
        </p:nvSpPr>
        <p:spPr>
          <a:xfrm>
            <a:off x="4309239" y="4847530"/>
            <a:ext cx="1355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BO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0266B86-076B-2C23-168C-5A467C331C19}"/>
              </a:ext>
            </a:extLst>
          </p:cNvPr>
          <p:cNvSpPr txBox="1"/>
          <p:nvPr/>
        </p:nvSpPr>
        <p:spPr>
          <a:xfrm>
            <a:off x="3412699" y="4124602"/>
            <a:ext cx="2488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STAs (regardless of concurrent CCA capability) start contending here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D1309CE-15AE-D753-760C-97041EC495DF}"/>
              </a:ext>
            </a:extLst>
          </p:cNvPr>
          <p:cNvCxnSpPr>
            <a:cxnSpLocks/>
          </p:cNvCxnSpPr>
          <p:nvPr/>
        </p:nvCxnSpPr>
        <p:spPr bwMode="auto">
          <a:xfrm>
            <a:off x="4361712" y="4526227"/>
            <a:ext cx="0" cy="2023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E006213-9FAC-D434-F45D-136A868FE2C6}"/>
              </a:ext>
            </a:extLst>
          </p:cNvPr>
          <p:cNvSpPr txBox="1"/>
          <p:nvPr/>
        </p:nvSpPr>
        <p:spPr>
          <a:xfrm>
            <a:off x="1632375" y="4863909"/>
            <a:ext cx="24223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auxiliary primary channel CCA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1FFD45-3902-37DF-8774-77B6D6D0B127}"/>
              </a:ext>
            </a:extLst>
          </p:cNvPr>
          <p:cNvSpPr txBox="1"/>
          <p:nvPr/>
        </p:nvSpPr>
        <p:spPr>
          <a:xfrm>
            <a:off x="1616649" y="5453853"/>
            <a:ext cx="17204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primary channel CCA</a:t>
            </a:r>
          </a:p>
        </p:txBody>
      </p:sp>
    </p:spTree>
    <p:extLst>
      <p:ext uri="{BB962C8B-B14F-4D97-AF65-F5344CB8AC3E}">
        <p14:creationId xmlns:p14="http://schemas.microsoft.com/office/powerpoint/2010/main" val="2070353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9C97D-B7C3-D679-BA63-C3CBA1A56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AF238-AD45-C95B-056D-E105191AF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588" y="1751014"/>
            <a:ext cx="7924800" cy="4421186"/>
          </a:xfrm>
          <a:ln>
            <a:noFill/>
          </a:ln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proposed method allows fair channel access for both concurrent CCA capable STAs and concurrent CCA incapable STAs.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proposed method </a:t>
            </a:r>
            <a:r>
              <a:rPr lang="en-US" sz="2000" dirty="0">
                <a:solidFill>
                  <a:schemeClr val="tx1"/>
                </a:solidFill>
              </a:rPr>
              <a:t>is transparent to concurrent CCA incapable STAs which means no additional complexity to these STAs.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concurrent CCA capable AP can help non-concurrent CCA capable STAs minimize the need for medium synchronization during auxiliary primary channel access.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 such a scenario, a concurrent CCA capable non-AP STA still has incentive to implement concurrent CCA in cases when the AP sees channel activity but the non-AP STA does not.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944837-B2DF-C9A0-8C10-E77558F0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45D2AF-2E24-7C44-854F-9127912986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D48D52-2474-B946-3C5E-FBE3143AD4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39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7753C-22F0-3C7F-1BA7-55FABB98C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3735CD-C098-0175-7B10-99703FE01B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27917-90BA-3650-7E87-E92A6EB6B6B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279557-5C44-4EE6-0DF8-F8CC0343B1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89" name="Content Placeholder 2">
            <a:extLst>
              <a:ext uri="{FF2B5EF4-FFF2-40B4-BE49-F238E27FC236}">
                <a16:creationId xmlns:a16="http://schemas.microsoft.com/office/drawing/2014/main" id="{21C478DF-5DE6-FA25-F0B7-26F3CF478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888" y="1751013"/>
            <a:ext cx="7924800" cy="4062532"/>
          </a:xfrm>
        </p:spPr>
        <p:txBody>
          <a:bodyPr/>
          <a:lstStyle/>
          <a:p>
            <a:pPr marL="0" indent="0"/>
            <a:r>
              <a:rPr lang="en-US" sz="2000" dirty="0"/>
              <a:t>In this presentation, we discussed concurrent CCA capability for multiple primary channels.</a:t>
            </a:r>
          </a:p>
          <a:p>
            <a:pPr marL="0" indent="0"/>
            <a:r>
              <a:rPr lang="en-US" sz="2000" dirty="0"/>
              <a:t>We showed how this capability may result in unfair advantage for STAs that are capable vs STAs that are not capable.</a:t>
            </a:r>
          </a:p>
          <a:p>
            <a:pPr marL="0" indent="0"/>
            <a:r>
              <a:rPr lang="en-US" sz="2000" dirty="0"/>
              <a:t>We proposed a simple solution to prevent the unfairness.</a:t>
            </a:r>
          </a:p>
        </p:txBody>
      </p:sp>
    </p:spTree>
    <p:extLst>
      <p:ext uri="{BB962C8B-B14F-4D97-AF65-F5344CB8AC3E}">
        <p14:creationId xmlns:p14="http://schemas.microsoft.com/office/powerpoint/2010/main" val="2572027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0FF92-CCBB-F0FF-682F-EEE641CC7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59A1E-E41F-ECF8-5C1A-E70E17DA9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200" dirty="0"/>
              <a:t>[1] https://mentor.ieee.org/802.11/dcn/23/11-23-0034-00-0uhr-non-primary-channel-utilization.pptx</a:t>
            </a:r>
          </a:p>
          <a:p>
            <a:r>
              <a:rPr lang="en-US" sz="1200" dirty="0"/>
              <a:t>[2] https://mentor.ieee.org/802.11/dcn/23/11-23-0285-00-0uhr-txop-protection-of-non-primary-channel.pptx</a:t>
            </a:r>
          </a:p>
          <a:p>
            <a:r>
              <a:rPr lang="en-US" sz="1200" dirty="0"/>
              <a:t>[3] https://mentor.ieee.org/802.11/dcn/23/11-23-0797-00-0uhr-non-primary-channel-access.pptx</a:t>
            </a:r>
          </a:p>
          <a:p>
            <a:r>
              <a:rPr lang="en-US" sz="1200" dirty="0"/>
              <a:t>[4] https://mentor.ieee.org/802.11/dcn/23/11-23-0961-00-0uhr-uhr-secondary-channel-access.pptx</a:t>
            </a:r>
          </a:p>
          <a:p>
            <a:r>
              <a:rPr lang="en-US" sz="1200" dirty="0"/>
              <a:t>[5] https://mentor.ieee.org/802.11/dcn/23/11-23-1112-00-0uhr-thoughts-on-secondary-channel-access.pptx</a:t>
            </a:r>
          </a:p>
          <a:p>
            <a:r>
              <a:rPr lang="en-US" sz="1200" dirty="0"/>
              <a:t>[6] https://mentor.ieee.org/802.11/dcn/23/11-23-1419-00-0uhr-nonprimary-channel-access-discussions.pptx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351480-281C-E404-C010-EA6973D3ED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ED50B-3013-1196-2F6F-F7706EEEAB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1F5CF6-665E-F31E-972A-FE43449831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9760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5904</TotalTime>
  <Words>813</Words>
  <Application>Microsoft Office PowerPoint</Application>
  <PresentationFormat>On-screen Show (4:3)</PresentationFormat>
  <Paragraphs>105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Concurrent CCA for Non-  Primary Channel Access</vt:lpstr>
      <vt:lpstr>Abstract</vt:lpstr>
      <vt:lpstr>Thoughts on Non-Primary  Channel Access</vt:lpstr>
      <vt:lpstr>Non-Primary Channel Access for Non-Concurrent CCA STAs</vt:lpstr>
      <vt:lpstr>Auxiliary Primary Channel Access for Concurrent CCA capable STAs</vt:lpstr>
      <vt:lpstr>Proposal</vt:lpstr>
      <vt:lpstr>Discussions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 Lanante</dc:creator>
  <cp:lastModifiedBy>Leonardo Lanante</cp:lastModifiedBy>
  <cp:revision>450</cp:revision>
  <cp:lastPrinted>1601-01-01T00:00:00Z</cp:lastPrinted>
  <dcterms:created xsi:type="dcterms:W3CDTF">2022-11-03T21:42:38Z</dcterms:created>
  <dcterms:modified xsi:type="dcterms:W3CDTF">2023-11-14T17:56:07Z</dcterms:modified>
</cp:coreProperties>
</file>