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70" r:id="rId5"/>
    <p:sldId id="277" r:id="rId6"/>
    <p:sldId id="273" r:id="rId7"/>
    <p:sldId id="271" r:id="rId8"/>
    <p:sldId id="278" r:id="rId9"/>
    <p:sldId id="258" r:id="rId10"/>
    <p:sldId id="279" r:id="rId11"/>
    <p:sldId id="274" r:id="rId12"/>
    <p:sldId id="272" r:id="rId13"/>
    <p:sldId id="26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1181" y="2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1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74-00-0uhr-txop-preemption-follow-up.pptx" TargetMode="External"/><Relationship Id="rId2" Type="http://schemas.openxmlformats.org/officeDocument/2006/relationships/hyperlink" Target="https://mentor.ieee.org/802.11/dcn/23/11-23-1229-00-0uhr-preemption-for-low-latency-application-follow-up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42-01-0uhr-considerations-on-inter-ppdu-based-preemption-scheme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</a:t>
            </a:r>
            <a:r>
              <a:rPr lang="en-GB" dirty="0" err="1"/>
              <a:t>Preemption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869DC155-52D8-8ADF-3FF1-3EE11F5839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091270"/>
              </p:ext>
            </p:extLst>
          </p:nvPr>
        </p:nvGraphicFramePr>
        <p:xfrm>
          <a:off x="696913" y="2344738"/>
          <a:ext cx="7985125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43510" imgH="2893328" progId="Word.Document.8">
                  <p:embed/>
                </p:oleObj>
              </mc:Choice>
              <mc:Fallback>
                <p:oleObj name="Document" r:id="rId3" imgW="8343510" imgH="289332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344738"/>
                        <a:ext cx="7985125" cy="2770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0FBA-7810-8627-B462-CD03C8940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on PR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3C636-92F8-DCA9-4DC4-83AF8BF9D8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C7DAE-CD43-DD62-77C6-0D3960D9296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B9F1C4-90A0-5D1C-6EA6-01FF77BE12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E2C800A2-E25F-A6D6-8022-3BB6E5E36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8529689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a similar mechanism with MU-RTS/CTS, a PR frame transmitting STA need to know a value of </a:t>
            </a:r>
            <a:r>
              <a:rPr lang="en-US" sz="2000" dirty="0" err="1"/>
              <a:t>Scrambler_Initial_Value</a:t>
            </a:r>
            <a:r>
              <a:rPr lang="en-US" sz="2000" dirty="0"/>
              <a:t> and TA of the prior non-LL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Compared to MU-RTS/CTS frames, the prior non-LL PPDU may be a UHR PPDU format (presumably with similar extremely high rates as EHT PPDUs) wherein the rate of the DATA field may not be supported by the UL LL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UL LL STA may still decode the PHY header of the prior non-LL PPDU (and know whether preemption is enabled or not) but may not decode a </a:t>
            </a:r>
            <a:r>
              <a:rPr lang="en-US" sz="1600" dirty="0" err="1"/>
              <a:t>Scrambler_Initial_Value</a:t>
            </a:r>
            <a:r>
              <a:rPr lang="en-US" sz="1600" dirty="0"/>
              <a:t> or a 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following are candidate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</a:t>
            </a:r>
            <a:r>
              <a:rPr lang="en-US" sz="1600" dirty="0" err="1"/>
              <a:t>Scrambler_Initial_Value</a:t>
            </a:r>
            <a:r>
              <a:rPr lang="en-US" sz="1600" dirty="0"/>
              <a:t> and RA to be used in a PR frame are indicated explicitly in a SIG field of the current non-LL PPDU (e.g. U-SIG or UHR-SIG).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The </a:t>
            </a:r>
            <a:r>
              <a:rPr lang="en-US" sz="1600" dirty="0" err="1"/>
              <a:t>Scrambler_Initial_Value</a:t>
            </a:r>
            <a:r>
              <a:rPr lang="en-US" sz="1600" dirty="0"/>
              <a:t> and RA to be used in a PR frame are fixed values.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3: Disallow preemption if at least one MPDU is not decoded in the non-LL PPDU.</a:t>
            </a:r>
          </a:p>
        </p:txBody>
      </p:sp>
    </p:spTree>
    <p:extLst>
      <p:ext uri="{BB962C8B-B14F-4D97-AF65-F5344CB8AC3E}">
        <p14:creationId xmlns:p14="http://schemas.microsoft.com/office/powerpoint/2010/main" val="42780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Comparisons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34BC87C2-F4E2-A306-F411-2E2BAC3207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700190"/>
              </p:ext>
            </p:extLst>
          </p:nvPr>
        </p:nvGraphicFramePr>
        <p:xfrm>
          <a:off x="685800" y="1600200"/>
          <a:ext cx="73152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862">
                  <a:extLst>
                    <a:ext uri="{9D8B030D-6E8A-4147-A177-3AD203B41FA5}">
                      <a16:colId xmlns:a16="http://schemas.microsoft.com/office/drawing/2014/main" val="868504502"/>
                    </a:ext>
                  </a:extLst>
                </a:gridCol>
                <a:gridCol w="1437684">
                  <a:extLst>
                    <a:ext uri="{9D8B030D-6E8A-4147-A177-3AD203B41FA5}">
                      <a16:colId xmlns:a16="http://schemas.microsoft.com/office/drawing/2014/main" val="2823024254"/>
                    </a:ext>
                  </a:extLst>
                </a:gridCol>
                <a:gridCol w="1566288">
                  <a:extLst>
                    <a:ext uri="{9D8B030D-6E8A-4147-A177-3AD203B41FA5}">
                      <a16:colId xmlns:a16="http://schemas.microsoft.com/office/drawing/2014/main" val="125885121"/>
                    </a:ext>
                  </a:extLst>
                </a:gridCol>
                <a:gridCol w="1564366">
                  <a:extLst>
                    <a:ext uri="{9D8B030D-6E8A-4147-A177-3AD203B41FA5}">
                      <a16:colId xmlns:a16="http://schemas.microsoft.com/office/drawing/2014/main" val="2645332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 1 (Explicit PHY Header indication)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 2 (Fixed Values)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 3 (Must decode DATA field)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086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Requires Prior PPDU DATA field decoding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309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Allows PR frame transmission from OBSS 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122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High PHY Header 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267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PR frame ambiguity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49489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6BC41F4C-D41F-1ACF-BDDF-686C98C1E2F9}"/>
              </a:ext>
            </a:extLst>
          </p:cNvPr>
          <p:cNvSpPr txBox="1"/>
          <p:nvPr/>
        </p:nvSpPr>
        <p:spPr>
          <a:xfrm>
            <a:off x="685800" y="4114800"/>
            <a:ext cx="77708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 frame transmissions may also be enabled for OBSS transmissions (e.g. negotiated within a Multi-AP group). This feature may need more discussion by the group but is supported by Options 1-3.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Regarding PR frame ambiguity, if the </a:t>
            </a:r>
            <a:r>
              <a:rPr lang="en-US" sz="1800" dirty="0" err="1">
                <a:solidFill>
                  <a:schemeClr val="tx1"/>
                </a:solidFill>
              </a:rPr>
              <a:t>Scrambler_Initial_Value</a:t>
            </a:r>
            <a:r>
              <a:rPr lang="en-US" sz="1800" dirty="0">
                <a:solidFill>
                  <a:schemeClr val="tx1"/>
                </a:solidFill>
              </a:rPr>
              <a:t> and RA are not based on the prior PPDU, the TXOP owner may not know if a received frame is a valid </a:t>
            </a:r>
            <a:r>
              <a:rPr lang="en-US" sz="1800">
                <a:solidFill>
                  <a:schemeClr val="tx1"/>
                </a:solidFill>
              </a:rPr>
              <a:t>PR frame.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6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F614-7875-FB00-1546-F442BFBF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A615D-4D12-5D30-ACE8-272F9990D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the reliability of frames transmitted using preemption.</a:t>
            </a:r>
          </a:p>
          <a:p>
            <a:r>
              <a:rPr lang="en-US" dirty="0"/>
              <a:t>First, we considered methods on protecting low latency frame transmission.</a:t>
            </a:r>
          </a:p>
          <a:p>
            <a:r>
              <a:rPr lang="en-US" dirty="0"/>
              <a:t>Second, we considered how PR frames may be generated without requiring UL LL STAs to decode a </a:t>
            </a:r>
            <a:r>
              <a:rPr lang="en-US"/>
              <a:t>possibly unsupported rate UHR PPDU.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C89168-20E1-50BA-C341-4C178B242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64EA3-720B-834F-785D-01BA1BE82C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C31BAA-F651-0670-1220-E1AF18039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554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8FE96-63C1-671D-DE23-C811C4C7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0473-7252-73C7-B645-B62154483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>
                <a:hlinkClick r:id="rId2"/>
              </a:rPr>
              <a:t>https://mentor.ieee.org/802.11/dcn/23/11-23-1229-00-0uhr-preemption-for-low-latency-application-follow-up.pptx</a:t>
            </a:r>
            <a:endParaRPr lang="en-US" sz="2000" dirty="0"/>
          </a:p>
          <a:p>
            <a:r>
              <a:rPr lang="en-US" sz="2000" dirty="0"/>
              <a:t>[2] </a:t>
            </a:r>
            <a:r>
              <a:rPr lang="en-US" sz="2000" dirty="0">
                <a:hlinkClick r:id="rId3"/>
              </a:rPr>
              <a:t>https://mentor.ieee.org/802.11/dcn/23/11-23-1174-00-0uhr-txop-preemption-follow-up.pptx</a:t>
            </a:r>
            <a:endParaRPr lang="en-US" sz="2000" dirty="0"/>
          </a:p>
          <a:p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https://mentor.ieee.org/802.11/dcn/23/11-23-1242-01-0uhr-considerations-on-inter-ppdu-based-preemption-scheme.pptx</a:t>
            </a:r>
            <a:endParaRPr lang="en-US" sz="2000" dirty="0"/>
          </a:p>
          <a:p>
            <a:r>
              <a:rPr lang="en-US" sz="2000" dirty="0"/>
              <a:t>[4] https://mentor.ieee.org/802.11/dcn/23/11-23-1434-01-0uhr-discussions-on-low-latency-traffic-delivery-in-uhr.pptx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296F3-C335-6A0F-4935-00DE73889E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B3928-6890-8F18-B49F-827B6164A4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9207C-6B22-BC3B-DB46-827BFF728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419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1F08-025E-6E37-87A9-1273367AD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5F1FB-3110-56DB-F0E7-08A8E732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Preemption was proposed in UHR [1]-[4]to solve the problem of large delays when a large PPDU is transmitted in a TXOP.</a:t>
            </a:r>
          </a:p>
          <a:p>
            <a:r>
              <a:rPr lang="en-US" sz="2000" dirty="0"/>
              <a:t>With preemption support, a STA may preempt an ongoing frame exchange to transmit a low latency frame.</a:t>
            </a:r>
          </a:p>
          <a:p>
            <a:r>
              <a:rPr lang="en-US" sz="2000" dirty="0"/>
              <a:t>Low latency frames must be transmitted with similar or better reliability as the preempted (non-low latency) frame exchange.</a:t>
            </a:r>
          </a:p>
          <a:p>
            <a:r>
              <a:rPr lang="en-US" sz="2000" dirty="0"/>
              <a:t>In this contribution, we discuss considerations to increase the reliability of low latency frames transmitted using preemption.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9C384-A10C-B263-680C-D5DF2B80D3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D206A-2DE2-2F71-DD33-FAEC1722F1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8DE3F0-E3E7-C003-7B1C-8B8E9EC27F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05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A951156-D03E-5A28-8813-D844E7CDBEB2}"/>
              </a:ext>
            </a:extLst>
          </p:cNvPr>
          <p:cNvSpPr/>
          <p:nvPr/>
        </p:nvSpPr>
        <p:spPr bwMode="auto">
          <a:xfrm>
            <a:off x="4850436" y="1663243"/>
            <a:ext cx="1515989" cy="24898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E03C2E-65DB-4177-1930-DFCBD492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TXOP Protection of Low Latency Frame Transmission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D8ABB-60F9-9AB2-1EC2-FED8AE951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11" y="4794670"/>
            <a:ext cx="8529689" cy="1729954"/>
          </a:xfrm>
        </p:spPr>
        <p:txBody>
          <a:bodyPr/>
          <a:lstStyle/>
          <a:p>
            <a:r>
              <a:rPr lang="en-US" sz="1600" b="0" dirty="0"/>
              <a:t>Using baseline rules, a TXOP owner (e.g. AP in the figure) may protect its transmission with an RTS/CTS exchange to set the NAV of STAs hearing both the TXOP owner  and TXOP responder (e.g. STA 1 in the figure).</a:t>
            </a:r>
          </a:p>
          <a:p>
            <a:r>
              <a:rPr lang="en-US" sz="1600" b="0" dirty="0"/>
              <a:t>When preemption occurs, the baseline RTS/CTS frame exchange may not protect the low latency frame exchange.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e.g. STAs exposed to STA 2 but are hidden from AP and STA 1 may still transmit.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E2D583-8D09-E22B-1C71-964BE0FBAB18}"/>
              </a:ext>
            </a:extLst>
          </p:cNvPr>
          <p:cNvCxnSpPr/>
          <p:nvPr/>
        </p:nvCxnSpPr>
        <p:spPr bwMode="auto">
          <a:xfrm>
            <a:off x="1452511" y="2608050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1E08BB-EF7E-E6CE-EA33-3EE8B4B77CC8}"/>
              </a:ext>
            </a:extLst>
          </p:cNvPr>
          <p:cNvSpPr txBox="1"/>
          <p:nvPr/>
        </p:nvSpPr>
        <p:spPr>
          <a:xfrm>
            <a:off x="233311" y="232824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(TXOP Owner)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20A73E-7D7C-E12C-8CB6-588EB5DE7FB9}"/>
              </a:ext>
            </a:extLst>
          </p:cNvPr>
          <p:cNvCxnSpPr>
            <a:cxnSpLocks/>
          </p:cNvCxnSpPr>
          <p:nvPr/>
        </p:nvCxnSpPr>
        <p:spPr bwMode="auto">
          <a:xfrm>
            <a:off x="1471740" y="3241263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51C95C-8DF5-DF3C-12B2-F6A73D3E0A20}"/>
              </a:ext>
            </a:extLst>
          </p:cNvPr>
          <p:cNvSpPr txBox="1"/>
          <p:nvPr/>
        </p:nvSpPr>
        <p:spPr>
          <a:xfrm>
            <a:off x="266783" y="2988040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NON-LL STA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1ACEDA-6F13-9214-B982-2AB782FF6918}"/>
              </a:ext>
            </a:extLst>
          </p:cNvPr>
          <p:cNvCxnSpPr>
            <a:cxnSpLocks/>
          </p:cNvCxnSpPr>
          <p:nvPr/>
        </p:nvCxnSpPr>
        <p:spPr bwMode="auto">
          <a:xfrm>
            <a:off x="1446103" y="3855241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A31B69-073B-1812-90B7-0281E8548A48}"/>
              </a:ext>
            </a:extLst>
          </p:cNvPr>
          <p:cNvSpPr txBox="1"/>
          <p:nvPr/>
        </p:nvSpPr>
        <p:spPr>
          <a:xfrm>
            <a:off x="226903" y="3672031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STA2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DAAAF4-E9F3-1375-D961-59C5AE5A0A31}"/>
              </a:ext>
            </a:extLst>
          </p:cNvPr>
          <p:cNvSpPr/>
          <p:nvPr/>
        </p:nvSpPr>
        <p:spPr bwMode="auto">
          <a:xfrm>
            <a:off x="1985911" y="2328245"/>
            <a:ext cx="457200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4EF52D-4409-3325-3877-4F6D47AF9533}"/>
              </a:ext>
            </a:extLst>
          </p:cNvPr>
          <p:cNvCxnSpPr>
            <a:cxnSpLocks/>
          </p:cNvCxnSpPr>
          <p:nvPr/>
        </p:nvCxnSpPr>
        <p:spPr bwMode="auto">
          <a:xfrm>
            <a:off x="1446103" y="4457927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B9B4B20-F5BC-3866-69BD-99478C704C84}"/>
              </a:ext>
            </a:extLst>
          </p:cNvPr>
          <p:cNvSpPr txBox="1"/>
          <p:nvPr/>
        </p:nvSpPr>
        <p:spPr>
          <a:xfrm>
            <a:off x="226903" y="4274717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OBSS STAs near AP and STA1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0342F9-4473-32AA-699E-028F1F708951}"/>
              </a:ext>
            </a:extLst>
          </p:cNvPr>
          <p:cNvSpPr txBox="1"/>
          <p:nvPr/>
        </p:nvSpPr>
        <p:spPr>
          <a:xfrm>
            <a:off x="1985910" y="232948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A55356-EC1C-FE7E-8DFB-59D4CD96FE4D}"/>
              </a:ext>
            </a:extLst>
          </p:cNvPr>
          <p:cNvSpPr/>
          <p:nvPr/>
        </p:nvSpPr>
        <p:spPr bwMode="auto">
          <a:xfrm>
            <a:off x="2521448" y="2953363"/>
            <a:ext cx="457200" cy="280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6264E4-C76C-8FBD-8066-CBB3037E420A}"/>
              </a:ext>
            </a:extLst>
          </p:cNvPr>
          <p:cNvSpPr txBox="1"/>
          <p:nvPr/>
        </p:nvSpPr>
        <p:spPr>
          <a:xfrm>
            <a:off x="2524652" y="2962434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7CA9C3-7ECD-D240-875B-65CE85C5AC19}"/>
              </a:ext>
            </a:extLst>
          </p:cNvPr>
          <p:cNvSpPr/>
          <p:nvPr/>
        </p:nvSpPr>
        <p:spPr bwMode="auto">
          <a:xfrm>
            <a:off x="3052710" y="2326683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A5B08C-98D3-78C4-C21D-3D5F16BCF275}"/>
              </a:ext>
            </a:extLst>
          </p:cNvPr>
          <p:cNvSpPr txBox="1"/>
          <p:nvPr/>
        </p:nvSpPr>
        <p:spPr>
          <a:xfrm>
            <a:off x="3648067" y="2338639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B47829-F1A8-FD07-F8FB-97EBDAB7176B}"/>
              </a:ext>
            </a:extLst>
          </p:cNvPr>
          <p:cNvSpPr/>
          <p:nvPr/>
        </p:nvSpPr>
        <p:spPr bwMode="auto">
          <a:xfrm>
            <a:off x="2498660" y="4253728"/>
            <a:ext cx="4953000" cy="19480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8226F83-407E-A0FA-EC5B-9CC35CAC7E67}"/>
              </a:ext>
            </a:extLst>
          </p:cNvPr>
          <p:cNvSpPr/>
          <p:nvPr/>
        </p:nvSpPr>
        <p:spPr bwMode="auto">
          <a:xfrm>
            <a:off x="3032060" y="4486965"/>
            <a:ext cx="4419600" cy="17093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750189-B54B-15BB-E4F9-372AAE58933F}"/>
              </a:ext>
            </a:extLst>
          </p:cNvPr>
          <p:cNvSpPr txBox="1"/>
          <p:nvPr/>
        </p:nvSpPr>
        <p:spPr>
          <a:xfrm>
            <a:off x="4502293" y="4204535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 (RTS)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FE33DE-B1AE-15E4-E7C8-7FF434BB34CC}"/>
              </a:ext>
            </a:extLst>
          </p:cNvPr>
          <p:cNvSpPr txBox="1"/>
          <p:nvPr/>
        </p:nvSpPr>
        <p:spPr>
          <a:xfrm>
            <a:off x="4784660" y="443234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 (CTS)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A5E999-6CEB-4232-C721-A7147097A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2443111" y="2606487"/>
            <a:ext cx="0" cy="63477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1B8B401-5227-622F-2A52-182556C5B07F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6511" y="2606486"/>
            <a:ext cx="0" cy="63477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7498FB1-EE97-124B-9C77-72048F8B3D15}"/>
              </a:ext>
            </a:extLst>
          </p:cNvPr>
          <p:cNvSpPr txBox="1"/>
          <p:nvPr/>
        </p:nvSpPr>
        <p:spPr>
          <a:xfrm>
            <a:off x="2384057" y="2704999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AA4704-B0AE-9A80-6822-B20766E38234}"/>
              </a:ext>
            </a:extLst>
          </p:cNvPr>
          <p:cNvSpPr txBox="1"/>
          <p:nvPr/>
        </p:nvSpPr>
        <p:spPr>
          <a:xfrm>
            <a:off x="2937617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5DD6543-E3C0-15F1-BF50-0743FEC033F6}"/>
              </a:ext>
            </a:extLst>
          </p:cNvPr>
          <p:cNvCxnSpPr>
            <a:cxnSpLocks/>
          </p:cNvCxnSpPr>
          <p:nvPr/>
        </p:nvCxnSpPr>
        <p:spPr bwMode="auto">
          <a:xfrm>
            <a:off x="4211021" y="1845715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38C44C4-B6FD-4A64-F48A-DF6D5D55587C}"/>
              </a:ext>
            </a:extLst>
          </p:cNvPr>
          <p:cNvSpPr txBox="1"/>
          <p:nvPr/>
        </p:nvSpPr>
        <p:spPr>
          <a:xfrm>
            <a:off x="3733800" y="1447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AE849F-6E84-3096-A568-7D7923B4D0B4}"/>
              </a:ext>
            </a:extLst>
          </p:cNvPr>
          <p:cNvSpPr txBox="1"/>
          <p:nvPr/>
        </p:nvSpPr>
        <p:spPr>
          <a:xfrm>
            <a:off x="4589174" y="2578393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C704E5-630F-E10B-763B-85B852211D3E}"/>
              </a:ext>
            </a:extLst>
          </p:cNvPr>
          <p:cNvSpPr/>
          <p:nvPr/>
        </p:nvSpPr>
        <p:spPr bwMode="auto">
          <a:xfrm>
            <a:off x="4850437" y="2326790"/>
            <a:ext cx="967908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D5E3AD-93AC-F2FB-13DB-623E0F18B84A}"/>
              </a:ext>
            </a:extLst>
          </p:cNvPr>
          <p:cNvSpPr txBox="1"/>
          <p:nvPr/>
        </p:nvSpPr>
        <p:spPr>
          <a:xfrm>
            <a:off x="4972228" y="2348479"/>
            <a:ext cx="6979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2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9AC12F1-36E4-811C-2274-146D5273B8A3}"/>
              </a:ext>
            </a:extLst>
          </p:cNvPr>
          <p:cNvCxnSpPr/>
          <p:nvPr/>
        </p:nvCxnSpPr>
        <p:spPr bwMode="auto">
          <a:xfrm>
            <a:off x="3886267" y="2625478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0CB87B-C51B-CAF5-7EA2-2F642FC472E5}"/>
              </a:ext>
            </a:extLst>
          </p:cNvPr>
          <p:cNvCxnSpPr>
            <a:cxnSpLocks/>
          </p:cNvCxnSpPr>
          <p:nvPr/>
        </p:nvCxnSpPr>
        <p:spPr bwMode="auto">
          <a:xfrm>
            <a:off x="5276561" y="2606486"/>
            <a:ext cx="0" cy="11273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F1891700-FE1C-D84F-14CA-13E5E288C543}"/>
              </a:ext>
            </a:extLst>
          </p:cNvPr>
          <p:cNvSpPr/>
          <p:nvPr/>
        </p:nvSpPr>
        <p:spPr bwMode="auto">
          <a:xfrm>
            <a:off x="5909226" y="3565734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7F448A0-3B5F-3718-0AD5-58348153BCCF}"/>
              </a:ext>
            </a:extLst>
          </p:cNvPr>
          <p:cNvSpPr txBox="1"/>
          <p:nvPr/>
        </p:nvSpPr>
        <p:spPr>
          <a:xfrm>
            <a:off x="5909226" y="356695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462B861-1BBE-82B7-3672-0BAF4AD77163}"/>
              </a:ext>
            </a:extLst>
          </p:cNvPr>
          <p:cNvSpPr/>
          <p:nvPr/>
        </p:nvSpPr>
        <p:spPr bwMode="auto">
          <a:xfrm>
            <a:off x="6443795" y="2326683"/>
            <a:ext cx="1047988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378DAE0-E742-62C7-1BB4-167A97B74EE3}"/>
              </a:ext>
            </a:extLst>
          </p:cNvPr>
          <p:cNvSpPr txBox="1"/>
          <p:nvPr/>
        </p:nvSpPr>
        <p:spPr>
          <a:xfrm>
            <a:off x="6611771" y="2328085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A2552B9-2553-C3A6-1595-3F8C9A4ADCA7}"/>
              </a:ext>
            </a:extLst>
          </p:cNvPr>
          <p:cNvSpPr txBox="1"/>
          <p:nvPr/>
        </p:nvSpPr>
        <p:spPr>
          <a:xfrm>
            <a:off x="5757120" y="334560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A44EBD-2152-BC17-7AA0-3918BA11FC1F}"/>
              </a:ext>
            </a:extLst>
          </p:cNvPr>
          <p:cNvSpPr txBox="1"/>
          <p:nvPr/>
        </p:nvSpPr>
        <p:spPr>
          <a:xfrm>
            <a:off x="2384633" y="2704277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F8E90EE-AE35-BF82-6768-7F61B139D745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8345" y="2579389"/>
            <a:ext cx="0" cy="126456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B038434-717C-8397-C7FE-675073FA869A}"/>
              </a:ext>
            </a:extLst>
          </p:cNvPr>
          <p:cNvCxnSpPr>
            <a:cxnSpLocks/>
          </p:cNvCxnSpPr>
          <p:nvPr/>
        </p:nvCxnSpPr>
        <p:spPr bwMode="auto">
          <a:xfrm flipV="1">
            <a:off x="6371413" y="2579389"/>
            <a:ext cx="0" cy="126456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7D89B197-7D47-C6E9-9087-75AE2A686F37}"/>
              </a:ext>
            </a:extLst>
          </p:cNvPr>
          <p:cNvSpPr txBox="1"/>
          <p:nvPr/>
        </p:nvSpPr>
        <p:spPr>
          <a:xfrm>
            <a:off x="6323160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FEC3B64-961A-446C-25F0-9BB309CFB41F}"/>
              </a:ext>
            </a:extLst>
          </p:cNvPr>
          <p:cNvSpPr txBox="1"/>
          <p:nvPr/>
        </p:nvSpPr>
        <p:spPr>
          <a:xfrm>
            <a:off x="5024810" y="1694746"/>
            <a:ext cx="137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Low latency frame exchange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33872-7059-345C-0BD3-1A3AEFF47C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1A9A9-DB39-6D25-FFD4-E197E57278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E498D-4ACD-E104-B86B-25E26486A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23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A951156-D03E-5A28-8813-D844E7CDBEB2}"/>
              </a:ext>
            </a:extLst>
          </p:cNvPr>
          <p:cNvSpPr/>
          <p:nvPr/>
        </p:nvSpPr>
        <p:spPr bwMode="auto">
          <a:xfrm>
            <a:off x="4850436" y="1663243"/>
            <a:ext cx="1515989" cy="24898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E03C2E-65DB-4177-1930-DFCBD492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TXOP Protection of Low Latency Frame Transmission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D8ABB-60F9-9AB2-1EC2-FED8AE951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83" y="4885856"/>
            <a:ext cx="8529689" cy="1279919"/>
          </a:xfrm>
        </p:spPr>
        <p:txBody>
          <a:bodyPr/>
          <a:lstStyle/>
          <a:p>
            <a:r>
              <a:rPr lang="en-US" sz="1800" b="0" dirty="0"/>
              <a:t>If an OBSS STA is hidden from both AP and STA 1, the OBSS STA may access the channel during the TXOP, this may cause STA 2 to receive PPDU 2 in error (i.e. if PPDU 4 interference is too strong).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E2D583-8D09-E22B-1C71-964BE0FBAB18}"/>
              </a:ext>
            </a:extLst>
          </p:cNvPr>
          <p:cNvCxnSpPr/>
          <p:nvPr/>
        </p:nvCxnSpPr>
        <p:spPr bwMode="auto">
          <a:xfrm>
            <a:off x="1452511" y="2608050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71E08BB-EF7E-E6CE-EA33-3EE8B4B77CC8}"/>
              </a:ext>
            </a:extLst>
          </p:cNvPr>
          <p:cNvSpPr txBox="1"/>
          <p:nvPr/>
        </p:nvSpPr>
        <p:spPr>
          <a:xfrm>
            <a:off x="233311" y="232824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(TXOP Owner)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20A73E-7D7C-E12C-8CB6-588EB5DE7FB9}"/>
              </a:ext>
            </a:extLst>
          </p:cNvPr>
          <p:cNvCxnSpPr>
            <a:cxnSpLocks/>
          </p:cNvCxnSpPr>
          <p:nvPr/>
        </p:nvCxnSpPr>
        <p:spPr bwMode="auto">
          <a:xfrm>
            <a:off x="1471740" y="3241263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A51C95C-8DF5-DF3C-12B2-F6A73D3E0A20}"/>
              </a:ext>
            </a:extLst>
          </p:cNvPr>
          <p:cNvSpPr txBox="1"/>
          <p:nvPr/>
        </p:nvSpPr>
        <p:spPr>
          <a:xfrm>
            <a:off x="266783" y="2988040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NON-LL STA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51ACEDA-6F13-9214-B982-2AB782FF6918}"/>
              </a:ext>
            </a:extLst>
          </p:cNvPr>
          <p:cNvCxnSpPr>
            <a:cxnSpLocks/>
          </p:cNvCxnSpPr>
          <p:nvPr/>
        </p:nvCxnSpPr>
        <p:spPr bwMode="auto">
          <a:xfrm>
            <a:off x="1446103" y="3855241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A31B69-073B-1812-90B7-0281E8548A48}"/>
              </a:ext>
            </a:extLst>
          </p:cNvPr>
          <p:cNvSpPr txBox="1"/>
          <p:nvPr/>
        </p:nvSpPr>
        <p:spPr>
          <a:xfrm>
            <a:off x="226903" y="3672031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STA2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DAAAF4-E9F3-1375-D961-59C5AE5A0A31}"/>
              </a:ext>
            </a:extLst>
          </p:cNvPr>
          <p:cNvSpPr/>
          <p:nvPr/>
        </p:nvSpPr>
        <p:spPr bwMode="auto">
          <a:xfrm>
            <a:off x="1985911" y="2328245"/>
            <a:ext cx="457200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0342F9-4473-32AA-699E-028F1F708951}"/>
              </a:ext>
            </a:extLst>
          </p:cNvPr>
          <p:cNvSpPr txBox="1"/>
          <p:nvPr/>
        </p:nvSpPr>
        <p:spPr>
          <a:xfrm>
            <a:off x="1985910" y="232948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A55356-EC1C-FE7E-8DFB-59D4CD96FE4D}"/>
              </a:ext>
            </a:extLst>
          </p:cNvPr>
          <p:cNvSpPr/>
          <p:nvPr/>
        </p:nvSpPr>
        <p:spPr bwMode="auto">
          <a:xfrm>
            <a:off x="2521448" y="2953363"/>
            <a:ext cx="457200" cy="280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6264E4-C76C-8FBD-8066-CBB3037E420A}"/>
              </a:ext>
            </a:extLst>
          </p:cNvPr>
          <p:cNvSpPr txBox="1"/>
          <p:nvPr/>
        </p:nvSpPr>
        <p:spPr>
          <a:xfrm>
            <a:off x="2524652" y="2962434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7CA9C3-7ECD-D240-875B-65CE85C5AC19}"/>
              </a:ext>
            </a:extLst>
          </p:cNvPr>
          <p:cNvSpPr/>
          <p:nvPr/>
        </p:nvSpPr>
        <p:spPr bwMode="auto">
          <a:xfrm>
            <a:off x="3052710" y="2326683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A5B08C-98D3-78C4-C21D-3D5F16BCF275}"/>
              </a:ext>
            </a:extLst>
          </p:cNvPr>
          <p:cNvSpPr txBox="1"/>
          <p:nvPr/>
        </p:nvSpPr>
        <p:spPr>
          <a:xfrm>
            <a:off x="3648067" y="2338639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1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A5E999-6CEB-4232-C721-A7147097A313}"/>
              </a:ext>
            </a:extLst>
          </p:cNvPr>
          <p:cNvCxnSpPr>
            <a:cxnSpLocks/>
          </p:cNvCxnSpPr>
          <p:nvPr/>
        </p:nvCxnSpPr>
        <p:spPr bwMode="auto">
          <a:xfrm flipV="1">
            <a:off x="2443111" y="2606487"/>
            <a:ext cx="0" cy="63477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1B8B401-5227-622F-2A52-182556C5B07F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6511" y="2606486"/>
            <a:ext cx="0" cy="63477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7498FB1-EE97-124B-9C77-72048F8B3D15}"/>
              </a:ext>
            </a:extLst>
          </p:cNvPr>
          <p:cNvSpPr txBox="1"/>
          <p:nvPr/>
        </p:nvSpPr>
        <p:spPr>
          <a:xfrm>
            <a:off x="2384057" y="2704999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AA4704-B0AE-9A80-6822-B20766E38234}"/>
              </a:ext>
            </a:extLst>
          </p:cNvPr>
          <p:cNvSpPr txBox="1"/>
          <p:nvPr/>
        </p:nvSpPr>
        <p:spPr>
          <a:xfrm>
            <a:off x="2937617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5DD6543-E3C0-15F1-BF50-0743FEC033F6}"/>
              </a:ext>
            </a:extLst>
          </p:cNvPr>
          <p:cNvCxnSpPr>
            <a:cxnSpLocks/>
          </p:cNvCxnSpPr>
          <p:nvPr/>
        </p:nvCxnSpPr>
        <p:spPr bwMode="auto">
          <a:xfrm>
            <a:off x="4211021" y="1845715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38C44C4-B6FD-4A64-F48A-DF6D5D55587C}"/>
              </a:ext>
            </a:extLst>
          </p:cNvPr>
          <p:cNvSpPr txBox="1"/>
          <p:nvPr/>
        </p:nvSpPr>
        <p:spPr>
          <a:xfrm>
            <a:off x="3733800" y="1447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FAE849F-6E84-3096-A568-7D7923B4D0B4}"/>
              </a:ext>
            </a:extLst>
          </p:cNvPr>
          <p:cNvSpPr txBox="1"/>
          <p:nvPr/>
        </p:nvSpPr>
        <p:spPr>
          <a:xfrm>
            <a:off x="4589174" y="2578393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C704E5-630F-E10B-763B-85B852211D3E}"/>
              </a:ext>
            </a:extLst>
          </p:cNvPr>
          <p:cNvSpPr/>
          <p:nvPr/>
        </p:nvSpPr>
        <p:spPr bwMode="auto">
          <a:xfrm>
            <a:off x="4850437" y="2326790"/>
            <a:ext cx="967908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D5E3AD-93AC-F2FB-13DB-623E0F18B84A}"/>
              </a:ext>
            </a:extLst>
          </p:cNvPr>
          <p:cNvSpPr txBox="1"/>
          <p:nvPr/>
        </p:nvSpPr>
        <p:spPr>
          <a:xfrm>
            <a:off x="4972228" y="2348479"/>
            <a:ext cx="6979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2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9AC12F1-36E4-811C-2274-146D5273B8A3}"/>
              </a:ext>
            </a:extLst>
          </p:cNvPr>
          <p:cNvCxnSpPr/>
          <p:nvPr/>
        </p:nvCxnSpPr>
        <p:spPr bwMode="auto">
          <a:xfrm>
            <a:off x="3886267" y="2625478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B038434-717C-8397-C7FE-675073FA869A}"/>
              </a:ext>
            </a:extLst>
          </p:cNvPr>
          <p:cNvCxnSpPr>
            <a:cxnSpLocks/>
          </p:cNvCxnSpPr>
          <p:nvPr/>
        </p:nvCxnSpPr>
        <p:spPr bwMode="auto">
          <a:xfrm flipV="1">
            <a:off x="6371413" y="2579389"/>
            <a:ext cx="0" cy="126456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BFEC3B64-961A-446C-25F0-9BB309CFB41F}"/>
              </a:ext>
            </a:extLst>
          </p:cNvPr>
          <p:cNvSpPr txBox="1"/>
          <p:nvPr/>
        </p:nvSpPr>
        <p:spPr>
          <a:xfrm>
            <a:off x="5024810" y="1694746"/>
            <a:ext cx="137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Low latency frame exchange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F664118-8607-EDD3-88A4-3093230A41A0}"/>
              </a:ext>
            </a:extLst>
          </p:cNvPr>
          <p:cNvCxnSpPr>
            <a:cxnSpLocks/>
          </p:cNvCxnSpPr>
          <p:nvPr/>
        </p:nvCxnSpPr>
        <p:spPr bwMode="auto">
          <a:xfrm>
            <a:off x="1434692" y="4482628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603B3BB-F57B-C746-C968-C2D0E2E04505}"/>
              </a:ext>
            </a:extLst>
          </p:cNvPr>
          <p:cNvSpPr txBox="1"/>
          <p:nvPr/>
        </p:nvSpPr>
        <p:spPr>
          <a:xfrm>
            <a:off x="234721" y="4248758"/>
            <a:ext cx="1143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OBSS STAs hidden from AP and STA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54DB1C-6335-E071-832E-35B5E1F08851}"/>
              </a:ext>
            </a:extLst>
          </p:cNvPr>
          <p:cNvSpPr/>
          <p:nvPr/>
        </p:nvSpPr>
        <p:spPr bwMode="auto">
          <a:xfrm>
            <a:off x="4079733" y="4202824"/>
            <a:ext cx="2716378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C26EC5E-4B5A-6F36-F62B-F84270FFA445}"/>
              </a:ext>
            </a:extLst>
          </p:cNvPr>
          <p:cNvSpPr txBox="1"/>
          <p:nvPr/>
        </p:nvSpPr>
        <p:spPr>
          <a:xfrm>
            <a:off x="5071070" y="4207155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34AAE2-691A-DD3A-9113-138DA362817B}"/>
              </a:ext>
            </a:extLst>
          </p:cNvPr>
          <p:cNvSpPr txBox="1"/>
          <p:nvPr/>
        </p:nvSpPr>
        <p:spPr>
          <a:xfrm>
            <a:off x="5156818" y="3525588"/>
            <a:ext cx="137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Error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A0F1167-7745-EE5E-068D-B4C3D89E85F4}"/>
              </a:ext>
            </a:extLst>
          </p:cNvPr>
          <p:cNvCxnSpPr>
            <a:cxnSpLocks/>
          </p:cNvCxnSpPr>
          <p:nvPr/>
        </p:nvCxnSpPr>
        <p:spPr bwMode="auto">
          <a:xfrm>
            <a:off x="5276561" y="2606486"/>
            <a:ext cx="0" cy="822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844A1F9-EB3A-947E-9A06-2D36F7C1BFD2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6561" y="3863244"/>
            <a:ext cx="0" cy="339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3EB491-AED9-65B8-E7BD-216CC3BE35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8661963-B61E-56CF-C1CD-6A61122848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6B12F3-34F8-F293-6CE7-2EC6C54780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31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62A41-493A-5859-948E-9419E3016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Low Latency Frame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E77E-9BD9-E455-3CEC-ACF075816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Option 1: (MU)RTS/CTS protection during the low latency frame exchange </a:t>
            </a:r>
          </a:p>
          <a:p>
            <a:pPr marL="457200" indent="-457200">
              <a:buAutoNum type="arabicPeriod"/>
            </a:pPr>
            <a:r>
              <a:rPr lang="en-US" dirty="0"/>
              <a:t>Option 2: (MU)RTS/CTS protection prior to the low latency frame exchange (e.g. at the start of TXOP)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311CD-3642-D5A2-056F-1C04622F93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9C05D-9CF5-0DE7-0363-01722E9604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3F94F5-A4C7-1797-6831-C983AE715C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16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F227-A529-E763-22A9-E38487B50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Low Latency Frame Exchange Protection: Option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D60CF-7181-35A6-7206-28684029C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1D310-176E-E7F2-FC9B-660ECF6D83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06FB55-1DE3-55ED-0C03-952B420247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69672F06-7E76-669C-5A7C-9DD5A17FA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85" y="4810244"/>
            <a:ext cx="8529689" cy="1597559"/>
          </a:xfrm>
        </p:spPr>
        <p:txBody>
          <a:bodyPr/>
          <a:lstStyle/>
          <a:p>
            <a:r>
              <a:rPr lang="en-US" sz="1600" b="0" dirty="0"/>
              <a:t>In this option, the preempting STA initiates the low latency frame exchange using RTS/CTS.</a:t>
            </a:r>
          </a:p>
          <a:p>
            <a:r>
              <a:rPr lang="en-US" sz="1600" b="0" dirty="0"/>
              <a:t>This solution protects the low latency frame exchange from STAs that may try to contend for channel access after the low latency frame exchange has already started.</a:t>
            </a:r>
          </a:p>
          <a:p>
            <a:r>
              <a:rPr lang="en-US" sz="1600" b="0" dirty="0"/>
              <a:t>This solution may not be as effective if the channel access occurs before the preempting frame exchange.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067EB79-69D3-A9CA-ECB8-549314E32D79}"/>
              </a:ext>
            </a:extLst>
          </p:cNvPr>
          <p:cNvSpPr/>
          <p:nvPr/>
        </p:nvSpPr>
        <p:spPr bwMode="auto">
          <a:xfrm>
            <a:off x="4850437" y="2204777"/>
            <a:ext cx="474030" cy="19483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3949F90-7FDB-311E-F86E-717037ABD1CD}"/>
              </a:ext>
            </a:extLst>
          </p:cNvPr>
          <p:cNvCxnSpPr/>
          <p:nvPr/>
        </p:nvCxnSpPr>
        <p:spPr bwMode="auto">
          <a:xfrm>
            <a:off x="1452511" y="2608050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BD36E60-8D71-C761-31DC-34A01396F74D}"/>
              </a:ext>
            </a:extLst>
          </p:cNvPr>
          <p:cNvSpPr txBox="1"/>
          <p:nvPr/>
        </p:nvSpPr>
        <p:spPr>
          <a:xfrm>
            <a:off x="233311" y="232824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(TXOP Owner)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9A7A7C2-9931-D24B-EB22-97E45D820F64}"/>
              </a:ext>
            </a:extLst>
          </p:cNvPr>
          <p:cNvCxnSpPr>
            <a:cxnSpLocks/>
          </p:cNvCxnSpPr>
          <p:nvPr/>
        </p:nvCxnSpPr>
        <p:spPr bwMode="auto">
          <a:xfrm>
            <a:off x="1471740" y="3241263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DDB8FDE9-8F91-1B0D-B822-B3A66887B95E}"/>
              </a:ext>
            </a:extLst>
          </p:cNvPr>
          <p:cNvSpPr txBox="1"/>
          <p:nvPr/>
        </p:nvSpPr>
        <p:spPr>
          <a:xfrm>
            <a:off x="266783" y="2988040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NON-LL STA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9944DBC-9936-4968-FE74-71828EC5B4A2}"/>
              </a:ext>
            </a:extLst>
          </p:cNvPr>
          <p:cNvCxnSpPr>
            <a:cxnSpLocks/>
          </p:cNvCxnSpPr>
          <p:nvPr/>
        </p:nvCxnSpPr>
        <p:spPr bwMode="auto">
          <a:xfrm>
            <a:off x="1446103" y="3855241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3421629-D8DE-3D9E-3DB8-DA9A79863C78}"/>
              </a:ext>
            </a:extLst>
          </p:cNvPr>
          <p:cNvSpPr txBox="1"/>
          <p:nvPr/>
        </p:nvSpPr>
        <p:spPr>
          <a:xfrm>
            <a:off x="226903" y="3672031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STA2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612089D-2E93-9CA0-1A39-194253BF71C4}"/>
              </a:ext>
            </a:extLst>
          </p:cNvPr>
          <p:cNvSpPr/>
          <p:nvPr/>
        </p:nvSpPr>
        <p:spPr bwMode="auto">
          <a:xfrm>
            <a:off x="1985911" y="2328245"/>
            <a:ext cx="457200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3EE61A-62F6-590C-939A-B411C690191E}"/>
              </a:ext>
            </a:extLst>
          </p:cNvPr>
          <p:cNvSpPr txBox="1"/>
          <p:nvPr/>
        </p:nvSpPr>
        <p:spPr>
          <a:xfrm>
            <a:off x="1985910" y="232948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B38605D-1D8E-484E-C37F-68746F98D4E7}"/>
              </a:ext>
            </a:extLst>
          </p:cNvPr>
          <p:cNvSpPr/>
          <p:nvPr/>
        </p:nvSpPr>
        <p:spPr bwMode="auto">
          <a:xfrm>
            <a:off x="2521448" y="2953363"/>
            <a:ext cx="457200" cy="280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C64552E-D666-89B9-2B4C-F7A8FB45ECC5}"/>
              </a:ext>
            </a:extLst>
          </p:cNvPr>
          <p:cNvSpPr txBox="1"/>
          <p:nvPr/>
        </p:nvSpPr>
        <p:spPr>
          <a:xfrm>
            <a:off x="2524652" y="2962434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0C2CF9A-A69E-6376-F785-E4E4703B795A}"/>
              </a:ext>
            </a:extLst>
          </p:cNvPr>
          <p:cNvSpPr/>
          <p:nvPr/>
        </p:nvSpPr>
        <p:spPr bwMode="auto">
          <a:xfrm>
            <a:off x="3052710" y="2326683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3379647-EE7E-E707-1069-987F2C36142D}"/>
              </a:ext>
            </a:extLst>
          </p:cNvPr>
          <p:cNvSpPr txBox="1"/>
          <p:nvPr/>
        </p:nvSpPr>
        <p:spPr>
          <a:xfrm>
            <a:off x="3648067" y="2338639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1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C5D5873-4BEE-B59B-113A-45F71DF02314}"/>
              </a:ext>
            </a:extLst>
          </p:cNvPr>
          <p:cNvCxnSpPr>
            <a:cxnSpLocks/>
          </p:cNvCxnSpPr>
          <p:nvPr/>
        </p:nvCxnSpPr>
        <p:spPr bwMode="auto">
          <a:xfrm flipV="1">
            <a:off x="2443111" y="2606487"/>
            <a:ext cx="0" cy="63477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77212D7-3324-C3D3-4056-DF15B892D02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6511" y="2606486"/>
            <a:ext cx="0" cy="63477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B4F6FB1-4F8B-2E3E-EFE8-5ACA5562EE1E}"/>
              </a:ext>
            </a:extLst>
          </p:cNvPr>
          <p:cNvSpPr txBox="1"/>
          <p:nvPr/>
        </p:nvSpPr>
        <p:spPr>
          <a:xfrm>
            <a:off x="2384057" y="2704999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B1AF76-5408-070F-BA67-968A0D8AFD3B}"/>
              </a:ext>
            </a:extLst>
          </p:cNvPr>
          <p:cNvSpPr txBox="1"/>
          <p:nvPr/>
        </p:nvSpPr>
        <p:spPr>
          <a:xfrm>
            <a:off x="2937617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3CF24BD-5A48-518F-1FC9-ED1A07DC42BD}"/>
              </a:ext>
            </a:extLst>
          </p:cNvPr>
          <p:cNvCxnSpPr>
            <a:cxnSpLocks/>
          </p:cNvCxnSpPr>
          <p:nvPr/>
        </p:nvCxnSpPr>
        <p:spPr bwMode="auto">
          <a:xfrm>
            <a:off x="4211021" y="1845715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08543503-C5EA-933F-9A6F-EC748C2AD2A7}"/>
              </a:ext>
            </a:extLst>
          </p:cNvPr>
          <p:cNvSpPr txBox="1"/>
          <p:nvPr/>
        </p:nvSpPr>
        <p:spPr>
          <a:xfrm>
            <a:off x="3733800" y="1447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STA2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DDDF665-A6F1-E1A5-AEB8-3294078CF07E}"/>
              </a:ext>
            </a:extLst>
          </p:cNvPr>
          <p:cNvSpPr txBox="1"/>
          <p:nvPr/>
        </p:nvSpPr>
        <p:spPr>
          <a:xfrm>
            <a:off x="4589174" y="2578393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2D7C0CF-8F8B-00D3-85A7-67F6085332D7}"/>
              </a:ext>
            </a:extLst>
          </p:cNvPr>
          <p:cNvSpPr/>
          <p:nvPr/>
        </p:nvSpPr>
        <p:spPr bwMode="auto">
          <a:xfrm>
            <a:off x="4850437" y="2326790"/>
            <a:ext cx="426123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DD384C8-1E5B-9463-3046-699D900AB386}"/>
              </a:ext>
            </a:extLst>
          </p:cNvPr>
          <p:cNvSpPr txBox="1"/>
          <p:nvPr/>
        </p:nvSpPr>
        <p:spPr>
          <a:xfrm>
            <a:off x="4837315" y="2332172"/>
            <a:ext cx="6979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RTS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E6D7148-6485-A09D-DE8A-6667CA1A5CEF}"/>
              </a:ext>
            </a:extLst>
          </p:cNvPr>
          <p:cNvCxnSpPr/>
          <p:nvPr/>
        </p:nvCxnSpPr>
        <p:spPr bwMode="auto">
          <a:xfrm>
            <a:off x="3886267" y="2625478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272DC3B4-B165-3D84-5D20-B4DCB1D63C4B}"/>
              </a:ext>
            </a:extLst>
          </p:cNvPr>
          <p:cNvSpPr txBox="1"/>
          <p:nvPr/>
        </p:nvSpPr>
        <p:spPr>
          <a:xfrm>
            <a:off x="4758976" y="1517327"/>
            <a:ext cx="10864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Low latency frame exchange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783EB36-EF6B-A954-6E01-5CE60C69FFC9}"/>
              </a:ext>
            </a:extLst>
          </p:cNvPr>
          <p:cNvCxnSpPr>
            <a:cxnSpLocks/>
          </p:cNvCxnSpPr>
          <p:nvPr/>
        </p:nvCxnSpPr>
        <p:spPr bwMode="auto">
          <a:xfrm>
            <a:off x="1434692" y="4482628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AAE1E8DB-9FAD-8F89-4436-51B2075F0DD7}"/>
              </a:ext>
            </a:extLst>
          </p:cNvPr>
          <p:cNvSpPr txBox="1"/>
          <p:nvPr/>
        </p:nvSpPr>
        <p:spPr>
          <a:xfrm>
            <a:off x="234721" y="4248758"/>
            <a:ext cx="1143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OBSS STAs hidden from AP and STA 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F8DB6C9-C682-4722-B6FF-7E5C155DAFF0}"/>
              </a:ext>
            </a:extLst>
          </p:cNvPr>
          <p:cNvSpPr/>
          <p:nvPr/>
        </p:nvSpPr>
        <p:spPr bwMode="auto">
          <a:xfrm>
            <a:off x="4079733" y="4202824"/>
            <a:ext cx="2716378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0C80A78-8E09-1DEA-F34D-F3988EF1524B}"/>
              </a:ext>
            </a:extLst>
          </p:cNvPr>
          <p:cNvSpPr txBox="1"/>
          <p:nvPr/>
        </p:nvSpPr>
        <p:spPr>
          <a:xfrm>
            <a:off x="5071070" y="4207155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7373FF6-97F3-0DCC-3576-6855A79319DE}"/>
              </a:ext>
            </a:extLst>
          </p:cNvPr>
          <p:cNvSpPr txBox="1"/>
          <p:nvPr/>
        </p:nvSpPr>
        <p:spPr>
          <a:xfrm>
            <a:off x="5156818" y="3525588"/>
            <a:ext cx="137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Error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5F9A0F4-9BC9-78FD-B628-A371935621BD}"/>
              </a:ext>
            </a:extLst>
          </p:cNvPr>
          <p:cNvCxnSpPr>
            <a:cxnSpLocks/>
          </p:cNvCxnSpPr>
          <p:nvPr/>
        </p:nvCxnSpPr>
        <p:spPr bwMode="auto">
          <a:xfrm>
            <a:off x="5276561" y="2606486"/>
            <a:ext cx="0" cy="822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A515E30-5B1E-55F8-3DFE-15AE57B6591A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6561" y="3863244"/>
            <a:ext cx="0" cy="339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DB752CC0-CEC6-399B-5028-C8CF31D7FECD}"/>
              </a:ext>
            </a:extLst>
          </p:cNvPr>
          <p:cNvSpPr/>
          <p:nvPr/>
        </p:nvSpPr>
        <p:spPr bwMode="auto">
          <a:xfrm>
            <a:off x="5362549" y="2334749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50D3164-0DD1-FE1A-A750-A5A7AC49B759}"/>
              </a:ext>
            </a:extLst>
          </p:cNvPr>
          <p:cNvSpPr txBox="1"/>
          <p:nvPr/>
        </p:nvSpPr>
        <p:spPr>
          <a:xfrm>
            <a:off x="5758341" y="2329487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2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5BF264D-FDD8-4287-5B22-7DF17C53EE18}"/>
              </a:ext>
            </a:extLst>
          </p:cNvPr>
          <p:cNvCxnSpPr/>
          <p:nvPr/>
        </p:nvCxnSpPr>
        <p:spPr bwMode="auto">
          <a:xfrm>
            <a:off x="6200748" y="2625478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866C4589-2AC9-DC78-5853-A6F72EABDF0F}"/>
              </a:ext>
            </a:extLst>
          </p:cNvPr>
          <p:cNvSpPr txBox="1"/>
          <p:nvPr/>
        </p:nvSpPr>
        <p:spPr>
          <a:xfrm>
            <a:off x="5239881" y="2594336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PIFS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49DDC66-43EF-B520-BAA0-F2B86AD35563}"/>
              </a:ext>
            </a:extLst>
          </p:cNvPr>
          <p:cNvSpPr txBox="1"/>
          <p:nvPr/>
        </p:nvSpPr>
        <p:spPr>
          <a:xfrm>
            <a:off x="5840400" y="159204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Discard LL Data 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6422FEF-9E86-73CB-2BE8-AA43E297F8E5}"/>
              </a:ext>
            </a:extLst>
          </p:cNvPr>
          <p:cNvCxnSpPr>
            <a:cxnSpLocks/>
          </p:cNvCxnSpPr>
          <p:nvPr/>
        </p:nvCxnSpPr>
        <p:spPr bwMode="auto">
          <a:xfrm flipH="1">
            <a:off x="5410200" y="1823777"/>
            <a:ext cx="609600" cy="5029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2781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4BA6FFD7-31EB-50EB-FB4E-CDA3CAE3BFEF}"/>
              </a:ext>
            </a:extLst>
          </p:cNvPr>
          <p:cNvSpPr/>
          <p:nvPr/>
        </p:nvSpPr>
        <p:spPr bwMode="auto">
          <a:xfrm>
            <a:off x="4850436" y="1663243"/>
            <a:ext cx="1515989" cy="24898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826915-503D-9B2A-F59E-EB2AD0B6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Low Latency Frame Exchange Protection: Option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8DB08-3F6A-17DE-279A-34ADE65FE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1E64E-3A9E-ADF8-1B13-41922C372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45F64-AC58-FDB7-13BD-4500214CDF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F47E272-9756-B836-EEFD-DFB0D3CB7EF3}"/>
              </a:ext>
            </a:extLst>
          </p:cNvPr>
          <p:cNvCxnSpPr/>
          <p:nvPr/>
        </p:nvCxnSpPr>
        <p:spPr bwMode="auto">
          <a:xfrm>
            <a:off x="1452511" y="2608050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98F5902-3EF6-956F-C4A6-EF74F7A70059}"/>
              </a:ext>
            </a:extLst>
          </p:cNvPr>
          <p:cNvSpPr txBox="1"/>
          <p:nvPr/>
        </p:nvSpPr>
        <p:spPr>
          <a:xfrm>
            <a:off x="233311" y="232824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(TXOP Owner)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ED857D-8529-5672-4427-7D9EEFFCE9A7}"/>
              </a:ext>
            </a:extLst>
          </p:cNvPr>
          <p:cNvCxnSpPr>
            <a:cxnSpLocks/>
          </p:cNvCxnSpPr>
          <p:nvPr/>
        </p:nvCxnSpPr>
        <p:spPr bwMode="auto">
          <a:xfrm>
            <a:off x="1471740" y="3241263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F9C821D-CFC0-3421-EE92-E9D347AF69A3}"/>
              </a:ext>
            </a:extLst>
          </p:cNvPr>
          <p:cNvSpPr txBox="1"/>
          <p:nvPr/>
        </p:nvSpPr>
        <p:spPr>
          <a:xfrm>
            <a:off x="266783" y="2988040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NON-LL 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317F1D0-1769-DCE4-944C-7948A53A1420}"/>
              </a:ext>
            </a:extLst>
          </p:cNvPr>
          <p:cNvCxnSpPr>
            <a:cxnSpLocks/>
          </p:cNvCxnSpPr>
          <p:nvPr/>
        </p:nvCxnSpPr>
        <p:spPr bwMode="auto">
          <a:xfrm>
            <a:off x="1446103" y="3855241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85F73E1-A501-D2BF-EBD8-41BD89423E71}"/>
              </a:ext>
            </a:extLst>
          </p:cNvPr>
          <p:cNvSpPr txBox="1"/>
          <p:nvPr/>
        </p:nvSpPr>
        <p:spPr>
          <a:xfrm>
            <a:off x="226903" y="3672031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STA2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38E55-2E01-1FCF-B50A-5DD93A337F8D}"/>
              </a:ext>
            </a:extLst>
          </p:cNvPr>
          <p:cNvSpPr/>
          <p:nvPr/>
        </p:nvSpPr>
        <p:spPr bwMode="auto">
          <a:xfrm>
            <a:off x="1985911" y="2328245"/>
            <a:ext cx="457200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8E4B59-F6F5-5A2B-246C-8358E69FD7BC}"/>
              </a:ext>
            </a:extLst>
          </p:cNvPr>
          <p:cNvSpPr txBox="1"/>
          <p:nvPr/>
        </p:nvSpPr>
        <p:spPr>
          <a:xfrm>
            <a:off x="1968805" y="222671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MU-RTS*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3216DE-3A49-667B-8F9F-98E62DF20FE8}"/>
              </a:ext>
            </a:extLst>
          </p:cNvPr>
          <p:cNvSpPr/>
          <p:nvPr/>
        </p:nvSpPr>
        <p:spPr bwMode="auto">
          <a:xfrm>
            <a:off x="2521448" y="2953363"/>
            <a:ext cx="457200" cy="280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159143-932C-4761-A3A7-37648584100F}"/>
              </a:ext>
            </a:extLst>
          </p:cNvPr>
          <p:cNvSpPr txBox="1"/>
          <p:nvPr/>
        </p:nvSpPr>
        <p:spPr>
          <a:xfrm>
            <a:off x="2524652" y="2962434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614859-1F81-E67B-08EF-3FEF83341B2F}"/>
              </a:ext>
            </a:extLst>
          </p:cNvPr>
          <p:cNvSpPr/>
          <p:nvPr/>
        </p:nvSpPr>
        <p:spPr bwMode="auto">
          <a:xfrm>
            <a:off x="3052710" y="2326683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B6E0FE-F94F-E6DB-DA9B-FEA6686CB344}"/>
              </a:ext>
            </a:extLst>
          </p:cNvPr>
          <p:cNvSpPr txBox="1"/>
          <p:nvPr/>
        </p:nvSpPr>
        <p:spPr>
          <a:xfrm>
            <a:off x="3648067" y="2338639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2A3741A-4F8E-D236-45ED-319A16455983}"/>
              </a:ext>
            </a:extLst>
          </p:cNvPr>
          <p:cNvCxnSpPr>
            <a:cxnSpLocks/>
          </p:cNvCxnSpPr>
          <p:nvPr/>
        </p:nvCxnSpPr>
        <p:spPr bwMode="auto">
          <a:xfrm flipV="1">
            <a:off x="2443111" y="2606487"/>
            <a:ext cx="0" cy="1237462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0E6893F-3BE3-824C-0158-C81DB7300C4B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6511" y="2606486"/>
            <a:ext cx="0" cy="63477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4833E0A-C6D9-9E75-2B48-FB6A858761A7}"/>
              </a:ext>
            </a:extLst>
          </p:cNvPr>
          <p:cNvSpPr txBox="1"/>
          <p:nvPr/>
        </p:nvSpPr>
        <p:spPr>
          <a:xfrm>
            <a:off x="2384057" y="2704999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6A1222-478B-F06C-B125-9B60CE20CF5F}"/>
              </a:ext>
            </a:extLst>
          </p:cNvPr>
          <p:cNvSpPr txBox="1"/>
          <p:nvPr/>
        </p:nvSpPr>
        <p:spPr>
          <a:xfrm>
            <a:off x="2937617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FDE014D-1BD3-B410-65D6-BBB50759A53C}"/>
              </a:ext>
            </a:extLst>
          </p:cNvPr>
          <p:cNvCxnSpPr>
            <a:cxnSpLocks/>
          </p:cNvCxnSpPr>
          <p:nvPr/>
        </p:nvCxnSpPr>
        <p:spPr bwMode="auto">
          <a:xfrm>
            <a:off x="4211021" y="1845715"/>
            <a:ext cx="0" cy="381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05E6CF6-6230-E3BF-0EE1-82569A9E344A}"/>
              </a:ext>
            </a:extLst>
          </p:cNvPr>
          <p:cNvSpPr txBox="1"/>
          <p:nvPr/>
        </p:nvSpPr>
        <p:spPr>
          <a:xfrm>
            <a:off x="3733800" y="14478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STA2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32C51AB-9F00-3E26-2167-E0A565918FD1}"/>
              </a:ext>
            </a:extLst>
          </p:cNvPr>
          <p:cNvCxnSpPr/>
          <p:nvPr/>
        </p:nvCxnSpPr>
        <p:spPr bwMode="auto">
          <a:xfrm>
            <a:off x="3886267" y="2625478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01590EC-7EC4-04F8-FFED-D74AA4934101}"/>
              </a:ext>
            </a:extLst>
          </p:cNvPr>
          <p:cNvCxnSpPr>
            <a:cxnSpLocks/>
          </p:cNvCxnSpPr>
          <p:nvPr/>
        </p:nvCxnSpPr>
        <p:spPr bwMode="auto">
          <a:xfrm>
            <a:off x="1434692" y="4482628"/>
            <a:ext cx="6324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59B09F-6153-B909-FAB1-1BC9643E76B0}"/>
              </a:ext>
            </a:extLst>
          </p:cNvPr>
          <p:cNvSpPr txBox="1"/>
          <p:nvPr/>
        </p:nvSpPr>
        <p:spPr>
          <a:xfrm>
            <a:off x="234721" y="4248758"/>
            <a:ext cx="11430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OBSS STAs hidden from AP and STA 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F1B338-F4A9-F12B-691D-5D7009B32F83}"/>
              </a:ext>
            </a:extLst>
          </p:cNvPr>
          <p:cNvSpPr/>
          <p:nvPr/>
        </p:nvSpPr>
        <p:spPr bwMode="auto">
          <a:xfrm>
            <a:off x="2533864" y="3577174"/>
            <a:ext cx="457200" cy="2806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380760A-E620-B503-A3EE-2C62B46F165E}"/>
              </a:ext>
            </a:extLst>
          </p:cNvPr>
          <p:cNvSpPr txBox="1"/>
          <p:nvPr/>
        </p:nvSpPr>
        <p:spPr>
          <a:xfrm>
            <a:off x="2537068" y="358624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CTS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563D039-4529-24BF-DDE1-C418411E3817}"/>
              </a:ext>
            </a:extLst>
          </p:cNvPr>
          <p:cNvSpPr/>
          <p:nvPr/>
        </p:nvSpPr>
        <p:spPr bwMode="auto">
          <a:xfrm>
            <a:off x="3032060" y="4486965"/>
            <a:ext cx="4419600" cy="17093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3FB7CC7-FE23-2384-DD7A-2E1F86C58D11}"/>
              </a:ext>
            </a:extLst>
          </p:cNvPr>
          <p:cNvSpPr txBox="1"/>
          <p:nvPr/>
        </p:nvSpPr>
        <p:spPr>
          <a:xfrm>
            <a:off x="4784660" y="4432341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NAV (CTS)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EB2056-B51C-C591-F6A7-7267D7B12243}"/>
              </a:ext>
            </a:extLst>
          </p:cNvPr>
          <p:cNvSpPr txBox="1"/>
          <p:nvPr/>
        </p:nvSpPr>
        <p:spPr>
          <a:xfrm>
            <a:off x="4589174" y="2578393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7BE65EC-FE41-5B4B-1386-D70175E09040}"/>
              </a:ext>
            </a:extLst>
          </p:cNvPr>
          <p:cNvSpPr/>
          <p:nvPr/>
        </p:nvSpPr>
        <p:spPr bwMode="auto">
          <a:xfrm>
            <a:off x="4850437" y="2326790"/>
            <a:ext cx="967908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114FE53-57FA-1295-F187-70E8E02DB323}"/>
              </a:ext>
            </a:extLst>
          </p:cNvPr>
          <p:cNvSpPr txBox="1"/>
          <p:nvPr/>
        </p:nvSpPr>
        <p:spPr>
          <a:xfrm>
            <a:off x="4972228" y="2348479"/>
            <a:ext cx="6979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2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0029B69-5DBF-A5A4-C384-01F80758249D}"/>
              </a:ext>
            </a:extLst>
          </p:cNvPr>
          <p:cNvCxnSpPr>
            <a:cxnSpLocks/>
          </p:cNvCxnSpPr>
          <p:nvPr/>
        </p:nvCxnSpPr>
        <p:spPr bwMode="auto">
          <a:xfrm>
            <a:off x="5276561" y="2606486"/>
            <a:ext cx="0" cy="11273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C088F19E-466B-05DC-4389-3AD40EC7D0B7}"/>
              </a:ext>
            </a:extLst>
          </p:cNvPr>
          <p:cNvSpPr/>
          <p:nvPr/>
        </p:nvSpPr>
        <p:spPr bwMode="auto">
          <a:xfrm>
            <a:off x="5909226" y="3565734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F9FA23D-6FB3-4CD4-9E98-0BBF8D2225E1}"/>
              </a:ext>
            </a:extLst>
          </p:cNvPr>
          <p:cNvSpPr txBox="1"/>
          <p:nvPr/>
        </p:nvSpPr>
        <p:spPr>
          <a:xfrm>
            <a:off x="5909226" y="356695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E48C7A4-BC7E-AFF8-0C3E-B1D1E084742C}"/>
              </a:ext>
            </a:extLst>
          </p:cNvPr>
          <p:cNvSpPr/>
          <p:nvPr/>
        </p:nvSpPr>
        <p:spPr bwMode="auto">
          <a:xfrm>
            <a:off x="6443795" y="2326683"/>
            <a:ext cx="1047988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4B13A4E-E26B-1159-FC6E-38934C9F8BDF}"/>
              </a:ext>
            </a:extLst>
          </p:cNvPr>
          <p:cNvSpPr txBox="1"/>
          <p:nvPr/>
        </p:nvSpPr>
        <p:spPr>
          <a:xfrm>
            <a:off x="6611771" y="2328085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219FBFF-9632-B465-163E-B0A42AB7C3A7}"/>
              </a:ext>
            </a:extLst>
          </p:cNvPr>
          <p:cNvSpPr txBox="1"/>
          <p:nvPr/>
        </p:nvSpPr>
        <p:spPr>
          <a:xfrm>
            <a:off x="5757120" y="334560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C8C56DD-40F0-076E-7ACD-1EEAFA58839B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8345" y="2579389"/>
            <a:ext cx="0" cy="126456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483FBE7-8696-171D-BA4C-B433207A012B}"/>
              </a:ext>
            </a:extLst>
          </p:cNvPr>
          <p:cNvCxnSpPr>
            <a:cxnSpLocks/>
          </p:cNvCxnSpPr>
          <p:nvPr/>
        </p:nvCxnSpPr>
        <p:spPr bwMode="auto">
          <a:xfrm flipV="1">
            <a:off x="6371413" y="2579389"/>
            <a:ext cx="0" cy="126456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B80F2C8-E984-9232-FFAD-0E8C503A670E}"/>
              </a:ext>
            </a:extLst>
          </p:cNvPr>
          <p:cNvSpPr txBox="1"/>
          <p:nvPr/>
        </p:nvSpPr>
        <p:spPr>
          <a:xfrm>
            <a:off x="6323160" y="25590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0690740-7B7B-49A6-E327-8BF13D27FCC7}"/>
              </a:ext>
            </a:extLst>
          </p:cNvPr>
          <p:cNvSpPr txBox="1"/>
          <p:nvPr/>
        </p:nvSpPr>
        <p:spPr>
          <a:xfrm>
            <a:off x="5024810" y="1694746"/>
            <a:ext cx="1377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Low latency frame exchange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9455EF14-54DE-75F3-A977-F7FFFFFB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85" y="4810244"/>
            <a:ext cx="8529689" cy="1597559"/>
          </a:xfrm>
        </p:spPr>
        <p:txBody>
          <a:bodyPr/>
          <a:lstStyle/>
          <a:p>
            <a:r>
              <a:rPr lang="en-US" sz="1500" b="0" dirty="0"/>
              <a:t>In this option, the TXOP owner solicits CTS frames from potential LL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b="0" dirty="0"/>
              <a:t>soliciting of CTS frames from LL STAs may be by request from LL STAs or by TXOP owner’s decision.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b="0" dirty="0"/>
              <a:t>a single user info field for a group of LL STAs may be used to indicate CTS request from TXOP owner.</a:t>
            </a:r>
          </a:p>
          <a:p>
            <a:r>
              <a:rPr lang="en-US" sz="1500" b="0" dirty="0"/>
              <a:t>LL STAs transmitting a CTS frame prior to the low latency frame exchange may provide stronger TXOP protection than Option 1. However, it could also silence STAs nearby LL STAs unnecessarily.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17CF9E2-55FA-F6CD-F4A2-C1708A400A6E}"/>
              </a:ext>
            </a:extLst>
          </p:cNvPr>
          <p:cNvSpPr txBox="1"/>
          <p:nvPr/>
        </p:nvSpPr>
        <p:spPr>
          <a:xfrm>
            <a:off x="2387914" y="333924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109544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8B20B-41FD-ED81-28B1-84B50886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590CA-89D8-A8A4-4CDD-EDC1E2C3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399" cy="4113213"/>
          </a:xfrm>
        </p:spPr>
        <p:txBody>
          <a:bodyPr/>
          <a:lstStyle/>
          <a:p>
            <a:r>
              <a:rPr lang="en-US" sz="2000" dirty="0"/>
              <a:t>Option 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Simpler operation but may be ineffective for denser networks.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LL STAs responding to RTS frames must ignore the NAV set by prior non-LL transmissions.</a:t>
            </a:r>
          </a:p>
          <a:p>
            <a:pPr marL="0" indent="0"/>
            <a:r>
              <a:rPr lang="en-US" sz="2000" dirty="0"/>
              <a:t>Option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May require trigger frame type transmission that is currently supported only by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MU-RTS* frames can be made more efficient by assigning a single  user info field for a group of LL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Need to consider avoiding unnecessarily silencing nearby OBSS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EAF86-3773-B065-B64D-A76DAE6195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A6245-7D60-6C48-2BBA-F5F927D160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640E74-0B55-A5E6-5A36-C16602E6A9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28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2" name="Rectangle 5151">
            <a:extLst>
              <a:ext uri="{FF2B5EF4-FFF2-40B4-BE49-F238E27FC236}">
                <a16:creationId xmlns:a16="http://schemas.microsoft.com/office/drawing/2014/main" id="{9858C4BD-E9D4-46C5-99F5-0C7B77B76951}"/>
              </a:ext>
            </a:extLst>
          </p:cNvPr>
          <p:cNvSpPr/>
          <p:nvPr/>
        </p:nvSpPr>
        <p:spPr bwMode="auto">
          <a:xfrm>
            <a:off x="3502521" y="1963046"/>
            <a:ext cx="3744498" cy="248984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53" name="TextBox 5152">
            <a:extLst>
              <a:ext uri="{FF2B5EF4-FFF2-40B4-BE49-F238E27FC236}">
                <a16:creationId xmlns:a16="http://schemas.microsoft.com/office/drawing/2014/main" id="{9E030148-AB1B-2485-D7DC-880B1DFE6A2B}"/>
              </a:ext>
            </a:extLst>
          </p:cNvPr>
          <p:cNvSpPr txBox="1"/>
          <p:nvPr/>
        </p:nvSpPr>
        <p:spPr>
          <a:xfrm>
            <a:off x="4450867" y="1917059"/>
            <a:ext cx="3401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Low latency frame exchange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/>
              <a:t>Preemption</a:t>
            </a:r>
            <a:r>
              <a:rPr lang="en-GB" sz="2000" dirty="0"/>
              <a:t> Request for UL Low Latency Frame Transmissions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D3CDB98-9B11-4CFF-9D18-0876651BA74E}"/>
              </a:ext>
            </a:extLst>
          </p:cNvPr>
          <p:cNvCxnSpPr>
            <a:cxnSpLocks/>
          </p:cNvCxnSpPr>
          <p:nvPr/>
        </p:nvCxnSpPr>
        <p:spPr bwMode="auto">
          <a:xfrm>
            <a:off x="1452511" y="2608050"/>
            <a:ext cx="7458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E0392D5-F8B7-9596-E0C5-35401D845D1D}"/>
              </a:ext>
            </a:extLst>
          </p:cNvPr>
          <p:cNvSpPr txBox="1"/>
          <p:nvPr/>
        </p:nvSpPr>
        <p:spPr>
          <a:xfrm>
            <a:off x="233311" y="2328245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(TXOP Owner)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51D7152-A993-A56B-A84F-2CB907C70837}"/>
              </a:ext>
            </a:extLst>
          </p:cNvPr>
          <p:cNvCxnSpPr>
            <a:cxnSpLocks/>
          </p:cNvCxnSpPr>
          <p:nvPr/>
        </p:nvCxnSpPr>
        <p:spPr bwMode="auto">
          <a:xfrm>
            <a:off x="1471740" y="3241263"/>
            <a:ext cx="743894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C095C05-AD95-3B59-D4B8-941E192939E8}"/>
              </a:ext>
            </a:extLst>
          </p:cNvPr>
          <p:cNvSpPr txBox="1"/>
          <p:nvPr/>
        </p:nvSpPr>
        <p:spPr>
          <a:xfrm>
            <a:off x="266783" y="2988040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 1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NON-LL 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1E19287-ECA3-222C-4675-1C87CE439F82}"/>
              </a:ext>
            </a:extLst>
          </p:cNvPr>
          <p:cNvCxnSpPr>
            <a:cxnSpLocks/>
          </p:cNvCxnSpPr>
          <p:nvPr/>
        </p:nvCxnSpPr>
        <p:spPr bwMode="auto">
          <a:xfrm>
            <a:off x="1446103" y="3855241"/>
            <a:ext cx="7464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64E03A8-DC24-04C5-E58B-0D0B2E50D879}"/>
              </a:ext>
            </a:extLst>
          </p:cNvPr>
          <p:cNvSpPr txBox="1"/>
          <p:nvPr/>
        </p:nvSpPr>
        <p:spPr>
          <a:xfrm>
            <a:off x="226903" y="3672031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STA2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B567714-EE58-6A30-855F-FC8C2F1FD1B0}"/>
              </a:ext>
            </a:extLst>
          </p:cNvPr>
          <p:cNvSpPr/>
          <p:nvPr/>
        </p:nvSpPr>
        <p:spPr bwMode="auto">
          <a:xfrm>
            <a:off x="1741768" y="2317672"/>
            <a:ext cx="1676399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2A696E-6F5E-8EE4-9120-71802677225A}"/>
              </a:ext>
            </a:extLst>
          </p:cNvPr>
          <p:cNvSpPr txBox="1"/>
          <p:nvPr/>
        </p:nvSpPr>
        <p:spPr>
          <a:xfrm>
            <a:off x="2337125" y="2329628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FCCC61F-BE62-5140-CA7A-CEC642A44AED}"/>
              </a:ext>
            </a:extLst>
          </p:cNvPr>
          <p:cNvSpPr txBox="1"/>
          <p:nvPr/>
        </p:nvSpPr>
        <p:spPr>
          <a:xfrm>
            <a:off x="1626675" y="2550030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8D152E5-17DD-32DE-783D-5804C0A9FC3E}"/>
              </a:ext>
            </a:extLst>
          </p:cNvPr>
          <p:cNvCxnSpPr>
            <a:cxnSpLocks/>
          </p:cNvCxnSpPr>
          <p:nvPr/>
        </p:nvCxnSpPr>
        <p:spPr bwMode="auto">
          <a:xfrm>
            <a:off x="2118058" y="3554695"/>
            <a:ext cx="0" cy="2802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A5064C3-67F7-02AC-2A08-59F2DEB74513}"/>
              </a:ext>
            </a:extLst>
          </p:cNvPr>
          <p:cNvSpPr txBox="1"/>
          <p:nvPr/>
        </p:nvSpPr>
        <p:spPr>
          <a:xfrm>
            <a:off x="1642780" y="1924405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Preemption Indication = 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FB70135-A3C3-A355-5314-4589F2C520FA}"/>
              </a:ext>
            </a:extLst>
          </p:cNvPr>
          <p:cNvCxnSpPr/>
          <p:nvPr/>
        </p:nvCxnSpPr>
        <p:spPr bwMode="auto">
          <a:xfrm>
            <a:off x="2575325" y="2616467"/>
            <a:ext cx="0" cy="6157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D641C1C6-18B9-222B-6506-265796900172}"/>
              </a:ext>
            </a:extLst>
          </p:cNvPr>
          <p:cNvSpPr/>
          <p:nvPr/>
        </p:nvSpPr>
        <p:spPr bwMode="auto">
          <a:xfrm>
            <a:off x="3502245" y="3556723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CE8627-8A0B-A276-557C-8D4D7BBF9F68}"/>
              </a:ext>
            </a:extLst>
          </p:cNvPr>
          <p:cNvSpPr txBox="1"/>
          <p:nvPr/>
        </p:nvSpPr>
        <p:spPr>
          <a:xfrm>
            <a:off x="3502245" y="355793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03D08C6-29ED-6289-36CB-DA724F5B4372}"/>
              </a:ext>
            </a:extLst>
          </p:cNvPr>
          <p:cNvSpPr/>
          <p:nvPr/>
        </p:nvSpPr>
        <p:spPr bwMode="auto">
          <a:xfrm>
            <a:off x="4048059" y="2309094"/>
            <a:ext cx="578090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3C98C96-0BAD-23D8-944C-9B6D5E02769E}"/>
              </a:ext>
            </a:extLst>
          </p:cNvPr>
          <p:cNvSpPr txBox="1"/>
          <p:nvPr/>
        </p:nvSpPr>
        <p:spPr>
          <a:xfrm>
            <a:off x="3333780" y="3328481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7C0818A-6597-FF3B-C494-7C36CCAF388A}"/>
              </a:ext>
            </a:extLst>
          </p:cNvPr>
          <p:cNvCxnSpPr>
            <a:cxnSpLocks/>
          </p:cNvCxnSpPr>
          <p:nvPr/>
        </p:nvCxnSpPr>
        <p:spPr bwMode="auto">
          <a:xfrm flipV="1">
            <a:off x="3418167" y="2550030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324D03C-0F3B-1531-FF5B-039D50F797F0}"/>
              </a:ext>
            </a:extLst>
          </p:cNvPr>
          <p:cNvCxnSpPr>
            <a:cxnSpLocks/>
          </p:cNvCxnSpPr>
          <p:nvPr/>
        </p:nvCxnSpPr>
        <p:spPr bwMode="auto">
          <a:xfrm>
            <a:off x="1409783" y="4470517"/>
            <a:ext cx="74294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15DACD6C-CDD4-22D3-CE96-2C57C3215AF1}"/>
              </a:ext>
            </a:extLst>
          </p:cNvPr>
          <p:cNvSpPr txBox="1"/>
          <p:nvPr/>
        </p:nvSpPr>
        <p:spPr>
          <a:xfrm>
            <a:off x="190583" y="4287307"/>
            <a:ext cx="1143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STA3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LL STA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C12BEA-11CC-5F79-C39C-7A7E6D3611B9}"/>
              </a:ext>
            </a:extLst>
          </p:cNvPr>
          <p:cNvSpPr/>
          <p:nvPr/>
        </p:nvSpPr>
        <p:spPr bwMode="auto">
          <a:xfrm>
            <a:off x="4724400" y="4179580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F93D996-0AC7-42C2-0098-3456572FCA6F}"/>
              </a:ext>
            </a:extLst>
          </p:cNvPr>
          <p:cNvSpPr txBox="1"/>
          <p:nvPr/>
        </p:nvSpPr>
        <p:spPr>
          <a:xfrm>
            <a:off x="4724400" y="418079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B1242AE-414D-50B4-066A-31B364733B52}"/>
              </a:ext>
            </a:extLst>
          </p:cNvPr>
          <p:cNvSpPr/>
          <p:nvPr/>
        </p:nvSpPr>
        <p:spPr bwMode="auto">
          <a:xfrm>
            <a:off x="3513072" y="4170700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947C1ED-9951-E561-7E34-433FF6F776E6}"/>
              </a:ext>
            </a:extLst>
          </p:cNvPr>
          <p:cNvSpPr txBox="1"/>
          <p:nvPr/>
        </p:nvSpPr>
        <p:spPr>
          <a:xfrm>
            <a:off x="3513072" y="417191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B385D53-76DC-1D53-7C4E-15FA8298B003}"/>
              </a:ext>
            </a:extLst>
          </p:cNvPr>
          <p:cNvSpPr txBox="1"/>
          <p:nvPr/>
        </p:nvSpPr>
        <p:spPr>
          <a:xfrm>
            <a:off x="3360672" y="3928567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7B8B39-6448-A5F4-7594-E6E81CB86D7B}"/>
              </a:ext>
            </a:extLst>
          </p:cNvPr>
          <p:cNvSpPr txBox="1"/>
          <p:nvPr/>
        </p:nvSpPr>
        <p:spPr>
          <a:xfrm>
            <a:off x="1704464" y="3175318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AP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BB71703-6A96-2831-2A0A-BAD8F32B3904}"/>
              </a:ext>
            </a:extLst>
          </p:cNvPr>
          <p:cNvCxnSpPr>
            <a:cxnSpLocks/>
          </p:cNvCxnSpPr>
          <p:nvPr/>
        </p:nvCxnSpPr>
        <p:spPr bwMode="auto">
          <a:xfrm>
            <a:off x="2411620" y="4177150"/>
            <a:ext cx="0" cy="2802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1C3DCF39-2929-5B1F-4A75-2B15023715DD}"/>
              </a:ext>
            </a:extLst>
          </p:cNvPr>
          <p:cNvSpPr txBox="1"/>
          <p:nvPr/>
        </p:nvSpPr>
        <p:spPr>
          <a:xfrm>
            <a:off x="1998026" y="3797773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Arrival of LL Data to AP</a:t>
            </a:r>
          </a:p>
        </p:txBody>
      </p: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9FCDAC30-8310-CABC-FFA6-6B68FD895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11" y="4794670"/>
            <a:ext cx="8529689" cy="1679582"/>
          </a:xfrm>
        </p:spPr>
        <p:txBody>
          <a:bodyPr/>
          <a:lstStyle/>
          <a:p>
            <a:r>
              <a:rPr lang="en-US" sz="1400" b="0" dirty="0"/>
              <a:t>A TXOP Owner indicates preemption allowance or a priority field in the PHY header to indicate to LL STAs whether they are allowed to transmit after the current PPDU.</a:t>
            </a:r>
          </a:p>
          <a:p>
            <a:r>
              <a:rPr lang="en-US" sz="1400" b="0" dirty="0"/>
              <a:t>An LL STA transmits a PR frame (e.g. CTS frame) to request the TXOP owner to initiate an UL low latency frame exchange.</a:t>
            </a:r>
          </a:p>
          <a:p>
            <a:r>
              <a:rPr lang="en-US" sz="1400" b="0" dirty="0"/>
              <a:t>Because multiple LL STA may transmit a PR frame, PPDUs carrying the PR frames should be identical to prevent collision (similar to baseline MU-RTS/CTS procedure).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86D6FC7-5A46-7C36-380F-CEE5B7D102B4}"/>
              </a:ext>
            </a:extLst>
          </p:cNvPr>
          <p:cNvCxnSpPr>
            <a:cxnSpLocks/>
          </p:cNvCxnSpPr>
          <p:nvPr/>
        </p:nvCxnSpPr>
        <p:spPr bwMode="auto">
          <a:xfrm flipV="1">
            <a:off x="3970272" y="2606863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38E981F1-15FD-07A9-97E2-7D1F7E4C8B9E}"/>
              </a:ext>
            </a:extLst>
          </p:cNvPr>
          <p:cNvSpPr txBox="1"/>
          <p:nvPr/>
        </p:nvSpPr>
        <p:spPr>
          <a:xfrm>
            <a:off x="3938765" y="2544517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20" name="TextBox 5119">
            <a:extLst>
              <a:ext uri="{FF2B5EF4-FFF2-40B4-BE49-F238E27FC236}">
                <a16:creationId xmlns:a16="http://schemas.microsoft.com/office/drawing/2014/main" id="{A13FF185-C37D-B1C9-C149-9179642EE931}"/>
              </a:ext>
            </a:extLst>
          </p:cNvPr>
          <p:cNvSpPr txBox="1"/>
          <p:nvPr/>
        </p:nvSpPr>
        <p:spPr>
          <a:xfrm>
            <a:off x="4037277" y="2316012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BSRP</a:t>
            </a:r>
          </a:p>
        </p:txBody>
      </p:sp>
      <p:cxnSp>
        <p:nvCxnSpPr>
          <p:cNvPr id="5122" name="Straight Connector 5121">
            <a:extLst>
              <a:ext uri="{FF2B5EF4-FFF2-40B4-BE49-F238E27FC236}">
                <a16:creationId xmlns:a16="http://schemas.microsoft.com/office/drawing/2014/main" id="{1DD275A8-33D0-0098-7F11-4BC5F90A7B22}"/>
              </a:ext>
            </a:extLst>
          </p:cNvPr>
          <p:cNvCxnSpPr>
            <a:cxnSpLocks/>
          </p:cNvCxnSpPr>
          <p:nvPr/>
        </p:nvCxnSpPr>
        <p:spPr bwMode="auto">
          <a:xfrm flipV="1">
            <a:off x="4626149" y="2606627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3" name="Rectangle 5122">
            <a:extLst>
              <a:ext uri="{FF2B5EF4-FFF2-40B4-BE49-F238E27FC236}">
                <a16:creationId xmlns:a16="http://schemas.microsoft.com/office/drawing/2014/main" id="{31125BCD-3A52-750F-6BC8-41D3C0618B8A}"/>
              </a:ext>
            </a:extLst>
          </p:cNvPr>
          <p:cNvSpPr/>
          <p:nvPr/>
        </p:nvSpPr>
        <p:spPr bwMode="auto">
          <a:xfrm>
            <a:off x="4716827" y="3566252"/>
            <a:ext cx="457200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24" name="TextBox 5123">
            <a:extLst>
              <a:ext uri="{FF2B5EF4-FFF2-40B4-BE49-F238E27FC236}">
                <a16:creationId xmlns:a16="http://schemas.microsoft.com/office/drawing/2014/main" id="{FA31A915-EDCD-906D-1B93-F3790AB4E66B}"/>
              </a:ext>
            </a:extLst>
          </p:cNvPr>
          <p:cNvSpPr txBox="1"/>
          <p:nvPr/>
        </p:nvSpPr>
        <p:spPr>
          <a:xfrm>
            <a:off x="4716827" y="356746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BSR</a:t>
            </a:r>
          </a:p>
        </p:txBody>
      </p:sp>
      <p:sp>
        <p:nvSpPr>
          <p:cNvPr id="5125" name="TextBox 5124">
            <a:extLst>
              <a:ext uri="{FF2B5EF4-FFF2-40B4-BE49-F238E27FC236}">
                <a16:creationId xmlns:a16="http://schemas.microsoft.com/office/drawing/2014/main" id="{989D260E-753F-4009-BC34-8B17C20519A5}"/>
              </a:ext>
            </a:extLst>
          </p:cNvPr>
          <p:cNvSpPr txBox="1"/>
          <p:nvPr/>
        </p:nvSpPr>
        <p:spPr>
          <a:xfrm>
            <a:off x="4569045" y="3345515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26" name="TextBox 5125">
            <a:extLst>
              <a:ext uri="{FF2B5EF4-FFF2-40B4-BE49-F238E27FC236}">
                <a16:creationId xmlns:a16="http://schemas.microsoft.com/office/drawing/2014/main" id="{947A0979-EB1C-0E2C-A44A-A00F36969F8D}"/>
              </a:ext>
            </a:extLst>
          </p:cNvPr>
          <p:cNvSpPr txBox="1"/>
          <p:nvPr/>
        </p:nvSpPr>
        <p:spPr>
          <a:xfrm>
            <a:off x="4542570" y="3968292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27" name="Rectangle 5126">
            <a:extLst>
              <a:ext uri="{FF2B5EF4-FFF2-40B4-BE49-F238E27FC236}">
                <a16:creationId xmlns:a16="http://schemas.microsoft.com/office/drawing/2014/main" id="{B8B65DBA-A36B-E841-B679-DAD906D99A77}"/>
              </a:ext>
            </a:extLst>
          </p:cNvPr>
          <p:cNvSpPr/>
          <p:nvPr/>
        </p:nvSpPr>
        <p:spPr bwMode="auto">
          <a:xfrm>
            <a:off x="5288159" y="2309094"/>
            <a:ext cx="350642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28" name="TextBox 5127">
            <a:extLst>
              <a:ext uri="{FF2B5EF4-FFF2-40B4-BE49-F238E27FC236}">
                <a16:creationId xmlns:a16="http://schemas.microsoft.com/office/drawing/2014/main" id="{C3623B4B-9BDE-080B-3075-E7AB5FDAF479}"/>
              </a:ext>
            </a:extLst>
          </p:cNvPr>
          <p:cNvSpPr txBox="1"/>
          <p:nvPr/>
        </p:nvSpPr>
        <p:spPr>
          <a:xfrm>
            <a:off x="5114062" y="2555104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5129" name="Straight Connector 5128">
            <a:extLst>
              <a:ext uri="{FF2B5EF4-FFF2-40B4-BE49-F238E27FC236}">
                <a16:creationId xmlns:a16="http://schemas.microsoft.com/office/drawing/2014/main" id="{7B214599-C00F-6EC8-7A77-107134930B7D}"/>
              </a:ext>
            </a:extLst>
          </p:cNvPr>
          <p:cNvCxnSpPr>
            <a:cxnSpLocks/>
          </p:cNvCxnSpPr>
          <p:nvPr/>
        </p:nvCxnSpPr>
        <p:spPr bwMode="auto">
          <a:xfrm flipV="1">
            <a:off x="5181600" y="2577508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0" name="TextBox 5129">
            <a:extLst>
              <a:ext uri="{FF2B5EF4-FFF2-40B4-BE49-F238E27FC236}">
                <a16:creationId xmlns:a16="http://schemas.microsoft.com/office/drawing/2014/main" id="{AAD1E206-8DA3-959B-B008-2297254E9915}"/>
              </a:ext>
            </a:extLst>
          </p:cNvPr>
          <p:cNvSpPr txBox="1"/>
          <p:nvPr/>
        </p:nvSpPr>
        <p:spPr>
          <a:xfrm>
            <a:off x="5295429" y="2283025"/>
            <a:ext cx="538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TF</a:t>
            </a:r>
          </a:p>
        </p:txBody>
      </p:sp>
      <p:sp>
        <p:nvSpPr>
          <p:cNvPr id="5135" name="Rectangle 5134">
            <a:extLst>
              <a:ext uri="{FF2B5EF4-FFF2-40B4-BE49-F238E27FC236}">
                <a16:creationId xmlns:a16="http://schemas.microsoft.com/office/drawing/2014/main" id="{0DB5CF18-E240-791D-A7E1-DB8EFBA6D322}"/>
              </a:ext>
            </a:extLst>
          </p:cNvPr>
          <p:cNvSpPr/>
          <p:nvPr/>
        </p:nvSpPr>
        <p:spPr bwMode="auto">
          <a:xfrm>
            <a:off x="5727602" y="4161670"/>
            <a:ext cx="869729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7" name="Straight Connector 5136">
            <a:extLst>
              <a:ext uri="{FF2B5EF4-FFF2-40B4-BE49-F238E27FC236}">
                <a16:creationId xmlns:a16="http://schemas.microsoft.com/office/drawing/2014/main" id="{F61E6924-DAB8-1CF9-9B24-FC5C93A9A1CB}"/>
              </a:ext>
            </a:extLst>
          </p:cNvPr>
          <p:cNvCxnSpPr>
            <a:cxnSpLocks/>
          </p:cNvCxnSpPr>
          <p:nvPr/>
        </p:nvCxnSpPr>
        <p:spPr bwMode="auto">
          <a:xfrm flipV="1">
            <a:off x="5629352" y="2588717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8" name="Rectangle 5137">
            <a:extLst>
              <a:ext uri="{FF2B5EF4-FFF2-40B4-BE49-F238E27FC236}">
                <a16:creationId xmlns:a16="http://schemas.microsoft.com/office/drawing/2014/main" id="{8BC0DF7B-B0B2-7250-8253-EC4B9782247F}"/>
              </a:ext>
            </a:extLst>
          </p:cNvPr>
          <p:cNvSpPr/>
          <p:nvPr/>
        </p:nvSpPr>
        <p:spPr bwMode="auto">
          <a:xfrm>
            <a:off x="5720028" y="3548342"/>
            <a:ext cx="876105" cy="2806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39" name="TextBox 5138">
            <a:extLst>
              <a:ext uri="{FF2B5EF4-FFF2-40B4-BE49-F238E27FC236}">
                <a16:creationId xmlns:a16="http://schemas.microsoft.com/office/drawing/2014/main" id="{3F7D9A9C-B76E-E253-F0E4-792F7D781288}"/>
              </a:ext>
            </a:extLst>
          </p:cNvPr>
          <p:cNvSpPr txBox="1"/>
          <p:nvPr/>
        </p:nvSpPr>
        <p:spPr>
          <a:xfrm>
            <a:off x="5842520" y="3562867"/>
            <a:ext cx="687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2</a:t>
            </a:r>
          </a:p>
        </p:txBody>
      </p:sp>
      <p:sp>
        <p:nvSpPr>
          <p:cNvPr id="5140" name="TextBox 5139">
            <a:extLst>
              <a:ext uri="{FF2B5EF4-FFF2-40B4-BE49-F238E27FC236}">
                <a16:creationId xmlns:a16="http://schemas.microsoft.com/office/drawing/2014/main" id="{BA757193-9C79-0F69-6B1D-F03882A81558}"/>
              </a:ext>
            </a:extLst>
          </p:cNvPr>
          <p:cNvSpPr txBox="1"/>
          <p:nvPr/>
        </p:nvSpPr>
        <p:spPr>
          <a:xfrm>
            <a:off x="5572248" y="3327605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41" name="TextBox 5140">
            <a:extLst>
              <a:ext uri="{FF2B5EF4-FFF2-40B4-BE49-F238E27FC236}">
                <a16:creationId xmlns:a16="http://schemas.microsoft.com/office/drawing/2014/main" id="{FD9B727A-9A25-E8AE-42C3-2FD96B3488D2}"/>
              </a:ext>
            </a:extLst>
          </p:cNvPr>
          <p:cNvSpPr txBox="1"/>
          <p:nvPr/>
        </p:nvSpPr>
        <p:spPr>
          <a:xfrm>
            <a:off x="5545773" y="3950382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44" name="TextBox 5143">
            <a:extLst>
              <a:ext uri="{FF2B5EF4-FFF2-40B4-BE49-F238E27FC236}">
                <a16:creationId xmlns:a16="http://schemas.microsoft.com/office/drawing/2014/main" id="{AE60C01F-9B48-63F3-24EC-BCF41038AAF7}"/>
              </a:ext>
            </a:extLst>
          </p:cNvPr>
          <p:cNvSpPr txBox="1"/>
          <p:nvPr/>
        </p:nvSpPr>
        <p:spPr>
          <a:xfrm>
            <a:off x="5808047" y="4194680"/>
            <a:ext cx="687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3</a:t>
            </a:r>
          </a:p>
        </p:txBody>
      </p:sp>
      <p:sp>
        <p:nvSpPr>
          <p:cNvPr id="5145" name="Rectangle 5144">
            <a:extLst>
              <a:ext uri="{FF2B5EF4-FFF2-40B4-BE49-F238E27FC236}">
                <a16:creationId xmlns:a16="http://schemas.microsoft.com/office/drawing/2014/main" id="{561EB7DD-27B8-14D5-914C-8BB0F7F5B4FA}"/>
              </a:ext>
            </a:extLst>
          </p:cNvPr>
          <p:cNvSpPr/>
          <p:nvPr/>
        </p:nvSpPr>
        <p:spPr bwMode="auto">
          <a:xfrm>
            <a:off x="6690346" y="2316012"/>
            <a:ext cx="556674" cy="27980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46" name="TextBox 5145">
            <a:extLst>
              <a:ext uri="{FF2B5EF4-FFF2-40B4-BE49-F238E27FC236}">
                <a16:creationId xmlns:a16="http://schemas.microsoft.com/office/drawing/2014/main" id="{655DD2FE-7FF4-EC72-4017-75C2CCE7E219}"/>
              </a:ext>
            </a:extLst>
          </p:cNvPr>
          <p:cNvSpPr txBox="1"/>
          <p:nvPr/>
        </p:nvSpPr>
        <p:spPr>
          <a:xfrm>
            <a:off x="6632741" y="2223980"/>
            <a:ext cx="733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Multi-STA BA</a:t>
            </a:r>
          </a:p>
        </p:txBody>
      </p:sp>
      <p:cxnSp>
        <p:nvCxnSpPr>
          <p:cNvPr id="5147" name="Straight Connector 5146">
            <a:extLst>
              <a:ext uri="{FF2B5EF4-FFF2-40B4-BE49-F238E27FC236}">
                <a16:creationId xmlns:a16="http://schemas.microsoft.com/office/drawing/2014/main" id="{DBF5E1F1-7583-9FD8-F511-2738DFB41AB2}"/>
              </a:ext>
            </a:extLst>
          </p:cNvPr>
          <p:cNvCxnSpPr>
            <a:cxnSpLocks/>
          </p:cNvCxnSpPr>
          <p:nvPr/>
        </p:nvCxnSpPr>
        <p:spPr bwMode="auto">
          <a:xfrm flipV="1">
            <a:off x="6597331" y="2588898"/>
            <a:ext cx="0" cy="1900184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48" name="TextBox 5147">
            <a:extLst>
              <a:ext uri="{FF2B5EF4-FFF2-40B4-BE49-F238E27FC236}">
                <a16:creationId xmlns:a16="http://schemas.microsoft.com/office/drawing/2014/main" id="{8E3F407F-545A-0BDC-2A4E-C75A04042226}"/>
              </a:ext>
            </a:extLst>
          </p:cNvPr>
          <p:cNvSpPr txBox="1"/>
          <p:nvPr/>
        </p:nvSpPr>
        <p:spPr>
          <a:xfrm>
            <a:off x="6531226" y="2561953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49" name="Rectangle 5148">
            <a:extLst>
              <a:ext uri="{FF2B5EF4-FFF2-40B4-BE49-F238E27FC236}">
                <a16:creationId xmlns:a16="http://schemas.microsoft.com/office/drawing/2014/main" id="{87440905-A3F6-6B82-A555-4EEBBC864A49}"/>
              </a:ext>
            </a:extLst>
          </p:cNvPr>
          <p:cNvSpPr/>
          <p:nvPr/>
        </p:nvSpPr>
        <p:spPr bwMode="auto">
          <a:xfrm>
            <a:off x="7348392" y="2309094"/>
            <a:ext cx="1338408" cy="27980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50" name="TextBox 5149">
            <a:extLst>
              <a:ext uri="{FF2B5EF4-FFF2-40B4-BE49-F238E27FC236}">
                <a16:creationId xmlns:a16="http://schemas.microsoft.com/office/drawing/2014/main" id="{0D21D178-33C2-3197-5F34-4670D058492A}"/>
              </a:ext>
            </a:extLst>
          </p:cNvPr>
          <p:cNvSpPr txBox="1"/>
          <p:nvPr/>
        </p:nvSpPr>
        <p:spPr>
          <a:xfrm>
            <a:off x="7072755" y="2566696"/>
            <a:ext cx="6873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5151" name="TextBox 5150">
            <a:extLst>
              <a:ext uri="{FF2B5EF4-FFF2-40B4-BE49-F238E27FC236}">
                <a16:creationId xmlns:a16="http://schemas.microsoft.com/office/drawing/2014/main" id="{1E5E785A-BCEB-A490-6483-6DDC91C131F9}"/>
              </a:ext>
            </a:extLst>
          </p:cNvPr>
          <p:cNvSpPr txBox="1"/>
          <p:nvPr/>
        </p:nvSpPr>
        <p:spPr>
          <a:xfrm>
            <a:off x="7711792" y="2318817"/>
            <a:ext cx="10347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PPDU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5697</TotalTime>
  <Words>1514</Words>
  <Application>Microsoft Office PowerPoint</Application>
  <PresentationFormat>On-screen Show (4:3)</PresentationFormat>
  <Paragraphs>248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Considerations on Preemption</vt:lpstr>
      <vt:lpstr>Abstract</vt:lpstr>
      <vt:lpstr>TXOP Protection of Low Latency Frame Transmission (1/2)</vt:lpstr>
      <vt:lpstr>TXOP Protection of Low Latency Frame Transmission (2/2)</vt:lpstr>
      <vt:lpstr>Options for Low Latency Frame Protection</vt:lpstr>
      <vt:lpstr>Low Latency Frame Exchange Protection: Option 1</vt:lpstr>
      <vt:lpstr>Low Latency Frame Exchange Protection: Option 2</vt:lpstr>
      <vt:lpstr>Discussion</vt:lpstr>
      <vt:lpstr>Preemption Request for UL Low Latency Frame Transmissions</vt:lpstr>
      <vt:lpstr>Consideration on PR frames</vt:lpstr>
      <vt:lpstr>Comparisons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lastModifiedBy>Leonardo Lanante</cp:lastModifiedBy>
  <cp:revision>459</cp:revision>
  <cp:lastPrinted>1601-01-01T00:00:00Z</cp:lastPrinted>
  <dcterms:created xsi:type="dcterms:W3CDTF">2022-11-03T21:42:38Z</dcterms:created>
  <dcterms:modified xsi:type="dcterms:W3CDTF">2023-11-14T21:14:39Z</dcterms:modified>
</cp:coreProperties>
</file>