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75" r:id="rId3"/>
    <p:sldId id="278" r:id="rId4"/>
    <p:sldId id="298" r:id="rId5"/>
    <p:sldId id="300" r:id="rId6"/>
    <p:sldId id="299" r:id="rId7"/>
    <p:sldId id="301" r:id="rId8"/>
    <p:sldId id="302" r:id="rId9"/>
    <p:sldId id="282" r:id="rId10"/>
    <p:sldId id="279"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p:cViewPr varScale="1">
        <p:scale>
          <a:sx n="100" d="100"/>
          <a:sy n="100" d="100"/>
        </p:scale>
        <p:origin x="888" y="4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8723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20300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7202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3680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3163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52021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64174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50093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2023</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802.11-23/1948r0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00200" y="762000"/>
            <a:ext cx="5791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TXOP Sharing based UL Relaying</a:t>
            </a:r>
            <a:endParaRPr lang="en-GB" dirty="0"/>
          </a:p>
        </p:txBody>
      </p:sp>
      <p:sp>
        <p:nvSpPr>
          <p:cNvPr id="3074" name="Rectangle 2"/>
          <p:cNvSpPr>
            <a:spLocks noGrp="1" noChangeArrowheads="1"/>
          </p:cNvSpPr>
          <p:nvPr>
            <p:ph type="body" idx="1"/>
          </p:nvPr>
        </p:nvSpPr>
        <p:spPr>
          <a:xfrm>
            <a:off x="685800" y="20415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453103"/>
              </p:ext>
            </p:extLst>
          </p:nvPr>
        </p:nvGraphicFramePr>
        <p:xfrm>
          <a:off x="228600" y="3128963"/>
          <a:ext cx="8783638" cy="3014662"/>
        </p:xfrm>
        <a:graphic>
          <a:graphicData uri="http://schemas.openxmlformats.org/presentationml/2006/ole">
            <mc:AlternateContent xmlns:mc="http://schemas.openxmlformats.org/markup-compatibility/2006">
              <mc:Choice xmlns:v="urn:schemas-microsoft-com:vml" Requires="v">
                <p:oleObj name="Document" r:id="rId3" imgW="8362630" imgH="2866335" progId="Word.Document.8">
                  <p:embed/>
                </p:oleObj>
              </mc:Choice>
              <mc:Fallback>
                <p:oleObj name="Document" r:id="rId3" imgW="8362630" imgH="2866335" progId="Word.Document.8">
                  <p:embed/>
                  <p:pic>
                    <p:nvPicPr>
                      <p:cNvPr id="3075" name="Object 3"/>
                      <p:cNvPicPr>
                        <a:picLocks noChangeAspect="1" noChangeArrowheads="1"/>
                      </p:cNvPicPr>
                      <p:nvPr/>
                    </p:nvPicPr>
                    <p:blipFill>
                      <a:blip r:embed="rId4"/>
                      <a:srcRect/>
                      <a:stretch>
                        <a:fillRect/>
                      </a:stretch>
                    </p:blipFill>
                    <p:spPr bwMode="auto">
                      <a:xfrm>
                        <a:off x="228600" y="3128963"/>
                        <a:ext cx="8783638" cy="30146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400837" y="26634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E691667-114B-582B-B5AC-B8F1078F008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9EDAEBC-4C97-DE59-8E51-9CFF6AEA7961}"/>
              </a:ext>
            </a:extLst>
          </p:cNvPr>
          <p:cNvSpPr>
            <a:spLocks noGrp="1"/>
          </p:cNvSpPr>
          <p:nvPr>
            <p:ph type="ftr" idx="14"/>
          </p:nvPr>
        </p:nvSpPr>
        <p:spPr/>
        <p:txBody>
          <a:bodyPr/>
          <a:lstStyle/>
          <a:p>
            <a:r>
              <a:rPr lang="en-GB"/>
              <a:t>Serhat Erkucuk, Ofinno</a:t>
            </a:r>
            <a:endParaRPr lang="en-GB" dirty="0"/>
          </a:p>
        </p:txBody>
      </p:sp>
      <p:sp>
        <p:nvSpPr>
          <p:cNvPr id="6" name="Date Placeholder 5">
            <a:extLst>
              <a:ext uri="{FF2B5EF4-FFF2-40B4-BE49-F238E27FC236}">
                <a16:creationId xmlns:a16="http://schemas.microsoft.com/office/drawing/2014/main" id="{3181740D-8EA5-CD18-4166-62DB32DAFA62}"/>
              </a:ext>
            </a:extLst>
          </p:cNvPr>
          <p:cNvSpPr>
            <a:spLocks noGrp="1"/>
          </p:cNvSpPr>
          <p:nvPr>
            <p:ph type="dt" idx="15"/>
          </p:nvPr>
        </p:nvSpPr>
        <p:spPr/>
        <p:txBody>
          <a:bodyPr/>
          <a:lstStyle/>
          <a:p>
            <a:r>
              <a:rPr lang="en-US" dirty="0"/>
              <a:t>November 2023</a:t>
            </a:r>
            <a:endParaRPr lang="en-GB" dirty="0"/>
          </a:p>
        </p:txBody>
      </p:sp>
      <p:sp>
        <p:nvSpPr>
          <p:cNvPr id="13" name="TextBox 12">
            <a:extLst>
              <a:ext uri="{FF2B5EF4-FFF2-40B4-BE49-F238E27FC236}">
                <a16:creationId xmlns:a16="http://schemas.microsoft.com/office/drawing/2014/main" id="{65FE6852-1590-79F7-4BD2-D8110C9E7E4E}"/>
              </a:ext>
            </a:extLst>
          </p:cNvPr>
          <p:cNvSpPr txBox="1"/>
          <p:nvPr/>
        </p:nvSpPr>
        <p:spPr>
          <a:xfrm>
            <a:off x="515144" y="1565941"/>
            <a:ext cx="8113712" cy="2812565"/>
          </a:xfrm>
          <a:prstGeom prst="rect">
            <a:avLst/>
          </a:prstGeom>
          <a:noFill/>
        </p:spPr>
        <p:txBody>
          <a:bodyPr wrap="square">
            <a:spAutoFit/>
          </a:bodyPr>
          <a:lstStyle/>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 23/0480r0, UHR Proposed PAR</a:t>
            </a: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 22/2049r2, UHR PAR Discussion</a:t>
            </a: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[3] 22/1908r1, UHR Rate-vs-Range Enhancement with Relay</a:t>
            </a: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[4] 23/0042r0, Thought for Range Extension in UHR</a:t>
            </a: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[5] 23/1139r0, Relay transmission in UHR </a:t>
            </a:r>
          </a:p>
          <a:p>
            <a:pPr marL="0" marR="0" lvl="0" indent="0" algn="l" defTabSz="914400" rtl="0" eaLnBrk="0" fontAlgn="base" latinLnBrk="0" hangingPunct="0">
              <a:lnSpc>
                <a:spcPct val="150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[6] 23/1175r0, UHR Relay Follow-up</a:t>
            </a:r>
          </a:p>
        </p:txBody>
      </p:sp>
      <p:sp>
        <p:nvSpPr>
          <p:cNvPr id="14" name="Rectangle 1">
            <a:extLst>
              <a:ext uri="{FF2B5EF4-FFF2-40B4-BE49-F238E27FC236}">
                <a16:creationId xmlns:a16="http://schemas.microsoft.com/office/drawing/2014/main" id="{D857A7CC-2A6F-CCEF-BBCF-19DD376F36D9}"/>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Tree>
    <p:extLst>
      <p:ext uri="{BB962C8B-B14F-4D97-AF65-F5344CB8AC3E}">
        <p14:creationId xmlns:p14="http://schemas.microsoft.com/office/powerpoint/2010/main" val="2373513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Serhat Erkucuk, Ofinno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2</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10" name="Rectangle 2">
            <a:extLst>
              <a:ext uri="{FF2B5EF4-FFF2-40B4-BE49-F238E27FC236}">
                <a16:creationId xmlns:a16="http://schemas.microsoft.com/office/drawing/2014/main" id="{3BE730AE-BA56-91C5-F76C-09BC103FCB5F}"/>
              </a:ext>
            </a:extLst>
          </p:cNvPr>
          <p:cNvSpPr txBox="1">
            <a:spLocks noChangeArrowheads="1"/>
          </p:cNvSpPr>
          <p:nvPr/>
        </p:nvSpPr>
        <p:spPr bwMode="auto">
          <a:xfrm>
            <a:off x="685800" y="1676400"/>
            <a:ext cx="7848600" cy="4267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“Enabling at least one mode of operation capable of </a:t>
            </a:r>
            <a:r>
              <a:rPr lang="en-US" sz="1800" b="0" i="1" kern="0" dirty="0"/>
              <a:t>increasing throughput</a:t>
            </a:r>
            <a:r>
              <a:rPr lang="en-US" sz="1800" b="0" kern="0" dirty="0"/>
              <a:t>, as measured at the MAC data service Access Point, </a:t>
            </a:r>
            <a:r>
              <a:rPr lang="en-US" sz="1800" b="0" i="1" kern="0" dirty="0"/>
              <a:t>at different Signal to Interference and Noise Ratio (SINR) levels (Rate-vs-Range)</a:t>
            </a:r>
            <a:r>
              <a:rPr lang="en-US" sz="1800" b="0" kern="0" dirty="0"/>
              <a:t>, compared to EHT MAC/PHY operation” has been one of the main objectives within the scope of P802.11bn [1].</a:t>
            </a:r>
          </a:p>
          <a:p>
            <a:pPr marL="0" indent="0"/>
            <a:endParaRPr lang="en-US" sz="600" b="0" kern="0" dirty="0"/>
          </a:p>
          <a:p>
            <a:pPr>
              <a:buFont typeface="Arial" panose="020B0604020202020204" pitchFamily="34" charset="0"/>
              <a:buChar char="•"/>
            </a:pPr>
            <a:r>
              <a:rPr lang="en-US" sz="1800" b="0" kern="0" dirty="0"/>
              <a:t>Rate-vs-range enhancement via relays has already been an important consideration for 11bn [2-4].</a:t>
            </a:r>
          </a:p>
          <a:p>
            <a:pPr marL="0" indent="0"/>
            <a:endParaRPr lang="en-US" sz="600" b="0" kern="0" dirty="0"/>
          </a:p>
          <a:p>
            <a:pPr>
              <a:buFont typeface="Arial" panose="020B0604020202020204" pitchFamily="34" charset="0"/>
              <a:buChar char="•"/>
            </a:pPr>
            <a:r>
              <a:rPr lang="en-US" sz="1800" b="0" kern="0" dirty="0"/>
              <a:t>TXOP sharing (TXS) for relay transmission has already been considered in some contributions [5,6].</a:t>
            </a:r>
          </a:p>
          <a:p>
            <a:pPr marL="0" indent="0"/>
            <a:endParaRPr lang="en-US" sz="500" b="0" kern="0" dirty="0"/>
          </a:p>
          <a:p>
            <a:pPr>
              <a:buFont typeface="Arial" panose="020B0604020202020204" pitchFamily="34" charset="0"/>
              <a:buChar char="•"/>
            </a:pPr>
            <a:r>
              <a:rPr lang="en-US" sz="1800" b="0" kern="0" dirty="0"/>
              <a:t>In this contribution, we consider an efficient TXOP allocation approach for </a:t>
            </a:r>
            <a:r>
              <a:rPr lang="en-US" sz="1800" b="0" kern="0"/>
              <a:t>TXS-based UL relaying</a:t>
            </a:r>
            <a:r>
              <a:rPr lang="en-US" sz="1800" b="0" kern="0"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50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500" kern="0" dirty="0"/>
          </a:p>
        </p:txBody>
      </p:sp>
    </p:spTree>
    <p:extLst>
      <p:ext uri="{BB962C8B-B14F-4D97-AF65-F5344CB8AC3E}">
        <p14:creationId xmlns:p14="http://schemas.microsoft.com/office/powerpoint/2010/main" val="13779113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3</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189706"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TXS-based UL/DL Relaying [5]</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723106" y="1475905"/>
            <a:ext cx="8116094" cy="21270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One approach for TXS-based relaying is to allocate the time duration to Relay STA for transmission between Relay STA and non-AP STA for DL relaying.</a:t>
            </a:r>
          </a:p>
          <a:p>
            <a:pPr>
              <a:buFont typeface="Arial" panose="020B0604020202020204" pitchFamily="34" charset="0"/>
              <a:buChar char="•"/>
            </a:pPr>
            <a:r>
              <a:rPr lang="en-US" sz="1800" b="0" kern="0" dirty="0"/>
              <a:t>Similarly, for the UL operation, after the TXOP sharing with Relay STA, AP may send an additional trigger frame to the STA to start uplink transmission.</a:t>
            </a:r>
          </a:p>
          <a:p>
            <a:pPr>
              <a:buFont typeface="Arial" panose="020B0604020202020204" pitchFamily="34" charset="0"/>
              <a:buChar char="•"/>
            </a:pPr>
            <a:r>
              <a:rPr lang="en-US" sz="1800" b="0" kern="0" dirty="0"/>
              <a:t>The limitations of allocating TXOP only to the Relay STA during UL relaying:</a:t>
            </a:r>
          </a:p>
          <a:p>
            <a:pPr lvl="1">
              <a:buFont typeface="Arial" panose="020B0604020202020204" pitchFamily="34" charset="0"/>
              <a:buChar char="•"/>
            </a:pPr>
            <a:r>
              <a:rPr lang="en-US" sz="1400" b="0" kern="0" dirty="0"/>
              <a:t>Additional trigger frame increases the overhead of relaying procedure.</a:t>
            </a:r>
          </a:p>
          <a:p>
            <a:pPr lvl="1">
              <a:buFont typeface="Arial" panose="020B0604020202020204" pitchFamily="34" charset="0"/>
              <a:buChar char="•"/>
            </a:pPr>
            <a:r>
              <a:rPr lang="en-US" sz="1400" kern="0" dirty="0"/>
              <a:t>TXOP sharing with a Relay STA may not be scalable if there are multiple relays.</a:t>
            </a:r>
            <a:endParaRPr lang="en-US" sz="12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pic>
        <p:nvPicPr>
          <p:cNvPr id="13" name="Picture 12">
            <a:extLst>
              <a:ext uri="{FF2B5EF4-FFF2-40B4-BE49-F238E27FC236}">
                <a16:creationId xmlns:a16="http://schemas.microsoft.com/office/drawing/2014/main" id="{A2A10378-1C0E-110D-4957-18620F8602AF}"/>
              </a:ext>
            </a:extLst>
          </p:cNvPr>
          <p:cNvPicPr>
            <a:picLocks noChangeAspect="1"/>
          </p:cNvPicPr>
          <p:nvPr/>
        </p:nvPicPr>
        <p:blipFill>
          <a:blip r:embed="rId3"/>
          <a:stretch>
            <a:fillRect/>
          </a:stretch>
        </p:blipFill>
        <p:spPr>
          <a:xfrm>
            <a:off x="1905000" y="3733800"/>
            <a:ext cx="5108962" cy="2642136"/>
          </a:xfrm>
          <a:prstGeom prst="rect">
            <a:avLst/>
          </a:prstGeom>
          <a:ln>
            <a:solidFill>
              <a:schemeClr val="tx1"/>
            </a:solidFill>
          </a:ln>
        </p:spPr>
      </p:pic>
    </p:spTree>
    <p:extLst>
      <p:ext uri="{BB962C8B-B14F-4D97-AF65-F5344CB8AC3E}">
        <p14:creationId xmlns:p14="http://schemas.microsoft.com/office/powerpoint/2010/main" val="31378745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4</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Approach for TXS-based UL Relaying</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712152" y="1676400"/>
            <a:ext cx="8116094" cy="21270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To overcome the limitations of transmitting an additional trigger frame to start uplink transmission and not supporting multiple hops in relaying, multi-user allocation in TXOP sharing procedure can be defined.</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With an indication of relaying operation in the MU-RTS TXS TF and allocating different time periods to Relay STA(s) or the STA in the user info fields, both uplink and downlink relaying may be supported.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1456361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TXS-based UL Relaying (1)</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723106" y="1475905"/>
            <a:ext cx="7887494" cy="11910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AP transmits a MU-RTS TXS TF allocating the first time period to the STA, then to the Relay STA, with an indication of UL relaying. The allocated STAs transmit to the next STA in the user info field or to the AP depending on the order of allocation.  </a:t>
            </a:r>
          </a:p>
        </p:txBody>
      </p:sp>
      <p:pic>
        <p:nvPicPr>
          <p:cNvPr id="5" name="Picture 4">
            <a:extLst>
              <a:ext uri="{FF2B5EF4-FFF2-40B4-BE49-F238E27FC236}">
                <a16:creationId xmlns:a16="http://schemas.microsoft.com/office/drawing/2014/main" id="{FF223855-8795-3202-594A-8C31324AA2CC}"/>
              </a:ext>
            </a:extLst>
          </p:cNvPr>
          <p:cNvPicPr>
            <a:picLocks noChangeAspect="1"/>
          </p:cNvPicPr>
          <p:nvPr/>
        </p:nvPicPr>
        <p:blipFill>
          <a:blip r:embed="rId3"/>
          <a:stretch>
            <a:fillRect/>
          </a:stretch>
        </p:blipFill>
        <p:spPr>
          <a:xfrm>
            <a:off x="2133600" y="2766732"/>
            <a:ext cx="5257800" cy="3371178"/>
          </a:xfrm>
          <a:prstGeom prst="rect">
            <a:avLst/>
          </a:prstGeom>
          <a:ln>
            <a:solidFill>
              <a:schemeClr val="tx1"/>
            </a:solidFill>
          </a:ln>
        </p:spPr>
      </p:pic>
    </p:spTree>
    <p:extLst>
      <p:ext uri="{BB962C8B-B14F-4D97-AF65-F5344CB8AC3E}">
        <p14:creationId xmlns:p14="http://schemas.microsoft.com/office/powerpoint/2010/main" val="7953409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6</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TXS-based UL Relaying (2)</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723106" y="1475905"/>
            <a:ext cx="7887494" cy="153724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case the STA is outside the communication range of AP, AP transmits an MU-RTS TXS TF with allocations of time periods to STAs, also including indications of relaying and extending the range of the MU-RTS TXS TF.</a:t>
            </a:r>
          </a:p>
          <a:p>
            <a:pPr>
              <a:buFont typeface="Arial" panose="020B0604020202020204" pitchFamily="34" charset="0"/>
              <a:buChar char="•"/>
            </a:pPr>
            <a:r>
              <a:rPr lang="en-US" sz="1800" b="0" kern="0" dirty="0"/>
              <a:t>Relay STA then transmits a new MRTT frame to the STA to inform it of the UL relaying. New MRTT frame contains the STA allocation.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pic>
        <p:nvPicPr>
          <p:cNvPr id="9" name="Picture 8">
            <a:extLst>
              <a:ext uri="{FF2B5EF4-FFF2-40B4-BE49-F238E27FC236}">
                <a16:creationId xmlns:a16="http://schemas.microsoft.com/office/drawing/2014/main" id="{837BB2F4-CA69-A1BD-1149-5FEA8ADF4570}"/>
              </a:ext>
            </a:extLst>
          </p:cNvPr>
          <p:cNvPicPr>
            <a:picLocks noChangeAspect="1"/>
          </p:cNvPicPr>
          <p:nvPr/>
        </p:nvPicPr>
        <p:blipFill>
          <a:blip r:embed="rId3"/>
          <a:stretch>
            <a:fillRect/>
          </a:stretch>
        </p:blipFill>
        <p:spPr>
          <a:xfrm>
            <a:off x="1685608" y="3074642"/>
            <a:ext cx="5400992" cy="3249958"/>
          </a:xfrm>
          <a:prstGeom prst="rect">
            <a:avLst/>
          </a:prstGeom>
          <a:ln>
            <a:solidFill>
              <a:schemeClr val="tx1"/>
            </a:solidFill>
          </a:ln>
        </p:spPr>
      </p:pic>
    </p:spTree>
    <p:extLst>
      <p:ext uri="{BB962C8B-B14F-4D97-AF65-F5344CB8AC3E}">
        <p14:creationId xmlns:p14="http://schemas.microsoft.com/office/powerpoint/2010/main" val="35430148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TXS-based UL Relaying (3)</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723106" y="1475905"/>
            <a:ext cx="7887494" cy="8100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case there are multiple relays involved in relaying, proposed approach of multi-user allocation for TXOP allocation is scalable for multi-hop relaying.</a:t>
            </a:r>
            <a:endParaRPr lang="en-GB" sz="1800" kern="0" dirty="0"/>
          </a:p>
        </p:txBody>
      </p:sp>
      <p:pic>
        <p:nvPicPr>
          <p:cNvPr id="3" name="Picture 2">
            <a:extLst>
              <a:ext uri="{FF2B5EF4-FFF2-40B4-BE49-F238E27FC236}">
                <a16:creationId xmlns:a16="http://schemas.microsoft.com/office/drawing/2014/main" id="{CA743843-7B66-84DD-9164-B0BB53440E60}"/>
              </a:ext>
            </a:extLst>
          </p:cNvPr>
          <p:cNvPicPr>
            <a:picLocks noChangeAspect="1"/>
          </p:cNvPicPr>
          <p:nvPr/>
        </p:nvPicPr>
        <p:blipFill>
          <a:blip r:embed="rId3"/>
          <a:stretch>
            <a:fillRect/>
          </a:stretch>
        </p:blipFill>
        <p:spPr>
          <a:xfrm>
            <a:off x="1742116" y="2209800"/>
            <a:ext cx="5659767" cy="4035155"/>
          </a:xfrm>
          <a:prstGeom prst="rect">
            <a:avLst/>
          </a:prstGeom>
          <a:ln>
            <a:solidFill>
              <a:schemeClr val="tx1"/>
            </a:solidFill>
          </a:ln>
        </p:spPr>
      </p:pic>
    </p:spTree>
    <p:extLst>
      <p:ext uri="{BB962C8B-B14F-4D97-AF65-F5344CB8AC3E}">
        <p14:creationId xmlns:p14="http://schemas.microsoft.com/office/powerpoint/2010/main" val="24390443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Adoption to DL Relaying</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723106" y="1475905"/>
            <a:ext cx="7887494" cy="9624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For DL, AP may allocate time duration to Relay STA for transmission between Relay STA and non-AP STA. </a:t>
            </a:r>
          </a:p>
          <a:p>
            <a:pPr>
              <a:buFont typeface="Arial" panose="020B0604020202020204" pitchFamily="34" charset="0"/>
              <a:buChar char="•"/>
            </a:pPr>
            <a:r>
              <a:rPr lang="en-GB" sz="1800" b="0" kern="0" dirty="0"/>
              <a:t>Multiple or single user allocations can be used in MRTT frame.</a:t>
            </a:r>
          </a:p>
        </p:txBody>
      </p:sp>
      <p:pic>
        <p:nvPicPr>
          <p:cNvPr id="4" name="Picture 3">
            <a:extLst>
              <a:ext uri="{FF2B5EF4-FFF2-40B4-BE49-F238E27FC236}">
                <a16:creationId xmlns:a16="http://schemas.microsoft.com/office/drawing/2014/main" id="{AFAEA879-2D22-57D0-602E-E86ACD53E051}"/>
              </a:ext>
            </a:extLst>
          </p:cNvPr>
          <p:cNvPicPr>
            <a:picLocks noChangeAspect="1"/>
          </p:cNvPicPr>
          <p:nvPr/>
        </p:nvPicPr>
        <p:blipFill>
          <a:blip r:embed="rId3"/>
          <a:stretch>
            <a:fillRect/>
          </a:stretch>
        </p:blipFill>
        <p:spPr>
          <a:xfrm>
            <a:off x="1570850" y="2640800"/>
            <a:ext cx="5456369" cy="3546640"/>
          </a:xfrm>
          <a:prstGeom prst="rect">
            <a:avLst/>
          </a:prstGeom>
          <a:ln>
            <a:solidFill>
              <a:schemeClr val="tx1"/>
            </a:solidFill>
          </a:ln>
        </p:spPr>
      </p:pic>
    </p:spTree>
    <p:extLst>
      <p:ext uri="{BB962C8B-B14F-4D97-AF65-F5344CB8AC3E}">
        <p14:creationId xmlns:p14="http://schemas.microsoft.com/office/powerpoint/2010/main" val="18713474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9</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a:t>
            </a:r>
          </a:p>
        </p:txBody>
      </p:sp>
      <p:sp>
        <p:nvSpPr>
          <p:cNvPr id="5" name="Rectangle 2">
            <a:extLst>
              <a:ext uri="{FF2B5EF4-FFF2-40B4-BE49-F238E27FC236}">
                <a16:creationId xmlns:a16="http://schemas.microsoft.com/office/drawing/2014/main" id="{73EF8675-8111-EB16-D0E3-7D070D2339E0}"/>
              </a:ext>
            </a:extLst>
          </p:cNvPr>
          <p:cNvSpPr txBox="1">
            <a:spLocks noChangeArrowheads="1"/>
          </p:cNvSpPr>
          <p:nvPr/>
        </p:nvSpPr>
        <p:spPr bwMode="auto">
          <a:xfrm>
            <a:off x="700722" y="1788160"/>
            <a:ext cx="7772400" cy="369824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Relaying is an important topic for 11bn for rate-vs-range enhancement. TXS-based relaying approaches are among the good candidates as they provide end-to-end protection.</a:t>
            </a:r>
          </a:p>
          <a:p>
            <a:pPr marL="0" indent="0"/>
            <a:endParaRPr lang="en-US" sz="1200" b="0" kern="0" dirty="0"/>
          </a:p>
          <a:p>
            <a:pPr>
              <a:buFont typeface="Arial" panose="020B0604020202020204" pitchFamily="34" charset="0"/>
              <a:buChar char="•"/>
            </a:pPr>
            <a:r>
              <a:rPr lang="en-US" sz="1800" b="0" kern="0" dirty="0"/>
              <a:t>A TXS-based UL relaying approach based on multi-user allocation has been proposed to address limitations of allocating TXOP only to the Relay STA during UL relaying.</a:t>
            </a:r>
          </a:p>
          <a:p>
            <a:pPr>
              <a:buFont typeface="Arial" panose="020B0604020202020204" pitchFamily="34" charset="0"/>
              <a:buChar char="•"/>
            </a:pPr>
            <a:endParaRPr lang="en-US" sz="1200" b="0" kern="0" dirty="0"/>
          </a:p>
          <a:p>
            <a:pPr>
              <a:buFont typeface="Arial" panose="020B0604020202020204" pitchFamily="34" charset="0"/>
              <a:buChar char="•"/>
            </a:pPr>
            <a:r>
              <a:rPr lang="en-US" sz="1800" b="0" kern="0" dirty="0"/>
              <a:t>Proposed approach is compatible with earlier proposed TXS-based DL relaying approaches and can be adopted to support both UL and DL relaying.  </a:t>
            </a:r>
            <a:r>
              <a:rPr lang="en-US" sz="1800" b="0" kern="0" dirty="0">
                <a:highlight>
                  <a:srgbClr val="FFFF00"/>
                </a:highlight>
              </a:rPr>
              <a:t> </a:t>
            </a:r>
          </a:p>
          <a:p>
            <a:pPr marL="0" indent="0"/>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218436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4310</TotalTime>
  <Words>848</Words>
  <Application>Microsoft Office PowerPoint</Application>
  <PresentationFormat>On-screen Show (4:3)</PresentationFormat>
  <Paragraphs>110</Paragraphs>
  <Slides>10</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Times New Roman</vt:lpstr>
      <vt:lpstr>Office Theme</vt:lpstr>
      <vt:lpstr>Document</vt:lpstr>
      <vt:lpstr>TXOP Sharing based UL Relaying</vt:lpstr>
      <vt:lpstr>Introduction</vt:lpstr>
      <vt:lpstr>Recap: TXS-based UL/DL Relaying [5]</vt:lpstr>
      <vt:lpstr>Approach for TXS-based UL Relaying</vt:lpstr>
      <vt:lpstr>TXS-based UL Relaying (1)</vt:lpstr>
      <vt:lpstr>TXS-based UL Relaying (2)</vt:lpstr>
      <vt:lpstr>TXS-based UL Relaying (3)</vt:lpstr>
      <vt:lpstr>Adoption to DL Relaying</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lastModifiedBy>Serhat Erkucuk</cp:lastModifiedBy>
  <cp:revision>205</cp:revision>
  <cp:lastPrinted>1601-01-01T00:00:00Z</cp:lastPrinted>
  <dcterms:created xsi:type="dcterms:W3CDTF">2022-11-03T21:42:38Z</dcterms:created>
  <dcterms:modified xsi:type="dcterms:W3CDTF">2023-11-13T23:37:18Z</dcterms:modified>
</cp:coreProperties>
</file>