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48" r:id="rId3"/>
    <p:sldId id="349" r:id="rId4"/>
    <p:sldId id="362" r:id="rId5"/>
    <p:sldId id="359" r:id="rId6"/>
    <p:sldId id="366" r:id="rId7"/>
    <p:sldId id="365" r:id="rId8"/>
    <p:sldId id="367" r:id="rId9"/>
    <p:sldId id="368" r:id="rId10"/>
    <p:sldId id="369" r:id="rId11"/>
    <p:sldId id="370" r:id="rId12"/>
    <p:sldId id="264" r:id="rId13"/>
    <p:sldId id="371" r:id="rId14"/>
    <p:sldId id="373" r:id="rId15"/>
    <p:sldId id="374" r:id="rId16"/>
    <p:sldId id="363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4" autoAdjust="0"/>
    <p:restoredTop sz="95492" autoAdjust="0"/>
  </p:normalViewPr>
  <p:slideViewPr>
    <p:cSldViewPr>
      <p:cViewPr varScale="1">
        <p:scale>
          <a:sx n="87" d="100"/>
          <a:sy n="87" d="100"/>
        </p:scale>
        <p:origin x="187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385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2741" y="6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Akira Kishida, NTT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Akira Kishida, NTT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Akira Kishida, NTT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265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Akira Kishida, NTT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7087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Akira Kishida, NTT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Akira Kishida, NTT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953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Akira Kishida, NTT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852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Akira Kishida, NTT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60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Akira Kishida, NTT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715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Akira Kishida, NTT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571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Akira Kishida, NTT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6524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Akira Kishida, NTT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2195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Akira Kishida, NTT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97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Akira Kishida, NTT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1377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Akira Kishida, NTT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250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November 2023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Akira Kishida, NTT</a:t>
            </a:r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941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Akira Kishida, NTT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Akira Kishida, NTT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Akira Kishida, NTT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Akira Kishida, NTT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Akira Kishida, NTT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Akira Kishida, NTT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Akira Kishida, NTT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Akira Kishida, NTT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Akira Kishida, NTT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Akira Kishida, NTT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802.11-23/1942r0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980-16-00ax-simulationscenario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988064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3600" dirty="0"/>
              <a:t>Consideration of Industrial Automation Scenarios</a:t>
            </a:r>
            <a:br>
              <a:rPr lang="en-US" altLang="ja-JP" sz="3600" dirty="0"/>
            </a:br>
            <a:r>
              <a:rPr lang="en-US" altLang="ja-JP" sz="3600" dirty="0"/>
              <a:t>-Follow</a:t>
            </a:r>
            <a:r>
              <a:rPr lang="ja-JP" altLang="en-US" sz="3600" dirty="0"/>
              <a:t> </a:t>
            </a:r>
            <a:r>
              <a:rPr lang="en-US" altLang="ja-JP" sz="3600" dirty="0"/>
              <a:t>Up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409869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2023-11-DD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Akira Kishida, NTT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30990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810135"/>
              </p:ext>
            </p:extLst>
          </p:nvPr>
        </p:nvGraphicFramePr>
        <p:xfrm>
          <a:off x="993775" y="3560346"/>
          <a:ext cx="10283825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765">
                  <a:extLst>
                    <a:ext uri="{9D8B030D-6E8A-4147-A177-3AD203B41FA5}">
                      <a16:colId xmlns:a16="http://schemas.microsoft.com/office/drawing/2014/main" val="937135860"/>
                    </a:ext>
                  </a:extLst>
                </a:gridCol>
                <a:gridCol w="1389276">
                  <a:extLst>
                    <a:ext uri="{9D8B030D-6E8A-4147-A177-3AD203B41FA5}">
                      <a16:colId xmlns:a16="http://schemas.microsoft.com/office/drawing/2014/main" val="771584542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418004869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506998939"/>
                    </a:ext>
                  </a:extLst>
                </a:gridCol>
                <a:gridCol w="2733328">
                  <a:extLst>
                    <a:ext uri="{9D8B030D-6E8A-4147-A177-3AD203B41FA5}">
                      <a16:colId xmlns:a16="http://schemas.microsoft.com/office/drawing/2014/main" val="36966199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1" dirty="0"/>
                        <a:t>Name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/>
                        <a:t>Affiliations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/>
                        <a:t>Address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/>
                        <a:t>Phone</a:t>
                      </a:r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="1" dirty="0"/>
                        <a:t>e-mail</a:t>
                      </a:r>
                      <a:endParaRPr kumimoji="1" lang="ja-JP" alt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30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Akira Kishida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NTT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1-1, Hikarinooka Yokosuka-Shi, Kanagawa 239-0847, Japan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+81-46-859-2093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akira.kishida@ntt.com</a:t>
                      </a:r>
                      <a:endParaRPr lang="ja-JP" sz="1000" dirty="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51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Yusuke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Asai</a:t>
                      </a:r>
                      <a:endParaRPr lang="ja-JP" sz="1000" dirty="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NTT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 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 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 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2630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Yasushi Takatori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NTT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 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 </a:t>
                      </a:r>
                      <a:endParaRPr lang="ja-JP" sz="100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游明朝" panose="02020400000000000000" pitchFamily="18" charset="-128"/>
                        </a:rPr>
                        <a:t> </a:t>
                      </a:r>
                      <a:endParaRPr lang="ja-JP" sz="1000" dirty="0">
                        <a:effectLst/>
                        <a:latin typeface="Times New Roman" panose="02020603050405020304" pitchFamily="18" charset="0"/>
                        <a:ea typeface="游明朝" panose="02020400000000000000" pitchFamily="18" charset="-12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495728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1" y="483890"/>
            <a:ext cx="10361084" cy="1065213"/>
          </a:xfrm>
        </p:spPr>
        <p:txBody>
          <a:bodyPr/>
          <a:lstStyle/>
          <a:p>
            <a:r>
              <a:rPr kumimoji="1" lang="en-US" altLang="ja-JP" dirty="0"/>
              <a:t>An example of deployment for APs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Akira Kishida, NTT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751B9D15-0EF9-EB8B-07EC-2007740718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6788" y="1263550"/>
            <a:ext cx="9658424" cy="5132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8904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25611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800" dirty="0">
                <a:solidFill>
                  <a:schemeClr val="tx1"/>
                </a:solidFill>
              </a:rPr>
              <a:t>To clarify the effectiveness of the UHR technologies, it is important to consider new scenarios, such as industrial automation, in addition to existing home or enterprise scenarios.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sz="28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800" dirty="0">
                <a:solidFill>
                  <a:schemeClr val="tx1"/>
                </a:solidFill>
              </a:rPr>
              <a:t>This contribution discusses and clarifies industrial automation scenarios that consider new types of STAs that require latency sensitive traffic.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Akira Kishida, NTT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83332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118356"/>
          </a:xfrm>
        </p:spPr>
        <p:txBody>
          <a:bodyPr>
            <a:normAutofit fontScale="70000" lnSpcReduction="20000"/>
          </a:bodyPr>
          <a:lstStyle/>
          <a:p>
            <a:pPr marL="0" indent="0"/>
            <a:r>
              <a:rPr lang="en-US" altLang="ja-JP" dirty="0">
                <a:solidFill>
                  <a:schemeClr val="tx1"/>
                </a:solidFill>
              </a:rPr>
              <a:t>[1]	Laurent </a:t>
            </a:r>
            <a:r>
              <a:rPr lang="en-US" altLang="ja-JP" dirty="0" err="1">
                <a:solidFill>
                  <a:schemeClr val="tx1"/>
                </a:solidFill>
              </a:rPr>
              <a:t>Cariou</a:t>
            </a:r>
            <a:r>
              <a:rPr lang="en-US" altLang="ja-JP" dirty="0">
                <a:solidFill>
                  <a:schemeClr val="tx1"/>
                </a:solidFill>
              </a:rPr>
              <a:t>, </a:t>
            </a:r>
            <a:r>
              <a:rPr lang="en-GB" altLang="ja-JP" dirty="0">
                <a:solidFill>
                  <a:schemeClr val="tx1"/>
                </a:solidFill>
              </a:rPr>
              <a:t>et al., </a:t>
            </a:r>
            <a:r>
              <a:rPr lang="en-US" altLang="ja-JP" dirty="0">
                <a:solidFill>
                  <a:schemeClr val="tx1"/>
                </a:solidFill>
              </a:rPr>
              <a:t>“UHR proposed PAR,” IEEE 802.11-23/0480r3</a:t>
            </a:r>
          </a:p>
          <a:p>
            <a:pPr marL="0" indent="0"/>
            <a:r>
              <a:rPr lang="en-US" altLang="ja-JP" dirty="0">
                <a:solidFill>
                  <a:schemeClr val="tx1"/>
                </a:solidFill>
              </a:rPr>
              <a:t>[2]	Laurent </a:t>
            </a:r>
            <a:r>
              <a:rPr lang="en-US" altLang="ja-JP" dirty="0" err="1">
                <a:solidFill>
                  <a:schemeClr val="tx1"/>
                </a:solidFill>
              </a:rPr>
              <a:t>Cariou</a:t>
            </a:r>
            <a:r>
              <a:rPr lang="en-US" altLang="ja-JP" dirty="0">
                <a:solidFill>
                  <a:schemeClr val="tx1"/>
                </a:solidFill>
              </a:rPr>
              <a:t>, </a:t>
            </a:r>
            <a:r>
              <a:rPr lang="en-GB" altLang="ja-JP" dirty="0">
                <a:solidFill>
                  <a:schemeClr val="tx1"/>
                </a:solidFill>
              </a:rPr>
              <a:t>et al., </a:t>
            </a:r>
            <a:r>
              <a:rPr lang="en-US" altLang="ja-JP" dirty="0">
                <a:solidFill>
                  <a:schemeClr val="tx1"/>
                </a:solidFill>
              </a:rPr>
              <a:t>“IEEE 802.11 UHR Proposed CSD,” IEEE 802.11-23/0079r10</a:t>
            </a:r>
          </a:p>
          <a:p>
            <a:pPr marL="0" indent="0"/>
            <a:r>
              <a:rPr lang="en-US" altLang="ja-JP" dirty="0">
                <a:solidFill>
                  <a:schemeClr val="tx1"/>
                </a:solidFill>
              </a:rPr>
              <a:t>[3]	Simone Merlin, et al., “Simulation Scenarios,” IEEE 802.11-14/0980r16</a:t>
            </a:r>
          </a:p>
          <a:p>
            <a:pPr marL="0" indent="0"/>
            <a:r>
              <a:rPr lang="en-US" altLang="ja-JP" dirty="0">
                <a:solidFill>
                  <a:schemeClr val="tx1"/>
                </a:solidFill>
              </a:rPr>
              <a:t>[4]	Akira Kishida, et al., “Consideration of Industrial Automation Scenarios,” IEEE 802.11-23/0915r0</a:t>
            </a:r>
          </a:p>
          <a:p>
            <a:pPr marL="0" indent="0"/>
            <a:r>
              <a:rPr lang="en-US" altLang="ja-JP" dirty="0">
                <a:solidFill>
                  <a:schemeClr val="tx1"/>
                </a:solidFill>
              </a:rPr>
              <a:t>[5]	Yue Xu, et al., “</a:t>
            </a:r>
            <a:r>
              <a:rPr lang="en-US" altLang="zh-CN" sz="2400" dirty="0"/>
              <a:t>Latency Consideration of Industrial Scenarios,</a:t>
            </a:r>
            <a:r>
              <a:rPr lang="en-US" altLang="ja-JP" dirty="0">
                <a:solidFill>
                  <a:schemeClr val="tx1"/>
                </a:solidFill>
              </a:rPr>
              <a:t>” IEEE 802.11-23/1570r0</a:t>
            </a:r>
          </a:p>
          <a:p>
            <a:pPr marL="0" indent="0"/>
            <a:r>
              <a:rPr lang="en-US" altLang="ja-JP" dirty="0">
                <a:solidFill>
                  <a:schemeClr val="tx1"/>
                </a:solidFill>
              </a:rPr>
              <a:t>[6]	Kate Meng, et al., “RTA report draft,” IEEE 802.11-18/2009r6</a:t>
            </a:r>
          </a:p>
          <a:p>
            <a:pPr marL="0" indent="0"/>
            <a:r>
              <a:rPr lang="en-US" altLang="ja-JP" dirty="0">
                <a:solidFill>
                  <a:schemeClr val="tx1"/>
                </a:solidFill>
              </a:rPr>
              <a:t>[7]	“5G for Connected Industries and Automation,” 5G-ACIA, Feb 2019.</a:t>
            </a:r>
          </a:p>
          <a:p>
            <a:pPr marL="0" indent="0"/>
            <a:r>
              <a:rPr lang="en-US" altLang="ja-JP" dirty="0">
                <a:solidFill>
                  <a:schemeClr val="tx1"/>
                </a:solidFill>
              </a:rPr>
              <a:t>[8]	“Wi-Fi 6/6E for Industrial IoT,” WBA (Wireless Broadband Alliance), November 	2018.</a:t>
            </a:r>
          </a:p>
          <a:p>
            <a:pPr marL="0" indent="0"/>
            <a:r>
              <a:rPr lang="en-US" altLang="ja-JP" dirty="0">
                <a:solidFill>
                  <a:schemeClr val="tx1"/>
                </a:solidFill>
              </a:rPr>
              <a:t>[9]	“Wireless TSN — Definitions, Use Cases &amp; Standards Roadmap White Paper,” </a:t>
            </a:r>
            <a:r>
              <a:rPr lang="en-US" altLang="ja-JP" dirty="0" err="1">
                <a:solidFill>
                  <a:schemeClr val="tx1"/>
                </a:solidFill>
              </a:rPr>
              <a:t>Avnu</a:t>
            </a:r>
            <a:r>
              <a:rPr lang="en-US" altLang="ja-JP" dirty="0">
                <a:solidFill>
                  <a:schemeClr val="tx1"/>
                </a:solidFill>
              </a:rPr>
              <a:t> Alliance, Mar 2020.</a:t>
            </a:r>
          </a:p>
          <a:p>
            <a:pPr marL="0" indent="0"/>
            <a:r>
              <a:rPr lang="en-US" altLang="ja-JP" dirty="0">
                <a:solidFill>
                  <a:schemeClr val="tx1"/>
                </a:solidFill>
              </a:rPr>
              <a:t>[10]	“IOWN GF-Cyber-Physical System Use Case,” IOWN Global Forum, 2021.</a:t>
            </a:r>
          </a:p>
          <a:p>
            <a:pPr marL="0" indent="0"/>
            <a:r>
              <a:rPr lang="en-US" altLang="ja-JP" dirty="0">
                <a:solidFill>
                  <a:schemeClr val="tx1"/>
                </a:solidFill>
              </a:rPr>
              <a:t>[11]	</a:t>
            </a:r>
            <a:r>
              <a:rPr lang="en-US" altLang="ja-JP" dirty="0" err="1">
                <a:solidFill>
                  <a:schemeClr val="tx1"/>
                </a:solidFill>
              </a:rPr>
              <a:t>Belliardi</a:t>
            </a:r>
            <a:r>
              <a:rPr lang="en-US" altLang="ja-JP" dirty="0">
                <a:solidFill>
                  <a:schemeClr val="tx1"/>
                </a:solidFill>
              </a:rPr>
              <a:t> Rudy, et al., “IEC/IEEE 60802 Use Cases for Industrial Automation 	(TSN-IA Profile for 	Industrial Automation),”</a:t>
            </a:r>
          </a:p>
          <a:p>
            <a:pPr marL="0" indent="0"/>
            <a:r>
              <a:rPr lang="en-US" altLang="ja-JP" dirty="0">
                <a:solidFill>
                  <a:schemeClr val="tx1"/>
                </a:solidFill>
              </a:rPr>
              <a:t>[12] “Time Sensitive Networks for Flexible Manufacturing Testbed - Description of Converged Traffic Types,” 	Industrial Internet Consortium, 2018.	</a:t>
            </a:r>
          </a:p>
          <a:p>
            <a:pPr marL="0" indent="0"/>
            <a:r>
              <a:rPr lang="en-US" altLang="ja-JP" dirty="0">
                <a:solidFill>
                  <a:schemeClr val="tx1"/>
                </a:solidFill>
              </a:rPr>
              <a:t>[13]	“Wireless TSN: Market Expectations, Capabilities, &amp; Certification,” </a:t>
            </a:r>
            <a:r>
              <a:rPr lang="en-US" altLang="ja-JP" dirty="0" err="1">
                <a:solidFill>
                  <a:schemeClr val="tx1"/>
                </a:solidFill>
              </a:rPr>
              <a:t>Avnu</a:t>
            </a:r>
            <a:r>
              <a:rPr lang="en-US" altLang="ja-JP" dirty="0">
                <a:solidFill>
                  <a:schemeClr val="tx1"/>
                </a:solidFill>
              </a:rPr>
              <a:t> 	Alliance, Feb 2022.</a:t>
            </a:r>
          </a:p>
          <a:p>
            <a:pPr marL="0" indent="0"/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Akira Kishida, NTT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8B7D1881-F485-F677-CA31-952308D896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altLang="ja-JP" sz="4800" dirty="0"/>
              <a:t>Backup slides</a:t>
            </a:r>
            <a:endParaRPr lang="ja-JP" altLang="en-US" sz="4800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E02B0E5D-D06C-48DE-E006-514536FEB6E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6C5F24-3299-E2AE-31DB-8EA0DBF379A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Akira Kishida, NTT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F881B6B-DAED-D1D3-5970-4C4FBF484F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5780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Survey results of the references [6]-[8]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Akira Kishida, NTT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graphicFrame>
        <p:nvGraphicFramePr>
          <p:cNvPr id="9" name="表 7">
            <a:extLst>
              <a:ext uri="{FF2B5EF4-FFF2-40B4-BE49-F238E27FC236}">
                <a16:creationId xmlns:a16="http://schemas.microsoft.com/office/drawing/2014/main" id="{C6D0B44B-3826-1384-0C67-E97B33556F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252517"/>
              </p:ext>
            </p:extLst>
          </p:nvPr>
        </p:nvGraphicFramePr>
        <p:xfrm>
          <a:off x="154283" y="1751014"/>
          <a:ext cx="11881320" cy="469241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44925">
                  <a:extLst>
                    <a:ext uri="{9D8B030D-6E8A-4147-A177-3AD203B41FA5}">
                      <a16:colId xmlns:a16="http://schemas.microsoft.com/office/drawing/2014/main" val="208713215"/>
                    </a:ext>
                  </a:extLst>
                </a:gridCol>
                <a:gridCol w="3345465">
                  <a:extLst>
                    <a:ext uri="{9D8B030D-6E8A-4147-A177-3AD203B41FA5}">
                      <a16:colId xmlns:a16="http://schemas.microsoft.com/office/drawing/2014/main" val="3661147337"/>
                    </a:ext>
                  </a:extLst>
                </a:gridCol>
                <a:gridCol w="3345465">
                  <a:extLst>
                    <a:ext uri="{9D8B030D-6E8A-4147-A177-3AD203B41FA5}">
                      <a16:colId xmlns:a16="http://schemas.microsoft.com/office/drawing/2014/main" val="474694564"/>
                    </a:ext>
                  </a:extLst>
                </a:gridCol>
                <a:gridCol w="3345465">
                  <a:extLst>
                    <a:ext uri="{9D8B030D-6E8A-4147-A177-3AD203B41FA5}">
                      <a16:colId xmlns:a16="http://schemas.microsoft.com/office/drawing/2014/main" val="3819937349"/>
                    </a:ext>
                  </a:extLst>
                </a:gridCol>
              </a:tblGrid>
              <a:tr h="347699"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References</a:t>
                      </a:r>
                      <a:endParaRPr kumimoji="1" lang="ja-JP" altLang="en-US" sz="1400" dirty="0"/>
                    </a:p>
                  </a:txBody>
                  <a:tcPr marL="106826" marR="106826" marT="53413" marB="53413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RTA report [6]</a:t>
                      </a:r>
                      <a:endParaRPr kumimoji="1" lang="ja-JP" altLang="en-US" sz="1400" dirty="0"/>
                    </a:p>
                  </a:txBody>
                  <a:tcPr marL="106826" marR="106826" marT="53413" marB="53413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5G-ACIA: 5G for Connected Industries and Automation [7]</a:t>
                      </a:r>
                      <a:endParaRPr kumimoji="1" lang="ja-JP" altLang="en-US" sz="1400" dirty="0"/>
                    </a:p>
                  </a:txBody>
                  <a:tcPr marL="106826" marR="106826" marT="53413" marB="53413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WBA: Wi-Fi 6/6E for Industrial IOT [8]</a:t>
                      </a:r>
                      <a:endParaRPr kumimoji="1" lang="ja-JP" altLang="en-US" sz="1400" dirty="0"/>
                    </a:p>
                  </a:txBody>
                  <a:tcPr marL="106826" marR="106826" marT="53413" marB="53413"/>
                </a:tc>
                <a:extLst>
                  <a:ext uri="{0D108BD9-81ED-4DB2-BD59-A6C34878D82A}">
                    <a16:rowId xmlns:a16="http://schemas.microsoft.com/office/drawing/2014/main" val="2072718688"/>
                  </a:ext>
                </a:extLst>
              </a:tr>
              <a:tr h="2677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</a:rPr>
                        <a:t>Use cases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106826" marR="106826" marT="53413" marB="5341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Warehousing Logistics</a:t>
                      </a:r>
                      <a:endParaRPr kumimoji="1" lang="ja-JP" altLang="en-US" sz="1400" dirty="0"/>
                    </a:p>
                  </a:txBody>
                  <a:tcPr marL="106826" marR="106826" marT="53413" marB="53413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High-level use cases in factories</a:t>
                      </a:r>
                      <a:endParaRPr kumimoji="1" lang="ja-JP" altLang="en-US" sz="1400" dirty="0"/>
                    </a:p>
                  </a:txBody>
                  <a:tcPr marL="106826" marR="106826" marT="53413" marB="53413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Factory, Warehouse, Logistics</a:t>
                      </a:r>
                      <a:endParaRPr kumimoji="1" lang="ja-JP" altLang="en-US" sz="1400" dirty="0"/>
                    </a:p>
                  </a:txBody>
                  <a:tcPr marL="106826" marR="106826" marT="53413" marB="53413"/>
                </a:tc>
                <a:extLst>
                  <a:ext uri="{0D108BD9-81ED-4DB2-BD59-A6C34878D82A}">
                    <a16:rowId xmlns:a16="http://schemas.microsoft.com/office/drawing/2014/main" val="1489860205"/>
                  </a:ext>
                </a:extLst>
              </a:tr>
              <a:tr h="208657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</a:rPr>
                        <a:t>Floor plan</a:t>
                      </a:r>
                    </a:p>
                  </a:txBody>
                  <a:tcPr marL="106826" marR="106826" marT="53413" marB="5341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(None)</a:t>
                      </a:r>
                      <a:endParaRPr kumimoji="1" lang="ja-JP" altLang="en-US" sz="1400" dirty="0"/>
                    </a:p>
                  </a:txBody>
                  <a:tcPr marL="106826" marR="106826" marT="53413" marB="5341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(None)</a:t>
                      </a:r>
                      <a:endParaRPr kumimoji="1" lang="ja-JP" altLang="en-US" sz="1400" dirty="0"/>
                    </a:p>
                  </a:txBody>
                  <a:tcPr marL="106826" marR="106826" marT="53413" marB="53413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(None)</a:t>
                      </a:r>
                      <a:endParaRPr kumimoji="1" lang="ja-JP" altLang="en-US" sz="1400" dirty="0"/>
                    </a:p>
                  </a:txBody>
                  <a:tcPr marL="106826" marR="106826" marT="53413" marB="53413"/>
                </a:tc>
                <a:extLst>
                  <a:ext uri="{0D108BD9-81ED-4DB2-BD59-A6C34878D82A}">
                    <a16:rowId xmlns:a16="http://schemas.microsoft.com/office/drawing/2014/main" val="608427361"/>
                  </a:ext>
                </a:extLst>
              </a:tr>
              <a:tr h="347699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</a:rPr>
                        <a:t>Largeness of area</a:t>
                      </a:r>
                    </a:p>
                  </a:txBody>
                  <a:tcPr marL="106826" marR="106826" marT="53413" marB="5341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(None)</a:t>
                      </a:r>
                      <a:endParaRPr kumimoji="1" lang="ja-JP" altLang="en-US" sz="1400" dirty="0"/>
                    </a:p>
                  </a:txBody>
                  <a:tcPr marL="106826" marR="106826" marT="53413" marB="53413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Typical service area</a:t>
                      </a:r>
                      <a:endParaRPr kumimoji="1" lang="ja-JP" altLang="en-US" sz="1400" dirty="0"/>
                    </a:p>
                  </a:txBody>
                  <a:tcPr marL="106826" marR="106826" marT="53413" marB="53413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(None)</a:t>
                      </a:r>
                      <a:endParaRPr kumimoji="1" lang="ja-JP" altLang="en-US" sz="1400" dirty="0"/>
                    </a:p>
                  </a:txBody>
                  <a:tcPr marL="106826" marR="106826" marT="53413" marB="53413"/>
                </a:tc>
                <a:extLst>
                  <a:ext uri="{0D108BD9-81ED-4DB2-BD59-A6C34878D82A}">
                    <a16:rowId xmlns:a16="http://schemas.microsoft.com/office/drawing/2014/main" val="1003412639"/>
                  </a:ext>
                </a:extLst>
              </a:tr>
              <a:tr h="267744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</a:rPr>
                        <a:t>Topology</a:t>
                      </a:r>
                    </a:p>
                  </a:txBody>
                  <a:tcPr marL="106826" marR="106826" marT="53413" marB="5341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Brief overview</a:t>
                      </a:r>
                      <a:endParaRPr kumimoji="1" lang="ja-JP" altLang="en-US" sz="1400" dirty="0"/>
                    </a:p>
                  </a:txBody>
                  <a:tcPr marL="106826" marR="106826" marT="53413" marB="53413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Network-level overview</a:t>
                      </a:r>
                      <a:endParaRPr kumimoji="1" lang="ja-JP" altLang="en-US" sz="1400" dirty="0"/>
                    </a:p>
                  </a:txBody>
                  <a:tcPr marL="106826" marR="106826" marT="53413" marB="53413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Brief WTSN architectures</a:t>
                      </a:r>
                      <a:endParaRPr kumimoji="1" lang="ja-JP" altLang="en-US" sz="1400" dirty="0"/>
                    </a:p>
                  </a:txBody>
                  <a:tcPr marL="106826" marR="106826" marT="53413" marB="53413"/>
                </a:tc>
                <a:extLst>
                  <a:ext uri="{0D108BD9-81ED-4DB2-BD59-A6C34878D82A}">
                    <a16:rowId xmlns:a16="http://schemas.microsoft.com/office/drawing/2014/main" val="262731413"/>
                  </a:ext>
                </a:extLst>
              </a:tr>
              <a:tr h="605918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</a:rPr>
                        <a:t>Type of STAs</a:t>
                      </a:r>
                    </a:p>
                  </a:txBody>
                  <a:tcPr marL="106826" marR="106826" marT="53413" marB="5341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Classified into 3 classes</a:t>
                      </a:r>
                      <a:br>
                        <a:rPr kumimoji="1" lang="en-US" altLang="ja-JP" sz="1400" dirty="0"/>
                      </a:br>
                      <a:r>
                        <a:rPr kumimoji="1" lang="en-US" altLang="ja-JP" sz="1000" dirty="0"/>
                        <a:t>(AGV, mobile robotics, AR/VR, remote HMI, hard-real-time cyclic control, machine tools, production lines, Hard-real-time isochronous control, motion control, printing, packaging)</a:t>
                      </a:r>
                      <a:endParaRPr kumimoji="1" lang="ja-JP" altLang="en-US" sz="1400" dirty="0"/>
                    </a:p>
                  </a:txBody>
                  <a:tcPr marL="106826" marR="106826" marT="53413" marB="53413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AGV, Assembly line, Sensors, Robot motion control, </a:t>
                      </a:r>
                      <a:r>
                        <a:rPr kumimoji="1" lang="en-US" altLang="ja-JP" sz="1400" dirty="0" err="1"/>
                        <a:t>etc</a:t>
                      </a:r>
                      <a:endParaRPr kumimoji="1" lang="ja-JP" altLang="en-US" sz="1400" dirty="0"/>
                    </a:p>
                  </a:txBody>
                  <a:tcPr marL="106826" marR="106826" marT="53413" marB="53413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AMR/AGV, Sensors, Safety controls, video-AMR fusion, AR/VR/XR, industrial automotive, WTSN</a:t>
                      </a:r>
                      <a:endParaRPr kumimoji="1" lang="ja-JP" altLang="en-US" sz="1400" dirty="0"/>
                    </a:p>
                  </a:txBody>
                  <a:tcPr marL="106826" marR="106826" marT="53413" marB="53413"/>
                </a:tc>
                <a:extLst>
                  <a:ext uri="{0D108BD9-81ED-4DB2-BD59-A6C34878D82A}">
                    <a16:rowId xmlns:a16="http://schemas.microsoft.com/office/drawing/2014/main" val="4052254023"/>
                  </a:ext>
                </a:extLst>
              </a:tr>
              <a:tr h="208657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</a:rPr>
                        <a:t># of STAs</a:t>
                      </a:r>
                    </a:p>
                  </a:txBody>
                  <a:tcPr marL="106826" marR="106826" marT="53413" marB="5341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(None)</a:t>
                      </a:r>
                      <a:endParaRPr kumimoji="1" lang="ja-JP" altLang="en-US" sz="1400" dirty="0"/>
                    </a:p>
                  </a:txBody>
                  <a:tcPr marL="106826" marR="106826" marT="53413" marB="53413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Each type of use cases</a:t>
                      </a:r>
                      <a:endParaRPr kumimoji="1" lang="ja-JP" altLang="en-US" sz="1400" dirty="0"/>
                    </a:p>
                  </a:txBody>
                  <a:tcPr marL="106826" marR="106826" marT="53413" marB="53413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None</a:t>
                      </a:r>
                      <a:endParaRPr kumimoji="1" lang="ja-JP" altLang="en-US" sz="1400" dirty="0"/>
                    </a:p>
                  </a:txBody>
                  <a:tcPr marL="106826" marR="106826" marT="53413" marB="53413"/>
                </a:tc>
                <a:extLst>
                  <a:ext uri="{0D108BD9-81ED-4DB2-BD59-A6C34878D82A}">
                    <a16:rowId xmlns:a16="http://schemas.microsoft.com/office/drawing/2014/main" val="968822272"/>
                  </a:ext>
                </a:extLst>
              </a:tr>
              <a:tr h="347699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</a:rPr>
                        <a:t>KPIs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106826" marR="106826" marT="53413" marB="5341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Time synchronization, Latency bound, Reliability, Throughput</a:t>
                      </a:r>
                    </a:p>
                  </a:txBody>
                  <a:tcPr marL="106826" marR="106826" marT="53413" marB="53413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Availability, Cycle time</a:t>
                      </a:r>
                      <a:endParaRPr kumimoji="1" lang="ja-JP" altLang="en-US" sz="1400" dirty="0"/>
                    </a:p>
                  </a:txBody>
                  <a:tcPr marL="106826" marR="106826" marT="53413" marB="53413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Latency, Jitter, Throughput, Seed, Reliability, Handoff times</a:t>
                      </a:r>
                      <a:endParaRPr kumimoji="1" lang="ja-JP" altLang="en-US" sz="1400" dirty="0"/>
                    </a:p>
                  </a:txBody>
                  <a:tcPr marL="106826" marR="106826" marT="53413" marB="53413"/>
                </a:tc>
                <a:extLst>
                  <a:ext uri="{0D108BD9-81ED-4DB2-BD59-A6C34878D82A}">
                    <a16:rowId xmlns:a16="http://schemas.microsoft.com/office/drawing/2014/main" val="3231753641"/>
                  </a:ext>
                </a:extLst>
              </a:tr>
              <a:tr h="347699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</a:rPr>
                        <a:t>Traffic profile</a:t>
                      </a:r>
                    </a:p>
                  </a:txBody>
                  <a:tcPr marL="106826" marR="106826" marT="53413" marB="5341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Periodic data, Event-based, Request/Response</a:t>
                      </a:r>
                    </a:p>
                  </a:txBody>
                  <a:tcPr marL="106826" marR="106826" marT="53413" marB="53413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Typical payload size of use cases</a:t>
                      </a:r>
                      <a:endParaRPr kumimoji="1" lang="ja-JP" altLang="en-US" sz="1400" dirty="0"/>
                    </a:p>
                  </a:txBody>
                  <a:tcPr marL="106826" marR="106826" marT="53413" marB="53413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Deterministic traffic</a:t>
                      </a:r>
                      <a:endParaRPr kumimoji="1" lang="ja-JP" altLang="en-US" sz="1400" dirty="0"/>
                    </a:p>
                  </a:txBody>
                  <a:tcPr marL="106826" marR="106826" marT="53413" marB="53413"/>
                </a:tc>
                <a:extLst>
                  <a:ext uri="{0D108BD9-81ED-4DB2-BD59-A6C34878D82A}">
                    <a16:rowId xmlns:a16="http://schemas.microsoft.com/office/drawing/2014/main" val="415568402"/>
                  </a:ext>
                </a:extLst>
              </a:tr>
              <a:tr h="347699">
                <a:tc>
                  <a:txBody>
                    <a:bodyPr/>
                    <a:lstStyle/>
                    <a:p>
                      <a:r>
                        <a:rPr kumimoji="1" lang="en-US" altLang="ja-JP" sz="1400" b="1" dirty="0">
                          <a:solidFill>
                            <a:schemeClr val="bg1"/>
                          </a:solidFill>
                        </a:rPr>
                        <a:t>Notes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106826" marR="106826" marT="53413" marB="53413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AGVs are classified into class A.</a:t>
                      </a:r>
                      <a:endParaRPr kumimoji="1" lang="ja-JP" altLang="en-US" sz="1400" dirty="0"/>
                    </a:p>
                  </a:txBody>
                  <a:tcPr marL="106826" marR="106826" marT="53413" marB="53413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We adopt typical service area pf printing machine for largeness of area. </a:t>
                      </a:r>
                      <a:endParaRPr kumimoji="1" lang="ja-JP" altLang="en-US" sz="1400" dirty="0"/>
                    </a:p>
                  </a:txBody>
                  <a:tcPr marL="106826" marR="106826" marT="53413" marB="53413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KPIs are vary according to each type of use cases.</a:t>
                      </a:r>
                      <a:endParaRPr kumimoji="1" lang="ja-JP" altLang="en-US" sz="1400" dirty="0"/>
                    </a:p>
                  </a:txBody>
                  <a:tcPr marL="106826" marR="106826" marT="53413" marB="53413"/>
                </a:tc>
                <a:extLst>
                  <a:ext uri="{0D108BD9-81ED-4DB2-BD59-A6C34878D82A}">
                    <a16:rowId xmlns:a16="http://schemas.microsoft.com/office/drawing/2014/main" val="2216310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41186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1" y="513342"/>
            <a:ext cx="10361084" cy="1065213"/>
          </a:xfrm>
        </p:spPr>
        <p:txBody>
          <a:bodyPr/>
          <a:lstStyle/>
          <a:p>
            <a:r>
              <a:rPr kumimoji="1" lang="en-US" altLang="ja-JP" dirty="0"/>
              <a:t>Survey results of the references [9]-[11]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Akira Kishida, NTT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graphicFrame>
        <p:nvGraphicFramePr>
          <p:cNvPr id="3" name="表 7">
            <a:extLst>
              <a:ext uri="{FF2B5EF4-FFF2-40B4-BE49-F238E27FC236}">
                <a16:creationId xmlns:a16="http://schemas.microsoft.com/office/drawing/2014/main" id="{A9F56ACC-656C-42E8-F4CB-E4B5965DDE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213456"/>
              </p:ext>
            </p:extLst>
          </p:nvPr>
        </p:nvGraphicFramePr>
        <p:xfrm>
          <a:off x="154282" y="1484784"/>
          <a:ext cx="11881321" cy="4906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44926">
                  <a:extLst>
                    <a:ext uri="{9D8B030D-6E8A-4147-A177-3AD203B41FA5}">
                      <a16:colId xmlns:a16="http://schemas.microsoft.com/office/drawing/2014/main" val="208713215"/>
                    </a:ext>
                  </a:extLst>
                </a:gridCol>
                <a:gridCol w="3345465">
                  <a:extLst>
                    <a:ext uri="{9D8B030D-6E8A-4147-A177-3AD203B41FA5}">
                      <a16:colId xmlns:a16="http://schemas.microsoft.com/office/drawing/2014/main" val="3661147337"/>
                    </a:ext>
                  </a:extLst>
                </a:gridCol>
                <a:gridCol w="3345465">
                  <a:extLst>
                    <a:ext uri="{9D8B030D-6E8A-4147-A177-3AD203B41FA5}">
                      <a16:colId xmlns:a16="http://schemas.microsoft.com/office/drawing/2014/main" val="474694564"/>
                    </a:ext>
                  </a:extLst>
                </a:gridCol>
                <a:gridCol w="3345465">
                  <a:extLst>
                    <a:ext uri="{9D8B030D-6E8A-4147-A177-3AD203B41FA5}">
                      <a16:colId xmlns:a16="http://schemas.microsoft.com/office/drawing/2014/main" val="3819937349"/>
                    </a:ext>
                  </a:extLst>
                </a:gridCol>
              </a:tblGrid>
              <a:tr h="385200"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References</a:t>
                      </a:r>
                      <a:endParaRPr kumimoji="1" lang="ja-JP" altLang="en-US" sz="1600" dirty="0"/>
                    </a:p>
                  </a:txBody>
                  <a:tcPr marL="103593" marR="103593" marT="51796" marB="51796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err="1"/>
                        <a:t>Avnu</a:t>
                      </a:r>
                      <a:r>
                        <a:rPr kumimoji="1" lang="en-US" altLang="ja-JP" sz="1600" dirty="0"/>
                        <a:t> Alliance® White Paper</a:t>
                      </a:r>
                      <a:r>
                        <a:rPr lang="ja-JP" altLang="en-US" sz="1600" dirty="0"/>
                        <a:t> </a:t>
                      </a:r>
                      <a:r>
                        <a:rPr kumimoji="1" lang="en-US" altLang="ja-JP" sz="1600" dirty="0"/>
                        <a:t>[9]</a:t>
                      </a:r>
                      <a:endParaRPr kumimoji="1" lang="ja-JP" altLang="en-US" sz="1600" dirty="0"/>
                    </a:p>
                  </a:txBody>
                  <a:tcPr marL="103593" marR="103593" marT="51796" marB="51796"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/>
                        <a:t>IOWN: Reference Implementation Model (RIM) for the Remote Controlled Robotic Inspection Use Case [10]</a:t>
                      </a:r>
                    </a:p>
                  </a:txBody>
                  <a:tcPr marL="103593" marR="103593" marT="51796" marB="51796"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Use Cases IEC/IEEE 60802 [11]</a:t>
                      </a:r>
                      <a:endParaRPr kumimoji="1" lang="ja-JP" altLang="en-US" sz="1600" dirty="0"/>
                    </a:p>
                  </a:txBody>
                  <a:tcPr marL="103593" marR="103593" marT="51796" marB="51796"/>
                </a:tc>
                <a:extLst>
                  <a:ext uri="{0D108BD9-81ED-4DB2-BD59-A6C34878D82A}">
                    <a16:rowId xmlns:a16="http://schemas.microsoft.com/office/drawing/2014/main" val="2072718688"/>
                  </a:ext>
                </a:extLst>
              </a:tr>
              <a:tr h="3131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>
                          <a:solidFill>
                            <a:schemeClr val="bg1"/>
                          </a:solidFill>
                        </a:rPr>
                        <a:t>Use cases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103593" marR="103593" marT="51796" marB="51796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Mobile Robots, Closed loop control, Live events, AR/VR</a:t>
                      </a:r>
                      <a:endParaRPr kumimoji="1" lang="ja-JP" altLang="en-US" sz="1400" dirty="0"/>
                    </a:p>
                  </a:txBody>
                  <a:tcPr marL="103593" marR="103593" marT="51796" marB="51796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High-level use cases</a:t>
                      </a:r>
                      <a:endParaRPr kumimoji="1" lang="ja-JP" altLang="en-US" sz="1400" dirty="0"/>
                    </a:p>
                  </a:txBody>
                  <a:tcPr marL="103593" marR="103593" marT="51796" marB="51796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Factory, Plant, Sensors, Logistics, </a:t>
                      </a:r>
                      <a:r>
                        <a:rPr kumimoji="1" lang="en-US" altLang="ja-JP" sz="1400" dirty="0" err="1"/>
                        <a:t>etc</a:t>
                      </a:r>
                      <a:r>
                        <a:rPr kumimoji="1" lang="en-US" altLang="ja-JP" sz="1400" dirty="0"/>
                        <a:t> (classified by </a:t>
                      </a:r>
                      <a:r>
                        <a:rPr kumimoji="1" lang="en-US" altLang="ja-JP" sz="1400" dirty="0" err="1"/>
                        <a:t>trafic</a:t>
                      </a:r>
                      <a:r>
                        <a:rPr kumimoji="1" lang="en-US" altLang="ja-JP" sz="1400" dirty="0"/>
                        <a:t> profiles)</a:t>
                      </a:r>
                      <a:endParaRPr kumimoji="1" lang="ja-JP" altLang="en-US" sz="1400" dirty="0"/>
                    </a:p>
                  </a:txBody>
                  <a:tcPr marL="103593" marR="103593" marT="51796" marB="51796"/>
                </a:tc>
                <a:extLst>
                  <a:ext uri="{0D108BD9-81ED-4DB2-BD59-A6C34878D82A}">
                    <a16:rowId xmlns:a16="http://schemas.microsoft.com/office/drawing/2014/main" val="1489860205"/>
                  </a:ext>
                </a:extLst>
              </a:tr>
              <a:tr h="205189">
                <a:tc>
                  <a:txBody>
                    <a:bodyPr/>
                    <a:lstStyle/>
                    <a:p>
                      <a:r>
                        <a:rPr kumimoji="1" lang="en-US" altLang="ja-JP" sz="1600" b="1" dirty="0">
                          <a:solidFill>
                            <a:schemeClr val="bg1"/>
                          </a:solidFill>
                        </a:rPr>
                        <a:t>Floor plan</a:t>
                      </a:r>
                    </a:p>
                  </a:txBody>
                  <a:tcPr marL="103593" marR="103593" marT="51796" marB="51796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(None)</a:t>
                      </a:r>
                      <a:endParaRPr kumimoji="1" lang="ja-JP" altLang="en-US" sz="1400" dirty="0"/>
                    </a:p>
                  </a:txBody>
                  <a:tcPr marL="103593" marR="103593" marT="51796" marB="5179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(None)</a:t>
                      </a:r>
                      <a:endParaRPr kumimoji="1" lang="ja-JP" altLang="en-US" sz="1400" dirty="0"/>
                    </a:p>
                  </a:txBody>
                  <a:tcPr marL="103593" marR="103593" marT="51796" marB="51796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(None)</a:t>
                      </a:r>
                      <a:endParaRPr kumimoji="1" lang="ja-JP" altLang="en-US" sz="1400" dirty="0"/>
                    </a:p>
                  </a:txBody>
                  <a:tcPr marL="103593" marR="103593" marT="51796" marB="51796"/>
                </a:tc>
                <a:extLst>
                  <a:ext uri="{0D108BD9-81ED-4DB2-BD59-A6C34878D82A}">
                    <a16:rowId xmlns:a16="http://schemas.microsoft.com/office/drawing/2014/main" val="608427361"/>
                  </a:ext>
                </a:extLst>
              </a:tr>
              <a:tr h="313196">
                <a:tc>
                  <a:txBody>
                    <a:bodyPr/>
                    <a:lstStyle/>
                    <a:p>
                      <a:r>
                        <a:rPr kumimoji="1" lang="en-US" altLang="ja-JP" sz="1600" b="1" dirty="0">
                          <a:solidFill>
                            <a:schemeClr val="bg1"/>
                          </a:solidFill>
                        </a:rPr>
                        <a:t>Largeness of area</a:t>
                      </a:r>
                    </a:p>
                  </a:txBody>
                  <a:tcPr marL="103593" marR="103593" marT="51796" marB="51796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Brief classification (Large. Medium, Small)</a:t>
                      </a:r>
                      <a:endParaRPr kumimoji="1" lang="ja-JP" altLang="en-US" sz="1400" dirty="0"/>
                    </a:p>
                  </a:txBody>
                  <a:tcPr marL="103593" marR="103593" marT="51796" marB="5179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Brief description</a:t>
                      </a:r>
                      <a:endParaRPr kumimoji="1" lang="ja-JP" altLang="en-US" sz="1400" dirty="0"/>
                    </a:p>
                  </a:txBody>
                  <a:tcPr marL="103593" marR="103593" marT="51796" marB="51796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Brief description</a:t>
                      </a:r>
                      <a:endParaRPr kumimoji="1" lang="ja-JP" altLang="en-US" sz="1400" dirty="0"/>
                    </a:p>
                  </a:txBody>
                  <a:tcPr marL="103593" marR="103593" marT="51796" marB="51796"/>
                </a:tc>
                <a:extLst>
                  <a:ext uri="{0D108BD9-81ED-4DB2-BD59-A6C34878D82A}">
                    <a16:rowId xmlns:a16="http://schemas.microsoft.com/office/drawing/2014/main" val="1003412639"/>
                  </a:ext>
                </a:extLst>
              </a:tr>
              <a:tr h="205189">
                <a:tc>
                  <a:txBody>
                    <a:bodyPr/>
                    <a:lstStyle/>
                    <a:p>
                      <a:r>
                        <a:rPr kumimoji="1" lang="en-US" altLang="ja-JP" sz="1600" b="1" dirty="0">
                          <a:solidFill>
                            <a:schemeClr val="bg1"/>
                          </a:solidFill>
                        </a:rPr>
                        <a:t>Topology</a:t>
                      </a:r>
                    </a:p>
                  </a:txBody>
                  <a:tcPr marL="103593" marR="103593" marT="51796" marB="51796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Brief WTSN architectures</a:t>
                      </a:r>
                      <a:endParaRPr kumimoji="1" lang="ja-JP" altLang="en-US" sz="1400" dirty="0"/>
                    </a:p>
                  </a:txBody>
                  <a:tcPr marL="103593" marR="103593" marT="51796" marB="51796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Network-level overview</a:t>
                      </a:r>
                      <a:endParaRPr kumimoji="1" lang="ja-JP" altLang="en-US" sz="1400" dirty="0"/>
                    </a:p>
                  </a:txBody>
                  <a:tcPr marL="103593" marR="103593" marT="51796" marB="51796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Hierarchical structure</a:t>
                      </a:r>
                      <a:endParaRPr kumimoji="1" lang="ja-JP" altLang="en-US" sz="1400" dirty="0"/>
                    </a:p>
                  </a:txBody>
                  <a:tcPr marL="103593" marR="103593" marT="51796" marB="51796"/>
                </a:tc>
                <a:extLst>
                  <a:ext uri="{0D108BD9-81ED-4DB2-BD59-A6C34878D82A}">
                    <a16:rowId xmlns:a16="http://schemas.microsoft.com/office/drawing/2014/main" val="262731413"/>
                  </a:ext>
                </a:extLst>
              </a:tr>
              <a:tr h="313196">
                <a:tc>
                  <a:txBody>
                    <a:bodyPr/>
                    <a:lstStyle/>
                    <a:p>
                      <a:r>
                        <a:rPr kumimoji="1" lang="en-US" altLang="ja-JP" sz="1600" b="1" dirty="0">
                          <a:solidFill>
                            <a:schemeClr val="bg1"/>
                          </a:solidFill>
                        </a:rPr>
                        <a:t>Type of STAs</a:t>
                      </a:r>
                    </a:p>
                  </a:txBody>
                  <a:tcPr marL="103593" marR="103593" marT="51796" marB="51796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Same as use cases</a:t>
                      </a:r>
                      <a:endParaRPr kumimoji="1" lang="ja-JP" altLang="en-US" sz="1400" dirty="0"/>
                    </a:p>
                  </a:txBody>
                  <a:tcPr marL="103593" marR="103593" marT="51796" marB="51796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Remote Controlled Robots, Environmental Sensors, Presentation Devices</a:t>
                      </a:r>
                    </a:p>
                  </a:txBody>
                  <a:tcPr marL="103593" marR="103593" marT="51796" marB="51796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None (classified by traffic profiles)</a:t>
                      </a:r>
                      <a:endParaRPr kumimoji="1" lang="ja-JP" altLang="en-US" sz="1400" dirty="0"/>
                    </a:p>
                  </a:txBody>
                  <a:tcPr marL="103593" marR="103593" marT="51796" marB="51796"/>
                </a:tc>
                <a:extLst>
                  <a:ext uri="{0D108BD9-81ED-4DB2-BD59-A6C34878D82A}">
                    <a16:rowId xmlns:a16="http://schemas.microsoft.com/office/drawing/2014/main" val="4052254023"/>
                  </a:ext>
                </a:extLst>
              </a:tr>
              <a:tr h="205189">
                <a:tc>
                  <a:txBody>
                    <a:bodyPr/>
                    <a:lstStyle/>
                    <a:p>
                      <a:r>
                        <a:rPr kumimoji="1" lang="en-US" altLang="ja-JP" sz="1600" b="1">
                          <a:solidFill>
                            <a:schemeClr val="bg1"/>
                          </a:solidFill>
                        </a:rPr>
                        <a:t># of STAs</a:t>
                      </a:r>
                      <a:endParaRPr kumimoji="1" lang="en-US" altLang="ja-JP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103593" marR="103593" marT="51796" marB="51796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Each type of use cases</a:t>
                      </a:r>
                      <a:endParaRPr kumimoji="1" lang="ja-JP" altLang="en-US" sz="1400" dirty="0"/>
                    </a:p>
                  </a:txBody>
                  <a:tcPr marL="103593" marR="103593" marT="51796" marB="51796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Each type of use cases</a:t>
                      </a:r>
                      <a:endParaRPr kumimoji="1" lang="ja-JP" altLang="en-US" sz="1400" dirty="0"/>
                    </a:p>
                  </a:txBody>
                  <a:tcPr marL="103593" marR="103593" marT="51796" marB="51796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None</a:t>
                      </a:r>
                      <a:endParaRPr kumimoji="1" lang="ja-JP" altLang="en-US" sz="1400" dirty="0"/>
                    </a:p>
                  </a:txBody>
                  <a:tcPr marL="103593" marR="103593" marT="51796" marB="51796"/>
                </a:tc>
                <a:extLst>
                  <a:ext uri="{0D108BD9-81ED-4DB2-BD59-A6C34878D82A}">
                    <a16:rowId xmlns:a16="http://schemas.microsoft.com/office/drawing/2014/main" val="968822272"/>
                  </a:ext>
                </a:extLst>
              </a:tr>
              <a:tr h="403591">
                <a:tc>
                  <a:txBody>
                    <a:bodyPr/>
                    <a:lstStyle/>
                    <a:p>
                      <a:r>
                        <a:rPr kumimoji="1" lang="en-US" altLang="ja-JP" sz="1600" b="1" dirty="0">
                          <a:solidFill>
                            <a:schemeClr val="bg1"/>
                          </a:solidFill>
                        </a:rPr>
                        <a:t>KPIs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103593" marR="103593" marT="51796" marB="51796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Time Synchronization, Bounded latency, Reliability, Security, Capacity</a:t>
                      </a:r>
                    </a:p>
                  </a:txBody>
                  <a:tcPr marL="103593" marR="103593" marT="51796" marB="51796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Latency, Reliability</a:t>
                      </a:r>
                      <a:endParaRPr kumimoji="1" lang="ja-JP" altLang="en-US" sz="1400" dirty="0"/>
                    </a:p>
                  </a:txBody>
                  <a:tcPr marL="103593" marR="103593" marT="51796" marB="51796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Latency, Jitter, </a:t>
                      </a:r>
                      <a:r>
                        <a:rPr kumimoji="1" lang="en-US" altLang="ja-JP" sz="1400" dirty="0" err="1"/>
                        <a:t>etc</a:t>
                      </a:r>
                      <a:endParaRPr kumimoji="1" lang="ja-JP" altLang="en-US" sz="1400" dirty="0"/>
                    </a:p>
                  </a:txBody>
                  <a:tcPr marL="103593" marR="103593" marT="51796" marB="51796"/>
                </a:tc>
                <a:extLst>
                  <a:ext uri="{0D108BD9-81ED-4DB2-BD59-A6C34878D82A}">
                    <a16:rowId xmlns:a16="http://schemas.microsoft.com/office/drawing/2014/main" val="3231753641"/>
                  </a:ext>
                </a:extLst>
              </a:tr>
              <a:tr h="439203">
                <a:tc>
                  <a:txBody>
                    <a:bodyPr/>
                    <a:lstStyle/>
                    <a:p>
                      <a:r>
                        <a:rPr kumimoji="1" lang="en-US" altLang="ja-JP" sz="1600" b="1" dirty="0">
                          <a:solidFill>
                            <a:schemeClr val="bg1"/>
                          </a:solidFill>
                        </a:rPr>
                        <a:t>Traffic profile</a:t>
                      </a:r>
                    </a:p>
                  </a:txBody>
                  <a:tcPr marL="103593" marR="103593" marT="51796" marB="51796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Each type of use cases</a:t>
                      </a:r>
                    </a:p>
                    <a:p>
                      <a:r>
                        <a:rPr kumimoji="1" lang="en-US" altLang="ja-JP" sz="1400" dirty="0"/>
                        <a:t>(Cyclic, Event, Isochronous, Continuous stream, video)</a:t>
                      </a:r>
                    </a:p>
                  </a:txBody>
                  <a:tcPr marL="103593" marR="103593" marT="51796" marB="51796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Data size, Occurrence rate</a:t>
                      </a:r>
                      <a:endParaRPr kumimoji="1" lang="ja-JP" altLang="en-US" sz="1400" dirty="0"/>
                    </a:p>
                  </a:txBody>
                  <a:tcPr marL="103593" marR="103593" marT="51796" marB="51796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Detailed traffic types and profiles</a:t>
                      </a:r>
                      <a:endParaRPr kumimoji="1" lang="ja-JP" altLang="en-US" sz="1400" dirty="0"/>
                    </a:p>
                  </a:txBody>
                  <a:tcPr marL="103593" marR="103593" marT="51796" marB="51796"/>
                </a:tc>
                <a:extLst>
                  <a:ext uri="{0D108BD9-81ED-4DB2-BD59-A6C34878D82A}">
                    <a16:rowId xmlns:a16="http://schemas.microsoft.com/office/drawing/2014/main" val="415568402"/>
                  </a:ext>
                </a:extLst>
              </a:tr>
              <a:tr h="313196">
                <a:tc>
                  <a:txBody>
                    <a:bodyPr/>
                    <a:lstStyle/>
                    <a:p>
                      <a:r>
                        <a:rPr kumimoji="1" lang="en-US" altLang="ja-JP" sz="1600" b="1" dirty="0">
                          <a:solidFill>
                            <a:schemeClr val="bg1"/>
                          </a:solidFill>
                        </a:rPr>
                        <a:t>Notes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103593" marR="103593" marT="51796" marB="51796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AGVs are classified into class A.</a:t>
                      </a:r>
                      <a:endParaRPr kumimoji="1" lang="ja-JP" altLang="en-US" sz="1400" dirty="0"/>
                    </a:p>
                  </a:txBody>
                  <a:tcPr marL="103593" marR="103593" marT="51796" marB="51796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KPIs are vary according to each type of use cases.</a:t>
                      </a:r>
                      <a:endParaRPr kumimoji="1" lang="ja-JP" altLang="en-US" sz="1400" dirty="0"/>
                    </a:p>
                  </a:txBody>
                  <a:tcPr marL="103593" marR="103593" marT="51796" marB="51796"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/>
                        <a:t>“Wireless” is one of the use cases in this document.</a:t>
                      </a:r>
                      <a:endParaRPr kumimoji="1" lang="ja-JP" altLang="en-US" sz="1400" dirty="0"/>
                    </a:p>
                  </a:txBody>
                  <a:tcPr marL="103593" marR="103593" marT="51796" marB="51796"/>
                </a:tc>
                <a:extLst>
                  <a:ext uri="{0D108BD9-81ED-4DB2-BD59-A6C34878D82A}">
                    <a16:rowId xmlns:a16="http://schemas.microsoft.com/office/drawing/2014/main" val="2216310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04093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KPIs and Requirements for AGV/AMR in Whitepapers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Akira Kishida, NTT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graphicFrame>
        <p:nvGraphicFramePr>
          <p:cNvPr id="9" name="表 9">
            <a:extLst>
              <a:ext uri="{FF2B5EF4-FFF2-40B4-BE49-F238E27FC236}">
                <a16:creationId xmlns:a16="http://schemas.microsoft.com/office/drawing/2014/main" id="{D902B515-1399-4CD9-9784-8E5B78AFED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579401"/>
              </p:ext>
            </p:extLst>
          </p:nvPr>
        </p:nvGraphicFramePr>
        <p:xfrm>
          <a:off x="407368" y="1718703"/>
          <a:ext cx="11377263" cy="4557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>
                  <a:extLst>
                    <a:ext uri="{9D8B030D-6E8A-4147-A177-3AD203B41FA5}">
                      <a16:colId xmlns:a16="http://schemas.microsoft.com/office/drawing/2014/main" val="1546454869"/>
                    </a:ext>
                  </a:extLst>
                </a:gridCol>
                <a:gridCol w="1829003">
                  <a:extLst>
                    <a:ext uri="{9D8B030D-6E8A-4147-A177-3AD203B41FA5}">
                      <a16:colId xmlns:a16="http://schemas.microsoft.com/office/drawing/2014/main" val="188635277"/>
                    </a:ext>
                  </a:extLst>
                </a:gridCol>
                <a:gridCol w="1829003">
                  <a:extLst>
                    <a:ext uri="{9D8B030D-6E8A-4147-A177-3AD203B41FA5}">
                      <a16:colId xmlns:a16="http://schemas.microsoft.com/office/drawing/2014/main" val="54801304"/>
                    </a:ext>
                  </a:extLst>
                </a:gridCol>
                <a:gridCol w="1829003">
                  <a:extLst>
                    <a:ext uri="{9D8B030D-6E8A-4147-A177-3AD203B41FA5}">
                      <a16:colId xmlns:a16="http://schemas.microsoft.com/office/drawing/2014/main" val="3682048588"/>
                    </a:ext>
                  </a:extLst>
                </a:gridCol>
                <a:gridCol w="1829003">
                  <a:extLst>
                    <a:ext uri="{9D8B030D-6E8A-4147-A177-3AD203B41FA5}">
                      <a16:colId xmlns:a16="http://schemas.microsoft.com/office/drawing/2014/main" val="2219494169"/>
                    </a:ext>
                  </a:extLst>
                </a:gridCol>
                <a:gridCol w="1829003">
                  <a:extLst>
                    <a:ext uri="{9D8B030D-6E8A-4147-A177-3AD203B41FA5}">
                      <a16:colId xmlns:a16="http://schemas.microsoft.com/office/drawing/2014/main" val="3179424171"/>
                    </a:ext>
                  </a:extLst>
                </a:gridCol>
              </a:tblGrid>
              <a:tr h="59462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RTA report[6]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WBA[8]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/>
                        <a:t>Avnu</a:t>
                      </a:r>
                      <a:r>
                        <a:rPr kumimoji="1" lang="en-US" altLang="ja-JP" dirty="0"/>
                        <a:t> Alliance[9]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5G-ACIA[7]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IOWN GF[10]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026964"/>
                  </a:ext>
                </a:extLst>
              </a:tr>
              <a:tr h="84946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Latency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10-50 </a:t>
                      </a:r>
                      <a:r>
                        <a:rPr kumimoji="1" lang="en-US" altLang="ja-JP" dirty="0" err="1"/>
                        <a:t>ms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&lt; 10-20 </a:t>
                      </a:r>
                      <a:r>
                        <a:rPr kumimoji="1" lang="en-US" altLang="ja-JP" dirty="0" err="1"/>
                        <a:t>ms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1-10 </a:t>
                      </a:r>
                      <a:r>
                        <a:rPr kumimoji="1" lang="en-US" altLang="ja-JP" dirty="0" err="1"/>
                        <a:t>ms</a:t>
                      </a:r>
                      <a:r>
                        <a:rPr kumimoji="1" lang="en-US" altLang="ja-JP" dirty="0"/>
                        <a:t> (cyclic)</a:t>
                      </a:r>
                    </a:p>
                    <a:p>
                      <a:r>
                        <a:rPr kumimoji="1" lang="en-US" altLang="ja-JP" dirty="0"/>
                        <a:t>10-100 </a:t>
                      </a:r>
                      <a:r>
                        <a:rPr kumimoji="1" lang="en-US" altLang="ja-JP" dirty="0" err="1"/>
                        <a:t>ms</a:t>
                      </a:r>
                      <a:r>
                        <a:rPr kumimoji="1" lang="en-US" altLang="ja-JP" dirty="0"/>
                        <a:t> (events)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10-100 </a:t>
                      </a:r>
                      <a:r>
                        <a:rPr kumimoji="1" lang="en-US" altLang="ja-JP" dirty="0" err="1"/>
                        <a:t>ms</a:t>
                      </a:r>
                      <a:r>
                        <a:rPr kumimoji="1" lang="en-US" altLang="ja-JP" dirty="0"/>
                        <a:t> (Video-operated remote control)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10-100 </a:t>
                      </a:r>
                      <a:r>
                        <a:rPr kumimoji="1" lang="en-US" altLang="ja-JP" dirty="0" err="1"/>
                        <a:t>ms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640239"/>
                  </a:ext>
                </a:extLst>
              </a:tr>
              <a:tr h="344503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Jitter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&lt; 1ms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6915481"/>
                  </a:ext>
                </a:extLst>
              </a:tr>
              <a:tr h="13633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Reliability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99 to 99.9%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99.9999%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99 to 99.99%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99.9999%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99.9999%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45904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Speed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&lt; 50 km/h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0707902"/>
                  </a:ext>
                </a:extLst>
              </a:tr>
              <a:tr h="594622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Number of AGVs/AMRs per area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-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100 (300)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249161"/>
                  </a:ext>
                </a:extLst>
              </a:tr>
              <a:tr h="1217559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Note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Values are from Class A applications (AGV).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Another KPI (Handoff times)  depend on latency and speed.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/>
                        <a:t>Values are cited by combining two documents [9] and [13].</a:t>
                      </a:r>
                      <a:endParaRPr kumimoji="1" lang="ja-JP" altLang="en-US" sz="1600" dirty="0"/>
                    </a:p>
                    <a:p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Cyclic time is adopted as latency, and availability is adopted as reliability.  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/>
                        <a:t>Values are cited by combining two “Robot manipulator” domains in [10].</a:t>
                      </a:r>
                      <a:endParaRPr kumimoji="1" lang="ja-JP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920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4354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Introduction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>
            <a:normAutofit fontScale="85000" lnSpcReduction="10000"/>
          </a:bodyPr>
          <a:lstStyle/>
          <a:p>
            <a:pPr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The updated UHR PAR &amp; CSD [1][2] are confirmed in the 2023 July Plenary, and </a:t>
            </a:r>
            <a:r>
              <a:rPr lang="en-US" altLang="ja-JP" dirty="0" err="1">
                <a:solidFill>
                  <a:schemeClr val="tx1"/>
                </a:solidFill>
              </a:rPr>
              <a:t>TGbn</a:t>
            </a:r>
            <a:r>
              <a:rPr lang="en-US" altLang="ja-JP" dirty="0">
                <a:solidFill>
                  <a:schemeClr val="tx1"/>
                </a:solidFill>
              </a:rPr>
              <a:t> will proceed to realize the Scope of the Project in the PAR.</a:t>
            </a:r>
          </a:p>
          <a:p>
            <a:pPr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The PAR indicates that measurements of comparison with Extremely High Throughput MAC/PHY operation will follow </a:t>
            </a:r>
            <a:r>
              <a:rPr lang="en-US" altLang="ja-JP" dirty="0">
                <a:solidFill>
                  <a:srgbClr val="FF0000"/>
                </a:solidFill>
              </a:rPr>
              <a:t>a similar approach </a:t>
            </a:r>
            <a:r>
              <a:rPr lang="en-US" altLang="ja-JP" dirty="0">
                <a:solidFill>
                  <a:schemeClr val="tx1"/>
                </a:solidFill>
              </a:rPr>
              <a:t>as used in previous amendments [3].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In the IEEE 802.11bn, some scenarios such as industrial automation will be varied from existing home or enterprise scenarios.</a:t>
            </a:r>
          </a:p>
          <a:p>
            <a:pPr lvl="1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New types of STAs that require low latency will be introduced, such as AGV (Automated Ground Vehicle) or AMR (Autonomous Mobile Robot)</a:t>
            </a:r>
            <a:r>
              <a:rPr lang="ja-JP" altLang="en-US" dirty="0">
                <a:solidFill>
                  <a:schemeClr val="tx1"/>
                </a:solidFill>
              </a:rPr>
              <a:t> </a:t>
            </a:r>
            <a:r>
              <a:rPr lang="en-US" altLang="ja-JP" dirty="0">
                <a:solidFill>
                  <a:schemeClr val="tx1"/>
                </a:solidFill>
              </a:rPr>
              <a:t>[4][5].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This contribution considers clarification of industrial automation scenarios to verify the effect of the technologies under consideration, such as multi-AP and low latency technologies, etc. </a:t>
            </a:r>
          </a:p>
          <a:p>
            <a:pPr lvl="1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It is important to verify whether the UHR technologies can satisfy the requirements to open up a new attractive market.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Akira Kishida, NTT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124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1" y="606425"/>
            <a:ext cx="10361084" cy="734343"/>
          </a:xfrm>
        </p:spPr>
        <p:txBody>
          <a:bodyPr/>
          <a:lstStyle/>
          <a:p>
            <a:r>
              <a:rPr lang="en-US" altLang="ja-JP" dirty="0"/>
              <a:t>Updated UHR </a:t>
            </a:r>
            <a:r>
              <a:rPr kumimoji="1" lang="en-US" altLang="ja-JP" dirty="0"/>
              <a:t>PAR [1]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Akira Kishida, NTT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BE606C8-3F7C-4B96-8B78-4C28805799E9}"/>
              </a:ext>
            </a:extLst>
          </p:cNvPr>
          <p:cNvSpPr/>
          <p:nvPr/>
        </p:nvSpPr>
        <p:spPr bwMode="auto">
          <a:xfrm>
            <a:off x="929217" y="1340768"/>
            <a:ext cx="10346268" cy="506263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r>
              <a:rPr lang="en-US" altLang="ja-JP" sz="1800" b="1" dirty="0">
                <a:solidFill>
                  <a:schemeClr val="tx1"/>
                </a:solidFill>
              </a:rPr>
              <a:t>5.2.b Scope of the project: </a:t>
            </a:r>
            <a:r>
              <a:rPr lang="en-US" altLang="ja-JP" sz="1800" dirty="0">
                <a:solidFill>
                  <a:schemeClr val="tx1"/>
                </a:solidFill>
              </a:rPr>
              <a:t>This amendment defines modifications to both the IEEE Std 802.11 physical</a:t>
            </a:r>
            <a:r>
              <a:rPr lang="ja-JP" altLang="en-US" sz="1800" dirty="0">
                <a:solidFill>
                  <a:schemeClr val="tx1"/>
                </a:solidFill>
              </a:rPr>
              <a:t> </a:t>
            </a:r>
            <a:r>
              <a:rPr lang="en-US" altLang="ja-JP" sz="1800" dirty="0">
                <a:solidFill>
                  <a:schemeClr val="tx1"/>
                </a:solidFill>
              </a:rPr>
              <a:t>layer (PHY) and the IEEE Std 802.11 Medium Access Control (MAC). The amendment adds an Ultra High Reliability capability to a Wireless Local Area Network (WLAN). The Ultra High Reliability capability is defined for both an isolated Basic Service Set (BSS) and overlapping BSSs as:</a:t>
            </a:r>
          </a:p>
          <a:p>
            <a:endParaRPr lang="en-US" altLang="ja-JP" sz="1800" dirty="0">
              <a:solidFill>
                <a:schemeClr val="tx1"/>
              </a:solidFill>
            </a:endParaRPr>
          </a:p>
          <a:p>
            <a:r>
              <a:rPr lang="en-US" altLang="ja-JP" sz="1800" dirty="0">
                <a:solidFill>
                  <a:schemeClr val="tx1"/>
                </a:solidFill>
              </a:rPr>
              <a:t>• at least one mode of operation capable of increasing throughput by 25%, as measured at the MAC data service Access Point, in at least one Signal to Interference and Noise Ratio (SINR) level (Rate-vs-Range), compared to the Extremely High Throughput MAC/PHY operation, and</a:t>
            </a:r>
          </a:p>
          <a:p>
            <a:endParaRPr lang="en-US" altLang="ja-JP" sz="1800" dirty="0">
              <a:solidFill>
                <a:schemeClr val="tx1"/>
              </a:solidFill>
            </a:endParaRPr>
          </a:p>
          <a:p>
            <a:r>
              <a:rPr lang="en-US" altLang="ja-JP" sz="1800" dirty="0">
                <a:solidFill>
                  <a:schemeClr val="tx1"/>
                </a:solidFill>
              </a:rPr>
              <a:t>• at least one mode of operation capable of reducing latency by 25% for the 95th percentile of the latency distribution compared to the Extremely High Throughput MAC/PHY operation and</a:t>
            </a:r>
          </a:p>
          <a:p>
            <a:endParaRPr lang="en-US" altLang="ja-JP" sz="1800" dirty="0">
              <a:solidFill>
                <a:schemeClr val="tx1"/>
              </a:solidFill>
            </a:endParaRPr>
          </a:p>
          <a:p>
            <a:r>
              <a:rPr lang="en-US" altLang="ja-JP" sz="1800" dirty="0">
                <a:solidFill>
                  <a:schemeClr val="tx1"/>
                </a:solidFill>
              </a:rPr>
              <a:t>• at least one mode of operation capable of reducing MAC Protocol Data Unit (MPDU) loss by 25% compared to the Extremely High Throughput MAC/PHY operation for a given scenario, especially for transitions between BSSs.</a:t>
            </a:r>
          </a:p>
          <a:p>
            <a:endParaRPr lang="en-US" altLang="ja-JP" sz="1800" b="1" dirty="0">
              <a:solidFill>
                <a:schemeClr val="tx1"/>
              </a:solidFill>
            </a:endParaRPr>
          </a:p>
          <a:p>
            <a:r>
              <a:rPr lang="en-US" altLang="ja-JP" sz="1800" b="1" dirty="0">
                <a:solidFill>
                  <a:schemeClr val="tx1"/>
                </a:solidFill>
              </a:rPr>
              <a:t>5.5 Need for the Project: </a:t>
            </a:r>
            <a:r>
              <a:rPr lang="en-US" altLang="ja-JP" sz="1800" dirty="0">
                <a:solidFill>
                  <a:schemeClr val="tx1"/>
                </a:solidFill>
              </a:rPr>
              <a:t>Use of WLANs based on IEEE 802.11 technology continues to grow and diversify over many market segments including residential, enterprise, </a:t>
            </a:r>
            <a:r>
              <a:rPr lang="en-US" altLang="ja-JP" sz="1800" b="1" dirty="0">
                <a:solidFill>
                  <a:srgbClr val="FF0000"/>
                </a:solidFill>
              </a:rPr>
              <a:t>industrial and agriculture.</a:t>
            </a:r>
            <a:r>
              <a:rPr lang="en-US" altLang="ja-JP" sz="1800" dirty="0">
                <a:solidFill>
                  <a:schemeClr val="tx1"/>
                </a:solidFill>
              </a:rPr>
              <a:t> More stringent requirements are needed to meet the demands of new applications (including metaverse [1], augmented and virtual reality [2], </a:t>
            </a:r>
            <a:r>
              <a:rPr lang="en-US" altLang="ja-JP" sz="1800" b="1" dirty="0">
                <a:solidFill>
                  <a:srgbClr val="FF0000"/>
                </a:solidFill>
              </a:rPr>
              <a:t>robotics, industrial automation for industrial IoT, logistics and smart agriculture [3]</a:t>
            </a:r>
            <a:r>
              <a:rPr lang="en-US" altLang="ja-JP" sz="1800" dirty="0">
                <a:solidFill>
                  <a:schemeClr val="tx1"/>
                </a:solidFill>
              </a:rPr>
              <a:t>).</a:t>
            </a:r>
          </a:p>
          <a:p>
            <a:endParaRPr lang="en-US" altLang="ja-JP" sz="1800" dirty="0">
              <a:solidFill>
                <a:schemeClr val="tx1"/>
              </a:solidFill>
            </a:endParaRPr>
          </a:p>
          <a:p>
            <a:r>
              <a:rPr lang="en-US" altLang="ja-JP" sz="1800" dirty="0">
                <a:solidFill>
                  <a:schemeClr val="tx1"/>
                </a:solidFill>
              </a:rPr>
              <a:t>8.1 Additional Explanatory Notes:</a:t>
            </a:r>
          </a:p>
          <a:p>
            <a:r>
              <a:rPr lang="en-US" altLang="ja-JP" sz="1800" dirty="0">
                <a:solidFill>
                  <a:schemeClr val="tx1"/>
                </a:solidFill>
              </a:rPr>
              <a:t>5.2b and 5.3</a:t>
            </a:r>
          </a:p>
          <a:p>
            <a:r>
              <a:rPr lang="en-US" altLang="ja-JP" sz="1800" dirty="0">
                <a:solidFill>
                  <a:schemeClr val="tx1"/>
                </a:solidFill>
              </a:rPr>
              <a:t>Extremely High Throughput operation is defined in IEEE P802.11be Part 11: Wireless LAN Medium Access Control (MAC) and Physical Layer (PHY) Specifications Amendment: Extremely High Throughput.</a:t>
            </a:r>
          </a:p>
          <a:p>
            <a:r>
              <a:rPr lang="en-US" altLang="ja-JP" sz="1800" b="1" dirty="0">
                <a:solidFill>
                  <a:srgbClr val="FF0000"/>
                </a:solidFill>
              </a:rPr>
              <a:t>Measurements of comparison with Extremely High Throughput MAC/PHY operation will follow a similar approach as used in previous amendments </a:t>
            </a:r>
            <a:r>
              <a:rPr lang="en-US" altLang="ja-JP" sz="1800" dirty="0">
                <a:solidFill>
                  <a:schemeClr val="tx1"/>
                </a:solidFill>
              </a:rPr>
              <a:t>(see </a:t>
            </a:r>
            <a:r>
              <a:rPr lang="en-US" altLang="ja-JP" sz="1800" dirty="0">
                <a:solidFill>
                  <a:schemeClr val="tx1"/>
                </a:solidFill>
                <a:hlinkClick r:id="rId3"/>
              </a:rPr>
              <a:t>https://mentor.ieee.org/802.11/dcn/14/11-14-0980-16-00ax-simulationscenarios</a:t>
            </a:r>
            <a:r>
              <a:rPr lang="en-US" altLang="ja-JP" sz="1800" dirty="0">
                <a:solidFill>
                  <a:schemeClr val="tx1"/>
                </a:solidFill>
              </a:rPr>
              <a:t>. docx).</a:t>
            </a:r>
          </a:p>
        </p:txBody>
      </p:sp>
    </p:spTree>
    <p:extLst>
      <p:ext uri="{BB962C8B-B14F-4D97-AF65-F5344CB8AC3E}">
        <p14:creationId xmlns:p14="http://schemas.microsoft.com/office/powerpoint/2010/main" val="3013684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Recap: TGax Simulation Scenarios [3]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14401" y="1981201"/>
            <a:ext cx="5109591" cy="4494213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The Simulation Scenarios document in </a:t>
            </a:r>
            <a:r>
              <a:rPr lang="en-US" altLang="ja-JP" dirty="0" err="1">
                <a:solidFill>
                  <a:schemeClr val="tx1"/>
                </a:solidFill>
              </a:rPr>
              <a:t>TGax</a:t>
            </a:r>
            <a:r>
              <a:rPr lang="en-US" altLang="ja-JP" dirty="0">
                <a:solidFill>
                  <a:schemeClr val="tx1"/>
                </a:solidFill>
              </a:rPr>
              <a:t> [3] analyzes and summarizes topologies of distribution of APs and STAs in dense environment scenarios.</a:t>
            </a:r>
          </a:p>
          <a:p>
            <a:pPr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Though these considerations are also beneficial for the UHR, the enterprise scenario in the document cannot apply to industrial automation scenarios as is.</a:t>
            </a:r>
          </a:p>
          <a:p>
            <a:pPr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Therefore, we should consider a new topology for industrial automation.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Akira Kishida, NTT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EA0592D1-F829-42D8-809F-4E078323A7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222039"/>
              </p:ext>
            </p:extLst>
          </p:nvPr>
        </p:nvGraphicFramePr>
        <p:xfrm>
          <a:off x="6177918" y="2126853"/>
          <a:ext cx="5616625" cy="3961639"/>
        </p:xfrm>
        <a:graphic>
          <a:graphicData uri="http://schemas.openxmlformats.org/drawingml/2006/table">
            <a:tbl>
              <a:tblPr firstRow="1" firstCol="1" bandRow="1"/>
              <a:tblGrid>
                <a:gridCol w="161791">
                  <a:extLst>
                    <a:ext uri="{9D8B030D-6E8A-4147-A177-3AD203B41FA5}">
                      <a16:colId xmlns:a16="http://schemas.microsoft.com/office/drawing/2014/main" val="593545226"/>
                    </a:ext>
                  </a:extLst>
                </a:gridCol>
                <a:gridCol w="839291">
                  <a:extLst>
                    <a:ext uri="{9D8B030D-6E8A-4147-A177-3AD203B41FA5}">
                      <a16:colId xmlns:a16="http://schemas.microsoft.com/office/drawing/2014/main" val="630179773"/>
                    </a:ext>
                  </a:extLst>
                </a:gridCol>
                <a:gridCol w="1785320">
                  <a:extLst>
                    <a:ext uri="{9D8B030D-6E8A-4147-A177-3AD203B41FA5}">
                      <a16:colId xmlns:a16="http://schemas.microsoft.com/office/drawing/2014/main" val="845571837"/>
                    </a:ext>
                  </a:extLst>
                </a:gridCol>
                <a:gridCol w="816821">
                  <a:extLst>
                    <a:ext uri="{9D8B030D-6E8A-4147-A177-3AD203B41FA5}">
                      <a16:colId xmlns:a16="http://schemas.microsoft.com/office/drawing/2014/main" val="2471800088"/>
                    </a:ext>
                  </a:extLst>
                </a:gridCol>
                <a:gridCol w="585370">
                  <a:extLst>
                    <a:ext uri="{9D8B030D-6E8A-4147-A177-3AD203B41FA5}">
                      <a16:colId xmlns:a16="http://schemas.microsoft.com/office/drawing/2014/main" val="3839888505"/>
                    </a:ext>
                  </a:extLst>
                </a:gridCol>
                <a:gridCol w="824686">
                  <a:extLst>
                    <a:ext uri="{9D8B030D-6E8A-4147-A177-3AD203B41FA5}">
                      <a16:colId xmlns:a16="http://schemas.microsoft.com/office/drawing/2014/main" val="1648332937"/>
                    </a:ext>
                  </a:extLst>
                </a:gridCol>
                <a:gridCol w="603346">
                  <a:extLst>
                    <a:ext uri="{9D8B030D-6E8A-4147-A177-3AD203B41FA5}">
                      <a16:colId xmlns:a16="http://schemas.microsoft.com/office/drawing/2014/main" val="1035258090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</a:pPr>
                      <a:r>
                        <a:rPr lang="fr-FR" sz="1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</a:pPr>
                      <a:r>
                        <a:rPr lang="fr-FR" sz="1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Scenario Name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</a:pPr>
                      <a:r>
                        <a:rPr lang="fr-FR" sz="1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Topology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</a:pPr>
                      <a:r>
                        <a:rPr lang="fr-FR" sz="1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Management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</a:pPr>
                      <a:r>
                        <a:rPr lang="fr-FR" sz="1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Channel Model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</a:pPr>
                      <a:r>
                        <a:rPr lang="fr-FR" sz="1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Homogeneity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665"/>
                        </a:lnSpc>
                      </a:pPr>
                      <a:r>
                        <a:rPr lang="en-US" sz="1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~Traffic Model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507289"/>
                  </a:ext>
                </a:extLst>
              </a:tr>
              <a:tr h="75882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fr-FR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Residential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 - Apartment </a:t>
                      </a: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building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e.g. ~10m x 10m </a:t>
                      </a: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apartments</a:t>
                      </a: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in a multi-floor </a:t>
                      </a: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algun Gothic" panose="020B0503020000020004" pitchFamily="34" charset="-127"/>
                        </a:rPr>
                        <a:t>building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~10s of STAs/AP, P2P pairs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740" marR="78740" marT="39370" marB="393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Unmanaged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fr-FR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Indoor</a:t>
                      </a:r>
                      <a:endParaRPr lang="ja-JP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fr-FR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Flat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Home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A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33568"/>
                  </a:ext>
                </a:extLst>
              </a:tr>
              <a:tr h="988060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fr-FR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Enterprise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 - Dense small BSSs  with clusters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e.g. ~10-20m inter AP distance, 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~100s  of STAs/AP, P2P pairs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740" marR="78740" marT="39370" marB="393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Managed</a:t>
                      </a:r>
                      <a:endParaRPr lang="ja-JP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fr-FR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Indoor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fr-FR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Flat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Enterprise 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330026"/>
                  </a:ext>
                </a:extLst>
              </a:tr>
              <a:tr h="612140">
                <a:tc>
                  <a:txBody>
                    <a:bodyPr/>
                    <a:lstStyle/>
                    <a:p>
                      <a:pPr algn="ctr" fontAlgn="base"/>
                      <a:r>
                        <a:rPr lang="en-US" sz="1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fr-FR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Indoor Small  BSS Hotspot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 - Dense small BSSs, uniform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e.g. ~10-20m inter AP distance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 fontAlgn="base"/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~100s of STAs/AP, P2P pairs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8740" marR="78740" marT="39370" marB="393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Mobile 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801323"/>
                  </a:ext>
                </a:extLst>
              </a:tr>
              <a:tr h="57975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fr-FR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Outdoor Large BSS Hotspot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fr-FR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 - Large BSSs, uniform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e.g. 100-200m inter AP distance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~100s of STAs/AP, P2P pairs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Managed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fr-FR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Outdoor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fr-FR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Flat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Mobile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274732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b="1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4a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fr-FR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Outdoor Large BSS Hotspot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fr-FR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Residential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fr-FR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D+A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Managed + Unmanaged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fr-FR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Hierarchical</a:t>
                      </a:r>
                      <a:endParaRPr lang="ja-JP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490"/>
                        </a:lnSpc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Mobile + Home</a:t>
                      </a:r>
                      <a:endParaRPr lang="ja-JP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255" marR="8255" marT="82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D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2854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4254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Types of STAs in the Industrial Automation Scenarios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New types of STAs that require low latency will be introduced in the industrial automation scenarios.</a:t>
            </a:r>
          </a:p>
          <a:p>
            <a:pPr lvl="1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Moreover, each STA handles different types of traffic.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The following four types of STAs will be essential and should be considered in the industrial automation scenarios according to references [6]-[12].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Remote Controlled Robots / Machines: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Fixed in place, latency sensitive traffic / periodic and sporadic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AGVs/ AMRs: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Moving along the movement path, latency sensitive traffic / periodic and sporadic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Cameras: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Fixed in place, latency sensitive traffic, extremely high throughput required / sporadic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Sensors: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Fixed in place, non-latency sensitive traffic / sporadic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Akira Kishida, NTT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9486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Traffic Profiles for each STA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14401" y="1832168"/>
            <a:ext cx="10361084" cy="44942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According to Reference [12], we assume the traffic profiles for each type of STA are as follows.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Notes: these values are under consideration and one of the examples.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Akira Kishida, NTT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graphicFrame>
        <p:nvGraphicFramePr>
          <p:cNvPr id="7" name="表 4">
            <a:extLst>
              <a:ext uri="{FF2B5EF4-FFF2-40B4-BE49-F238E27FC236}">
                <a16:creationId xmlns:a16="http://schemas.microsoft.com/office/drawing/2014/main" id="{48FA1583-CEA3-8AD8-15E9-535004FD0B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5378"/>
              </p:ext>
            </p:extLst>
          </p:nvPr>
        </p:nvGraphicFramePr>
        <p:xfrm>
          <a:off x="803842" y="3340060"/>
          <a:ext cx="10582201" cy="30243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191848">
                  <a:extLst>
                    <a:ext uri="{9D8B030D-6E8A-4147-A177-3AD203B41FA5}">
                      <a16:colId xmlns:a16="http://schemas.microsoft.com/office/drawing/2014/main" val="2497199261"/>
                    </a:ext>
                  </a:extLst>
                </a:gridCol>
                <a:gridCol w="987414">
                  <a:extLst>
                    <a:ext uri="{9D8B030D-6E8A-4147-A177-3AD203B41FA5}">
                      <a16:colId xmlns:a16="http://schemas.microsoft.com/office/drawing/2014/main" val="2422773146"/>
                    </a:ext>
                  </a:extLst>
                </a:gridCol>
                <a:gridCol w="3200660">
                  <a:extLst>
                    <a:ext uri="{9D8B030D-6E8A-4147-A177-3AD203B41FA5}">
                      <a16:colId xmlns:a16="http://schemas.microsoft.com/office/drawing/2014/main" val="188799156"/>
                    </a:ext>
                  </a:extLst>
                </a:gridCol>
                <a:gridCol w="1454845">
                  <a:extLst>
                    <a:ext uri="{9D8B030D-6E8A-4147-A177-3AD203B41FA5}">
                      <a16:colId xmlns:a16="http://schemas.microsoft.com/office/drawing/2014/main" val="3971822638"/>
                    </a:ext>
                  </a:extLst>
                </a:gridCol>
                <a:gridCol w="3747434">
                  <a:extLst>
                    <a:ext uri="{9D8B030D-6E8A-4147-A177-3AD203B41FA5}">
                      <a16:colId xmlns:a16="http://schemas.microsoft.com/office/drawing/2014/main" val="3759124002"/>
                    </a:ext>
                  </a:extLst>
                </a:gridCol>
              </a:tblGrid>
              <a:tr h="521437"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Profile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Periodic or Sporadic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Traffic pattern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Range of data size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Notes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299750"/>
                  </a:ext>
                </a:extLst>
              </a:tr>
              <a:tr h="521437">
                <a:tc rowSpan="2"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Robot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Periodic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Constant period, 2 -20 [</a:t>
                      </a:r>
                      <a:r>
                        <a:rPr kumimoji="1" lang="en-US" altLang="ja-JP" sz="1200" dirty="0" err="1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ms</a:t>
                      </a:r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] cycle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50 – 1000 [bytes]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Correspond to Traffic Type II: Cyclic in [12].</a:t>
                      </a:r>
                      <a:br>
                        <a:rPr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</a:br>
                      <a:r>
                        <a:rPr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Add random offset time (unit: us).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688799"/>
                  </a:ext>
                </a:extLst>
              </a:tr>
              <a:tr h="312862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Sporadic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i="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Exponential distribution, E(x) = α×(2-20) [</a:t>
                      </a:r>
                      <a:r>
                        <a:rPr kumimoji="1" lang="en-US" altLang="ja-JP" sz="1200" i="0" dirty="0" err="1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ms</a:t>
                      </a:r>
                      <a:r>
                        <a:rPr kumimoji="1" lang="en-US" altLang="ja-JP" sz="1200" i="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1" lang="ja-JP" altLang="en-US" sz="1200" i="0" dirty="0">
                          <a:latin typeface="+mj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kumimoji="1" lang="ja-JP" altLang="en-US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kumimoji="1" lang="ja-JP" altLang="en-US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1500</a:t>
                      </a:r>
                      <a:r>
                        <a:rPr kumimoji="1" lang="ja-JP" altLang="en-US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[bytes]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Correspond to </a:t>
                      </a:r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Traffic Type III: Alarms and Events </a:t>
                      </a:r>
                      <a:r>
                        <a:rPr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in [12].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688193"/>
                  </a:ext>
                </a:extLst>
              </a:tr>
              <a:tr h="521437">
                <a:tc rowSpan="2"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AGV/AMR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Periodic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Constant period, 2 -20 [</a:t>
                      </a:r>
                      <a:r>
                        <a:rPr kumimoji="1" lang="en-US" altLang="ja-JP" sz="1200" dirty="0" err="1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ms</a:t>
                      </a:r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] cycle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50 – 1000 [bytes]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Correspond to Traffic Type II: Cyclic in [12].</a:t>
                      </a:r>
                      <a:br>
                        <a:rPr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</a:br>
                      <a:r>
                        <a:rPr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Add random offset time (unit: us).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302340"/>
                  </a:ext>
                </a:extLst>
              </a:tr>
              <a:tr h="312862">
                <a:tc vMerge="1">
                  <a:txBody>
                    <a:bodyPr/>
                    <a:lstStyle/>
                    <a:p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Sporadic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i="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Exponential distribution, E(x) = α×(2-20) [</a:t>
                      </a:r>
                      <a:r>
                        <a:rPr kumimoji="1" lang="en-US" altLang="ja-JP" sz="1200" i="0" dirty="0" err="1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ms</a:t>
                      </a:r>
                      <a:r>
                        <a:rPr kumimoji="1" lang="en-US" altLang="ja-JP" sz="1200" i="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kumimoji="1" lang="ja-JP" altLang="en-US" sz="1200" i="0" dirty="0">
                          <a:latin typeface="+mj-lt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kumimoji="1" lang="ja-JP" altLang="en-US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kumimoji="1" lang="ja-JP" altLang="en-US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1500</a:t>
                      </a:r>
                      <a:r>
                        <a:rPr kumimoji="1" lang="ja-JP" altLang="en-US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[bytes]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Correspond to </a:t>
                      </a:r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Traffic Type III: Alarms and Events </a:t>
                      </a:r>
                      <a:r>
                        <a:rPr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in [12].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180432"/>
                  </a:ext>
                </a:extLst>
              </a:tr>
              <a:tr h="312862"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Camera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Sporadic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Normal distribution, </a:t>
                      </a:r>
                      <a:r>
                        <a:rPr kumimoji="1" lang="en-US" altLang="ja-JP" sz="1200" i="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depends on </a:t>
                      </a:r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Input traffic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1000 – 1500 [bytes]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Correspond to </a:t>
                      </a:r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Traffic Type VII: Video </a:t>
                      </a:r>
                      <a:r>
                        <a:rPr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in [12]</a:t>
                      </a:r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.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342240"/>
                  </a:ext>
                </a:extLst>
              </a:tr>
              <a:tr h="521437"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Sensor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Sporadic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i="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Exponential distribution, E(x) = 500-2000 [</a:t>
                      </a:r>
                      <a:r>
                        <a:rPr kumimoji="1" lang="en-US" altLang="ja-JP" sz="1200" i="0" dirty="0" err="1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ms</a:t>
                      </a:r>
                      <a:r>
                        <a:rPr kumimoji="1" lang="en-US" altLang="ja-JP" sz="1200" i="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]</a:t>
                      </a:r>
                      <a:endParaRPr kumimoji="1" lang="ja-JP" altLang="en-US" sz="1200" i="0" kern="1200" dirty="0">
                        <a:solidFill>
                          <a:schemeClr val="dk1"/>
                        </a:solidFill>
                        <a:latin typeface="+mn-lt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500</a:t>
                      </a:r>
                      <a:r>
                        <a:rPr kumimoji="1" lang="ja-JP" altLang="en-US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–</a:t>
                      </a:r>
                      <a:r>
                        <a:rPr kumimoji="1" lang="ja-JP" altLang="en-US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1500 [bytes]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  <a:p>
                      <a:endParaRPr kumimoji="1" lang="ja-JP" altLang="en-US" sz="12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Correspond to </a:t>
                      </a:r>
                      <a:r>
                        <a:rPr kumimoji="1"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Traffic Type IV: Configuration &amp; Diagnostics </a:t>
                      </a:r>
                      <a:r>
                        <a:rPr lang="en-US" altLang="ja-JP" sz="1200" dirty="0">
                          <a:latin typeface="Times New Roman" panose="02020603050405020304" pitchFamily="18" charset="0"/>
                          <a:ea typeface="Meiryo UI" panose="020B0604030504040204" pitchFamily="50" charset="-128"/>
                          <a:cs typeface="Times New Roman" panose="02020603050405020304" pitchFamily="18" charset="0"/>
                        </a:rPr>
                        <a:t>in [12].</a:t>
                      </a:r>
                      <a:endParaRPr kumimoji="1" lang="ja-JP" altLang="en-US" sz="1200" dirty="0">
                        <a:latin typeface="Times New Roman" panose="02020603050405020304" pitchFamily="18" charset="0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2252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4470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Floor Size and the Number of STAs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Typical factories are desirable to be assumed for the industrial automation scenario.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According to Reference [5], 100m x 100m x 30m site is suitable for the scenario.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Regarding the number of STAs, the following number might be practical, but no concrete numbers exist in the references. (Our draft plan of a factory automation scenario is shown in next slide)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Remote Controlled Robots / Machines: 72 STAs (12 STAs x 6 assembly lanes)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AGVs/ AMRs: 9 STAs (1 STA x 9 moving paths)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Cameras: 24 STAs (4 STAs x 6 assembly lanes)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Sensors: 400 STAs (1 STA x 20 x 20 square cells)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dirty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Akira Kishida, NTT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3844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Draft Plan of Industrial Automation Scenarios (without APs)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Akira Kishida, NTT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92BB5E17-DA5E-CCCD-5ABC-4B00CE9DF0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2581" y="1412775"/>
            <a:ext cx="8706838" cy="5243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508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The Number and Types of APs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Regarding the number of APs, we assume at least 1 AP per from 15 to 20 m </a:t>
            </a:r>
            <a:r>
              <a:rPr lang="en-US" altLang="ja-JP">
                <a:solidFill>
                  <a:schemeClr val="tx1"/>
                </a:solidFill>
              </a:rPr>
              <a:t>square cell.</a:t>
            </a:r>
            <a:endParaRPr lang="en-US" altLang="ja-JP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1 AP per 15 m x 15 m square cell: 44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1 AP per 16 m x 16 m square cell: 39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1 AP per 20 m x 20 m: 25 APs</a:t>
            </a:r>
          </a:p>
          <a:p>
            <a:pPr lvl="2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Notes: </a:t>
            </a:r>
            <a:r>
              <a:rPr lang="en-US" altLang="ja-JP" dirty="0" err="1">
                <a:solidFill>
                  <a:schemeClr val="tx1"/>
                </a:solidFill>
              </a:rPr>
              <a:t>TGax</a:t>
            </a:r>
            <a:r>
              <a:rPr lang="en-US" altLang="ja-JP" dirty="0">
                <a:solidFill>
                  <a:schemeClr val="tx1"/>
                </a:solidFill>
              </a:rPr>
              <a:t> simulation scenarios deploy 1 AP per 9m x 9m square cell.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In IEEE 802.11bn, multi-AP should be assumed because that feature will be the key for the UHR.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However, detailed architecture and function of multi-AP are on the way to be determined. Therefore, which APs are sharing APs or shared APs are not specified.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An example of the deployment of the APs overlayed on the draft plan is shown in the next slide.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Akira Kishida, NTT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8548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9033</TotalTime>
  <Words>2783</Words>
  <Application>Microsoft Office PowerPoint</Application>
  <PresentationFormat>ワイド画面</PresentationFormat>
  <Paragraphs>416</Paragraphs>
  <Slides>16</Slides>
  <Notes>15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9" baseType="lpstr">
      <vt:lpstr>Arial</vt:lpstr>
      <vt:lpstr>Times New Roman</vt:lpstr>
      <vt:lpstr>Office テーマ</vt:lpstr>
      <vt:lpstr>Consideration of Industrial Automation Scenarios -Follow Up</vt:lpstr>
      <vt:lpstr>Introduction</vt:lpstr>
      <vt:lpstr>Updated UHR PAR [1]</vt:lpstr>
      <vt:lpstr>Recap: TGax Simulation Scenarios [3] </vt:lpstr>
      <vt:lpstr>Types of STAs in the Industrial Automation Scenarios</vt:lpstr>
      <vt:lpstr>Traffic Profiles for each STA</vt:lpstr>
      <vt:lpstr>Floor Size and the Number of STAs</vt:lpstr>
      <vt:lpstr>Draft Plan of Industrial Automation Scenarios (without APs)</vt:lpstr>
      <vt:lpstr>The Number and Types of APs</vt:lpstr>
      <vt:lpstr>An example of deployment for APs</vt:lpstr>
      <vt:lpstr>Summary</vt:lpstr>
      <vt:lpstr>References</vt:lpstr>
      <vt:lpstr>PowerPoint プレゼンテーション</vt:lpstr>
      <vt:lpstr>Survey results of the references [6]-[8]</vt:lpstr>
      <vt:lpstr>Survey results of the references [9]-[11]</vt:lpstr>
      <vt:lpstr>KPIs and Requirements for AGV/AMR in Whitepapers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Next-Generation Wi-Fi from Network Operator’s Perspective</dc:title>
  <dc:creator>7878767@ntt-hd.local</dc:creator>
  <cp:lastModifiedBy>Akira Kishida（岸田朗）</cp:lastModifiedBy>
  <cp:revision>477</cp:revision>
  <cp:lastPrinted>1601-01-01T00:00:00Z</cp:lastPrinted>
  <dcterms:created xsi:type="dcterms:W3CDTF">2022-06-09T01:00:07Z</dcterms:created>
  <dcterms:modified xsi:type="dcterms:W3CDTF">2023-11-08T05:27:05Z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bb4fa5d-3ac5-4415-967c-34900a0e1c6f_Enabled">
    <vt:lpwstr>true</vt:lpwstr>
  </property>
  <property fmtid="{D5CDD505-2E9C-101B-9397-08002B2CF9AE}" pid="3" name="MSIP_Label_dbb4fa5d-3ac5-4415-967c-34900a0e1c6f_SetDate">
    <vt:lpwstr>2023-01-16T22:04:59Z</vt:lpwstr>
  </property>
  <property fmtid="{D5CDD505-2E9C-101B-9397-08002B2CF9AE}" pid="4" name="MSIP_Label_dbb4fa5d-3ac5-4415-967c-34900a0e1c6f_Method">
    <vt:lpwstr>Privileged</vt:lpwstr>
  </property>
  <property fmtid="{D5CDD505-2E9C-101B-9397-08002B2CF9AE}" pid="5" name="MSIP_Label_dbb4fa5d-3ac5-4415-967c-34900a0e1c6f_Name">
    <vt:lpwstr>dbb4fa5d-3ac5-4415-967c-34900a0e1c6f</vt:lpwstr>
  </property>
  <property fmtid="{D5CDD505-2E9C-101B-9397-08002B2CF9AE}" pid="6" name="MSIP_Label_dbb4fa5d-3ac5-4415-967c-34900a0e1c6f_SiteId">
    <vt:lpwstr>a629ef32-67ba-47a6-8eb3-ec43935644fc</vt:lpwstr>
  </property>
  <property fmtid="{D5CDD505-2E9C-101B-9397-08002B2CF9AE}" pid="7" name="MSIP_Label_dbb4fa5d-3ac5-4415-967c-34900a0e1c6f_ActionId">
    <vt:lpwstr>a2913988-266e-4413-a810-1ff88a3dcb05</vt:lpwstr>
  </property>
  <property fmtid="{D5CDD505-2E9C-101B-9397-08002B2CF9AE}" pid="8" name="MSIP_Label_dbb4fa5d-3ac5-4415-967c-34900a0e1c6f_ContentBits">
    <vt:lpwstr>0</vt:lpwstr>
  </property>
</Properties>
</file>